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58" r:id="rId5"/>
    <p:sldId id="260" r:id="rId6"/>
    <p:sldId id="262" r:id="rId7"/>
    <p:sldId id="263" r:id="rId8"/>
    <p:sldId id="264" r:id="rId9"/>
    <p:sldId id="265" r:id="rId10"/>
    <p:sldId id="266" r:id="rId11"/>
    <p:sldId id="267" r:id="rId12"/>
    <p:sldId id="268" r:id="rId13"/>
    <p:sldId id="269" r:id="rId14"/>
    <p:sldId id="270" r:id="rId15"/>
    <p:sldId id="261" r:id="rId16"/>
    <p:sldId id="271" r:id="rId17"/>
    <p:sldId id="27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D36"/>
    <a:srgbClr val="FF5B5B"/>
    <a:srgbClr val="FF2121"/>
    <a:srgbClr val="FF979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2" autoAdjust="0"/>
    <p:restoredTop sz="94673" autoAdjust="0"/>
  </p:normalViewPr>
  <p:slideViewPr>
    <p:cSldViewPr>
      <p:cViewPr varScale="1">
        <p:scale>
          <a:sx n="83" d="100"/>
          <a:sy n="83" d="100"/>
        </p:scale>
        <p:origin x="-1426" y="-77"/>
      </p:cViewPr>
      <p:guideLst>
        <p:guide orient="horz" pos="2160"/>
        <p:guide pos="2880"/>
      </p:guideLst>
    </p:cSldViewPr>
  </p:slideViewPr>
  <p:outlineViewPr>
    <p:cViewPr>
      <p:scale>
        <a:sx n="33" d="100"/>
        <a:sy n="33" d="100"/>
      </p:scale>
      <p:origin x="0" y="6859"/>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99F0AE-49DE-439F-8465-29DF2BA4016D}"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9F0AE-49DE-439F-8465-29DF2BA4016D}"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9F0AE-49DE-439F-8465-29DF2BA4016D}"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9F0AE-49DE-439F-8465-29DF2BA4016D}"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99F0AE-49DE-439F-8465-29DF2BA4016D}" type="datetimeFigureOut">
              <a:rPr lang="en-US" smtClean="0"/>
              <a:pPr/>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99F0AE-49DE-439F-8465-29DF2BA4016D}"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9F0AE-49DE-439F-8465-29DF2BA4016D}" type="datetimeFigureOut">
              <a:rPr lang="en-US" smtClean="0"/>
              <a:pPr/>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99F0AE-49DE-439F-8465-29DF2BA4016D}" type="datetimeFigureOut">
              <a:rPr lang="en-US" smtClean="0"/>
              <a:pPr/>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9F0AE-49DE-439F-8465-29DF2BA4016D}" type="datetimeFigureOut">
              <a:rPr lang="en-US" smtClean="0"/>
              <a:pPr/>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99F0AE-49DE-439F-8465-29DF2BA4016D}"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99F0AE-49DE-439F-8465-29DF2BA4016D}" type="datetimeFigureOut">
              <a:rPr lang="en-US" smtClean="0"/>
              <a:pPr/>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863D9-299A-4A4E-8DB0-ADF4D33E66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9F0AE-49DE-439F-8465-29DF2BA4016D}" type="datetimeFigureOut">
              <a:rPr lang="en-US" smtClean="0"/>
              <a:pPr/>
              <a:t>4/2/2020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863D9-299A-4A4E-8DB0-ADF4D33E66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vT90wYrVk4"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143000"/>
            <a:ext cx="8839200" cy="2677656"/>
          </a:xfrm>
          <a:prstGeom prst="rect">
            <a:avLst/>
          </a:prstGeom>
          <a:noFill/>
        </p:spPr>
        <p:txBody>
          <a:bodyPr wrap="square" rtlCol="0">
            <a:spAutoFit/>
          </a:bodyPr>
          <a:lstStyle/>
          <a:p>
            <a:pPr algn="ctr"/>
            <a:r>
              <a:rPr lang="en-IN" sz="2400" b="1" dirty="0" smtClean="0">
                <a:solidFill>
                  <a:srgbClr val="00B050"/>
                </a:solidFill>
                <a:latin typeface="Arial" pitchFamily="34" charset="0"/>
                <a:cs typeface="Arial" pitchFamily="34" charset="0"/>
              </a:rPr>
              <a:t>BOTANY</a:t>
            </a:r>
          </a:p>
          <a:p>
            <a:pPr algn="ctr"/>
            <a:r>
              <a:rPr lang="en-IN" sz="2400" dirty="0" smtClean="0">
                <a:solidFill>
                  <a:srgbClr val="00B050"/>
                </a:solidFill>
                <a:latin typeface="Arial" pitchFamily="34" charset="0"/>
                <a:cs typeface="Arial" pitchFamily="34" charset="0"/>
              </a:rPr>
              <a:t>Semester II </a:t>
            </a:r>
          </a:p>
          <a:p>
            <a:pPr algn="ctr"/>
            <a:r>
              <a:rPr lang="en-IN" sz="2400" dirty="0" smtClean="0">
                <a:solidFill>
                  <a:srgbClr val="00B050"/>
                </a:solidFill>
                <a:latin typeface="Arial" pitchFamily="34" charset="0"/>
                <a:cs typeface="Arial" pitchFamily="34" charset="0"/>
              </a:rPr>
              <a:t>Paper – 202 / Unit I </a:t>
            </a:r>
          </a:p>
          <a:p>
            <a:endParaRPr lang="en-IN" sz="1600" dirty="0" smtClean="0">
              <a:latin typeface="Arial" pitchFamily="34" charset="0"/>
              <a:cs typeface="Arial" pitchFamily="34" charset="0"/>
            </a:endParaRPr>
          </a:p>
          <a:p>
            <a:r>
              <a:rPr lang="en-IN" sz="3600" b="1" dirty="0" smtClean="0">
                <a:solidFill>
                  <a:srgbClr val="C00000"/>
                </a:solidFill>
                <a:latin typeface="Arial" pitchFamily="34" charset="0"/>
                <a:cs typeface="Arial" pitchFamily="34" charset="0"/>
              </a:rPr>
              <a:t>Topic:</a:t>
            </a:r>
          </a:p>
          <a:p>
            <a:endParaRPr lang="en-US" sz="1600" b="1" dirty="0" smtClean="0">
              <a:latin typeface="Arial" pitchFamily="34" charset="0"/>
              <a:cs typeface="Arial" pitchFamily="34" charset="0"/>
            </a:endParaRPr>
          </a:p>
          <a:p>
            <a:pPr algn="ctr"/>
            <a:r>
              <a:rPr lang="en-US" sz="2800" b="1" dirty="0" smtClean="0">
                <a:solidFill>
                  <a:srgbClr val="0070C0"/>
                </a:solidFill>
                <a:latin typeface="Arial" pitchFamily="34" charset="0"/>
                <a:cs typeface="Arial" pitchFamily="34" charset="0"/>
              </a:rPr>
              <a:t>Continental Drift Hypothesis and Plate </a:t>
            </a:r>
            <a:r>
              <a:rPr lang="en-US" sz="2800" b="1" dirty="0" smtClean="0">
                <a:solidFill>
                  <a:srgbClr val="0070C0"/>
                </a:solidFill>
                <a:latin typeface="Arial" pitchFamily="34" charset="0"/>
                <a:cs typeface="Arial" pitchFamily="34" charset="0"/>
              </a:rPr>
              <a:t>Tectonics</a:t>
            </a:r>
            <a:endParaRPr lang="en-US" sz="2800" b="1" dirty="0">
              <a:solidFill>
                <a:srgbClr val="0070C0"/>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5715000"/>
          </a:xfrm>
        </p:spPr>
        <p:txBody>
          <a:bodyPr>
            <a:noAutofit/>
          </a:bodyPr>
          <a:lstStyle/>
          <a:p>
            <a:pPr algn="just"/>
            <a:r>
              <a:rPr lang="en-US" sz="2000" b="1" dirty="0" smtClean="0"/>
              <a:t>By </a:t>
            </a:r>
            <a:r>
              <a:rPr lang="en-US" sz="2000" b="1" dirty="0" err="1" smtClean="0"/>
              <a:t>analysing</a:t>
            </a:r>
            <a:r>
              <a:rPr lang="en-US" sz="2000" b="1" dirty="0" smtClean="0"/>
              <a:t> the sample of the deep ocean basin, it was found that the crustal material of the ocean basin is relatively thin (10-12 km in depth) and made up of basalt. </a:t>
            </a:r>
          </a:p>
          <a:p>
            <a:pPr algn="just"/>
            <a:r>
              <a:rPr lang="en-US" sz="2000" b="1" dirty="0" smtClean="0"/>
              <a:t>Conclusion- magma is continuously oozing out through the transform fault of the mid-oceanic ridge and magnetic material is eventually deposited on two sides forming the new basaltic ocean basin. </a:t>
            </a:r>
          </a:p>
          <a:p>
            <a:pPr algn="just"/>
            <a:r>
              <a:rPr lang="en-US" sz="2000" b="1" dirty="0" smtClean="0"/>
              <a:t>Hess (1960) concluded the ‘sea floor spreading hypothesis’</a:t>
            </a:r>
          </a:p>
          <a:p>
            <a:pPr algn="just">
              <a:buNone/>
            </a:pPr>
            <a:endParaRPr lang="en-US" sz="2000" b="1" dirty="0" smtClean="0"/>
          </a:p>
          <a:p>
            <a:pPr algn="just">
              <a:buNone/>
            </a:pPr>
            <a:r>
              <a:rPr lang="en-US" sz="2000" b="1" dirty="0" smtClean="0"/>
              <a:t>5. Vine &amp; Mathews (1963) by studying the magnetic anomalies on opposite coasts of Atlantic, demonstrated that the </a:t>
            </a:r>
            <a:r>
              <a:rPr lang="en-US" sz="2000" b="1" dirty="0" err="1" smtClean="0"/>
              <a:t>palaeomagnetism</a:t>
            </a:r>
            <a:r>
              <a:rPr lang="en-US" sz="2000" b="1" dirty="0" smtClean="0"/>
              <a:t> on opposite coasts of the Atlantic constitute identical parallel strips, providing unequivocal support for the sea-floor spreading hypothesis.</a:t>
            </a:r>
          </a:p>
          <a:p>
            <a:pPr algn="just"/>
            <a:r>
              <a:rPr lang="en-US" sz="2000" b="1" dirty="0" smtClean="0"/>
              <a:t>Rate of spreading of sea floor – 2-18 cm/year</a:t>
            </a:r>
            <a:endParaRPr lang="en-US" sz="2000" b="1" dirty="0"/>
          </a:p>
        </p:txBody>
      </p:sp>
      <p:pic>
        <p:nvPicPr>
          <p:cNvPr id="23554" name="Picture 2" descr="http://ecosystems.wcp.muohio.edu/studentresearch/climatechange02/snowball/images/Direction_mag_field.jpg"/>
          <p:cNvPicPr>
            <a:picLocks noChangeAspect="1" noChangeArrowheads="1"/>
          </p:cNvPicPr>
          <p:nvPr/>
        </p:nvPicPr>
        <p:blipFill>
          <a:blip r:embed="rId2"/>
          <a:srcRect/>
          <a:stretch>
            <a:fillRect/>
          </a:stretch>
        </p:blipFill>
        <p:spPr bwMode="auto">
          <a:xfrm>
            <a:off x="6324600" y="4388567"/>
            <a:ext cx="2686050" cy="246943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Plate Tectonics</a:t>
            </a:r>
            <a:endParaRPr lang="en-US" b="1" dirty="0"/>
          </a:p>
        </p:txBody>
      </p:sp>
      <p:sp>
        <p:nvSpPr>
          <p:cNvPr id="3" name="Content Placeholder 2"/>
          <p:cNvSpPr>
            <a:spLocks noGrp="1"/>
          </p:cNvSpPr>
          <p:nvPr>
            <p:ph idx="1"/>
          </p:nvPr>
        </p:nvSpPr>
        <p:spPr/>
        <p:txBody>
          <a:bodyPr>
            <a:normAutofit fontScale="77500" lnSpcReduction="20000"/>
          </a:bodyPr>
          <a:lstStyle/>
          <a:p>
            <a:pPr algn="just"/>
            <a:r>
              <a:rPr lang="en-US" b="1" dirty="0" smtClean="0"/>
              <a:t>In view of the sea-floor spreading hypothesis, there had been put forth a theory known popularly as the ‘expanding earth hypothesis’.</a:t>
            </a:r>
          </a:p>
          <a:p>
            <a:pPr algn="just"/>
            <a:r>
              <a:rPr lang="en-US" b="1" dirty="0" smtClean="0"/>
              <a:t>Creation of new surface area indicates: either the earth has been expanded appreciably or there should be some surface accommodation. </a:t>
            </a:r>
          </a:p>
          <a:p>
            <a:pPr algn="just"/>
            <a:r>
              <a:rPr lang="en-US" b="1" dirty="0" smtClean="0"/>
              <a:t>Earth has not expanded more than 2% over last 200 my. </a:t>
            </a:r>
          </a:p>
          <a:p>
            <a:pPr algn="just"/>
            <a:r>
              <a:rPr lang="en-US" b="1" dirty="0" smtClean="0"/>
              <a:t>Conclusion: Besides surface creation there must be some surface destruction.</a:t>
            </a:r>
          </a:p>
          <a:p>
            <a:pPr algn="just"/>
            <a:r>
              <a:rPr lang="en-US" b="1" dirty="0" smtClean="0"/>
              <a:t>During 1965-68, a new mobilistic concept developed which was originally named as ‘The New Global Tectonics’ and later on simplified as ‘</a:t>
            </a:r>
            <a:r>
              <a:rPr lang="en-US" b="1" dirty="0" err="1" smtClean="0"/>
              <a:t>PlateTectonics</a:t>
            </a:r>
            <a:r>
              <a:rPr lang="en-US" b="1" dirty="0" smtClean="0"/>
              <a:t>’.  </a:t>
            </a:r>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3352800"/>
          </a:xfrm>
        </p:spPr>
        <p:txBody>
          <a:bodyPr>
            <a:noAutofit/>
          </a:bodyPr>
          <a:lstStyle/>
          <a:p>
            <a:pPr algn="just"/>
            <a:r>
              <a:rPr lang="en-US" sz="2200" b="1" dirty="0" smtClean="0"/>
              <a:t>According to this hypothesis: Earth’s lithosphere is made up of 6 major plates and a dozen minor plates.</a:t>
            </a:r>
          </a:p>
          <a:p>
            <a:pPr algn="just"/>
            <a:r>
              <a:rPr lang="en-US" sz="2200" b="1" dirty="0" smtClean="0"/>
              <a:t>Plates float over </a:t>
            </a:r>
            <a:r>
              <a:rPr lang="en-US" sz="2200" b="1" dirty="0" err="1" smtClean="0"/>
              <a:t>asthenosphere</a:t>
            </a:r>
            <a:r>
              <a:rPr lang="en-US" sz="2200" b="1" dirty="0" smtClean="0"/>
              <a:t>.</a:t>
            </a:r>
          </a:p>
          <a:p>
            <a:pPr algn="just"/>
            <a:r>
              <a:rPr lang="en-US" sz="2200" b="1" dirty="0" smtClean="0"/>
              <a:t>Earthquake epicenters are concentrated along the plate margins. </a:t>
            </a:r>
          </a:p>
          <a:p>
            <a:pPr algn="just"/>
            <a:r>
              <a:rPr lang="en-US" sz="2200" b="1" dirty="0" smtClean="0"/>
              <a:t>Three distinct types of plate margins:</a:t>
            </a:r>
          </a:p>
          <a:p>
            <a:pPr algn="just">
              <a:buNone/>
            </a:pPr>
            <a:r>
              <a:rPr lang="en-US" sz="2200" b="1" dirty="0" smtClean="0"/>
              <a:t>1. Constructive margin or mid-oceanic ridge margin: Along the mid oceanic ridge. Molten </a:t>
            </a:r>
            <a:r>
              <a:rPr lang="en-US" sz="2200" b="1" dirty="0" err="1" smtClean="0"/>
              <a:t>asthenospheric</a:t>
            </a:r>
            <a:r>
              <a:rPr lang="en-US" sz="2200" b="1" dirty="0" smtClean="0"/>
              <a:t> material oozed out, new crustal material is added on both side of the margins and the two plates move apart from each other.</a:t>
            </a:r>
            <a:endParaRPr lang="en-US" sz="2200" b="1" dirty="0"/>
          </a:p>
        </p:txBody>
      </p:sp>
      <p:pic>
        <p:nvPicPr>
          <p:cNvPr id="5124" name="Picture 4" descr="http://thebritishgeographer.weebly.com/uploads/1/1/8/1/11812015/1346691455.jpg"/>
          <p:cNvPicPr>
            <a:picLocks noChangeAspect="1" noChangeArrowheads="1"/>
          </p:cNvPicPr>
          <p:nvPr/>
        </p:nvPicPr>
        <p:blipFill>
          <a:blip r:embed="rId2"/>
          <a:srcRect/>
          <a:stretch>
            <a:fillRect/>
          </a:stretch>
        </p:blipFill>
        <p:spPr bwMode="auto">
          <a:xfrm>
            <a:off x="1828800" y="3581400"/>
            <a:ext cx="5562600" cy="297147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304800" y="381001"/>
            <a:ext cx="8229600" cy="3276599"/>
          </a:xfrm>
        </p:spPr>
        <p:txBody>
          <a:bodyPr>
            <a:normAutofit fontScale="77500" lnSpcReduction="20000"/>
          </a:bodyPr>
          <a:lstStyle/>
          <a:p>
            <a:pPr algn="just">
              <a:buNone/>
            </a:pPr>
            <a:r>
              <a:rPr lang="en-US" dirty="0" smtClean="0"/>
              <a:t>2. </a:t>
            </a:r>
            <a:r>
              <a:rPr lang="en-US" sz="3100" b="1" dirty="0" smtClean="0"/>
              <a:t>Destructive margin or </a:t>
            </a:r>
            <a:r>
              <a:rPr lang="en-US" sz="3100" b="1" dirty="0" err="1" smtClean="0"/>
              <a:t>subduction</a:t>
            </a:r>
            <a:r>
              <a:rPr lang="en-US" sz="3100" b="1" dirty="0" smtClean="0"/>
              <a:t> margin: along the deep ocean trenches. The two plates come close to each other and the basaltic ocean being heavier, goes below the gigantic continental plate of lighter material. Oceanic plate gets melted due to heat of the earth’s interior. This is </a:t>
            </a:r>
            <a:r>
              <a:rPr lang="en-US" sz="3100" b="1" dirty="0" err="1" smtClean="0"/>
              <a:t>subduction</a:t>
            </a:r>
            <a:r>
              <a:rPr lang="en-US" sz="3100" b="1" dirty="0" smtClean="0"/>
              <a:t>.</a:t>
            </a:r>
          </a:p>
          <a:p>
            <a:pPr algn="just">
              <a:buNone/>
            </a:pPr>
            <a:r>
              <a:rPr lang="en-US" sz="3100" b="1" dirty="0" smtClean="0"/>
              <a:t>3. Conservative plate margin: where two continental plates meet each other and neither gets subdued. Rather, they slip past each other creating a folded mountain range. e.g. Alps and Himalayas.</a:t>
            </a:r>
            <a:endParaRPr lang="en-US" sz="3100" b="1" dirty="0"/>
          </a:p>
        </p:txBody>
      </p:sp>
      <p:pic>
        <p:nvPicPr>
          <p:cNvPr id="25602" name="Picture 2" descr="Location of the World's plate margins"/>
          <p:cNvPicPr>
            <a:picLocks noChangeAspect="1" noChangeArrowheads="1"/>
          </p:cNvPicPr>
          <p:nvPr/>
        </p:nvPicPr>
        <p:blipFill>
          <a:blip r:embed="rId2"/>
          <a:srcRect/>
          <a:stretch>
            <a:fillRect/>
          </a:stretch>
        </p:blipFill>
        <p:spPr bwMode="auto">
          <a:xfrm>
            <a:off x="1828800" y="3581726"/>
            <a:ext cx="6200775" cy="310482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Force for movement of the lithospheric plates</a:t>
            </a:r>
            <a:endParaRPr lang="en-US" sz="3200" b="1" dirty="0"/>
          </a:p>
        </p:txBody>
      </p:sp>
      <p:sp>
        <p:nvSpPr>
          <p:cNvPr id="3" name="Content Placeholder 2"/>
          <p:cNvSpPr>
            <a:spLocks noGrp="1"/>
          </p:cNvSpPr>
          <p:nvPr>
            <p:ph idx="1"/>
          </p:nvPr>
        </p:nvSpPr>
        <p:spPr/>
        <p:txBody>
          <a:bodyPr>
            <a:normAutofit/>
          </a:bodyPr>
          <a:lstStyle/>
          <a:p>
            <a:pPr algn="just"/>
            <a:r>
              <a:rPr lang="en-US" sz="2400" b="1" dirty="0" smtClean="0"/>
              <a:t>High temp. and pressure of </a:t>
            </a:r>
            <a:r>
              <a:rPr lang="en-US" sz="2400" b="1" dirty="0" err="1" smtClean="0"/>
              <a:t>asthenosphere</a:t>
            </a:r>
            <a:r>
              <a:rPr lang="en-US" sz="2400" b="1" dirty="0" smtClean="0"/>
              <a:t> provide the basis for movement.</a:t>
            </a:r>
          </a:p>
          <a:p>
            <a:pPr algn="just"/>
            <a:r>
              <a:rPr lang="en-US" sz="2400" b="1" dirty="0" smtClean="0"/>
              <a:t>Convection current in the plastic molten </a:t>
            </a:r>
            <a:r>
              <a:rPr lang="en-US" sz="2400" b="1" dirty="0" err="1" smtClean="0"/>
              <a:t>asthenosphere</a:t>
            </a:r>
            <a:r>
              <a:rPr lang="en-US" sz="2400" b="1" dirty="0" smtClean="0"/>
              <a:t> provide the driving force for movement. </a:t>
            </a:r>
          </a:p>
          <a:p>
            <a:pPr algn="just"/>
            <a:r>
              <a:rPr lang="en-US" sz="2400" b="1" dirty="0" smtClean="0"/>
              <a:t>The diameter of the convection current is several hundred kms.</a:t>
            </a:r>
          </a:p>
          <a:p>
            <a:pPr algn="just"/>
            <a:r>
              <a:rPr lang="en-US" sz="2400" b="1" dirty="0" smtClean="0"/>
              <a:t>Two pairs of convection currents: Ascending and Descending pairs</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edu.dvgups.ru/METDOC/CGU/INOSTR/ANGL/METOD/UP_IN_N_D/frame/3.files/image003.jpg"/>
          <p:cNvPicPr>
            <a:picLocks noChangeAspect="1" noChangeArrowheads="1"/>
          </p:cNvPicPr>
          <p:nvPr/>
        </p:nvPicPr>
        <p:blipFill>
          <a:blip r:embed="rId2"/>
          <a:srcRect/>
          <a:stretch>
            <a:fillRect/>
          </a:stretch>
        </p:blipFill>
        <p:spPr bwMode="auto">
          <a:xfrm>
            <a:off x="1600200" y="304800"/>
            <a:ext cx="5715000" cy="2553922"/>
          </a:xfrm>
          <a:prstGeom prst="rect">
            <a:avLst/>
          </a:prstGeom>
          <a:noFill/>
        </p:spPr>
      </p:pic>
      <p:pic>
        <p:nvPicPr>
          <p:cNvPr id="18438" name="Picture 6" descr="http://www.qpms.ca/upload1/104709/image007.jpg"/>
          <p:cNvPicPr>
            <a:picLocks noChangeAspect="1" noChangeArrowheads="1"/>
          </p:cNvPicPr>
          <p:nvPr/>
        </p:nvPicPr>
        <p:blipFill>
          <a:blip r:embed="rId3"/>
          <a:srcRect/>
          <a:stretch>
            <a:fillRect/>
          </a:stretch>
        </p:blipFill>
        <p:spPr bwMode="auto">
          <a:xfrm>
            <a:off x="1447800" y="3124200"/>
            <a:ext cx="6008914" cy="3505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2967335"/>
            <a:ext cx="4572000" cy="646331"/>
          </a:xfrm>
          <a:prstGeom prst="rect">
            <a:avLst/>
          </a:prstGeom>
        </p:spPr>
        <p:txBody>
          <a:bodyPr>
            <a:spAutoFit/>
          </a:bodyPr>
          <a:lstStyle/>
          <a:p>
            <a:r>
              <a:rPr lang="en-US" dirty="0" smtClean="0">
                <a:hlinkClick r:id="rId3"/>
              </a:rPr>
              <a:t/>
            </a:r>
            <a:br>
              <a:rPr lang="en-US" dirty="0" smtClean="0">
                <a:hlinkClick r:id="rId3"/>
              </a:rPr>
            </a:br>
            <a:endParaRPr lang="en-US" dirty="0"/>
          </a:p>
        </p:txBody>
      </p:sp>
      <p:graphicFrame>
        <p:nvGraphicFramePr>
          <p:cNvPr id="1026" name="Object 2"/>
          <p:cNvGraphicFramePr>
            <a:graphicFrameLocks noChangeAspect="1"/>
          </p:cNvGraphicFramePr>
          <p:nvPr/>
        </p:nvGraphicFramePr>
        <p:xfrm>
          <a:off x="3990975" y="3209925"/>
          <a:ext cx="1160463" cy="438150"/>
        </p:xfrm>
        <a:graphic>
          <a:graphicData uri="http://schemas.openxmlformats.org/presentationml/2006/ole">
            <p:oleObj spid="_x0000_s1026" name="Packager Shell Object" showAsIcon="1" r:id="rId4" imgW="1161000" imgH="437400" progId="Package">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47800" y="2667000"/>
            <a:ext cx="6096000" cy="923330"/>
          </a:xfrm>
          <a:prstGeom prst="rect">
            <a:avLst/>
          </a:prstGeom>
          <a:noFill/>
        </p:spPr>
        <p:txBody>
          <a:bodyPr wrap="square" lIns="91440" tIns="45720" rIns="91440" bIns="45720">
            <a:spAutoFit/>
          </a:bodyPr>
          <a:lstStyle/>
          <a:p>
            <a:pPr algn="ctr"/>
            <a:r>
              <a:rPr lang="en-IN"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Thank You</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838200"/>
            <a:ext cx="8915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F68D36"/>
                </a:solidFill>
                <a:effectLst/>
                <a:uLnTx/>
                <a:uFillTx/>
                <a:latin typeface="+mj-lt"/>
                <a:ea typeface="+mj-ea"/>
                <a:cs typeface="+mj-cs"/>
              </a:rPr>
              <a:t>CONTINENTAL DRIFT VIS-À-VIS PLATE TECTONICS</a:t>
            </a:r>
            <a:endParaRPr kumimoji="0" lang="en-US" sz="3400" b="1" i="0" u="none" strike="noStrike" kern="1200" cap="none" spc="0" normalizeH="0" baseline="0" noProof="0" dirty="0">
              <a:ln>
                <a:noFill/>
              </a:ln>
              <a:solidFill>
                <a:srgbClr val="F68D36"/>
              </a:solidFill>
              <a:effectLst/>
              <a:uLnTx/>
              <a:uFillTx/>
              <a:latin typeface="+mj-lt"/>
              <a:ea typeface="+mj-ea"/>
              <a:cs typeface="+mj-cs"/>
            </a:endParaRPr>
          </a:p>
        </p:txBody>
      </p:sp>
      <p:sp>
        <p:nvSpPr>
          <p:cNvPr id="3" name="Subtitle 2"/>
          <p:cNvSpPr txBox="1">
            <a:spLocks/>
          </p:cNvSpPr>
          <p:nvPr/>
        </p:nvSpPr>
        <p:spPr>
          <a:xfrm>
            <a:off x="1143000" y="3886200"/>
            <a:ext cx="7010400" cy="175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IN" sz="1800" b="1" i="0" u="none" strike="noStrike" kern="1200" cap="none" spc="0" normalizeH="0" baseline="0" noProof="0" dirty="0" smtClean="0">
                <a:ln>
                  <a:noFill/>
                </a:ln>
                <a:solidFill>
                  <a:srgbClr val="00B050"/>
                </a:solidFill>
                <a:effectLst/>
                <a:uLnTx/>
                <a:uFillTx/>
                <a:latin typeface="+mn-lt"/>
                <a:ea typeface="+mn-ea"/>
                <a:cs typeface="+mn-cs"/>
              </a:rPr>
              <a:t>Dr. </a:t>
            </a:r>
            <a:r>
              <a:rPr kumimoji="0" lang="en-IN" sz="1800" b="1" i="0" u="none" strike="noStrike" kern="1200" cap="none" spc="0" normalizeH="0" baseline="0" noProof="0" dirty="0" err="1" smtClean="0">
                <a:ln>
                  <a:noFill/>
                </a:ln>
                <a:solidFill>
                  <a:srgbClr val="00B050"/>
                </a:solidFill>
                <a:effectLst/>
                <a:uLnTx/>
                <a:uFillTx/>
                <a:latin typeface="+mn-lt"/>
                <a:ea typeface="+mn-ea"/>
                <a:cs typeface="+mn-cs"/>
              </a:rPr>
              <a:t>Prakash</a:t>
            </a:r>
            <a:r>
              <a:rPr kumimoji="0" lang="en-IN" sz="1800" b="1" i="0" u="none" strike="noStrike" kern="1200" cap="none" spc="0" normalizeH="0" baseline="0" noProof="0" dirty="0" smtClean="0">
                <a:ln>
                  <a:noFill/>
                </a:ln>
                <a:solidFill>
                  <a:srgbClr val="00B050"/>
                </a:solidFill>
                <a:effectLst/>
                <a:uLnTx/>
                <a:uFillTx/>
                <a:latin typeface="+mn-lt"/>
                <a:ea typeface="+mn-ea"/>
                <a:cs typeface="+mn-cs"/>
              </a:rPr>
              <a:t> </a:t>
            </a:r>
            <a:r>
              <a:rPr kumimoji="0" lang="en-IN" sz="1800" b="1" i="0" u="none" strike="noStrike" kern="1200" cap="none" spc="0" normalizeH="0" baseline="0" noProof="0" dirty="0" err="1" smtClean="0">
                <a:ln>
                  <a:noFill/>
                </a:ln>
                <a:solidFill>
                  <a:srgbClr val="00B050"/>
                </a:solidFill>
                <a:effectLst/>
                <a:uLnTx/>
                <a:uFillTx/>
                <a:latin typeface="+mn-lt"/>
                <a:ea typeface="+mn-ea"/>
                <a:cs typeface="+mn-cs"/>
              </a:rPr>
              <a:t>Karmakar</a:t>
            </a:r>
            <a:r>
              <a:rPr kumimoji="0" lang="en-IN" sz="1800" b="1" i="0" u="none" strike="noStrike" kern="1200" cap="none" spc="0" normalizeH="0" baseline="0" noProof="0" dirty="0" smtClean="0">
                <a:ln>
                  <a:noFill/>
                </a:ln>
                <a:solidFill>
                  <a:srgbClr val="00B050"/>
                </a:solidFill>
                <a:effectLst/>
                <a:uLnTx/>
                <a:uFillTx/>
                <a:latin typeface="+mn-lt"/>
                <a:ea typeface="+mn-ea"/>
                <a:cs typeface="+mn-cs"/>
              </a:rPr>
              <a:t>, Associate Professor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IN" sz="1800" b="1" i="0" u="none" strike="noStrike" kern="1200" cap="none" spc="0" normalizeH="0" baseline="0" noProof="0" dirty="0" smtClean="0">
                <a:ln>
                  <a:noFill/>
                </a:ln>
                <a:solidFill>
                  <a:srgbClr val="00B050"/>
                </a:solidFill>
                <a:effectLst/>
                <a:uLnTx/>
                <a:uFillTx/>
                <a:latin typeface="+mn-lt"/>
                <a:ea typeface="+mn-ea"/>
                <a:cs typeface="+mn-cs"/>
              </a:rPr>
              <a:t>Department of Botany &amp; Forestry,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IN" sz="1800" b="1" i="0" u="none" strike="noStrike" kern="1200" cap="none" spc="0" normalizeH="0" baseline="0" noProof="0" dirty="0" err="1" smtClean="0">
                <a:ln>
                  <a:noFill/>
                </a:ln>
                <a:solidFill>
                  <a:srgbClr val="00B050"/>
                </a:solidFill>
                <a:effectLst/>
                <a:uLnTx/>
                <a:uFillTx/>
                <a:latin typeface="+mn-lt"/>
                <a:ea typeface="+mn-ea"/>
                <a:cs typeface="+mn-cs"/>
              </a:rPr>
              <a:t>Vidyasagar</a:t>
            </a:r>
            <a:r>
              <a:rPr kumimoji="0" lang="en-IN" sz="1800" b="1" i="0" u="none" strike="noStrike" kern="1200" cap="none" spc="0" normalizeH="0" baseline="0" noProof="0" dirty="0" smtClean="0">
                <a:ln>
                  <a:noFill/>
                </a:ln>
                <a:solidFill>
                  <a:srgbClr val="00B050"/>
                </a:solidFill>
                <a:effectLst/>
                <a:uLnTx/>
                <a:uFillTx/>
                <a:latin typeface="+mn-lt"/>
                <a:ea typeface="+mn-ea"/>
                <a:cs typeface="+mn-cs"/>
              </a:rPr>
              <a:t> University, </a:t>
            </a:r>
            <a:r>
              <a:rPr kumimoji="0" lang="en-IN" sz="1800" b="1" i="0" u="none" strike="noStrike" kern="1200" cap="none" spc="0" normalizeH="0" baseline="0" noProof="0" dirty="0" err="1" smtClean="0">
                <a:ln>
                  <a:noFill/>
                </a:ln>
                <a:solidFill>
                  <a:srgbClr val="00B050"/>
                </a:solidFill>
                <a:effectLst/>
                <a:uLnTx/>
                <a:uFillTx/>
                <a:latin typeface="+mn-lt"/>
                <a:ea typeface="+mn-ea"/>
                <a:cs typeface="+mn-cs"/>
              </a:rPr>
              <a:t>Midnapore</a:t>
            </a:r>
            <a:r>
              <a:rPr kumimoji="0" lang="en-IN" sz="1800" b="1" i="0" u="none" strike="noStrike" kern="1200" cap="none" spc="0" normalizeH="0" baseline="0" noProof="0" dirty="0" smtClean="0">
                <a:ln>
                  <a:noFill/>
                </a:ln>
                <a:solidFill>
                  <a:srgbClr val="00B050"/>
                </a:solidFill>
                <a:effectLst/>
                <a:uLnTx/>
                <a:uFillTx/>
                <a:latin typeface="+mn-lt"/>
                <a:ea typeface="+mn-ea"/>
                <a:cs typeface="+mn-cs"/>
              </a:rPr>
              <a:t> - 721102</a:t>
            </a:r>
            <a:endParaRPr kumimoji="0" lang="en-US" sz="1800" b="1" i="0" u="none" strike="noStrike" kern="1200" cap="none" spc="0" normalizeH="0" baseline="0" noProof="0" dirty="0">
              <a:ln>
                <a:noFill/>
              </a:ln>
              <a:solidFill>
                <a:srgbClr val="00B050"/>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3352800" cy="4952999"/>
          </a:xfrm>
        </p:spPr>
        <p:txBody>
          <a:bodyPr>
            <a:noAutofit/>
          </a:bodyPr>
          <a:lstStyle/>
          <a:p>
            <a:pPr algn="just"/>
            <a:r>
              <a:rPr lang="en-US" sz="2400" b="1" dirty="0" smtClean="0"/>
              <a:t>Early geographers – Continents can be fitted together in form of a ‘jigsaw’ puzzle.</a:t>
            </a:r>
          </a:p>
          <a:p>
            <a:pPr algn="just"/>
            <a:r>
              <a:rPr lang="en-US" sz="2400" b="1" dirty="0" smtClean="0"/>
              <a:t>Francis Beckon (17</a:t>
            </a:r>
            <a:r>
              <a:rPr lang="en-US" sz="2400" b="1" baseline="30000" dirty="0" smtClean="0"/>
              <a:t>th</a:t>
            </a:r>
            <a:r>
              <a:rPr lang="en-US" sz="2400" b="1" dirty="0" smtClean="0"/>
              <a:t> century) -  phenomenon cannot be a chance resemblance. </a:t>
            </a:r>
          </a:p>
          <a:p>
            <a:pPr algn="just"/>
            <a:r>
              <a:rPr lang="en-US" sz="2400" b="1" dirty="0" smtClean="0"/>
              <a:t>Edward </a:t>
            </a:r>
            <a:r>
              <a:rPr lang="en-US" sz="2400" b="1" dirty="0" err="1" smtClean="0"/>
              <a:t>Suess</a:t>
            </a:r>
            <a:r>
              <a:rPr lang="en-US" sz="2400" b="1" dirty="0" smtClean="0"/>
              <a:t> (1899 – 1906) – southern continents were joined together in the form of a supercontinent </a:t>
            </a:r>
            <a:r>
              <a:rPr lang="en-US" sz="2400" dirty="0" smtClean="0"/>
              <a:t>‘</a:t>
            </a:r>
            <a:r>
              <a:rPr lang="en-US" sz="2400" b="1" dirty="0" smtClean="0">
                <a:solidFill>
                  <a:srgbClr val="C00000"/>
                </a:solidFill>
              </a:rPr>
              <a:t>Gondwanaland</a:t>
            </a:r>
            <a:r>
              <a:rPr lang="en-US" sz="2400" dirty="0" smtClean="0">
                <a:solidFill>
                  <a:srgbClr val="C00000"/>
                </a:solidFill>
              </a:rPr>
              <a:t>’</a:t>
            </a:r>
            <a:endParaRPr lang="en-US" sz="2400" dirty="0">
              <a:solidFill>
                <a:srgbClr val="C00000"/>
              </a:solidFill>
            </a:endParaRPr>
          </a:p>
        </p:txBody>
      </p:sp>
      <p:pic>
        <p:nvPicPr>
          <p:cNvPr id="4" name="Picture 4" descr="http://3.bp.blogspot.com/-zHXFCFXYHB0/Tx6VTQF8BHI/AAAAAAAAD4s/-Z83vGXdKm8/s1600/continentaldrift.gif"/>
          <p:cNvPicPr>
            <a:picLocks noChangeAspect="1" noChangeArrowheads="1"/>
          </p:cNvPicPr>
          <p:nvPr/>
        </p:nvPicPr>
        <p:blipFill>
          <a:blip r:embed="rId2"/>
          <a:srcRect/>
          <a:stretch>
            <a:fillRect/>
          </a:stretch>
        </p:blipFill>
        <p:spPr bwMode="auto">
          <a:xfrm>
            <a:off x="3657600" y="3076194"/>
            <a:ext cx="5257243" cy="3601212"/>
          </a:xfrm>
          <a:prstGeom prst="rect">
            <a:avLst/>
          </a:prstGeom>
          <a:noFill/>
        </p:spPr>
      </p:pic>
      <p:pic>
        <p:nvPicPr>
          <p:cNvPr id="2050" name="Picture 2" descr="14_02.jpg"/>
          <p:cNvPicPr>
            <a:picLocks noChangeAspect="1" noChangeArrowheads="1"/>
          </p:cNvPicPr>
          <p:nvPr/>
        </p:nvPicPr>
        <p:blipFill>
          <a:blip r:embed="rId3"/>
          <a:srcRect b="6158"/>
          <a:stretch>
            <a:fillRect/>
          </a:stretch>
        </p:blipFill>
        <p:spPr bwMode="auto">
          <a:xfrm>
            <a:off x="3810000" y="381000"/>
            <a:ext cx="4949371" cy="2438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229600" cy="6248400"/>
          </a:xfrm>
        </p:spPr>
        <p:txBody>
          <a:bodyPr>
            <a:normAutofit/>
          </a:bodyPr>
          <a:lstStyle/>
          <a:p>
            <a:r>
              <a:rPr lang="en-US" sz="2800" dirty="0" smtClean="0"/>
              <a:t>Frank Taylor (1908) &amp; </a:t>
            </a:r>
            <a:r>
              <a:rPr lang="en-US" sz="2800" b="1" dirty="0" smtClean="0"/>
              <a:t>Alfred Wegener</a:t>
            </a:r>
            <a:r>
              <a:rPr lang="en-US" sz="2800" dirty="0" smtClean="0"/>
              <a:t> (1912) – the continents are slowly moving apart.</a:t>
            </a:r>
          </a:p>
          <a:p>
            <a:r>
              <a:rPr lang="en-US" sz="2800" dirty="0" smtClean="0"/>
              <a:t>Wegener’s concept – ‘</a:t>
            </a:r>
            <a:r>
              <a:rPr lang="en-US" sz="2800" b="1" dirty="0" smtClean="0"/>
              <a:t>Pangaea</a:t>
            </a:r>
            <a:r>
              <a:rPr lang="en-US" sz="2800" dirty="0" smtClean="0"/>
              <a:t>’ (</a:t>
            </a:r>
            <a:r>
              <a:rPr lang="en-US" sz="2800" dirty="0"/>
              <a:t>a</a:t>
            </a:r>
            <a:r>
              <a:rPr lang="en-US" sz="2800" dirty="0" smtClean="0"/>
              <a:t>ll land)  					  ‘</a:t>
            </a:r>
            <a:r>
              <a:rPr lang="en-US" sz="2800" b="1" dirty="0" err="1" smtClean="0"/>
              <a:t>Panthalassa</a:t>
            </a:r>
            <a:r>
              <a:rPr lang="en-US" sz="2800" dirty="0" smtClean="0"/>
              <a:t>’ (all seas)</a:t>
            </a:r>
          </a:p>
          <a:p>
            <a:pPr marL="342900" lvl="8" indent="-342900" algn="just"/>
            <a:r>
              <a:rPr lang="en-US" sz="2400" dirty="0" smtClean="0"/>
              <a:t>Subsequently, sometime in the </a:t>
            </a:r>
            <a:r>
              <a:rPr lang="en-US" sz="2400" dirty="0" err="1" smtClean="0"/>
              <a:t>Palaeozoic</a:t>
            </a:r>
            <a:r>
              <a:rPr lang="en-US" sz="2400" dirty="0" smtClean="0"/>
              <a:t>, the Pangaea</a:t>
            </a:r>
            <a:r>
              <a:rPr lang="en-US" sz="3200" dirty="0" smtClean="0"/>
              <a:t> </a:t>
            </a:r>
            <a:r>
              <a:rPr lang="en-US" sz="2400" dirty="0" smtClean="0"/>
              <a:t>broke up into 2 distinct land masses, a southern land – </a:t>
            </a:r>
            <a:r>
              <a:rPr lang="en-US" sz="2400" b="1" dirty="0" smtClean="0"/>
              <a:t>The Gondwanaland</a:t>
            </a:r>
            <a:r>
              <a:rPr lang="en-US" sz="2400" dirty="0" smtClean="0"/>
              <a:t> and a northern one – </a:t>
            </a:r>
            <a:r>
              <a:rPr lang="en-US" sz="2400" b="1" dirty="0" smtClean="0"/>
              <a:t>The </a:t>
            </a:r>
            <a:r>
              <a:rPr lang="en-US" sz="2400" b="1" dirty="0" err="1" smtClean="0"/>
              <a:t>Laurasia</a:t>
            </a:r>
            <a:r>
              <a:rPr lang="en-US" sz="2400" dirty="0" smtClean="0"/>
              <a:t>.</a:t>
            </a:r>
            <a:endParaRPr lang="en-US" sz="3200" dirty="0" smtClean="0"/>
          </a:p>
          <a:p>
            <a:endParaRPr lang="en-US" sz="3200" dirty="0" smtClean="0"/>
          </a:p>
          <a:p>
            <a:pPr lvl="8">
              <a:buNone/>
            </a:pPr>
            <a:endParaRPr lang="en-US" sz="3200" dirty="0" smtClean="0"/>
          </a:p>
          <a:p>
            <a:pPr lvl="8">
              <a:buNone/>
            </a:pPr>
            <a:endParaRPr lang="en-US" sz="3200" dirty="0" smtClean="0"/>
          </a:p>
          <a:p>
            <a:pPr lvl="8">
              <a:buNone/>
            </a:pPr>
            <a:endParaRPr lang="en-US" sz="3200" dirty="0" smtClean="0"/>
          </a:p>
          <a:p>
            <a:pPr lvl="8">
              <a:buNone/>
            </a:pPr>
            <a:endParaRPr lang="en-US" sz="3200" dirty="0" smtClean="0"/>
          </a:p>
          <a:p>
            <a:pPr lvl="8">
              <a:buNone/>
            </a:pPr>
            <a:endParaRPr lang="en-US" sz="3200" dirty="0" smtClean="0"/>
          </a:p>
          <a:p>
            <a:pPr lvl="8">
              <a:buNone/>
            </a:pPr>
            <a:endParaRPr lang="en-US" sz="3200" dirty="0" smtClean="0"/>
          </a:p>
          <a:p>
            <a:pPr lvl="8">
              <a:buNone/>
            </a:pPr>
            <a:endParaRPr lang="en-US" sz="3200" dirty="0" smtClean="0"/>
          </a:p>
          <a:p>
            <a:pPr lvl="8">
              <a:buNone/>
            </a:pPr>
            <a:endParaRPr lang="en-US" sz="2400" dirty="0" smtClean="0"/>
          </a:p>
        </p:txBody>
      </p:sp>
      <p:pic>
        <p:nvPicPr>
          <p:cNvPr id="5" name="Picture 6" descr="http://mail.colonial.net/%7Ehkaiter/A_IMAGES/pangaeaocean.jpg"/>
          <p:cNvPicPr>
            <a:picLocks noChangeAspect="1" noChangeArrowheads="1"/>
          </p:cNvPicPr>
          <p:nvPr/>
        </p:nvPicPr>
        <p:blipFill>
          <a:blip r:embed="rId2"/>
          <a:srcRect/>
          <a:stretch>
            <a:fillRect/>
          </a:stretch>
        </p:blipFill>
        <p:spPr bwMode="auto">
          <a:xfrm>
            <a:off x="2971800" y="3810000"/>
            <a:ext cx="5842172" cy="2862764"/>
          </a:xfrm>
          <a:prstGeom prst="rect">
            <a:avLst/>
          </a:prstGeom>
          <a:noFill/>
        </p:spPr>
      </p:pic>
      <p:sp>
        <p:nvSpPr>
          <p:cNvPr id="6" name="TextBox 5"/>
          <p:cNvSpPr txBox="1"/>
          <p:nvPr/>
        </p:nvSpPr>
        <p:spPr>
          <a:xfrm>
            <a:off x="5791200" y="3886200"/>
            <a:ext cx="609600" cy="2677656"/>
          </a:xfrm>
          <a:prstGeom prst="rect">
            <a:avLst/>
          </a:prstGeom>
          <a:noFill/>
        </p:spPr>
        <p:txBody>
          <a:bodyPr wrap="square" rtlCol="0">
            <a:spAutoFit/>
          </a:bodyPr>
          <a:lstStyle/>
          <a:p>
            <a:r>
              <a:rPr lang="en-US" sz="2400" b="1" dirty="0" smtClean="0">
                <a:solidFill>
                  <a:schemeClr val="bg1"/>
                </a:solidFill>
              </a:rPr>
              <a:t>P</a:t>
            </a:r>
          </a:p>
          <a:p>
            <a:r>
              <a:rPr lang="en-US" sz="2400" b="1" dirty="0" smtClean="0">
                <a:solidFill>
                  <a:schemeClr val="bg1"/>
                </a:solidFill>
              </a:rPr>
              <a:t>A</a:t>
            </a:r>
          </a:p>
          <a:p>
            <a:r>
              <a:rPr lang="en-US" sz="2400" b="1" dirty="0" smtClean="0">
                <a:solidFill>
                  <a:schemeClr val="bg1"/>
                </a:solidFill>
              </a:rPr>
              <a:t>N</a:t>
            </a:r>
          </a:p>
          <a:p>
            <a:r>
              <a:rPr lang="en-US" sz="2400" b="1" dirty="0" smtClean="0">
                <a:solidFill>
                  <a:schemeClr val="bg1"/>
                </a:solidFill>
              </a:rPr>
              <a:t>G</a:t>
            </a:r>
          </a:p>
          <a:p>
            <a:r>
              <a:rPr lang="en-US" sz="2400" b="1" dirty="0" smtClean="0">
                <a:solidFill>
                  <a:schemeClr val="bg1"/>
                </a:solidFill>
              </a:rPr>
              <a:t>A</a:t>
            </a:r>
          </a:p>
          <a:p>
            <a:r>
              <a:rPr lang="en-US" sz="2400" b="1" dirty="0" smtClean="0">
                <a:solidFill>
                  <a:schemeClr val="bg1"/>
                </a:solidFill>
              </a:rPr>
              <a:t>E</a:t>
            </a:r>
          </a:p>
          <a:p>
            <a:r>
              <a:rPr lang="en-US" sz="2400" b="1" dirty="0">
                <a:solidFill>
                  <a:schemeClr val="bg1"/>
                </a:solidFill>
              </a:rPr>
              <a:t>A</a:t>
            </a:r>
          </a:p>
        </p:txBody>
      </p:sp>
      <p:sp>
        <p:nvSpPr>
          <p:cNvPr id="7" name="TextBox 6"/>
          <p:cNvSpPr txBox="1"/>
          <p:nvPr/>
        </p:nvSpPr>
        <p:spPr>
          <a:xfrm>
            <a:off x="3124200" y="4876800"/>
            <a:ext cx="2057400" cy="461665"/>
          </a:xfrm>
          <a:prstGeom prst="rect">
            <a:avLst/>
          </a:prstGeom>
          <a:noFill/>
        </p:spPr>
        <p:txBody>
          <a:bodyPr wrap="square" rtlCol="0">
            <a:spAutoFit/>
          </a:bodyPr>
          <a:lstStyle/>
          <a:p>
            <a:r>
              <a:rPr lang="en-US" sz="2400" b="1" dirty="0" smtClean="0">
                <a:solidFill>
                  <a:schemeClr val="bg1"/>
                </a:solidFill>
              </a:rPr>
              <a:t>PANTHALASSA</a:t>
            </a:r>
            <a:endParaRPr lang="en-US" sz="2400" b="1" dirty="0">
              <a:solidFill>
                <a:schemeClr val="bg1"/>
              </a:solidFill>
            </a:endParaRPr>
          </a:p>
        </p:txBody>
      </p:sp>
      <p:pic>
        <p:nvPicPr>
          <p:cNvPr id="3074" name="Picture 2" descr="http://arhiva.unilib.rs/unilib/eng/about_us/exhibitions/milankovic_virtual/images/vegener01.jpg"/>
          <p:cNvPicPr>
            <a:picLocks noChangeAspect="1" noChangeArrowheads="1"/>
          </p:cNvPicPr>
          <p:nvPr/>
        </p:nvPicPr>
        <p:blipFill>
          <a:blip r:embed="rId3"/>
          <a:srcRect t="9819" b="16535"/>
          <a:stretch>
            <a:fillRect/>
          </a:stretch>
        </p:blipFill>
        <p:spPr bwMode="auto">
          <a:xfrm>
            <a:off x="304800" y="3810000"/>
            <a:ext cx="2438399" cy="283611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2286000"/>
          </a:xfrm>
        </p:spPr>
        <p:txBody>
          <a:bodyPr>
            <a:normAutofit lnSpcReduction="10000"/>
          </a:bodyPr>
          <a:lstStyle/>
          <a:p>
            <a:r>
              <a:rPr lang="en-US" sz="2800" dirty="0" smtClean="0"/>
              <a:t>In between the </a:t>
            </a:r>
            <a:r>
              <a:rPr lang="en-US" sz="2800" dirty="0" err="1" smtClean="0"/>
              <a:t>Laurasia</a:t>
            </a:r>
            <a:r>
              <a:rPr lang="en-US" sz="2800" dirty="0" smtClean="0"/>
              <a:t> and Gondwanaland, there was an East-West stretched sea – ‘Tethys Sea’.</a:t>
            </a:r>
          </a:p>
          <a:p>
            <a:r>
              <a:rPr lang="en-US" sz="2800" dirty="0" smtClean="0"/>
              <a:t>Major part of Tethys Sea – Lofty Himalayas</a:t>
            </a:r>
          </a:p>
          <a:p>
            <a:pPr>
              <a:buNone/>
            </a:pPr>
            <a:r>
              <a:rPr lang="en-US" sz="2800" dirty="0" smtClean="0"/>
              <a:t>	Remnant part – Mediterranean sea.</a:t>
            </a:r>
          </a:p>
          <a:p>
            <a:r>
              <a:rPr lang="en-US" sz="2800" dirty="0" smtClean="0"/>
              <a:t>Subsequent break-up of the </a:t>
            </a:r>
            <a:r>
              <a:rPr lang="en-US" sz="2800" dirty="0" err="1" smtClean="0"/>
              <a:t>Gondwana</a:t>
            </a:r>
            <a:r>
              <a:rPr lang="en-US" sz="2800" dirty="0" smtClean="0"/>
              <a:t> ≈ Jurassic</a:t>
            </a:r>
            <a:endParaRPr lang="en-US" sz="2800" dirty="0"/>
          </a:p>
        </p:txBody>
      </p:sp>
      <p:pic>
        <p:nvPicPr>
          <p:cNvPr id="12292" name="Picture 4" descr="http://www.classroomatsea.net/general_science/images/plate_history_lge.jpg"/>
          <p:cNvPicPr>
            <a:picLocks noChangeAspect="1" noChangeArrowheads="1"/>
          </p:cNvPicPr>
          <p:nvPr/>
        </p:nvPicPr>
        <p:blipFill>
          <a:blip r:embed="rId2"/>
          <a:srcRect/>
          <a:stretch>
            <a:fillRect/>
          </a:stretch>
        </p:blipFill>
        <p:spPr bwMode="auto">
          <a:xfrm>
            <a:off x="1143000" y="2895600"/>
            <a:ext cx="6667500" cy="371475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4525963"/>
          </a:xfrm>
        </p:spPr>
        <p:txBody>
          <a:bodyPr>
            <a:normAutofit/>
          </a:bodyPr>
          <a:lstStyle/>
          <a:p>
            <a:pPr algn="just"/>
            <a:r>
              <a:rPr lang="en-US" sz="2800" b="1" dirty="0" smtClean="0"/>
              <a:t>Evidences in </a:t>
            </a:r>
            <a:r>
              <a:rPr lang="en-US" sz="2800" b="1" dirty="0" err="1" smtClean="0"/>
              <a:t>favour</a:t>
            </a:r>
            <a:r>
              <a:rPr lang="en-US" sz="2800" b="1" dirty="0" smtClean="0"/>
              <a:t> of the idea and its development</a:t>
            </a:r>
            <a:r>
              <a:rPr lang="en-US" sz="2800" dirty="0" smtClean="0"/>
              <a:t>:</a:t>
            </a:r>
          </a:p>
          <a:p>
            <a:pPr marL="514350" indent="-514350" algn="just">
              <a:buFont typeface="+mj-lt"/>
              <a:buAutoNum type="arabicPeriod"/>
            </a:pPr>
            <a:r>
              <a:rPr lang="en-US" sz="2800" dirty="0" smtClean="0"/>
              <a:t>The outlines of land masses: Bullard </a:t>
            </a:r>
            <a:r>
              <a:rPr lang="en-US" sz="2800" i="1" dirty="0" smtClean="0"/>
              <a:t>et al</a:t>
            </a:r>
            <a:r>
              <a:rPr lang="en-US" sz="2800" dirty="0" smtClean="0"/>
              <a:t>. (1960) made a computer simulation that the fit is better in continental shelf than continental margin.</a:t>
            </a:r>
          </a:p>
          <a:p>
            <a:pPr marL="514350" indent="-514350" algn="just">
              <a:buFont typeface="+mj-lt"/>
              <a:buAutoNum type="arabicPeriod"/>
            </a:pPr>
            <a:endParaRPr lang="en-US" sz="2800" dirty="0"/>
          </a:p>
        </p:txBody>
      </p:sp>
      <p:pic>
        <p:nvPicPr>
          <p:cNvPr id="5" name="Picture 2" descr="http://image.slidesharecdn.com/ch02platetectonicsfall2007-140709231731-phpapp01/95/plate-tectonics-17-638.jpg?cb=1404948131"/>
          <p:cNvPicPr>
            <a:picLocks noChangeAspect="1" noChangeArrowheads="1"/>
          </p:cNvPicPr>
          <p:nvPr/>
        </p:nvPicPr>
        <p:blipFill>
          <a:blip r:embed="rId2"/>
          <a:srcRect/>
          <a:stretch>
            <a:fillRect/>
          </a:stretch>
        </p:blipFill>
        <p:spPr bwMode="auto">
          <a:xfrm>
            <a:off x="1905000" y="2819400"/>
            <a:ext cx="5162550" cy="387595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382000" cy="2590800"/>
          </a:xfrm>
        </p:spPr>
        <p:txBody>
          <a:bodyPr>
            <a:normAutofit fontScale="62500" lnSpcReduction="20000"/>
          </a:bodyPr>
          <a:lstStyle/>
          <a:p>
            <a:pPr algn="just">
              <a:buNone/>
            </a:pPr>
            <a:r>
              <a:rPr lang="en-US" sz="3800" b="1" dirty="0" smtClean="0"/>
              <a:t>2. Distribution of Palaeofloras and faunas:</a:t>
            </a:r>
          </a:p>
          <a:p>
            <a:pPr algn="just">
              <a:buNone/>
            </a:pPr>
            <a:r>
              <a:rPr lang="en-US" dirty="0" smtClean="0"/>
              <a:t>	</a:t>
            </a:r>
            <a:r>
              <a:rPr lang="en-US" sz="3800" b="1" dirty="0" smtClean="0"/>
              <a:t>Occurrence of similar </a:t>
            </a:r>
            <a:r>
              <a:rPr lang="en-US" sz="3800" b="1" dirty="0" err="1" smtClean="0"/>
              <a:t>palaeofloras</a:t>
            </a:r>
            <a:r>
              <a:rPr lang="en-US" sz="3800" b="1" dirty="0" smtClean="0"/>
              <a:t> in continents presently situated wide apart from each other, sometimes with even oceans in between.</a:t>
            </a:r>
          </a:p>
          <a:p>
            <a:pPr algn="just">
              <a:buNone/>
            </a:pPr>
            <a:r>
              <a:rPr lang="en-US" sz="3800" b="1" dirty="0" smtClean="0"/>
              <a:t>	Example- </a:t>
            </a:r>
            <a:r>
              <a:rPr lang="en-US" sz="3800" b="1" i="1" dirty="0" smtClean="0"/>
              <a:t>Glossopteris </a:t>
            </a:r>
            <a:r>
              <a:rPr lang="en-US" sz="3800" b="1" dirty="0" smtClean="0"/>
              <a:t>flora during </a:t>
            </a:r>
            <a:r>
              <a:rPr lang="en-US" sz="3800" b="1" dirty="0" err="1" smtClean="0"/>
              <a:t>Permo</a:t>
            </a:r>
            <a:r>
              <a:rPr lang="en-US" sz="3800" b="1" dirty="0" smtClean="0"/>
              <a:t>-carboniferous; </a:t>
            </a:r>
            <a:r>
              <a:rPr lang="en-US" sz="3800" b="1" i="1" dirty="0" err="1" smtClean="0"/>
              <a:t>Gigantopteris</a:t>
            </a:r>
            <a:r>
              <a:rPr lang="en-US" sz="3800" b="1" dirty="0" smtClean="0"/>
              <a:t> flora of China &amp; Tibet and </a:t>
            </a:r>
            <a:r>
              <a:rPr lang="en-US" sz="3800" b="1" i="1" dirty="0" smtClean="0"/>
              <a:t>Glossopteris </a:t>
            </a:r>
            <a:r>
              <a:rPr lang="en-US" sz="3800" b="1" dirty="0" smtClean="0"/>
              <a:t>flora of India during late </a:t>
            </a:r>
            <a:r>
              <a:rPr lang="en-US" sz="3800" b="1" dirty="0" err="1" smtClean="0"/>
              <a:t>Palaeozoic</a:t>
            </a:r>
            <a:r>
              <a:rPr lang="en-US" sz="3800" b="1" dirty="0" smtClean="0"/>
              <a:t>; a species of </a:t>
            </a:r>
            <a:r>
              <a:rPr lang="en-US" sz="3800" b="1" i="1" dirty="0" err="1" smtClean="0"/>
              <a:t>Mesosaurus</a:t>
            </a:r>
            <a:r>
              <a:rPr lang="en-US" sz="3800" b="1" i="1" dirty="0" smtClean="0"/>
              <a:t> </a:t>
            </a:r>
            <a:r>
              <a:rPr lang="en-US" sz="3800" b="1" dirty="0" smtClean="0"/>
              <a:t>discovered from east coast of Brazil and west coast of Africa.</a:t>
            </a:r>
            <a:endParaRPr lang="en-US" sz="3800" b="1" i="1" dirty="0"/>
          </a:p>
        </p:txBody>
      </p:sp>
      <p:pic>
        <p:nvPicPr>
          <p:cNvPr id="19460" name="Picture 4" descr="http://2.bp.blogspot.com/_M4RFltFUe5Q/TFc_RUvbDeI/AAAAAAAAAqk/h5e1dwshPu4/s1600/85_image.jpg"/>
          <p:cNvPicPr>
            <a:picLocks noChangeAspect="1" noChangeArrowheads="1"/>
          </p:cNvPicPr>
          <p:nvPr/>
        </p:nvPicPr>
        <p:blipFill>
          <a:blip r:embed="rId2"/>
          <a:srcRect/>
          <a:stretch>
            <a:fillRect/>
          </a:stretch>
        </p:blipFill>
        <p:spPr bwMode="auto">
          <a:xfrm>
            <a:off x="1981200" y="3271561"/>
            <a:ext cx="5365811" cy="358643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4648200" cy="5105400"/>
          </a:xfrm>
        </p:spPr>
        <p:txBody>
          <a:bodyPr>
            <a:noAutofit/>
          </a:bodyPr>
          <a:lstStyle/>
          <a:p>
            <a:pPr algn="just">
              <a:buNone/>
            </a:pPr>
            <a:r>
              <a:rPr lang="en-US" sz="2400" b="1" dirty="0" smtClean="0"/>
              <a:t>3. Occurrence of folded mountain ranges (Alps, Himalayas) in distinct curvilinear belts.</a:t>
            </a:r>
          </a:p>
          <a:p>
            <a:pPr algn="just">
              <a:buNone/>
            </a:pPr>
            <a:r>
              <a:rPr lang="en-US" sz="2400" b="1" dirty="0" smtClean="0"/>
              <a:t>	Around 220 million years ago, around the time that Pangaea was breaking apart, India started to move northwards. It travelled some 6,000 kms before it finally collided with Asia around 40 to 50 million years ago. Then, part of the Indian landmass began to go beneath the Asian one, moving the Asian landmass up, which resulted in the rise of the Himalayas.</a:t>
            </a:r>
            <a:endParaRPr lang="en-US" sz="2400" b="1" dirty="0"/>
          </a:p>
        </p:txBody>
      </p:sp>
      <p:pic>
        <p:nvPicPr>
          <p:cNvPr id="21506" name="Picture 2" descr="http://www.todayifoundout.com/wp-content/uploads/2013/11/india.gif"/>
          <p:cNvPicPr>
            <a:picLocks noChangeAspect="1" noChangeArrowheads="1"/>
          </p:cNvPicPr>
          <p:nvPr/>
        </p:nvPicPr>
        <p:blipFill>
          <a:blip r:embed="rId2"/>
          <a:srcRect/>
          <a:stretch>
            <a:fillRect/>
          </a:stretch>
        </p:blipFill>
        <p:spPr bwMode="auto">
          <a:xfrm>
            <a:off x="5562600" y="304800"/>
            <a:ext cx="3429000" cy="621323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1"/>
            <a:ext cx="8153400" cy="2667000"/>
          </a:xfrm>
        </p:spPr>
        <p:txBody>
          <a:bodyPr>
            <a:normAutofit fontScale="85000" lnSpcReduction="20000"/>
          </a:bodyPr>
          <a:lstStyle/>
          <a:p>
            <a:pPr algn="just">
              <a:buNone/>
            </a:pPr>
            <a:r>
              <a:rPr lang="en-US" dirty="0" smtClean="0"/>
              <a:t>4. Geology of the ocean basin: initially thought that the ocean basin is a dull flat surface. </a:t>
            </a:r>
          </a:p>
          <a:p>
            <a:pPr algn="just">
              <a:buNone/>
            </a:pPr>
            <a:r>
              <a:rPr lang="en-US" dirty="0" smtClean="0"/>
              <a:t>	In late 50s, a ship </a:t>
            </a:r>
            <a:r>
              <a:rPr lang="en-US" dirty="0" err="1" smtClean="0"/>
              <a:t>Glomer</a:t>
            </a:r>
            <a:r>
              <a:rPr lang="en-US" dirty="0" smtClean="0"/>
              <a:t> Challenger was </a:t>
            </a:r>
            <a:r>
              <a:rPr lang="en-US" dirty="0" err="1" smtClean="0"/>
              <a:t>deviced</a:t>
            </a:r>
            <a:r>
              <a:rPr lang="en-US" dirty="0" smtClean="0"/>
              <a:t> for geological exploration of the ocean basin.</a:t>
            </a:r>
          </a:p>
          <a:p>
            <a:pPr algn="just">
              <a:buNone/>
            </a:pPr>
            <a:r>
              <a:rPr lang="en-US" dirty="0" smtClean="0"/>
              <a:t>	It revealed that there is a mid-oceanic ridge of complex mountain ranges with a median rift valley which is deep up to the layer of ‘</a:t>
            </a:r>
            <a:r>
              <a:rPr lang="en-US" dirty="0" err="1" smtClean="0"/>
              <a:t>aesthenosphere</a:t>
            </a:r>
            <a:r>
              <a:rPr lang="en-US" dirty="0" smtClean="0"/>
              <a:t>’.</a:t>
            </a:r>
            <a:endParaRPr lang="en-US" dirty="0"/>
          </a:p>
        </p:txBody>
      </p:sp>
      <p:pic>
        <p:nvPicPr>
          <p:cNvPr id="22530" name="Picture 2" descr="diagram of an ocean volcano"/>
          <p:cNvPicPr>
            <a:picLocks noChangeAspect="1" noChangeArrowheads="1"/>
          </p:cNvPicPr>
          <p:nvPr/>
        </p:nvPicPr>
        <p:blipFill>
          <a:blip r:embed="rId2"/>
          <a:srcRect/>
          <a:stretch>
            <a:fillRect/>
          </a:stretch>
        </p:blipFill>
        <p:spPr bwMode="auto">
          <a:xfrm>
            <a:off x="228600" y="3505200"/>
            <a:ext cx="5029200" cy="2904363"/>
          </a:xfrm>
          <a:prstGeom prst="rect">
            <a:avLst/>
          </a:prstGeom>
          <a:noFill/>
        </p:spPr>
      </p:pic>
      <p:pic>
        <p:nvPicPr>
          <p:cNvPr id="22532" name="Picture 4" descr="http://home.earthlink.net/~ppaluso/sitebuildercontent/sitebuilderpictures/dsdp.jpeg"/>
          <p:cNvPicPr>
            <a:picLocks noChangeAspect="1" noChangeArrowheads="1"/>
          </p:cNvPicPr>
          <p:nvPr/>
        </p:nvPicPr>
        <p:blipFill>
          <a:blip r:embed="rId3"/>
          <a:srcRect l="20460" t="25258" r="9974"/>
          <a:stretch>
            <a:fillRect/>
          </a:stretch>
        </p:blipFill>
        <p:spPr bwMode="auto">
          <a:xfrm>
            <a:off x="5334000" y="3352800"/>
            <a:ext cx="3595083" cy="2895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704</Words>
  <Application>Microsoft Office PowerPoint</Application>
  <PresentationFormat>On-screen Show (4:3)</PresentationFormat>
  <Paragraphs>73</Paragraphs>
  <Slides>17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Package</vt:lpstr>
      <vt:lpstr>Slide 1</vt:lpstr>
      <vt:lpstr>Slide 2</vt:lpstr>
      <vt:lpstr>Slide 3</vt:lpstr>
      <vt:lpstr>Slide 4</vt:lpstr>
      <vt:lpstr>Slide 5</vt:lpstr>
      <vt:lpstr>Slide 6</vt:lpstr>
      <vt:lpstr>Slide 7</vt:lpstr>
      <vt:lpstr>Slide 8</vt:lpstr>
      <vt:lpstr>Slide 9</vt:lpstr>
      <vt:lpstr>Slide 10</vt:lpstr>
      <vt:lpstr>Plate Tectonics</vt:lpstr>
      <vt:lpstr>Slide 12</vt:lpstr>
      <vt:lpstr> </vt:lpstr>
      <vt:lpstr>Force for movement of the lithospheric plates</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AKPAL</dc:creator>
  <cp:lastModifiedBy>PRAKASH</cp:lastModifiedBy>
  <cp:revision>76</cp:revision>
  <dcterms:created xsi:type="dcterms:W3CDTF">2015-07-21T01:23:54Z</dcterms:created>
  <dcterms:modified xsi:type="dcterms:W3CDTF">2020-04-02T15:55:54Z</dcterms:modified>
</cp:coreProperties>
</file>