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6" d="100"/>
          <a:sy n="76" d="100"/>
        </p:scale>
        <p:origin x="-1194"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234BD71-A432-4DBB-B4D0-4E6F8CCE366A}" type="datetimeFigureOut">
              <a:rPr lang="en-GB"/>
              <a:pPr>
                <a:defRPr/>
              </a:pPr>
              <a:t>09/05/2020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1D461F8-B3DB-48F0-8CD5-6FF1FF7EE3C5}"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22532" name="Slide Number Placeholder 3"/>
          <p:cNvSpPr>
            <a:spLocks noGrp="1"/>
          </p:cNvSpPr>
          <p:nvPr>
            <p:ph type="sldNum" sz="quarter" idx="5"/>
          </p:nvPr>
        </p:nvSpPr>
        <p:spPr bwMode="auto">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7A46CB0A-7886-43CC-B692-CCDAEA026655}" type="slidenum">
              <a:rPr lang="en-GB" altLang="en-US" smtClean="0"/>
              <a:pPr fontAlgn="base">
                <a:spcBef>
                  <a:spcPct val="0"/>
                </a:spcBef>
                <a:spcAft>
                  <a:spcPct val="0"/>
                </a:spcAft>
                <a:defRPr/>
              </a:pPr>
              <a:t>1</a:t>
            </a:fld>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839AE1D5-7F54-4B92-B6C2-628443285388}" type="datetimeFigureOut">
              <a:rPr lang="en-GB"/>
              <a:pPr>
                <a:defRPr/>
              </a:pPr>
              <a:t>09/05/2020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3227A98-2450-4A9D-A127-4BC2DA49FFBF}"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00BC8BA-4CD5-4DBA-82A2-A60CBFAC3F3F}" type="datetimeFigureOut">
              <a:rPr lang="en-GB"/>
              <a:pPr>
                <a:defRPr/>
              </a:pPr>
              <a:t>09/05/2020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878D848-F5BF-4FB0-9E0C-346705965CB0}"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7AC650A9-8B35-4860-9FEE-75CF3B7A89A8}" type="datetimeFigureOut">
              <a:rPr lang="en-GB"/>
              <a:pPr>
                <a:defRPr/>
              </a:pPr>
              <a:t>09/05/2020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74430FD-EEC7-477E-818C-3702E41EFB5D}"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4E0A6A2-6DD1-4650-82F6-1B3B42BE00AB}" type="datetimeFigureOut">
              <a:rPr lang="en-GB"/>
              <a:pPr>
                <a:defRPr/>
              </a:pPr>
              <a:t>09/05/2020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31A498F-703A-4C5E-8C71-39B455D273AB}"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A0D36CA-2B26-4807-8C84-812280161B7A}" type="datetimeFigureOut">
              <a:rPr lang="en-GB"/>
              <a:pPr>
                <a:defRPr/>
              </a:pPr>
              <a:t>09/05/2020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23491EA-45A1-4297-B43D-08B1C61A680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CB717E7A-0BB7-419A-96A7-0C0D9D8BEFC8}" type="datetimeFigureOut">
              <a:rPr lang="en-GB"/>
              <a:pPr>
                <a:defRPr/>
              </a:pPr>
              <a:t>09/05/2020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87A7F8C-7DB7-45F6-B483-5117611D4AD2}"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B72B9BD2-8A4B-4DD4-8FB8-5C24C4732965}" type="datetimeFigureOut">
              <a:rPr lang="en-GB"/>
              <a:pPr>
                <a:defRPr/>
              </a:pPr>
              <a:t>09/05/2020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EFF8ABB9-18C4-445C-A2CC-CC38CE3738B0}"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3542D0AC-AD35-4185-A667-EDAFBA8DDE07}" type="datetimeFigureOut">
              <a:rPr lang="en-GB"/>
              <a:pPr>
                <a:defRPr/>
              </a:pPr>
              <a:t>09/05/2020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35CE78F6-E6D5-4E8F-B36C-82BA9D3D0567}"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4176765-43DE-4455-9FD0-078A03E42188}" type="datetimeFigureOut">
              <a:rPr lang="en-GB"/>
              <a:pPr>
                <a:defRPr/>
              </a:pPr>
              <a:t>09/05/2020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D84B72F3-77F8-4D8B-BC74-97EBFF8DA481}"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1CD93D5-C68B-4A64-9DA9-797637ED89EB}" type="datetimeFigureOut">
              <a:rPr lang="en-GB"/>
              <a:pPr>
                <a:defRPr/>
              </a:pPr>
              <a:t>09/05/2020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72B33677-9017-4C88-B32F-DD8CEC27EF48}"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320E724-EF69-4AFA-9E14-2C6ADDD0F642}" type="datetimeFigureOut">
              <a:rPr lang="en-GB"/>
              <a:pPr>
                <a:defRPr/>
              </a:pPr>
              <a:t>09/05/2020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78CC9F6-F50A-4973-8677-3AEC7D2B9D5F}"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17901DBB-7208-4623-8E8D-A62FBA6816BC}" type="datetimeFigureOut">
              <a:rPr lang="en-GB"/>
              <a:pPr>
                <a:defRPr/>
              </a:pPr>
              <a:t>09/05/2020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DCB667E-4A62-43A3-A9AB-ABF2D7D2C05A}" type="slidenum">
              <a:rPr lang="en-GB"/>
              <a:pPr>
                <a:defRPr/>
              </a:pPr>
              <a:t>‹#›</a:t>
            </a:fld>
            <a:endParaRPr lang="en-GB"/>
          </a:p>
        </p:txBody>
      </p:sp>
      <p:sp>
        <p:nvSpPr>
          <p:cNvPr id="1031" name="TextBox 6"/>
          <p:cNvSpPr txBox="1">
            <a:spLocks noChangeArrowheads="1"/>
          </p:cNvSpPr>
          <p:nvPr userDrawn="1"/>
        </p:nvSpPr>
        <p:spPr bwMode="auto">
          <a:xfrm>
            <a:off x="-36513" y="6608763"/>
            <a:ext cx="2016126"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defRPr/>
            </a:pPr>
            <a:r>
              <a:rPr lang="en-GB" altLang="en-US" sz="1200" smtClean="0"/>
              <a:t>© CommNet 2013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357166"/>
            <a:ext cx="8358246" cy="954107"/>
          </a:xfrm>
          <a:prstGeom prst="rect">
            <a:avLst/>
          </a:prstGeom>
          <a:noFill/>
        </p:spPr>
        <p:txBody>
          <a:bodyPr wrap="square">
            <a:spAutoFit/>
          </a:bodyPr>
          <a:lstStyle/>
          <a:p>
            <a:pPr fontAlgn="auto">
              <a:spcBef>
                <a:spcPts val="0"/>
              </a:spcBef>
              <a:spcAft>
                <a:spcPts val="0"/>
              </a:spcAft>
              <a:defRPr/>
            </a:pPr>
            <a:r>
              <a:rPr lang="en-GB" sz="2800" b="1" dirty="0" smtClean="0">
                <a:solidFill>
                  <a:schemeClr val="accent3"/>
                </a:solidFill>
                <a:latin typeface="Arial" pitchFamily="34" charset="0"/>
                <a:cs typeface="Arial" pitchFamily="34" charset="0"/>
              </a:rPr>
              <a:t>Application of nanotechnology in food and packing</a:t>
            </a:r>
            <a:endParaRPr lang="en-GB" sz="2800" b="1" dirty="0">
              <a:solidFill>
                <a:schemeClr val="accent3"/>
              </a:solidFill>
              <a:latin typeface="Arial" pitchFamily="34" charset="0"/>
              <a:cs typeface="Arial" pitchFamily="34" charset="0"/>
            </a:endParaRPr>
          </a:p>
        </p:txBody>
      </p:sp>
      <p:sp>
        <p:nvSpPr>
          <p:cNvPr id="10" name="TextBox 9"/>
          <p:cNvSpPr txBox="1"/>
          <p:nvPr/>
        </p:nvSpPr>
        <p:spPr>
          <a:xfrm>
            <a:off x="571472" y="3214686"/>
            <a:ext cx="1901483" cy="369332"/>
          </a:xfrm>
          <a:prstGeom prst="rect">
            <a:avLst/>
          </a:prstGeom>
          <a:noFill/>
        </p:spPr>
        <p:txBody>
          <a:bodyPr wrap="none" rtlCol="0">
            <a:spAutoFit/>
          </a:bodyPr>
          <a:lstStyle/>
          <a:p>
            <a:r>
              <a:rPr lang="en-IN" dirty="0" smtClean="0"/>
              <a:t>Dr </a:t>
            </a:r>
            <a:r>
              <a:rPr lang="en-IN" dirty="0" err="1" smtClean="0"/>
              <a:t>Maidul</a:t>
            </a:r>
            <a:r>
              <a:rPr lang="en-IN" dirty="0" smtClean="0"/>
              <a:t> Hossain</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TextBox 1"/>
          <p:cNvSpPr txBox="1">
            <a:spLocks noChangeArrowheads="1"/>
          </p:cNvSpPr>
          <p:nvPr/>
        </p:nvSpPr>
        <p:spPr bwMode="auto">
          <a:xfrm>
            <a:off x="179388" y="1196975"/>
            <a:ext cx="5688012" cy="522288"/>
          </a:xfrm>
          <a:prstGeom prst="rect">
            <a:avLst/>
          </a:prstGeom>
          <a:noFill/>
          <a:ln w="9525">
            <a:noFill/>
            <a:miter lim="800000"/>
            <a:headEnd/>
            <a:tailEnd/>
          </a:ln>
        </p:spPr>
        <p:txBody>
          <a:bodyPr>
            <a:spAutoFit/>
          </a:bodyPr>
          <a:lstStyle/>
          <a:p>
            <a:r>
              <a:rPr lang="en-GB" altLang="en-US" sz="2800" b="1"/>
              <a:t>Packaging examples</a:t>
            </a:r>
          </a:p>
        </p:txBody>
      </p:sp>
      <p:sp>
        <p:nvSpPr>
          <p:cNvPr id="13318" name="Rectangle 2"/>
          <p:cNvSpPr>
            <a:spLocks noChangeArrowheads="1"/>
          </p:cNvSpPr>
          <p:nvPr/>
        </p:nvSpPr>
        <p:spPr bwMode="auto">
          <a:xfrm>
            <a:off x="215900" y="1844675"/>
            <a:ext cx="8604250" cy="2246313"/>
          </a:xfrm>
          <a:prstGeom prst="rect">
            <a:avLst/>
          </a:prstGeom>
          <a:noFill/>
          <a:ln w="9525">
            <a:noFill/>
            <a:miter lim="800000"/>
            <a:headEnd/>
            <a:tailEnd/>
          </a:ln>
        </p:spPr>
        <p:txBody>
          <a:bodyPr>
            <a:spAutoFit/>
          </a:bodyPr>
          <a:lstStyle/>
          <a:p>
            <a:r>
              <a:rPr lang="en-GB" altLang="en-US" sz="2800"/>
              <a:t>Researches have produced smart packages that can tell consumers about the freshness of milk or meat.</a:t>
            </a:r>
          </a:p>
          <a:p>
            <a:r>
              <a:rPr lang="en-GB" altLang="en-US" sz="2800"/>
              <a:t>When oxidation occurs in the package, nanoparticles indicates the colour change and the consumer can see if the product is fresh or not.</a:t>
            </a:r>
          </a:p>
        </p:txBody>
      </p:sp>
      <p:sp>
        <p:nvSpPr>
          <p:cNvPr id="8" name="Rectangle 7"/>
          <p:cNvSpPr>
            <a:spLocks noChangeArrowheads="1"/>
          </p:cNvSpPr>
          <p:nvPr/>
        </p:nvSpPr>
        <p:spPr bwMode="auto">
          <a:xfrm>
            <a:off x="250825" y="4437063"/>
            <a:ext cx="8424863" cy="1384300"/>
          </a:xfrm>
          <a:prstGeom prst="rect">
            <a:avLst/>
          </a:prstGeom>
          <a:noFill/>
          <a:ln w="9525">
            <a:noFill/>
            <a:miter lim="800000"/>
            <a:headEnd/>
            <a:tailEnd/>
          </a:ln>
        </p:spPr>
        <p:txBody>
          <a:bodyPr>
            <a:spAutoFit/>
          </a:bodyPr>
          <a:lstStyle/>
          <a:p>
            <a:r>
              <a:rPr lang="en-GB" altLang="en-US" sz="2800"/>
              <a:t>Incorporation of nanoparticles in packaging can increase the barrier to oxygen and slow down degradation of food</a:t>
            </a:r>
          </a:p>
          <a:p>
            <a:r>
              <a:rPr lang="en-GB" altLang="en-US" sz="2800"/>
              <a:t>during storage.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1"/>
          <p:cNvSpPr>
            <a:spLocks noChangeArrowheads="1"/>
          </p:cNvSpPr>
          <p:nvPr/>
        </p:nvSpPr>
        <p:spPr bwMode="auto">
          <a:xfrm>
            <a:off x="323850" y="1773238"/>
            <a:ext cx="8496300" cy="2246312"/>
          </a:xfrm>
          <a:prstGeom prst="rect">
            <a:avLst/>
          </a:prstGeom>
          <a:noFill/>
          <a:ln w="9525">
            <a:noFill/>
            <a:miter lim="800000"/>
            <a:headEnd/>
            <a:tailEnd/>
          </a:ln>
        </p:spPr>
        <p:txBody>
          <a:bodyPr>
            <a:spAutoFit/>
          </a:bodyPr>
          <a:lstStyle/>
          <a:p>
            <a:r>
              <a:rPr lang="en-GB" altLang="en-US" sz="2800"/>
              <a:t>Bottles made with nanocomposites minimise the leakage of carbon dioxide out of the bottle.</a:t>
            </a:r>
          </a:p>
          <a:p>
            <a:endParaRPr lang="en-GB" altLang="en-US" sz="2800"/>
          </a:p>
          <a:p>
            <a:r>
              <a:rPr lang="en-GB" altLang="en-US" sz="2800"/>
              <a:t>This increases the shelf life of fizzy drinks without having to use heavier glass bottles or more expensive cans.</a:t>
            </a:r>
          </a:p>
        </p:txBody>
      </p:sp>
      <p:sp>
        <p:nvSpPr>
          <p:cNvPr id="3" name="Rectangle 2"/>
          <p:cNvSpPr>
            <a:spLocks noChangeArrowheads="1"/>
          </p:cNvSpPr>
          <p:nvPr/>
        </p:nvSpPr>
        <p:spPr bwMode="auto">
          <a:xfrm>
            <a:off x="323850" y="4179888"/>
            <a:ext cx="8351838" cy="1816100"/>
          </a:xfrm>
          <a:prstGeom prst="rect">
            <a:avLst/>
          </a:prstGeom>
          <a:noFill/>
          <a:ln w="9525">
            <a:noFill/>
            <a:miter lim="800000"/>
            <a:headEnd/>
            <a:tailEnd/>
          </a:ln>
        </p:spPr>
        <p:txBody>
          <a:bodyPr>
            <a:spAutoFit/>
          </a:bodyPr>
          <a:lstStyle/>
          <a:p>
            <a:r>
              <a:rPr lang="en-GB" altLang="en-US" sz="2800"/>
              <a:t>Food storage bins have silver nanoparticles embedded in the plastic. The silver nanoparticles kill bacteria from any food previously stored in the bins, minimising harmful bacteria.</a:t>
            </a:r>
          </a:p>
        </p:txBody>
      </p:sp>
      <p:sp>
        <p:nvSpPr>
          <p:cNvPr id="14343" name="TextBox 7"/>
          <p:cNvSpPr txBox="1">
            <a:spLocks noChangeArrowheads="1"/>
          </p:cNvSpPr>
          <p:nvPr/>
        </p:nvSpPr>
        <p:spPr bwMode="auto">
          <a:xfrm>
            <a:off x="179388" y="1196975"/>
            <a:ext cx="5688012" cy="522288"/>
          </a:xfrm>
          <a:prstGeom prst="rect">
            <a:avLst/>
          </a:prstGeom>
          <a:noFill/>
          <a:ln w="9525">
            <a:noFill/>
            <a:miter lim="800000"/>
            <a:headEnd/>
            <a:tailEnd/>
          </a:ln>
        </p:spPr>
        <p:txBody>
          <a:bodyPr>
            <a:spAutoFit/>
          </a:bodyPr>
          <a:lstStyle/>
          <a:p>
            <a:r>
              <a:rPr lang="en-GB" altLang="en-US" sz="2800" b="1"/>
              <a:t>Packaging examples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179388" y="1989138"/>
            <a:ext cx="6048375" cy="4586287"/>
          </a:xfrm>
          <a:prstGeom prst="rect">
            <a:avLst/>
          </a:prstGeom>
          <a:noFill/>
          <a:ln w="9525">
            <a:noFill/>
            <a:miter lim="800000"/>
            <a:headEnd/>
            <a:tailEnd/>
          </a:ln>
        </p:spPr>
        <p:txBody>
          <a:bodyPr>
            <a:spAutoFit/>
          </a:bodyPr>
          <a:lstStyle/>
          <a:p>
            <a:r>
              <a:rPr lang="en-GB" altLang="en-US" sz="2800"/>
              <a:t>Gecko feet are covered with nano-size hairs that use intermolecular forces, allowing the lizards to stick firmly to surfaces. </a:t>
            </a:r>
          </a:p>
          <a:p>
            <a:endParaRPr lang="en-GB" altLang="en-US" sz="1200"/>
          </a:p>
          <a:p>
            <a:r>
              <a:rPr lang="en-GB" altLang="en-US" sz="2800"/>
              <a:t>By replicating this scientists have developed an adhesive that can seal wounds or patch a hole caused by a stomach ulcer. The adhesive is elastic, waterproof and made of material that breaks down as the injury heals.  </a:t>
            </a:r>
          </a:p>
        </p:txBody>
      </p:sp>
      <p:pic>
        <p:nvPicPr>
          <p:cNvPr id="15366" name="Picture 6" descr="C:\Users\Jenny\AppData\Local\Microsoft\Windows\Temporary Internet Files\Content.IE5\N9LKA2BV\MP900178755[1].jpg"/>
          <p:cNvPicPr>
            <a:picLocks noChangeAspect="1" noChangeArrowheads="1"/>
          </p:cNvPicPr>
          <p:nvPr/>
        </p:nvPicPr>
        <p:blipFill>
          <a:blip r:embed="rId2"/>
          <a:srcRect r="23511"/>
          <a:stretch>
            <a:fillRect/>
          </a:stretch>
        </p:blipFill>
        <p:spPr bwMode="auto">
          <a:xfrm>
            <a:off x="6038850" y="2565400"/>
            <a:ext cx="3105150" cy="2651125"/>
          </a:xfrm>
          <a:prstGeom prst="rect">
            <a:avLst/>
          </a:prstGeom>
          <a:noFill/>
          <a:ln w="9525">
            <a:noFill/>
            <a:miter lim="800000"/>
            <a:headEnd/>
            <a:tailEnd/>
          </a:ln>
        </p:spPr>
      </p:pic>
      <p:sp>
        <p:nvSpPr>
          <p:cNvPr id="15367" name="TextBox 1"/>
          <p:cNvSpPr txBox="1">
            <a:spLocks noChangeArrowheads="1"/>
          </p:cNvSpPr>
          <p:nvPr/>
        </p:nvSpPr>
        <p:spPr bwMode="auto">
          <a:xfrm>
            <a:off x="179388" y="1279525"/>
            <a:ext cx="5472112" cy="522288"/>
          </a:xfrm>
          <a:prstGeom prst="rect">
            <a:avLst/>
          </a:prstGeom>
          <a:noFill/>
          <a:ln w="9525">
            <a:noFill/>
            <a:miter lim="800000"/>
            <a:headEnd/>
            <a:tailEnd/>
          </a:ln>
        </p:spPr>
        <p:txBody>
          <a:bodyPr>
            <a:spAutoFit/>
          </a:bodyPr>
          <a:lstStyle/>
          <a:p>
            <a:r>
              <a:rPr lang="en-GB" altLang="en-US" sz="2800" b="1"/>
              <a:t>Nano in nature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Effect transition="in" filter="fade">
                                      <p:cBhvr>
                                        <p:cTn id="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4150" y="1597025"/>
            <a:ext cx="8709025" cy="2432050"/>
          </a:xfrm>
          <a:prstGeom prst="rect">
            <a:avLst/>
          </a:prstGeom>
        </p:spPr>
        <p:txBody>
          <a:bodyPr>
            <a:spAutoFit/>
          </a:bodyPr>
          <a:lstStyle/>
          <a:p>
            <a:pPr fontAlgn="auto">
              <a:spcBef>
                <a:spcPts val="0"/>
              </a:spcBef>
              <a:spcAft>
                <a:spcPts val="0"/>
              </a:spcAft>
              <a:defRPr/>
            </a:pPr>
            <a:r>
              <a:rPr lang="en-US" sz="2800" dirty="0">
                <a:latin typeface="+mn-lt"/>
                <a:cs typeface="+mn-cs"/>
              </a:rPr>
              <a:t>The contribution of </a:t>
            </a:r>
            <a:r>
              <a:rPr lang="en-US" sz="2800" dirty="0" err="1">
                <a:latin typeface="+mn-lt"/>
                <a:cs typeface="+mn-cs"/>
              </a:rPr>
              <a:t>nanoscience</a:t>
            </a:r>
            <a:r>
              <a:rPr lang="en-US" sz="2800" dirty="0">
                <a:latin typeface="+mn-lt"/>
                <a:cs typeface="+mn-cs"/>
              </a:rPr>
              <a:t> research in agriculture and food will be in the following areas:</a:t>
            </a:r>
          </a:p>
          <a:p>
            <a:pPr fontAlgn="auto">
              <a:spcBef>
                <a:spcPts val="0"/>
              </a:spcBef>
              <a:spcAft>
                <a:spcPts val="0"/>
              </a:spcAft>
              <a:defRPr/>
            </a:pPr>
            <a:endParaRPr lang="en-US" sz="1200" dirty="0">
              <a:latin typeface="+mn-lt"/>
              <a:cs typeface="+mn-cs"/>
            </a:endParaRPr>
          </a:p>
          <a:p>
            <a:pPr marL="457200" indent="-457200" fontAlgn="auto">
              <a:spcBef>
                <a:spcPts val="0"/>
              </a:spcBef>
              <a:spcAft>
                <a:spcPts val="0"/>
              </a:spcAft>
              <a:buFont typeface="Arial" pitchFamily="34" charset="0"/>
              <a:buChar char="•"/>
              <a:defRPr/>
            </a:pPr>
            <a:r>
              <a:rPr lang="en-GB" sz="2800" dirty="0">
                <a:latin typeface="+mn-lt"/>
                <a:cs typeface="+mn-cs"/>
              </a:rPr>
              <a:t>food safety and biosecurity;</a:t>
            </a:r>
          </a:p>
          <a:p>
            <a:pPr marL="457200" indent="-457200" fontAlgn="auto">
              <a:spcBef>
                <a:spcPts val="0"/>
              </a:spcBef>
              <a:spcAft>
                <a:spcPts val="0"/>
              </a:spcAft>
              <a:buFont typeface="Arial" pitchFamily="34" charset="0"/>
              <a:buChar char="•"/>
              <a:defRPr/>
            </a:pPr>
            <a:r>
              <a:rPr lang="en-GB" sz="2800" dirty="0">
                <a:latin typeface="+mn-lt"/>
                <a:cs typeface="+mn-cs"/>
              </a:rPr>
              <a:t>material science;</a:t>
            </a:r>
          </a:p>
          <a:p>
            <a:pPr marL="457200" indent="-457200" fontAlgn="auto">
              <a:spcBef>
                <a:spcPts val="0"/>
              </a:spcBef>
              <a:spcAft>
                <a:spcPts val="0"/>
              </a:spcAft>
              <a:buFont typeface="Arial" pitchFamily="34" charset="0"/>
              <a:buChar char="•"/>
              <a:defRPr/>
            </a:pPr>
            <a:r>
              <a:rPr lang="en-US" sz="2800" dirty="0">
                <a:latin typeface="+mn-lt"/>
                <a:cs typeface="+mn-cs"/>
              </a:rPr>
              <a:t>food processing and product </a:t>
            </a:r>
            <a:r>
              <a:rPr lang="en-GB" sz="2800" dirty="0">
                <a:latin typeface="+mn-lt"/>
                <a:cs typeface="+mn-cs"/>
              </a:rPr>
              <a:t>development.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TextBox 1"/>
          <p:cNvSpPr txBox="1">
            <a:spLocks noChangeArrowheads="1"/>
          </p:cNvSpPr>
          <p:nvPr/>
        </p:nvSpPr>
        <p:spPr bwMode="auto">
          <a:xfrm>
            <a:off x="107950" y="981075"/>
            <a:ext cx="6048375" cy="522288"/>
          </a:xfrm>
          <a:prstGeom prst="rect">
            <a:avLst/>
          </a:prstGeom>
          <a:noFill/>
          <a:ln w="9525">
            <a:noFill/>
            <a:miter lim="800000"/>
            <a:headEnd/>
            <a:tailEnd/>
          </a:ln>
        </p:spPr>
        <p:txBody>
          <a:bodyPr>
            <a:spAutoFit/>
          </a:bodyPr>
          <a:lstStyle/>
          <a:p>
            <a:r>
              <a:rPr lang="en-GB" altLang="en-US" sz="2800" b="1"/>
              <a:t>Applications of nanotechnology</a:t>
            </a:r>
          </a:p>
        </p:txBody>
      </p:sp>
      <p:graphicFrame>
        <p:nvGraphicFramePr>
          <p:cNvPr id="3" name="Table 2"/>
          <p:cNvGraphicFramePr>
            <a:graphicFrameLocks noGrp="1"/>
          </p:cNvGraphicFramePr>
          <p:nvPr/>
        </p:nvGraphicFramePr>
        <p:xfrm>
          <a:off x="196850" y="1628775"/>
          <a:ext cx="8696324" cy="4367214"/>
        </p:xfrm>
        <a:graphic>
          <a:graphicData uri="http://schemas.openxmlformats.org/drawingml/2006/table">
            <a:tbl>
              <a:tblPr firstRow="1" bandRow="1">
                <a:tableStyleId>{BC89EF96-8CEA-46FF-86C4-4CE0E7609802}</a:tableStyleId>
              </a:tblPr>
              <a:tblGrid>
                <a:gridCol w="2174081"/>
                <a:gridCol w="2174081"/>
                <a:gridCol w="2174081"/>
                <a:gridCol w="2174081"/>
              </a:tblGrid>
              <a:tr h="510731">
                <a:tc>
                  <a:txBody>
                    <a:bodyPr/>
                    <a:lstStyle/>
                    <a:p>
                      <a:pPr algn="ctr"/>
                      <a:r>
                        <a:rPr lang="en-GB" sz="1800" dirty="0" smtClean="0"/>
                        <a:t>Agriculture</a:t>
                      </a:r>
                      <a:endParaRPr lang="en-GB" sz="1800" dirty="0"/>
                    </a:p>
                  </a:txBody>
                  <a:tcPr marL="91454" marR="91454" marT="45726" marB="45726"/>
                </a:tc>
                <a:tc>
                  <a:txBody>
                    <a:bodyPr/>
                    <a:lstStyle/>
                    <a:p>
                      <a:pPr algn="ctr"/>
                      <a:r>
                        <a:rPr lang="en-GB" sz="1800" dirty="0" smtClean="0"/>
                        <a:t>Processing</a:t>
                      </a:r>
                      <a:endParaRPr lang="en-GB" sz="1800" dirty="0"/>
                    </a:p>
                  </a:txBody>
                  <a:tcPr marL="91454" marR="91454" marT="45726" marB="45726"/>
                </a:tc>
                <a:tc>
                  <a:txBody>
                    <a:bodyPr/>
                    <a:lstStyle/>
                    <a:p>
                      <a:pPr algn="ctr"/>
                      <a:r>
                        <a:rPr lang="en-GB" sz="1800" dirty="0" smtClean="0"/>
                        <a:t>Products</a:t>
                      </a:r>
                      <a:endParaRPr lang="en-GB" sz="1800" dirty="0"/>
                    </a:p>
                  </a:txBody>
                  <a:tcPr marL="91454" marR="91454" marT="45726" marB="45726"/>
                </a:tc>
                <a:tc>
                  <a:txBody>
                    <a:bodyPr/>
                    <a:lstStyle/>
                    <a:p>
                      <a:pPr algn="ctr"/>
                      <a:r>
                        <a:rPr lang="en-GB" sz="1800" dirty="0" smtClean="0"/>
                        <a:t>Nutrition</a:t>
                      </a:r>
                      <a:endParaRPr lang="en-GB" sz="1800" dirty="0"/>
                    </a:p>
                  </a:txBody>
                  <a:tcPr marL="91454" marR="91454" marT="45726" marB="45726"/>
                </a:tc>
              </a:tr>
              <a:tr h="640166">
                <a:tc>
                  <a:txBody>
                    <a:bodyPr/>
                    <a:lstStyle/>
                    <a:p>
                      <a:r>
                        <a:rPr lang="en-GB" sz="1800" dirty="0" smtClean="0"/>
                        <a:t>New pesticides</a:t>
                      </a:r>
                      <a:endParaRPr lang="en-GB" sz="1800" dirty="0"/>
                    </a:p>
                  </a:txBody>
                  <a:tcPr marL="91454" marR="91454" marT="45726" marB="45726"/>
                </a:tc>
                <a:tc>
                  <a:txBody>
                    <a:bodyPr/>
                    <a:lstStyle/>
                    <a:p>
                      <a:r>
                        <a:rPr lang="en-GB" sz="1800" dirty="0" smtClean="0"/>
                        <a:t>Microencapsulation of flavours/aromas</a:t>
                      </a:r>
                      <a:endParaRPr lang="en-GB" sz="1800" dirty="0"/>
                    </a:p>
                  </a:txBody>
                  <a:tcPr marL="91454" marR="91454" marT="45726" marB="45726"/>
                </a:tc>
                <a:tc>
                  <a:txBody>
                    <a:bodyPr/>
                    <a:lstStyle/>
                    <a:p>
                      <a:r>
                        <a:rPr lang="en-GB" sz="1800" dirty="0" smtClean="0"/>
                        <a:t>UV protection</a:t>
                      </a:r>
                      <a:endParaRPr lang="en-GB" sz="1800" dirty="0"/>
                    </a:p>
                  </a:txBody>
                  <a:tcPr marL="91454" marR="91454" marT="45726" marB="45726"/>
                </a:tc>
                <a:tc>
                  <a:txBody>
                    <a:bodyPr/>
                    <a:lstStyle/>
                    <a:p>
                      <a:r>
                        <a:rPr lang="en-GB" sz="1800" dirty="0" err="1" smtClean="0"/>
                        <a:t>Neutraceuticals</a:t>
                      </a:r>
                      <a:endParaRPr lang="en-GB" sz="1800" dirty="0"/>
                    </a:p>
                  </a:txBody>
                  <a:tcPr marL="91454" marR="91454" marT="45726" marB="45726"/>
                </a:tc>
              </a:tr>
              <a:tr h="510731">
                <a:tc>
                  <a:txBody>
                    <a:bodyPr/>
                    <a:lstStyle/>
                    <a:p>
                      <a:r>
                        <a:rPr lang="en-GB" sz="1800" dirty="0" smtClean="0"/>
                        <a:t>Genetic engineering</a:t>
                      </a:r>
                      <a:endParaRPr lang="en-GB" sz="1800" dirty="0"/>
                    </a:p>
                  </a:txBody>
                  <a:tcPr marL="91454" marR="91454" marT="45726" marB="45726"/>
                </a:tc>
                <a:tc>
                  <a:txBody>
                    <a:bodyPr/>
                    <a:lstStyle/>
                    <a:p>
                      <a:r>
                        <a:rPr lang="en-GB" sz="1800" dirty="0" smtClean="0"/>
                        <a:t>Gelation agents</a:t>
                      </a:r>
                      <a:endParaRPr lang="en-GB" sz="1800" dirty="0"/>
                    </a:p>
                  </a:txBody>
                  <a:tcPr marL="91454" marR="91454" marT="45726" marB="45726"/>
                </a:tc>
                <a:tc>
                  <a:txBody>
                    <a:bodyPr/>
                    <a:lstStyle/>
                    <a:p>
                      <a:r>
                        <a:rPr lang="en-GB" sz="1800" dirty="0" smtClean="0"/>
                        <a:t>Antimicrobials</a:t>
                      </a:r>
                      <a:endParaRPr lang="en-GB" sz="1800" dirty="0"/>
                    </a:p>
                  </a:txBody>
                  <a:tcPr marL="91454" marR="91454" marT="45726" marB="45726"/>
                </a:tc>
                <a:tc>
                  <a:txBody>
                    <a:bodyPr/>
                    <a:lstStyle/>
                    <a:p>
                      <a:r>
                        <a:rPr lang="en-GB" sz="1800" dirty="0" smtClean="0"/>
                        <a:t>Nutrient delivery</a:t>
                      </a:r>
                      <a:endParaRPr lang="en-GB" sz="1800" dirty="0"/>
                    </a:p>
                  </a:txBody>
                  <a:tcPr marL="91454" marR="91454" marT="45726" marB="45726"/>
                </a:tc>
              </a:tr>
              <a:tr h="640166">
                <a:tc>
                  <a:txBody>
                    <a:bodyPr/>
                    <a:lstStyle/>
                    <a:p>
                      <a:r>
                        <a:rPr lang="en-GB" sz="1800" dirty="0" smtClean="0"/>
                        <a:t>Identity</a:t>
                      </a:r>
                      <a:r>
                        <a:rPr lang="en-GB" sz="1800" baseline="0" dirty="0" smtClean="0"/>
                        <a:t> preservation</a:t>
                      </a:r>
                      <a:endParaRPr lang="en-GB" sz="1800" dirty="0"/>
                    </a:p>
                  </a:txBody>
                  <a:tcPr marL="91454" marR="91454" marT="45726" marB="45726"/>
                </a:tc>
                <a:tc>
                  <a:txBody>
                    <a:bodyPr/>
                    <a:lstStyle/>
                    <a:p>
                      <a:r>
                        <a:rPr lang="en-GB" sz="1800" dirty="0" smtClean="0"/>
                        <a:t>Nano emulsions</a:t>
                      </a:r>
                      <a:endParaRPr lang="en-GB" sz="1800" dirty="0"/>
                    </a:p>
                  </a:txBody>
                  <a:tcPr marL="91454" marR="91454" marT="45726" marB="45726"/>
                </a:tc>
                <a:tc>
                  <a:txBody>
                    <a:bodyPr/>
                    <a:lstStyle/>
                    <a:p>
                      <a:r>
                        <a:rPr lang="en-GB" sz="1800" dirty="0" smtClean="0"/>
                        <a:t>Condition and abuse monitors</a:t>
                      </a:r>
                      <a:endParaRPr lang="en-GB" sz="1800" dirty="0"/>
                    </a:p>
                  </a:txBody>
                  <a:tcPr marL="91454" marR="91454" marT="45726" marB="45726"/>
                </a:tc>
                <a:tc>
                  <a:txBody>
                    <a:bodyPr/>
                    <a:lstStyle/>
                    <a:p>
                      <a:r>
                        <a:rPr lang="en-GB" sz="1800" dirty="0" smtClean="0"/>
                        <a:t>Mineral/vitamin fortification</a:t>
                      </a:r>
                      <a:endParaRPr lang="en-GB" sz="1800" dirty="0"/>
                    </a:p>
                  </a:txBody>
                  <a:tcPr marL="91454" marR="91454" marT="45726" marB="45726"/>
                </a:tc>
              </a:tr>
              <a:tr h="640166">
                <a:tc>
                  <a:txBody>
                    <a:bodyPr/>
                    <a:lstStyle/>
                    <a:p>
                      <a:r>
                        <a:rPr lang="en-GB" sz="1800" dirty="0" smtClean="0"/>
                        <a:t>Sensors to measure soil conditions</a:t>
                      </a:r>
                      <a:endParaRPr lang="en-GB" sz="1800" dirty="0"/>
                    </a:p>
                  </a:txBody>
                  <a:tcPr marL="91454" marR="91454" marT="45726" marB="45726"/>
                </a:tc>
                <a:tc>
                  <a:txBody>
                    <a:bodyPr/>
                    <a:lstStyle/>
                    <a:p>
                      <a:r>
                        <a:rPr lang="en-GB" sz="1800" dirty="0" smtClean="0"/>
                        <a:t>Anti-caking </a:t>
                      </a:r>
                      <a:endParaRPr lang="en-GB" sz="1800" dirty="0"/>
                    </a:p>
                  </a:txBody>
                  <a:tcPr marL="91454" marR="91454" marT="45726" marB="45726"/>
                </a:tc>
                <a:tc>
                  <a:txBody>
                    <a:bodyPr/>
                    <a:lstStyle/>
                    <a:p>
                      <a:r>
                        <a:rPr lang="en-GB" sz="1800" dirty="0" smtClean="0"/>
                        <a:t>High barrier plastics</a:t>
                      </a:r>
                      <a:endParaRPr lang="en-GB" sz="1800" dirty="0"/>
                    </a:p>
                  </a:txBody>
                  <a:tcPr marL="91454" marR="91454" marT="45726" marB="45726"/>
                </a:tc>
                <a:tc>
                  <a:txBody>
                    <a:bodyPr/>
                    <a:lstStyle/>
                    <a:p>
                      <a:r>
                        <a:rPr lang="en-GB" sz="1800" dirty="0" smtClean="0"/>
                        <a:t>Drinking water purification</a:t>
                      </a:r>
                      <a:endParaRPr lang="en-GB" sz="1800" dirty="0"/>
                    </a:p>
                  </a:txBody>
                  <a:tcPr marL="91454" marR="91454" marT="45726" marB="45726"/>
                </a:tc>
              </a:tr>
              <a:tr h="914523">
                <a:tc>
                  <a:txBody>
                    <a:bodyPr/>
                    <a:lstStyle/>
                    <a:p>
                      <a:endParaRPr lang="en-GB" sz="1800"/>
                    </a:p>
                  </a:txBody>
                  <a:tcPr marL="91454" marR="91454" marT="45726" marB="45726"/>
                </a:tc>
                <a:tc>
                  <a:txBody>
                    <a:bodyPr/>
                    <a:lstStyle/>
                    <a:p>
                      <a:r>
                        <a:rPr lang="en-GB" sz="1800" dirty="0" smtClean="0"/>
                        <a:t>Sanitation of equipment</a:t>
                      </a:r>
                      <a:endParaRPr lang="en-GB" sz="1800" dirty="0"/>
                    </a:p>
                  </a:txBody>
                  <a:tcPr marL="91454" marR="91454" marT="45726" marB="45726"/>
                </a:tc>
                <a:tc>
                  <a:txBody>
                    <a:bodyPr/>
                    <a:lstStyle/>
                    <a:p>
                      <a:r>
                        <a:rPr lang="en-GB" sz="1800" dirty="0" smtClean="0"/>
                        <a:t>Security/anti counterfeiting</a:t>
                      </a:r>
                      <a:endParaRPr lang="en-GB" sz="1800" dirty="0"/>
                    </a:p>
                  </a:txBody>
                  <a:tcPr marL="91454" marR="91454" marT="45726" marB="45726"/>
                </a:tc>
                <a:tc>
                  <a:txBody>
                    <a:bodyPr/>
                    <a:lstStyle/>
                    <a:p>
                      <a:r>
                        <a:rPr lang="en-GB" sz="1800" dirty="0" smtClean="0"/>
                        <a:t>Sensory characteristics of supplements</a:t>
                      </a:r>
                      <a:endParaRPr lang="en-GB" sz="1800" dirty="0"/>
                    </a:p>
                  </a:txBody>
                  <a:tcPr marL="91454" marR="91454" marT="45726" marB="45726"/>
                </a:tc>
              </a:tr>
              <a:tr h="510731">
                <a:tc>
                  <a:txBody>
                    <a:bodyPr/>
                    <a:lstStyle/>
                    <a:p>
                      <a:endParaRPr lang="en-GB" sz="1800"/>
                    </a:p>
                  </a:txBody>
                  <a:tcPr marL="91454" marR="91454" marT="45726" marB="45726"/>
                </a:tc>
                <a:tc>
                  <a:txBody>
                    <a:bodyPr/>
                    <a:lstStyle/>
                    <a:p>
                      <a:endParaRPr lang="en-GB" sz="1800" dirty="0"/>
                    </a:p>
                  </a:txBody>
                  <a:tcPr marL="91454" marR="91454" marT="45726" marB="45726"/>
                </a:tc>
                <a:tc>
                  <a:txBody>
                    <a:bodyPr/>
                    <a:lstStyle/>
                    <a:p>
                      <a:r>
                        <a:rPr lang="en-GB" sz="1800" dirty="0" smtClean="0"/>
                        <a:t>Contaminant sensors</a:t>
                      </a:r>
                      <a:endParaRPr lang="en-GB" sz="1800" dirty="0"/>
                    </a:p>
                  </a:txBody>
                  <a:tcPr marL="91454" marR="91454" marT="45726" marB="45726"/>
                </a:tc>
                <a:tc>
                  <a:txBody>
                    <a:bodyPr/>
                    <a:lstStyle/>
                    <a:p>
                      <a:endParaRPr lang="en-GB" sz="1800" dirty="0"/>
                    </a:p>
                  </a:txBody>
                  <a:tcPr marL="91454" marR="91454" marT="45726" marB="45726"/>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TextBox 1"/>
          <p:cNvSpPr txBox="1">
            <a:spLocks noChangeArrowheads="1"/>
          </p:cNvSpPr>
          <p:nvPr/>
        </p:nvSpPr>
        <p:spPr bwMode="auto">
          <a:xfrm>
            <a:off x="179388" y="1125538"/>
            <a:ext cx="5329237" cy="522287"/>
          </a:xfrm>
          <a:prstGeom prst="rect">
            <a:avLst/>
          </a:prstGeom>
          <a:noFill/>
          <a:ln w="9525">
            <a:noFill/>
            <a:miter lim="800000"/>
            <a:headEnd/>
            <a:tailEnd/>
          </a:ln>
        </p:spPr>
        <p:txBody>
          <a:bodyPr>
            <a:spAutoFit/>
          </a:bodyPr>
          <a:lstStyle/>
          <a:p>
            <a:r>
              <a:rPr lang="en-GB" altLang="en-US" sz="2800" b="1"/>
              <a:t>The future of nanotechnology</a:t>
            </a:r>
          </a:p>
        </p:txBody>
      </p:sp>
      <p:sp>
        <p:nvSpPr>
          <p:cNvPr id="18438" name="Rectangle 2"/>
          <p:cNvSpPr>
            <a:spLocks noChangeArrowheads="1"/>
          </p:cNvSpPr>
          <p:nvPr/>
        </p:nvSpPr>
        <p:spPr bwMode="auto">
          <a:xfrm>
            <a:off x="250825" y="1900238"/>
            <a:ext cx="8353425" cy="1384300"/>
          </a:xfrm>
          <a:prstGeom prst="rect">
            <a:avLst/>
          </a:prstGeom>
          <a:noFill/>
          <a:ln w="9525">
            <a:noFill/>
            <a:miter lim="800000"/>
            <a:headEnd/>
            <a:tailEnd/>
          </a:ln>
        </p:spPr>
        <p:txBody>
          <a:bodyPr>
            <a:spAutoFit/>
          </a:bodyPr>
          <a:lstStyle/>
          <a:p>
            <a:r>
              <a:rPr lang="en-GB" altLang="en-US" sz="2800"/>
              <a:t>Research is being carried out to develop nanocapsules containing nutrients that would be released when nanosensors detect a deficiency in your body. </a:t>
            </a:r>
          </a:p>
        </p:txBody>
      </p:sp>
      <p:sp>
        <p:nvSpPr>
          <p:cNvPr id="8" name="Rectangle 7"/>
          <p:cNvSpPr>
            <a:spLocks noChangeArrowheads="1"/>
          </p:cNvSpPr>
          <p:nvPr/>
        </p:nvSpPr>
        <p:spPr bwMode="auto">
          <a:xfrm>
            <a:off x="250825" y="3573463"/>
            <a:ext cx="8564563" cy="1816100"/>
          </a:xfrm>
          <a:prstGeom prst="rect">
            <a:avLst/>
          </a:prstGeom>
          <a:noFill/>
          <a:ln w="9525">
            <a:noFill/>
            <a:miter lim="800000"/>
            <a:headEnd/>
            <a:tailEnd/>
          </a:ln>
        </p:spPr>
        <p:txBody>
          <a:bodyPr>
            <a:spAutoFit/>
          </a:bodyPr>
          <a:lstStyle/>
          <a:p>
            <a:r>
              <a:rPr lang="en-GB" altLang="en-US" sz="2800"/>
              <a:t>Nanomaterials are being developed to improve the taste, colour, and texture of foods. For example “interactive” foods are being developed that would allow you to choose which flavour and colour a food has!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179388" y="1844675"/>
            <a:ext cx="8640762" cy="4402138"/>
          </a:xfrm>
          <a:prstGeom prst="rect">
            <a:avLst/>
          </a:prstGeom>
          <a:noFill/>
          <a:ln w="9525">
            <a:noFill/>
            <a:miter lim="800000"/>
            <a:headEnd/>
            <a:tailEnd/>
          </a:ln>
        </p:spPr>
        <p:txBody>
          <a:bodyPr>
            <a:spAutoFit/>
          </a:bodyPr>
          <a:lstStyle/>
          <a:p>
            <a:r>
              <a:rPr lang="en-GB" altLang="en-US" sz="2800" dirty="0"/>
              <a:t>Modern biotechnologies involve making useful products from whole organisms or parts of organisms, such as molecules, cells, tissues and organs. </a:t>
            </a:r>
          </a:p>
          <a:p>
            <a:endParaRPr lang="en-GB" altLang="en-US" sz="2800" dirty="0"/>
          </a:p>
          <a:p>
            <a:r>
              <a:rPr lang="en-GB" altLang="en-US" sz="2800" dirty="0"/>
              <a:t>Recent developments in biotechnology include genetically modified plants and animals, cell therapies and nanotechnology. </a:t>
            </a:r>
          </a:p>
          <a:p>
            <a:endParaRPr lang="en-GB" altLang="en-US" sz="2800" dirty="0"/>
          </a:p>
          <a:p>
            <a:r>
              <a:rPr lang="en-GB" altLang="en-US" sz="2800" dirty="0"/>
              <a:t>These products are not in everyday use but may be of benefit to us in the future.</a:t>
            </a:r>
          </a:p>
        </p:txBody>
      </p:sp>
      <p:sp>
        <p:nvSpPr>
          <p:cNvPr id="19462" name="TextBox 8"/>
          <p:cNvSpPr txBox="1">
            <a:spLocks noChangeArrowheads="1"/>
          </p:cNvSpPr>
          <p:nvPr/>
        </p:nvSpPr>
        <p:spPr bwMode="auto">
          <a:xfrm>
            <a:off x="179388" y="1196975"/>
            <a:ext cx="4392612" cy="522288"/>
          </a:xfrm>
          <a:prstGeom prst="rect">
            <a:avLst/>
          </a:prstGeom>
          <a:noFill/>
          <a:ln w="9525">
            <a:noFill/>
            <a:miter lim="800000"/>
            <a:headEnd/>
            <a:tailEnd/>
          </a:ln>
        </p:spPr>
        <p:txBody>
          <a:bodyPr>
            <a:spAutoFit/>
          </a:bodyPr>
          <a:lstStyle/>
          <a:p>
            <a:r>
              <a:rPr lang="en-GB" altLang="en-US" sz="2800" b="1"/>
              <a:t>Conclusion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Effect transition="in" filter="fade">
                                      <p:cBhvr>
                                        <p:cTn id="7" dur="500"/>
                                        <p:tgtEl>
                                          <p:spTgt spid="8">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4" end="4"/>
                                            </p:txEl>
                                          </p:spTgt>
                                        </p:tgtEl>
                                        <p:attrNameLst>
                                          <p:attrName>style.visibility</p:attrName>
                                        </p:attrNameLst>
                                      </p:cBhvr>
                                      <p:to>
                                        <p:strVal val="visible"/>
                                      </p:to>
                                    </p:set>
                                    <p:animEffect transition="in" filter="fade">
                                      <p:cBhvr>
                                        <p:cTn id="12"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1"/>
          <p:cNvSpPr>
            <a:spLocks noChangeArrowheads="1"/>
          </p:cNvSpPr>
          <p:nvPr/>
        </p:nvSpPr>
        <p:spPr bwMode="auto">
          <a:xfrm>
            <a:off x="107950" y="1365250"/>
            <a:ext cx="6911975" cy="5016500"/>
          </a:xfrm>
          <a:prstGeom prst="rect">
            <a:avLst/>
          </a:prstGeom>
          <a:noFill/>
          <a:ln w="9525">
            <a:noFill/>
            <a:miter lim="800000"/>
            <a:headEnd/>
            <a:tailEnd/>
          </a:ln>
        </p:spPr>
        <p:txBody>
          <a:bodyPr>
            <a:spAutoFit/>
          </a:bodyPr>
          <a:lstStyle/>
          <a:p>
            <a:r>
              <a:rPr lang="en-US" altLang="en-US" sz="2800"/>
              <a:t>There are a number of products available that are already benefiting from nanotechnology. </a:t>
            </a:r>
          </a:p>
          <a:p>
            <a:endParaRPr lang="en-US" altLang="en-US" sz="1200"/>
          </a:p>
          <a:p>
            <a:r>
              <a:rPr lang="en-US" altLang="en-US" sz="2800"/>
              <a:t>Using sunscreen as an example, many of them contain nanoparticles of zinc oxide or titanium oxide. Older sunscreen formulas use larger particles, which is what gives most sunscreens their whitish color. </a:t>
            </a:r>
          </a:p>
          <a:p>
            <a:endParaRPr lang="en-US" altLang="en-US" sz="2800"/>
          </a:p>
          <a:p>
            <a:r>
              <a:rPr lang="en-US" altLang="en-US" sz="2800"/>
              <a:t>Smaller particles are less visible, so when the sunscreen is rubbed into the skin, it doesn't leave a whitish tinge.</a:t>
            </a:r>
          </a:p>
        </p:txBody>
      </p:sp>
      <p:pic>
        <p:nvPicPr>
          <p:cNvPr id="5126" name="Picture 2" descr="C:\Users\gleung\AppData\Local\Microsoft\Windows\Temporary Internet Files\Content.IE5\BLGEHJ79\MP900424358[1].jpg"/>
          <p:cNvPicPr>
            <a:picLocks noChangeAspect="1" noChangeArrowheads="1"/>
          </p:cNvPicPr>
          <p:nvPr/>
        </p:nvPicPr>
        <p:blipFill>
          <a:blip r:embed="rId2"/>
          <a:srcRect l="15965"/>
          <a:stretch>
            <a:fillRect/>
          </a:stretch>
        </p:blipFill>
        <p:spPr bwMode="auto">
          <a:xfrm>
            <a:off x="6938963" y="3500438"/>
            <a:ext cx="2205037" cy="17478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57213" y="1568450"/>
            <a:ext cx="6462712" cy="3292475"/>
          </a:xfrm>
          <a:prstGeom prst="rect">
            <a:avLst/>
          </a:prstGeom>
          <a:noFill/>
        </p:spPr>
        <p:txBody>
          <a:bodyPr>
            <a:spAutoFit/>
          </a:bodyPr>
          <a:lstStyle/>
          <a:p>
            <a:pPr fontAlgn="auto">
              <a:spcBef>
                <a:spcPts val="0"/>
              </a:spcBef>
              <a:spcAft>
                <a:spcPts val="0"/>
              </a:spcAft>
              <a:defRPr/>
            </a:pPr>
            <a:r>
              <a:rPr lang="en-GB" sz="2800" dirty="0">
                <a:latin typeface="+mn-lt"/>
                <a:cs typeface="+mn-cs"/>
              </a:rPr>
              <a:t>Others include:</a:t>
            </a:r>
          </a:p>
          <a:p>
            <a:pPr fontAlgn="auto">
              <a:spcBef>
                <a:spcPts val="0"/>
              </a:spcBef>
              <a:spcAft>
                <a:spcPts val="0"/>
              </a:spcAft>
              <a:defRPr/>
            </a:pPr>
            <a:endParaRPr lang="en-GB" sz="1200" dirty="0">
              <a:latin typeface="+mn-lt"/>
              <a:cs typeface="+mn-cs"/>
            </a:endParaRPr>
          </a:p>
          <a:p>
            <a:pPr marL="457200" indent="-457200" fontAlgn="auto">
              <a:spcBef>
                <a:spcPts val="0"/>
              </a:spcBef>
              <a:spcAft>
                <a:spcPts val="0"/>
              </a:spcAft>
              <a:buFont typeface="Arial" pitchFamily="34" charset="0"/>
              <a:buChar char="•"/>
              <a:defRPr/>
            </a:pPr>
            <a:r>
              <a:rPr lang="en-GB" sz="2800" dirty="0">
                <a:latin typeface="+mn-lt"/>
                <a:cs typeface="+mn-cs"/>
              </a:rPr>
              <a:t>mobile phone touch screens;</a:t>
            </a:r>
          </a:p>
          <a:p>
            <a:pPr marL="457200" indent="-457200" fontAlgn="auto">
              <a:spcBef>
                <a:spcPts val="0"/>
              </a:spcBef>
              <a:spcAft>
                <a:spcPts val="0"/>
              </a:spcAft>
              <a:buFont typeface="Arial" pitchFamily="34" charset="0"/>
              <a:buChar char="•"/>
              <a:defRPr/>
            </a:pPr>
            <a:r>
              <a:rPr lang="en-GB" sz="2800" dirty="0">
                <a:latin typeface="+mn-lt"/>
                <a:cs typeface="+mn-cs"/>
              </a:rPr>
              <a:t>cosmetics;</a:t>
            </a:r>
          </a:p>
          <a:p>
            <a:pPr marL="457200" indent="-457200" fontAlgn="auto">
              <a:spcBef>
                <a:spcPts val="0"/>
              </a:spcBef>
              <a:spcAft>
                <a:spcPts val="0"/>
              </a:spcAft>
              <a:buFont typeface="Arial" pitchFamily="34" charset="0"/>
              <a:buChar char="•"/>
              <a:defRPr/>
            </a:pPr>
            <a:r>
              <a:rPr lang="en-GB" sz="2800" dirty="0">
                <a:latin typeface="+mn-lt"/>
                <a:cs typeface="+mn-cs"/>
              </a:rPr>
              <a:t>tennis rackets;</a:t>
            </a:r>
          </a:p>
          <a:p>
            <a:pPr marL="457200" indent="-457200" fontAlgn="auto">
              <a:spcBef>
                <a:spcPts val="0"/>
              </a:spcBef>
              <a:spcAft>
                <a:spcPts val="0"/>
              </a:spcAft>
              <a:buFont typeface="Arial" pitchFamily="34" charset="0"/>
              <a:buChar char="•"/>
              <a:defRPr/>
            </a:pPr>
            <a:r>
              <a:rPr lang="en-GB" sz="2800" dirty="0">
                <a:latin typeface="+mn-lt"/>
                <a:cs typeface="+mn-cs"/>
              </a:rPr>
              <a:t>bicycles;</a:t>
            </a:r>
          </a:p>
          <a:p>
            <a:pPr marL="457200" indent="-457200" fontAlgn="auto">
              <a:spcBef>
                <a:spcPts val="0"/>
              </a:spcBef>
              <a:spcAft>
                <a:spcPts val="0"/>
              </a:spcAft>
              <a:buFont typeface="Arial" pitchFamily="34" charset="0"/>
              <a:buChar char="•"/>
              <a:defRPr/>
            </a:pPr>
            <a:r>
              <a:rPr lang="en-GB" sz="2800" dirty="0">
                <a:latin typeface="+mn-lt"/>
                <a:cs typeface="+mn-cs"/>
              </a:rPr>
              <a:t>fabric;</a:t>
            </a:r>
          </a:p>
          <a:p>
            <a:pPr marL="457200" indent="-457200" fontAlgn="auto">
              <a:spcBef>
                <a:spcPts val="0"/>
              </a:spcBef>
              <a:spcAft>
                <a:spcPts val="0"/>
              </a:spcAft>
              <a:buFont typeface="Arial" pitchFamily="34" charset="0"/>
              <a:buChar char="•"/>
              <a:defRPr/>
            </a:pPr>
            <a:r>
              <a:rPr lang="en-GB" sz="2800" dirty="0">
                <a:latin typeface="+mn-lt"/>
                <a:cs typeface="+mn-cs"/>
              </a:rPr>
              <a:t>computer technology.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323850" y="1700213"/>
            <a:ext cx="8208963" cy="3970337"/>
          </a:xfrm>
          <a:prstGeom prst="rect">
            <a:avLst/>
          </a:prstGeom>
          <a:noFill/>
          <a:ln w="9525">
            <a:noFill/>
            <a:miter lim="800000"/>
            <a:headEnd/>
            <a:tailEnd/>
          </a:ln>
        </p:spPr>
        <p:txBody>
          <a:bodyPr>
            <a:spAutoFit/>
          </a:bodyPr>
          <a:lstStyle/>
          <a:p>
            <a:r>
              <a:rPr lang="en-US" altLang="en-US" sz="2800"/>
              <a:t>Nanotechnology offers a wide range of opportunities for the development of innovative products and applications for food packaging. </a:t>
            </a:r>
          </a:p>
          <a:p>
            <a:endParaRPr lang="en-GB" altLang="en-US" sz="2800"/>
          </a:p>
          <a:p>
            <a:r>
              <a:rPr lang="en-GB" altLang="en-US" sz="2800"/>
              <a:t>Nanotechnology and nanomaterials are a natural part of food processing and conventional foods, because the characteristic properties of many foods rely on nanometer sized components (such as nanoemulsions and foams).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Effect transition="in" filter="fade">
                                      <p:cBhvr>
                                        <p:cTn id="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TextBox 1"/>
          <p:cNvSpPr txBox="1">
            <a:spLocks noChangeArrowheads="1"/>
          </p:cNvSpPr>
          <p:nvPr/>
        </p:nvSpPr>
        <p:spPr bwMode="auto">
          <a:xfrm>
            <a:off x="125413" y="1033463"/>
            <a:ext cx="5454650" cy="523875"/>
          </a:xfrm>
          <a:prstGeom prst="rect">
            <a:avLst/>
          </a:prstGeom>
          <a:noFill/>
          <a:ln w="9525">
            <a:noFill/>
            <a:miter lim="800000"/>
            <a:headEnd/>
            <a:tailEnd/>
          </a:ln>
        </p:spPr>
        <p:txBody>
          <a:bodyPr>
            <a:spAutoFit/>
          </a:bodyPr>
          <a:lstStyle/>
          <a:p>
            <a:r>
              <a:rPr lang="en-GB" altLang="en-US" sz="2800" b="1"/>
              <a:t>‘Nano’ foods now</a:t>
            </a:r>
          </a:p>
        </p:txBody>
      </p:sp>
      <p:pic>
        <p:nvPicPr>
          <p:cNvPr id="8198" name="Picture 3" descr="C:\Users\Jenny\AppData\Local\Microsoft\Windows\Temporary Internet Files\Content.IE5\9MICSKQS\MP900314315[1].jpg"/>
          <p:cNvPicPr>
            <a:picLocks noChangeAspect="1" noChangeArrowheads="1"/>
          </p:cNvPicPr>
          <p:nvPr/>
        </p:nvPicPr>
        <p:blipFill>
          <a:blip r:embed="rId2"/>
          <a:srcRect/>
          <a:stretch>
            <a:fillRect/>
          </a:stretch>
        </p:blipFill>
        <p:spPr bwMode="auto">
          <a:xfrm>
            <a:off x="7285038" y="1679575"/>
            <a:ext cx="1406525" cy="2192338"/>
          </a:xfrm>
          <a:prstGeom prst="rect">
            <a:avLst/>
          </a:prstGeom>
          <a:noFill/>
          <a:ln w="9525">
            <a:noFill/>
            <a:miter lim="800000"/>
            <a:headEnd/>
            <a:tailEnd/>
          </a:ln>
        </p:spPr>
      </p:pic>
      <p:pic>
        <p:nvPicPr>
          <p:cNvPr id="8199" name="Picture 5" descr="C:\Users\Jenny\AppData\Local\Microsoft\Windows\Temporary Internet Files\Content.IE5\9MICSKQS\MP900182751[1].jpg"/>
          <p:cNvPicPr>
            <a:picLocks noChangeAspect="1" noChangeArrowheads="1"/>
          </p:cNvPicPr>
          <p:nvPr/>
        </p:nvPicPr>
        <p:blipFill>
          <a:blip r:embed="rId3"/>
          <a:srcRect/>
          <a:stretch>
            <a:fillRect/>
          </a:stretch>
        </p:blipFill>
        <p:spPr bwMode="auto">
          <a:xfrm>
            <a:off x="6716713" y="4076700"/>
            <a:ext cx="2405062" cy="1579563"/>
          </a:xfrm>
          <a:prstGeom prst="rect">
            <a:avLst/>
          </a:prstGeom>
          <a:noFill/>
          <a:ln w="9525">
            <a:noFill/>
            <a:miter lim="800000"/>
            <a:headEnd/>
            <a:tailEnd/>
          </a:ln>
        </p:spPr>
      </p:pic>
      <p:sp>
        <p:nvSpPr>
          <p:cNvPr id="11" name="Rectangle 10"/>
          <p:cNvSpPr>
            <a:spLocks noChangeArrowheads="1"/>
          </p:cNvSpPr>
          <p:nvPr/>
        </p:nvSpPr>
        <p:spPr bwMode="auto">
          <a:xfrm>
            <a:off x="250825" y="1463675"/>
            <a:ext cx="6265863" cy="5262563"/>
          </a:xfrm>
          <a:prstGeom prst="rect">
            <a:avLst/>
          </a:prstGeom>
          <a:noFill/>
          <a:ln w="9525">
            <a:noFill/>
            <a:miter lim="800000"/>
            <a:headEnd/>
            <a:tailEnd/>
          </a:ln>
        </p:spPr>
        <p:txBody>
          <a:bodyPr>
            <a:spAutoFit/>
          </a:bodyPr>
          <a:lstStyle/>
          <a:p>
            <a:r>
              <a:rPr lang="en-GB" altLang="en-US" sz="2800"/>
              <a:t>All foods contain nanoparticles. </a:t>
            </a:r>
          </a:p>
          <a:p>
            <a:r>
              <a:rPr lang="en-GB" altLang="en-US" sz="2800"/>
              <a:t>Examples of foods that contain nanoparticles include milk and meat. </a:t>
            </a:r>
          </a:p>
          <a:p>
            <a:endParaRPr lang="en-GB" altLang="en-US" sz="2800"/>
          </a:p>
          <a:p>
            <a:r>
              <a:rPr lang="en-GB" altLang="en-US" sz="2800"/>
              <a:t>Milk contains caseins, a form of milk protein present at the nanoscale. </a:t>
            </a:r>
          </a:p>
          <a:p>
            <a:r>
              <a:rPr lang="en-GB" altLang="en-US" sz="2800"/>
              <a:t>Meat is made up of protein filaments that are much less than 100nm thin. </a:t>
            </a:r>
          </a:p>
          <a:p>
            <a:endParaRPr lang="en-GB" altLang="en-US" sz="2800"/>
          </a:p>
          <a:p>
            <a:r>
              <a:rPr lang="en-GB" altLang="en-US" sz="2800"/>
              <a:t>The organisation and change to the structures of these affects the texture and properties of the milk or meat.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3" end="3"/>
                                            </p:txEl>
                                          </p:spTgt>
                                        </p:tgtEl>
                                        <p:attrNameLst>
                                          <p:attrName>style.visibility</p:attrName>
                                        </p:attrNameLst>
                                      </p:cBhvr>
                                      <p:to>
                                        <p:strVal val="visible"/>
                                      </p:to>
                                    </p:set>
                                    <p:animEffect transition="in" filter="fade">
                                      <p:cBhvr>
                                        <p:cTn id="7" dur="500"/>
                                        <p:tgtEl>
                                          <p:spTgt spid="11">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4" end="4"/>
                                            </p:txEl>
                                          </p:spTgt>
                                        </p:tgtEl>
                                        <p:attrNameLst>
                                          <p:attrName>style.visibility</p:attrName>
                                        </p:attrNameLst>
                                      </p:cBhvr>
                                      <p:to>
                                        <p:strVal val="visible"/>
                                      </p:to>
                                    </p:set>
                                    <p:animEffect transition="in" filter="fade">
                                      <p:cBhvr>
                                        <p:cTn id="12" dur="500"/>
                                        <p:tgtEl>
                                          <p:spTgt spid="11">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6" end="6"/>
                                            </p:txEl>
                                          </p:spTgt>
                                        </p:tgtEl>
                                        <p:attrNameLst>
                                          <p:attrName>style.visibility</p:attrName>
                                        </p:attrNameLst>
                                      </p:cBhvr>
                                      <p:to>
                                        <p:strVal val="visible"/>
                                      </p:to>
                                    </p:set>
                                    <p:animEffect transition="in" filter="fade">
                                      <p:cBhvr>
                                        <p:cTn id="17" dur="500"/>
                                        <p:tgtEl>
                                          <p:spTgt spid="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a:xfrm>
            <a:off x="209550" y="1071563"/>
            <a:ext cx="5083175" cy="844550"/>
          </a:xfrm>
        </p:spPr>
        <p:txBody>
          <a:bodyPr/>
          <a:lstStyle/>
          <a:p>
            <a:pPr algn="l" eaLnBrk="1" hangingPunct="1"/>
            <a:r>
              <a:rPr lang="en-GB" altLang="en-US" sz="2800" b="1" smtClean="0"/>
              <a:t>Uses for nanotechnology in food</a:t>
            </a:r>
            <a:endParaRPr lang="en-US" altLang="en-US" sz="2800" b="1" smtClean="0"/>
          </a:p>
        </p:txBody>
      </p:sp>
      <p:sp>
        <p:nvSpPr>
          <p:cNvPr id="2" name="TextBox 1"/>
          <p:cNvSpPr txBox="1"/>
          <p:nvPr/>
        </p:nvSpPr>
        <p:spPr>
          <a:xfrm>
            <a:off x="179388" y="3068638"/>
            <a:ext cx="8723312" cy="2185987"/>
          </a:xfrm>
          <a:prstGeom prst="rect">
            <a:avLst/>
          </a:prstGeom>
          <a:noFill/>
        </p:spPr>
        <p:txBody>
          <a:bodyPr>
            <a:spAutoFit/>
          </a:bodyPr>
          <a:lstStyle/>
          <a:p>
            <a:pPr marL="457200" indent="-457200" fontAlgn="auto">
              <a:spcBef>
                <a:spcPts val="0"/>
              </a:spcBef>
              <a:spcAft>
                <a:spcPts val="0"/>
              </a:spcAft>
              <a:buFont typeface="Arial" pitchFamily="34" charset="0"/>
              <a:buChar char="•"/>
              <a:defRPr/>
            </a:pPr>
            <a:r>
              <a:rPr lang="en-GB" sz="2800" dirty="0" err="1">
                <a:latin typeface="+mn-lt"/>
                <a:cs typeface="+mn-cs"/>
              </a:rPr>
              <a:t>nanocarrier</a:t>
            </a:r>
            <a:r>
              <a:rPr lang="en-GB" sz="2800" dirty="0">
                <a:latin typeface="+mn-lt"/>
                <a:cs typeface="+mn-cs"/>
              </a:rPr>
              <a:t> systems for delivery of nutrients and supplements;</a:t>
            </a:r>
          </a:p>
          <a:p>
            <a:pPr fontAlgn="auto">
              <a:spcBef>
                <a:spcPts val="0"/>
              </a:spcBef>
              <a:spcAft>
                <a:spcPts val="0"/>
              </a:spcAft>
              <a:defRPr/>
            </a:pPr>
            <a:endParaRPr lang="en-GB" sz="1200" dirty="0">
              <a:latin typeface="+mn-lt"/>
              <a:cs typeface="+mn-cs"/>
            </a:endParaRPr>
          </a:p>
          <a:p>
            <a:pPr marL="457200" indent="-457200" fontAlgn="auto">
              <a:spcBef>
                <a:spcPts val="0"/>
              </a:spcBef>
              <a:spcAft>
                <a:spcPts val="0"/>
              </a:spcAft>
              <a:buFont typeface="Arial" pitchFamily="34" charset="0"/>
              <a:buChar char="•"/>
              <a:defRPr/>
            </a:pPr>
            <a:r>
              <a:rPr lang="en-GB" sz="2800" dirty="0">
                <a:latin typeface="+mn-lt"/>
                <a:cs typeface="+mn-cs"/>
              </a:rPr>
              <a:t>organic </a:t>
            </a:r>
            <a:r>
              <a:rPr lang="en-GB" sz="2800" dirty="0" err="1">
                <a:latin typeface="+mn-lt"/>
                <a:cs typeface="+mn-cs"/>
              </a:rPr>
              <a:t>nano</a:t>
            </a:r>
            <a:r>
              <a:rPr lang="en-GB" sz="2800" dirty="0">
                <a:latin typeface="+mn-lt"/>
                <a:cs typeface="+mn-cs"/>
              </a:rPr>
              <a:t>-sized additives for food, supplements and animal feed;</a:t>
            </a:r>
          </a:p>
          <a:p>
            <a:pPr fontAlgn="auto">
              <a:spcBef>
                <a:spcPts val="0"/>
              </a:spcBef>
              <a:spcAft>
                <a:spcPts val="0"/>
              </a:spcAft>
              <a:defRPr/>
            </a:pPr>
            <a:endParaRPr lang="en-GB" sz="1200" dirty="0">
              <a:latin typeface="+mn-lt"/>
              <a:cs typeface="+mn-cs"/>
            </a:endParaRPr>
          </a:p>
        </p:txBody>
      </p:sp>
      <p:sp>
        <p:nvSpPr>
          <p:cNvPr id="9223" name="TextBox 2"/>
          <p:cNvSpPr txBox="1">
            <a:spLocks noChangeArrowheads="1"/>
          </p:cNvSpPr>
          <p:nvPr/>
        </p:nvSpPr>
        <p:spPr bwMode="auto">
          <a:xfrm>
            <a:off x="179388" y="1916113"/>
            <a:ext cx="7921625" cy="954087"/>
          </a:xfrm>
          <a:prstGeom prst="rect">
            <a:avLst/>
          </a:prstGeom>
          <a:noFill/>
          <a:ln w="9525">
            <a:noFill/>
            <a:miter lim="800000"/>
            <a:headEnd/>
            <a:tailEnd/>
          </a:ln>
        </p:spPr>
        <p:txBody>
          <a:bodyPr>
            <a:spAutoFit/>
          </a:bodyPr>
          <a:lstStyle/>
          <a:p>
            <a:r>
              <a:rPr lang="en-GB" altLang="en-US" sz="2800"/>
              <a:t>Nanotechnologies are being developed all the time. Here are some examples that are being used: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5288" y="1700213"/>
            <a:ext cx="8137525" cy="4524375"/>
          </a:xfrm>
          <a:prstGeom prst="rect">
            <a:avLst/>
          </a:prstGeom>
        </p:spPr>
        <p:txBody>
          <a:bodyPr>
            <a:spAutoFit/>
          </a:bodyPr>
          <a:lstStyle/>
          <a:p>
            <a:pPr marL="457200" indent="-457200" fontAlgn="auto">
              <a:spcBef>
                <a:spcPts val="0"/>
              </a:spcBef>
              <a:spcAft>
                <a:spcPts val="0"/>
              </a:spcAft>
              <a:buFont typeface="Arial" pitchFamily="34" charset="0"/>
              <a:buChar char="•"/>
              <a:defRPr/>
            </a:pPr>
            <a:r>
              <a:rPr lang="en-GB" sz="2800" dirty="0">
                <a:latin typeface="+mn-lt"/>
                <a:cs typeface="+mn-cs"/>
              </a:rPr>
              <a:t>food packaging applications e.g. plastic polymers containing or coated with </a:t>
            </a:r>
            <a:r>
              <a:rPr lang="en-GB" sz="2800" dirty="0" err="1">
                <a:latin typeface="+mn-lt"/>
                <a:cs typeface="+mn-cs"/>
              </a:rPr>
              <a:t>nanomaterials</a:t>
            </a:r>
            <a:r>
              <a:rPr lang="en-GB" sz="2800" dirty="0">
                <a:latin typeface="+mn-lt"/>
                <a:cs typeface="+mn-cs"/>
              </a:rPr>
              <a:t> for improved mechanical or functional properties;</a:t>
            </a:r>
          </a:p>
          <a:p>
            <a:pPr fontAlgn="auto">
              <a:spcBef>
                <a:spcPts val="0"/>
              </a:spcBef>
              <a:spcAft>
                <a:spcPts val="0"/>
              </a:spcAft>
              <a:defRPr/>
            </a:pPr>
            <a:endParaRPr lang="en-GB" sz="1200" dirty="0">
              <a:latin typeface="+mn-lt"/>
              <a:cs typeface="+mn-cs"/>
            </a:endParaRPr>
          </a:p>
          <a:p>
            <a:pPr marL="457200" indent="-457200" fontAlgn="auto">
              <a:spcBef>
                <a:spcPts val="0"/>
              </a:spcBef>
              <a:spcAft>
                <a:spcPts val="0"/>
              </a:spcAft>
              <a:buFont typeface="Arial" pitchFamily="34" charset="0"/>
              <a:buChar char="•"/>
              <a:defRPr/>
            </a:pPr>
            <a:r>
              <a:rPr lang="en-GB" sz="2800" dirty="0" err="1">
                <a:latin typeface="+mn-lt"/>
                <a:cs typeface="+mn-cs"/>
              </a:rPr>
              <a:t>nanocoatings</a:t>
            </a:r>
            <a:r>
              <a:rPr lang="en-GB" sz="2800" dirty="0">
                <a:latin typeface="+mn-lt"/>
                <a:cs typeface="+mn-cs"/>
              </a:rPr>
              <a:t> on food contact surfaces for barrier or antimicrobial properties;</a:t>
            </a:r>
          </a:p>
          <a:p>
            <a:pPr fontAlgn="auto">
              <a:spcBef>
                <a:spcPts val="0"/>
              </a:spcBef>
              <a:spcAft>
                <a:spcPts val="0"/>
              </a:spcAft>
              <a:defRPr/>
            </a:pPr>
            <a:endParaRPr lang="en-GB" sz="1200" dirty="0">
              <a:latin typeface="+mn-lt"/>
              <a:cs typeface="+mn-cs"/>
            </a:endParaRPr>
          </a:p>
          <a:p>
            <a:pPr marL="457200" indent="-457200" fontAlgn="auto">
              <a:spcBef>
                <a:spcPts val="0"/>
              </a:spcBef>
              <a:spcAft>
                <a:spcPts val="0"/>
              </a:spcAft>
              <a:buFont typeface="Arial" pitchFamily="34" charset="0"/>
              <a:buChar char="•"/>
              <a:defRPr/>
            </a:pPr>
            <a:r>
              <a:rPr lang="en-GB" sz="2800" dirty="0" err="1">
                <a:latin typeface="+mn-lt"/>
                <a:cs typeface="+mn-cs"/>
              </a:rPr>
              <a:t>nano</a:t>
            </a:r>
            <a:r>
              <a:rPr lang="en-GB" sz="2800" dirty="0">
                <a:latin typeface="+mn-lt"/>
                <a:cs typeface="+mn-cs"/>
              </a:rPr>
              <a:t>-sized agrochemicals (a chemical used in agriculture, such as a pesticide or a fertilizer.);</a:t>
            </a:r>
          </a:p>
          <a:p>
            <a:pPr fontAlgn="auto">
              <a:spcBef>
                <a:spcPts val="0"/>
              </a:spcBef>
              <a:spcAft>
                <a:spcPts val="0"/>
              </a:spcAft>
              <a:defRPr/>
            </a:pPr>
            <a:endParaRPr lang="en-GB" sz="1200" dirty="0">
              <a:latin typeface="+mn-lt"/>
              <a:cs typeface="+mn-cs"/>
            </a:endParaRPr>
          </a:p>
          <a:p>
            <a:pPr marL="457200" indent="-457200" fontAlgn="auto">
              <a:spcBef>
                <a:spcPts val="0"/>
              </a:spcBef>
              <a:spcAft>
                <a:spcPts val="0"/>
              </a:spcAft>
              <a:buFont typeface="Arial" pitchFamily="34" charset="0"/>
              <a:buChar char="•"/>
              <a:defRPr/>
            </a:pPr>
            <a:r>
              <a:rPr lang="en-GB" sz="2800" dirty="0" err="1">
                <a:latin typeface="+mn-lt"/>
                <a:cs typeface="+mn-cs"/>
              </a:rPr>
              <a:t>nanosensors</a:t>
            </a:r>
            <a:r>
              <a:rPr lang="en-GB" sz="2800" dirty="0">
                <a:latin typeface="+mn-lt"/>
                <a:cs typeface="+mn-cs"/>
              </a:rPr>
              <a:t> for food labelling.</a:t>
            </a:r>
          </a:p>
          <a:p>
            <a:pPr fontAlgn="auto">
              <a:spcBef>
                <a:spcPts val="0"/>
              </a:spcBef>
              <a:spcAft>
                <a:spcPts val="0"/>
              </a:spcAft>
              <a:defRPr/>
            </a:pPr>
            <a:endParaRPr lang="en-GB" sz="2800" dirty="0">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
          <p:cNvSpPr>
            <a:spLocks noChangeArrowheads="1"/>
          </p:cNvSpPr>
          <p:nvPr/>
        </p:nvSpPr>
        <p:spPr bwMode="auto">
          <a:xfrm>
            <a:off x="250825" y="1844675"/>
            <a:ext cx="8281988" cy="2246313"/>
          </a:xfrm>
          <a:prstGeom prst="rect">
            <a:avLst/>
          </a:prstGeom>
          <a:noFill/>
          <a:ln w="9525">
            <a:noFill/>
            <a:miter lim="800000"/>
            <a:headEnd/>
            <a:tailEnd/>
          </a:ln>
        </p:spPr>
        <p:txBody>
          <a:bodyPr>
            <a:spAutoFit/>
          </a:bodyPr>
          <a:lstStyle/>
          <a:p>
            <a:r>
              <a:rPr lang="en-GB" altLang="en-US" sz="2800"/>
              <a:t>Nanoparticles are being used to deliver vitamins or other nutrients in food and drinks without affecting the taste or appearance. These nanoparticles encapsulate the nutrients and carry them through the stomach into the bloodstream. </a:t>
            </a:r>
          </a:p>
        </p:txBody>
      </p:sp>
      <p:sp>
        <p:nvSpPr>
          <p:cNvPr id="11270" name="TextBox 7"/>
          <p:cNvSpPr txBox="1">
            <a:spLocks noChangeArrowheads="1"/>
          </p:cNvSpPr>
          <p:nvPr/>
        </p:nvSpPr>
        <p:spPr bwMode="auto">
          <a:xfrm>
            <a:off x="179388" y="1196975"/>
            <a:ext cx="5688012" cy="522288"/>
          </a:xfrm>
          <a:prstGeom prst="rect">
            <a:avLst/>
          </a:prstGeom>
          <a:noFill/>
          <a:ln w="9525">
            <a:noFill/>
            <a:miter lim="800000"/>
            <a:headEnd/>
            <a:tailEnd/>
          </a:ln>
        </p:spPr>
        <p:txBody>
          <a:bodyPr>
            <a:spAutoFit/>
          </a:bodyPr>
          <a:lstStyle/>
          <a:p>
            <a:r>
              <a:rPr lang="en-GB" altLang="en-US" sz="2800" b="1"/>
              <a:t>Food examples</a:t>
            </a:r>
          </a:p>
        </p:txBody>
      </p:sp>
      <p:sp>
        <p:nvSpPr>
          <p:cNvPr id="3" name="Rectangle 2"/>
          <p:cNvSpPr>
            <a:spLocks noChangeArrowheads="1"/>
          </p:cNvSpPr>
          <p:nvPr/>
        </p:nvSpPr>
        <p:spPr bwMode="auto">
          <a:xfrm>
            <a:off x="323850" y="4365625"/>
            <a:ext cx="8135938" cy="1384300"/>
          </a:xfrm>
          <a:prstGeom prst="rect">
            <a:avLst/>
          </a:prstGeom>
          <a:noFill/>
          <a:ln w="9525">
            <a:noFill/>
            <a:miter lim="800000"/>
            <a:headEnd/>
            <a:tailEnd/>
          </a:ln>
        </p:spPr>
        <p:txBody>
          <a:bodyPr>
            <a:spAutoFit/>
          </a:bodyPr>
          <a:lstStyle/>
          <a:p>
            <a:r>
              <a:rPr lang="en-GB" altLang="en-US" sz="2800"/>
              <a:t>Nanoparticle emulsions are being used in ice cream and various spreads to improve the texture and uniformity.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0825" y="1628775"/>
            <a:ext cx="8569325" cy="5016500"/>
          </a:xfrm>
          <a:prstGeom prst="rect">
            <a:avLst/>
          </a:prstGeom>
        </p:spPr>
        <p:txBody>
          <a:bodyPr>
            <a:spAutoFit/>
          </a:bodyPr>
          <a:lstStyle/>
          <a:p>
            <a:pPr fontAlgn="auto">
              <a:spcBef>
                <a:spcPts val="0"/>
              </a:spcBef>
              <a:spcAft>
                <a:spcPts val="0"/>
              </a:spcAft>
              <a:defRPr/>
            </a:pPr>
            <a:r>
              <a:rPr lang="en-GB" sz="2800" dirty="0">
                <a:latin typeface="+mn-lt"/>
                <a:cs typeface="+mn-cs"/>
              </a:rPr>
              <a:t>New developments in </a:t>
            </a:r>
            <a:r>
              <a:rPr lang="en-GB" sz="2800" dirty="0" err="1">
                <a:latin typeface="+mn-lt"/>
                <a:cs typeface="+mn-cs"/>
              </a:rPr>
              <a:t>nanoscience</a:t>
            </a:r>
            <a:r>
              <a:rPr lang="en-GB" sz="2800" dirty="0">
                <a:latin typeface="+mn-lt"/>
                <a:cs typeface="+mn-cs"/>
              </a:rPr>
              <a:t> and nanotechnology will allow more control and have the potential of increased benefits. These include:</a:t>
            </a:r>
          </a:p>
          <a:p>
            <a:pPr fontAlgn="auto">
              <a:spcBef>
                <a:spcPts val="0"/>
              </a:spcBef>
              <a:spcAft>
                <a:spcPts val="0"/>
              </a:spcAft>
              <a:defRPr/>
            </a:pPr>
            <a:endParaRPr lang="en-GB" sz="1200" dirty="0">
              <a:latin typeface="+mn-lt"/>
              <a:cs typeface="+mn-cs"/>
            </a:endParaRPr>
          </a:p>
          <a:p>
            <a:pPr marL="457200" indent="-457200" fontAlgn="auto">
              <a:spcBef>
                <a:spcPts val="0"/>
              </a:spcBef>
              <a:spcAft>
                <a:spcPts val="0"/>
              </a:spcAft>
              <a:buFont typeface="Arial" pitchFamily="34" charset="0"/>
              <a:buChar char="•"/>
              <a:defRPr/>
            </a:pPr>
            <a:r>
              <a:rPr lang="en-GB" sz="2800" dirty="0">
                <a:latin typeface="+mn-lt"/>
                <a:cs typeface="+mn-cs"/>
              </a:rPr>
              <a:t>healthier foods (e.g. lower fat, lower salt) with desirable sensory properties; </a:t>
            </a:r>
          </a:p>
          <a:p>
            <a:pPr marL="457200" indent="-457200" fontAlgn="auto">
              <a:spcBef>
                <a:spcPts val="0"/>
              </a:spcBef>
              <a:spcAft>
                <a:spcPts val="0"/>
              </a:spcAft>
              <a:buFont typeface="Arial" pitchFamily="34" charset="0"/>
              <a:buChar char="•"/>
              <a:defRPr/>
            </a:pPr>
            <a:r>
              <a:rPr lang="en-GB" sz="2800" dirty="0">
                <a:latin typeface="+mn-lt"/>
                <a:cs typeface="+mn-cs"/>
              </a:rPr>
              <a:t>ingredients with improved properties; </a:t>
            </a:r>
          </a:p>
          <a:p>
            <a:pPr marL="457200" indent="-457200" fontAlgn="auto">
              <a:spcBef>
                <a:spcPts val="0"/>
              </a:spcBef>
              <a:spcAft>
                <a:spcPts val="0"/>
              </a:spcAft>
              <a:buFont typeface="Arial" pitchFamily="34" charset="0"/>
              <a:buChar char="•"/>
              <a:defRPr/>
            </a:pPr>
            <a:r>
              <a:rPr lang="en-GB" sz="2800" dirty="0">
                <a:latin typeface="+mn-lt"/>
                <a:cs typeface="+mn-cs"/>
              </a:rPr>
              <a:t>potential for removal of certain additives without loss of stability;</a:t>
            </a:r>
          </a:p>
          <a:p>
            <a:pPr marL="457200" indent="-457200" fontAlgn="auto">
              <a:spcBef>
                <a:spcPts val="0"/>
              </a:spcBef>
              <a:spcAft>
                <a:spcPts val="0"/>
              </a:spcAft>
              <a:buFont typeface="Arial" pitchFamily="34" charset="0"/>
              <a:buChar char="•"/>
              <a:defRPr/>
            </a:pPr>
            <a:r>
              <a:rPr lang="en-GB" sz="2800" dirty="0">
                <a:latin typeface="+mn-lt"/>
                <a:cs typeface="+mn-cs"/>
              </a:rPr>
              <a:t>smart-aids for processing foods to remove allergens such as peanut protein.</a:t>
            </a:r>
          </a:p>
          <a:p>
            <a:pPr fontAlgn="auto">
              <a:spcBef>
                <a:spcPts val="0"/>
              </a:spcBef>
              <a:spcAft>
                <a:spcPts val="0"/>
              </a:spcAft>
              <a:defRPr/>
            </a:pPr>
            <a:endParaRPr lang="en-GB" sz="2800" dirty="0">
              <a:latin typeface="+mn-lt"/>
              <a:cs typeface="+mn-cs"/>
            </a:endParaRPr>
          </a:p>
        </p:txBody>
      </p:sp>
      <p:sp>
        <p:nvSpPr>
          <p:cNvPr id="12294" name="TextBox 7"/>
          <p:cNvSpPr txBox="1">
            <a:spLocks noChangeArrowheads="1"/>
          </p:cNvSpPr>
          <p:nvPr/>
        </p:nvSpPr>
        <p:spPr bwMode="auto">
          <a:xfrm>
            <a:off x="179388" y="1196975"/>
            <a:ext cx="5688012" cy="522288"/>
          </a:xfrm>
          <a:prstGeom prst="rect">
            <a:avLst/>
          </a:prstGeom>
          <a:noFill/>
          <a:ln w="9525">
            <a:noFill/>
            <a:miter lim="800000"/>
            <a:headEnd/>
            <a:tailEnd/>
          </a:ln>
        </p:spPr>
        <p:txBody>
          <a:bodyPr>
            <a:spAutoFit/>
          </a:bodyPr>
          <a:lstStyle/>
          <a:p>
            <a:r>
              <a:rPr lang="en-GB" altLang="en-US" sz="2800" b="1"/>
              <a:t>Food examples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fade">
                                      <p:cBhvr>
                                        <p:cTn id="10" dur="500"/>
                                        <p:tgtEl>
                                          <p:spTgt spid="2">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Effect transition="in" filter="fade">
                                      <p:cBhvr>
                                        <p:cTn id="13" dur="500"/>
                                        <p:tgtEl>
                                          <p:spTgt spid="2">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
                                            <p:txEl>
                                              <p:pRg st="5" end="5"/>
                                            </p:txEl>
                                          </p:spTgt>
                                        </p:tgtEl>
                                        <p:attrNameLst>
                                          <p:attrName>style.visibility</p:attrName>
                                        </p:attrNameLst>
                                      </p:cBhvr>
                                      <p:to>
                                        <p:strVal val="visible"/>
                                      </p:to>
                                    </p:set>
                                    <p:animEffect transition="in" filter="fade">
                                      <p:cBhvr>
                                        <p:cTn id="16"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721</Words>
  <Application>Microsoft Office PowerPoint</Application>
  <PresentationFormat>On-screen Show (4:3)</PresentationFormat>
  <Paragraphs>102</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Calibri</vt:lpstr>
      <vt:lpstr>Arial</vt:lpstr>
      <vt:lpstr>Century Gothic</vt:lpstr>
      <vt:lpstr>Office Theme</vt:lpstr>
      <vt:lpstr>Slide 1</vt:lpstr>
      <vt:lpstr>Slide 2</vt:lpstr>
      <vt:lpstr>Slide 3</vt:lpstr>
      <vt:lpstr>Slide 4</vt:lpstr>
      <vt:lpstr>Slide 5</vt:lpstr>
      <vt:lpstr>Uses for nanotechnology in food</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GuestUser</dc:creator>
  <cp:lastModifiedBy>DR MAIDUL HOSSAIN</cp:lastModifiedBy>
  <cp:revision>9</cp:revision>
  <dcterms:created xsi:type="dcterms:W3CDTF">2013-04-04T12:41:54Z</dcterms:created>
  <dcterms:modified xsi:type="dcterms:W3CDTF">2020-05-09T06:41:02Z</dcterms:modified>
</cp:coreProperties>
</file>