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0"/>
  </p:notesMasterIdLst>
  <p:handoutMasterIdLst>
    <p:handoutMasterId r:id="rId31"/>
  </p:handoutMasterIdLst>
  <p:sldIdLst>
    <p:sldId id="297" r:id="rId2"/>
    <p:sldId id="256" r:id="rId3"/>
    <p:sldId id="267" r:id="rId4"/>
    <p:sldId id="268" r:id="rId5"/>
    <p:sldId id="269" r:id="rId6"/>
    <p:sldId id="305" r:id="rId7"/>
    <p:sldId id="302" r:id="rId8"/>
    <p:sldId id="303" r:id="rId9"/>
    <p:sldId id="304" r:id="rId10"/>
    <p:sldId id="290" r:id="rId11"/>
    <p:sldId id="292" r:id="rId12"/>
    <p:sldId id="266" r:id="rId13"/>
    <p:sldId id="289" r:id="rId14"/>
    <p:sldId id="288" r:id="rId15"/>
    <p:sldId id="286" r:id="rId16"/>
    <p:sldId id="287" r:id="rId17"/>
    <p:sldId id="259" r:id="rId18"/>
    <p:sldId id="307" r:id="rId19"/>
    <p:sldId id="308" r:id="rId20"/>
    <p:sldId id="309" r:id="rId21"/>
    <p:sldId id="310" r:id="rId22"/>
    <p:sldId id="299" r:id="rId23"/>
    <p:sldId id="294" r:id="rId24"/>
    <p:sldId id="300" r:id="rId25"/>
    <p:sldId id="260" r:id="rId26"/>
    <p:sldId id="311" r:id="rId27"/>
    <p:sldId id="301" r:id="rId28"/>
    <p:sldId id="293" r:id="rId2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mic Sans MS" pitchFamily="66" charset="0"/>
        <a:ea typeface="+mn-ea"/>
        <a:cs typeface="+mn-cs"/>
      </a:defRPr>
    </a:lvl1pPr>
    <a:lvl2pPr marL="457200" algn="l" rtl="0" fontAlgn="base">
      <a:spcBef>
        <a:spcPct val="0"/>
      </a:spcBef>
      <a:spcAft>
        <a:spcPct val="0"/>
      </a:spcAft>
      <a:defRPr sz="2000" kern="1200">
        <a:solidFill>
          <a:schemeClr val="tx1"/>
        </a:solidFill>
        <a:latin typeface="Comic Sans MS" pitchFamily="66" charset="0"/>
        <a:ea typeface="+mn-ea"/>
        <a:cs typeface="+mn-cs"/>
      </a:defRPr>
    </a:lvl2pPr>
    <a:lvl3pPr marL="914400" algn="l" rtl="0" fontAlgn="base">
      <a:spcBef>
        <a:spcPct val="0"/>
      </a:spcBef>
      <a:spcAft>
        <a:spcPct val="0"/>
      </a:spcAft>
      <a:defRPr sz="2000" kern="1200">
        <a:solidFill>
          <a:schemeClr val="tx1"/>
        </a:solidFill>
        <a:latin typeface="Comic Sans MS" pitchFamily="66" charset="0"/>
        <a:ea typeface="+mn-ea"/>
        <a:cs typeface="+mn-cs"/>
      </a:defRPr>
    </a:lvl3pPr>
    <a:lvl4pPr marL="1371600" algn="l" rtl="0" fontAlgn="base">
      <a:spcBef>
        <a:spcPct val="0"/>
      </a:spcBef>
      <a:spcAft>
        <a:spcPct val="0"/>
      </a:spcAft>
      <a:defRPr sz="2000" kern="1200">
        <a:solidFill>
          <a:schemeClr val="tx1"/>
        </a:solidFill>
        <a:latin typeface="Comic Sans MS" pitchFamily="66" charset="0"/>
        <a:ea typeface="+mn-ea"/>
        <a:cs typeface="+mn-cs"/>
      </a:defRPr>
    </a:lvl4pPr>
    <a:lvl5pPr marL="1828800" algn="l" rtl="0" fontAlgn="base">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FF0000"/>
    <a:srgbClr val="CCFF99"/>
    <a:srgbClr val="FFCC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p:scale>
          <a:sx n="74" d="100"/>
          <a:sy n="74" d="100"/>
        </p:scale>
        <p:origin x="-102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3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857AE8A-C08E-4BF7-A5E9-C740C56B0EF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33A1D4-4732-4560-8D53-5060C6286B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file:///C:\Documents%20and%20Settings\Barbara%20Karn\Local%20Settings\Temp\notesFFF692\_anchor_1','_com_1" TargetMode="External"/><Relationship Id="rId7" Type="http://schemas.openxmlformats.org/officeDocument/2006/relationships/hyperlink" Target="file:///C:\Documents%20and%20Settings\Barbara%20Karn\Local%20Settings\Temp\notesFFF692\_anchor_5','_com_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file:///C:\Documents%20and%20Settings\Barbara%20Karn\Local%20Settings\Temp\notesFFF692\_anchor_4','_com_4" TargetMode="External"/><Relationship Id="rId5" Type="http://schemas.openxmlformats.org/officeDocument/2006/relationships/hyperlink" Target="file:///C:\Documents%20and%20Settings\Barbara%20Karn\Local%20Settings\Temp\notesFFF692\_anchor_3','_com_3" TargetMode="External"/><Relationship Id="rId4" Type="http://schemas.openxmlformats.org/officeDocument/2006/relationships/hyperlink" Target="file:///C:\Documents%20and%20Settings\Barbara%20Karn\Local%20Settings\Temp\notesFFF692\_anchor_2','_com_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Documents%20and%20Settings\Barbara%20Karn\Local%20Settings\Temp\notesFFF692\_anchor_1','_com_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file:///C:\Documents%20and%20Settings\Barbara%20Karn\Local%20Settings\Temp\notesFFF692\_anchor_4','_com_4" TargetMode="External"/><Relationship Id="rId5" Type="http://schemas.openxmlformats.org/officeDocument/2006/relationships/hyperlink" Target="file:///C:\Documents%20and%20Settings\Barbara%20Karn\Local%20Settings\Temp\notesFFF692\_anchor_3','_com_3" TargetMode="External"/><Relationship Id="rId4" Type="http://schemas.openxmlformats.org/officeDocument/2006/relationships/hyperlink" Target="file:///C:\Documents%20and%20Settings\Barbara%20Karn\Local%20Settings\Temp\notesFFF692\_anchor_2','_com_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E11E4BE2-1128-46BC-A875-9E58E93BF378}" type="slidenum">
              <a:rPr lang="en-US" smtClean="0"/>
              <a:pPr/>
              <a:t>4</a:t>
            </a:fld>
            <a:endParaRPr lang="en-US" smtClean="0"/>
          </a:p>
        </p:txBody>
      </p:sp>
      <p:sp>
        <p:nvSpPr>
          <p:cNvPr id="32771" name="Rectangle 2"/>
          <p:cNvSpPr>
            <a:spLocks noChangeArrowheads="1" noTextEdit="1"/>
          </p:cNvSpPr>
          <p:nvPr>
            <p:ph type="sldImg"/>
          </p:nvPr>
        </p:nvSpPr>
        <p:spPr>
          <a:xfrm>
            <a:off x="1152525" y="682625"/>
            <a:ext cx="4554538" cy="3416300"/>
          </a:xfrm>
          <a:solidFill>
            <a:srgbClr val="FFFFFF"/>
          </a:solidFill>
          <a:ln/>
        </p:spPr>
      </p:sp>
      <p:sp>
        <p:nvSpPr>
          <p:cNvPr id="32772" name="Rectangle 3"/>
          <p:cNvSpPr>
            <a:spLocks noChangeArrowheads="1"/>
          </p:cNvSpPr>
          <p:nvPr>
            <p:ph type="body" idx="1"/>
          </p:nvPr>
        </p:nvSpPr>
        <p:spPr>
          <a:xfrm>
            <a:off x="914400" y="4325938"/>
            <a:ext cx="5029200" cy="4098925"/>
          </a:xfrm>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B2595AB4-0250-493C-A9FF-0F2C02791C6E}" type="slidenum">
              <a:rPr lang="en-US" smtClean="0"/>
              <a:pPr/>
              <a:t>14</a:t>
            </a:fld>
            <a:endParaRPr lang="en-US" smtClean="0"/>
          </a:p>
        </p:txBody>
      </p:sp>
      <p:sp>
        <p:nvSpPr>
          <p:cNvPr id="33795" name="Rectangle 2"/>
          <p:cNvSpPr>
            <a:spLocks noChangeArrowheads="1" noTextEdit="1"/>
          </p:cNvSpPr>
          <p:nvPr>
            <p:ph type="sldImg"/>
          </p:nvPr>
        </p:nvSpPr>
        <p:spPr>
          <a:xfrm>
            <a:off x="1144588" y="685800"/>
            <a:ext cx="4572000" cy="3429000"/>
          </a:xfrm>
          <a:solidFill>
            <a:srgbClr val="FFFFFF"/>
          </a:solidFill>
          <a:ln/>
        </p:spPr>
      </p:sp>
      <p:sp>
        <p:nvSpPr>
          <p:cNvPr id="337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cs typeface="Arial" pitchFamily="34" charset="0"/>
              </a:rPr>
              <a:t>Nanotechnology shows great promise for improved sensors.  The sensors can lead to improved monitoring and detection capabilities that allow for real-time, accurate sensing of many compounds simultaneously at extremely low concentrations frequently in hostile environments</a:t>
            </a:r>
            <a:r>
              <a:rPr lang="en-US" smtClean="0">
                <a:cs typeface="Arial" pitchFamily="34" charset="0"/>
                <a:hlinkClick r:id="" action="ppaction://noaction"/>
                <a:hlinkMouseOver r:id="rId3" action="ppaction://hlinkfile"/>
              </a:rPr>
              <a:t>[BK1]</a:t>
            </a:r>
            <a:r>
              <a:rPr lang="en-US" smtClean="0">
                <a:cs typeface="Arial" pitchFamily="34" charset="0"/>
              </a:rPr>
              <a:t>. </a:t>
            </a:r>
          </a:p>
          <a:p>
            <a:pPr eaLnBrk="1" hangingPunct="1"/>
            <a:r>
              <a:rPr lang="en-US" smtClean="0">
                <a:cs typeface="Arial" pitchFamily="34" charset="0"/>
              </a:rPr>
              <a:t> </a:t>
            </a:r>
          </a:p>
          <a:p>
            <a:pPr eaLnBrk="1" hangingPunct="1"/>
            <a:r>
              <a:rPr lang="en-US" smtClean="0">
                <a:cs typeface="Arial" pitchFamily="34" charset="0"/>
              </a:rPr>
              <a:t>Treatment involves cleaning up waste streams of contaminants, particularly those substances that are highly toxic, persistent within the environment, or difficult to treat.  Nanotechnology holds promise for cost-effective, specific, and rapid solutions for treatment of contaminants</a:t>
            </a:r>
            <a:r>
              <a:rPr lang="en-US" smtClean="0">
                <a:cs typeface="Arial" pitchFamily="34" charset="0"/>
                <a:hlinkClick r:id="" action="ppaction://noaction"/>
                <a:hlinkMouseOver r:id="rId4" action="ppaction://hlinkfile"/>
              </a:rPr>
              <a:t>[BK2]</a:t>
            </a:r>
            <a:r>
              <a:rPr lang="en-US" smtClean="0">
                <a:cs typeface="Arial" pitchFamily="34" charset="0"/>
              </a:rPr>
              <a:t>.</a:t>
            </a:r>
          </a:p>
          <a:p>
            <a:pPr eaLnBrk="1" hangingPunct="1"/>
            <a:r>
              <a:rPr lang="en-US" smtClean="0">
                <a:cs typeface="Arial" pitchFamily="34" charset="0"/>
              </a:rPr>
              <a:t> </a:t>
            </a:r>
          </a:p>
          <a:p>
            <a:pPr eaLnBrk="1" hangingPunct="1"/>
            <a:r>
              <a:rPr lang="en-US" smtClean="0">
                <a:cs typeface="Arial" pitchFamily="34" charset="0"/>
              </a:rPr>
              <a:t>Remediation addresses problems brought about by prior technologies and past practices.  Cleanup of contaminated sites using nanotechnology is one of the initial successes in nano tech applications to the environment.  Researchers are developing cost-effective technologies that enable both rapid and effective cleanup of recalcitrant compounds, particularly those located in inaccessible areas</a:t>
            </a:r>
            <a:r>
              <a:rPr lang="en-US" smtClean="0">
                <a:cs typeface="Arial" pitchFamily="34" charset="0"/>
                <a:hlinkClick r:id="" action="ppaction://noaction"/>
                <a:hlinkMouseOver r:id="rId5" action="ppaction://hlinkfile"/>
              </a:rPr>
              <a:t>[BK3]</a:t>
            </a:r>
            <a:r>
              <a:rPr lang="en-US" smtClean="0">
                <a:cs typeface="Arial" pitchFamily="34" charset="0"/>
              </a:rPr>
              <a:t>.</a:t>
            </a:r>
          </a:p>
          <a:p>
            <a:pPr eaLnBrk="1" hangingPunct="1"/>
            <a:r>
              <a:rPr lang="en-US" smtClean="0">
                <a:cs typeface="Arial" pitchFamily="34" charset="0"/>
              </a:rPr>
              <a:t> </a:t>
            </a:r>
          </a:p>
          <a:p>
            <a:pPr eaLnBrk="1" hangingPunct="1"/>
            <a:r>
              <a:rPr lang="en-US" smtClean="0">
                <a:cs typeface="Arial" pitchFamily="34" charset="0"/>
              </a:rPr>
              <a:t>There are two aspects of nanotechnology applications in green manufacturing.  The first involves using nanotechnology itself to eliminate the generation of waste products and streams by designing in pollution prevention at the source.  The second aspect involves the manufacture of nano materials themselves in a benign manner.  Both of these involve use of environmentally friendly starting materials and solvents, improved catalysts, and significantly reduced consumption of energy in the manufacturing process</a:t>
            </a:r>
            <a:r>
              <a:rPr lang="en-US" smtClean="0">
                <a:cs typeface="Arial" pitchFamily="34" charset="0"/>
                <a:hlinkClick r:id="" action="ppaction://noaction"/>
                <a:hlinkMouseOver r:id="rId6" action="ppaction://hlinkfile"/>
              </a:rPr>
              <a:t>[BK4]</a:t>
            </a:r>
            <a:r>
              <a:rPr lang="en-US" smtClean="0">
                <a:cs typeface="Arial" pitchFamily="34" charset="0"/>
              </a:rPr>
              <a:t>.</a:t>
            </a:r>
          </a:p>
          <a:p>
            <a:pPr eaLnBrk="1" hangingPunct="1"/>
            <a:r>
              <a:rPr lang="en-US" smtClean="0">
                <a:cs typeface="Arial" pitchFamily="34" charset="0"/>
              </a:rPr>
              <a:t> </a:t>
            </a:r>
          </a:p>
          <a:p>
            <a:pPr eaLnBrk="1" hangingPunct="1"/>
            <a:r>
              <a:rPr lang="en-US" smtClean="0">
                <a:cs typeface="Arial" pitchFamily="34" charset="0"/>
              </a:rPr>
              <a:t>Nanotechnology can help the environment through enabling green energy.  Nano products such as Solar and fuel cells could lead to commercially viable alternative clean energy sources</a:t>
            </a:r>
            <a:r>
              <a:rPr lang="en-US" smtClean="0">
                <a:cs typeface="Arial" pitchFamily="34" charset="0"/>
                <a:hlinkClick r:id="" action="ppaction://noaction"/>
                <a:hlinkMouseOver r:id="rId7" action="ppaction://hlinkfile"/>
              </a:rPr>
              <a:t>[BK5]</a:t>
            </a:r>
            <a:r>
              <a:rPr lang="en-US" smtClean="0">
                <a:cs typeface="Arial" pitchFamily="34" charset="0"/>
              </a:rPr>
              <a:t>.</a:t>
            </a:r>
          </a:p>
          <a:p>
            <a:pPr eaLnBrk="1" hangingPunct="1"/>
            <a:r>
              <a:rPr lang="en-US" smtClean="0">
                <a:cs typeface="Arial" pitchFamily="34" charset="0"/>
              </a:rPr>
              <a:t> </a:t>
            </a:r>
            <a:r>
              <a:rPr lang="en-US" smtClean="0">
                <a:cs typeface="Arial" pitchFamily="34" charset="0"/>
                <a:hlinkClick r:id="" action="ppaction://noaction"/>
              </a:rPr>
              <a:t>[BK1]</a:t>
            </a:r>
            <a:r>
              <a:rPr lang="en-US" smtClean="0">
                <a:cs typeface="Arial" pitchFamily="34" charset="0"/>
              </a:rPr>
              <a:t> Use Tao, Wan Shih, Gawley, Trogler</a:t>
            </a:r>
          </a:p>
          <a:p>
            <a:pPr eaLnBrk="1" hangingPunct="1"/>
            <a:r>
              <a:rPr lang="en-US" smtClean="0">
                <a:cs typeface="Arial" pitchFamily="34" charset="0"/>
              </a:rPr>
              <a:t> </a:t>
            </a:r>
            <a:r>
              <a:rPr lang="en-US" smtClean="0">
                <a:cs typeface="Arial" pitchFamily="34" charset="0"/>
                <a:hlinkClick r:id="" action="ppaction://noaction"/>
              </a:rPr>
              <a:t>[BK2]</a:t>
            </a:r>
            <a:r>
              <a:rPr lang="en-US" smtClean="0">
                <a:cs typeface="Arial" pitchFamily="34" charset="0"/>
              </a:rPr>
              <a:t>point and shoot, membranes</a:t>
            </a:r>
          </a:p>
          <a:p>
            <a:pPr eaLnBrk="1" hangingPunct="1"/>
            <a:r>
              <a:rPr lang="en-US" smtClean="0">
                <a:cs typeface="Arial" pitchFamily="34" charset="0"/>
              </a:rPr>
              <a:t> </a:t>
            </a:r>
            <a:r>
              <a:rPr lang="en-US" smtClean="0">
                <a:cs typeface="Arial" pitchFamily="34" charset="0"/>
                <a:hlinkClick r:id="" action="ppaction://noaction"/>
              </a:rPr>
              <a:t>[BK3]</a:t>
            </a:r>
            <a:r>
              <a:rPr lang="en-US" smtClean="0">
                <a:cs typeface="Arial" pitchFamily="34" charset="0"/>
              </a:rPr>
              <a:t>Zhang, Bhattycharia, other zero valent iron</a:t>
            </a:r>
          </a:p>
          <a:p>
            <a:pPr eaLnBrk="1" hangingPunct="1"/>
            <a:r>
              <a:rPr lang="en-US" smtClean="0">
                <a:cs typeface="Arial" pitchFamily="34" charset="0"/>
              </a:rPr>
              <a:t> </a:t>
            </a:r>
            <a:r>
              <a:rPr lang="en-US" smtClean="0">
                <a:cs typeface="Arial" pitchFamily="34" charset="0"/>
                <a:hlinkClick r:id="" action="ppaction://noaction"/>
              </a:rPr>
              <a:t>[BK4]</a:t>
            </a:r>
            <a:r>
              <a:rPr lang="en-US" smtClean="0">
                <a:cs typeface="Arial" pitchFamily="34" charset="0"/>
              </a:rPr>
              <a:t>filters, separations, molecular manufacturing</a:t>
            </a:r>
          </a:p>
          <a:p>
            <a:pPr eaLnBrk="1" hangingPunct="1"/>
            <a:r>
              <a:rPr lang="en-US" smtClean="0">
                <a:cs typeface="Arial" pitchFamily="34" charset="0"/>
              </a:rPr>
              <a:t> </a:t>
            </a:r>
            <a:r>
              <a:rPr lang="en-US" smtClean="0">
                <a:cs typeface="Arial" pitchFamily="34" charset="0"/>
                <a:hlinkClick r:id="" action="ppaction://noaction"/>
              </a:rPr>
              <a:t>[BK5]</a:t>
            </a:r>
            <a:r>
              <a:rPr lang="en-US" smtClean="0">
                <a:cs typeface="Arial" pitchFamily="34" charset="0"/>
              </a:rPr>
              <a:t>check 03 symposium for examples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CC54071-9A9B-4FD2-92C0-77973A2C2526}" type="slidenum">
              <a:rPr lang="en-US" smtClean="0"/>
              <a:pPr/>
              <a:t>16</a:t>
            </a:fld>
            <a:endParaRPr lang="en-US" smtClean="0"/>
          </a:p>
        </p:txBody>
      </p:sp>
      <p:sp>
        <p:nvSpPr>
          <p:cNvPr id="34819" name="Rectangle 2"/>
          <p:cNvSpPr>
            <a:spLocks noChangeArrowheads="1" noTextEdit="1"/>
          </p:cNvSpPr>
          <p:nvPr>
            <p:ph type="sldImg"/>
          </p:nvPr>
        </p:nvSpPr>
        <p:spPr>
          <a:xfrm>
            <a:off x="1144588" y="685800"/>
            <a:ext cx="4572000" cy="3429000"/>
          </a:xfrm>
          <a:solidFill>
            <a:srgbClr val="FFFFFF"/>
          </a:solidFill>
          <a:ln/>
        </p:spPr>
      </p:sp>
      <p:sp>
        <p:nvSpPr>
          <p:cNvPr id="348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cs typeface="Arial" pitchFamily="34" charset="0"/>
              </a:rPr>
              <a:t>Many natural processes on the nanoscale have implications in the environment.  Studies of nano geochemistry, the formation of atmospheric aerosols, and the movement of natural nano particles in air and soil can help inform the solutions to man-made problems</a:t>
            </a:r>
            <a:r>
              <a:rPr lang="en-US" smtClean="0">
                <a:cs typeface="Arial" pitchFamily="34" charset="0"/>
                <a:hlinkClick r:id="" action="ppaction://noaction"/>
                <a:hlinkMouseOver r:id="rId3" action="ppaction://hlinkfile"/>
              </a:rPr>
              <a:t>[BK1]</a:t>
            </a:r>
            <a:r>
              <a:rPr lang="en-US" smtClean="0">
                <a:cs typeface="Arial" pitchFamily="34" charset="0"/>
              </a:rPr>
              <a:t>.</a:t>
            </a:r>
          </a:p>
          <a:p>
            <a:pPr eaLnBrk="1" hangingPunct="1"/>
            <a:r>
              <a:rPr lang="en-US" smtClean="0">
                <a:cs typeface="Arial" pitchFamily="34" charset="0"/>
              </a:rPr>
              <a:t> </a:t>
            </a:r>
          </a:p>
          <a:p>
            <a:pPr eaLnBrk="1" hangingPunct="1"/>
            <a:r>
              <a:rPr lang="en-US" smtClean="0">
                <a:cs typeface="Arial" pitchFamily="34" charset="0"/>
              </a:rPr>
              <a:t>The implications of fate, transport, and transformation of manufactured nano materials in the environment will determine exposure routes for both natural organisms in a variety of ecosystems and for humans in the environment</a:t>
            </a:r>
            <a:r>
              <a:rPr lang="en-US" smtClean="0">
                <a:cs typeface="Arial" pitchFamily="34" charset="0"/>
                <a:hlinkClick r:id="" action="ppaction://noaction"/>
                <a:hlinkMouseOver r:id="rId4" action="ppaction://hlinkfile"/>
              </a:rPr>
              <a:t>[BK2]</a:t>
            </a:r>
            <a:r>
              <a:rPr lang="en-US" smtClean="0">
                <a:cs typeface="Arial" pitchFamily="34" charset="0"/>
              </a:rPr>
              <a:t>.</a:t>
            </a:r>
          </a:p>
          <a:p>
            <a:pPr eaLnBrk="1" hangingPunct="1"/>
            <a:r>
              <a:rPr lang="en-US" smtClean="0">
                <a:cs typeface="Arial" pitchFamily="34" charset="0"/>
              </a:rPr>
              <a:t> </a:t>
            </a:r>
          </a:p>
          <a:p>
            <a:pPr eaLnBrk="1" hangingPunct="1"/>
            <a:r>
              <a:rPr lang="en-US" smtClean="0">
                <a:cs typeface="Arial" pitchFamily="34" charset="0"/>
              </a:rPr>
              <a:t>Nanotechnology has many implications for the environmental health of human beings.  The implications become part of the information necessary to analyze risks of new materials and products.  A major part of risk analysis is determining whether there are any harmful effects to health from the materials or products under consideration.  Determining whether or not nano materials are toxic is of major importance in basic risk analysis.  The other aspect of risk analysis involves exposure and bioavailability</a:t>
            </a:r>
            <a:r>
              <a:rPr lang="en-US" smtClean="0">
                <a:cs typeface="Arial" pitchFamily="34" charset="0"/>
                <a:hlinkClick r:id="" action="ppaction://noaction"/>
                <a:hlinkMouseOver r:id="rId5" action="ppaction://hlinkfile"/>
              </a:rPr>
              <a:t>[BK3]</a:t>
            </a:r>
            <a:r>
              <a:rPr lang="en-US" smtClean="0">
                <a:cs typeface="Arial" pitchFamily="34" charset="0"/>
              </a:rPr>
              <a:t>.</a:t>
            </a:r>
          </a:p>
          <a:p>
            <a:pPr eaLnBrk="1" hangingPunct="1"/>
            <a:r>
              <a:rPr lang="en-US" smtClean="0">
                <a:cs typeface="Arial" pitchFamily="34" charset="0"/>
              </a:rPr>
              <a:t> </a:t>
            </a:r>
          </a:p>
          <a:p>
            <a:pPr eaLnBrk="1" hangingPunct="1"/>
            <a:r>
              <a:rPr lang="en-US" smtClean="0">
                <a:cs typeface="Arial" pitchFamily="34" charset="0"/>
              </a:rPr>
              <a:t>Industrial ecology, in particular, materials flow analysis and lifecycle assessment are useful to determine where in its lifecycle I nano material may cause impact in the environment.  Lifecycle analysis can help determine whether the environment will be affected during the extraction of the material, during production, during product use, or at an end of life.  Materials flow analysis, especially when used in a comparative manner for new technologies, offers a side-by-side comparison of current technologies with new nanotechnologies</a:t>
            </a:r>
            <a:r>
              <a:rPr lang="en-US" smtClean="0">
                <a:cs typeface="Arial" pitchFamily="34" charset="0"/>
                <a:hlinkClick r:id="" action="ppaction://noaction"/>
                <a:hlinkMouseOver r:id="rId6" action="ppaction://hlinkfile"/>
              </a:rPr>
              <a:t>[BK4]</a:t>
            </a:r>
            <a:r>
              <a:rPr lang="en-US" smtClean="0">
                <a:cs typeface="Arial" pitchFamily="34" charset="0"/>
              </a:rPr>
              <a:t>.  </a:t>
            </a:r>
          </a:p>
          <a:p>
            <a:pPr eaLnBrk="1" hangingPunct="1"/>
            <a:r>
              <a:rPr lang="en-US" smtClean="0">
                <a:cs typeface="Arial" pitchFamily="34" charset="0"/>
              </a:rPr>
              <a:t> </a:t>
            </a:r>
          </a:p>
          <a:p>
            <a:pPr eaLnBrk="1" hangingPunct="1"/>
            <a:r>
              <a:rPr lang="en-US" smtClean="0">
                <a:cs typeface="Arial" pitchFamily="34" charset="0"/>
              </a:rPr>
              <a:t> </a:t>
            </a:r>
            <a:r>
              <a:rPr lang="en-US" smtClean="0">
                <a:cs typeface="Arial" pitchFamily="34" charset="0"/>
                <a:hlinkClick r:id="" action="ppaction://noaction"/>
              </a:rPr>
              <a:t>[BK1]</a:t>
            </a:r>
            <a:r>
              <a:rPr lang="en-US" smtClean="0">
                <a:cs typeface="Arial" pitchFamily="34" charset="0"/>
              </a:rPr>
              <a:t>ultrafines froins , etc.</a:t>
            </a:r>
          </a:p>
          <a:p>
            <a:pPr eaLnBrk="1" hangingPunct="1"/>
            <a:r>
              <a:rPr lang="en-US" smtClean="0">
                <a:cs typeface="Arial" pitchFamily="34" charset="0"/>
              </a:rPr>
              <a:t> </a:t>
            </a:r>
            <a:r>
              <a:rPr lang="en-US" smtClean="0">
                <a:cs typeface="Arial" pitchFamily="34" charset="0"/>
                <a:hlinkClick r:id="" action="ppaction://noaction"/>
              </a:rPr>
              <a:t>[BK2]</a:t>
            </a:r>
            <a:r>
              <a:rPr lang="en-US" smtClean="0">
                <a:cs typeface="Arial" pitchFamily="34" charset="0"/>
              </a:rPr>
              <a:t>Wiesner, particulates in environment</a:t>
            </a:r>
          </a:p>
          <a:p>
            <a:pPr eaLnBrk="1" hangingPunct="1"/>
            <a:r>
              <a:rPr lang="en-US" smtClean="0">
                <a:cs typeface="Arial" pitchFamily="34" charset="0"/>
              </a:rPr>
              <a:t> </a:t>
            </a:r>
            <a:r>
              <a:rPr lang="en-US" smtClean="0">
                <a:cs typeface="Arial" pitchFamily="34" charset="0"/>
                <a:hlinkClick r:id="" action="ppaction://noaction"/>
              </a:rPr>
              <a:t>[BK3]</a:t>
            </a:r>
            <a:r>
              <a:rPr lang="en-US" smtClean="0">
                <a:cs typeface="Arial" pitchFamily="34" charset="0"/>
              </a:rPr>
              <a:t>Lam, Warheit, Oberdorster</a:t>
            </a:r>
          </a:p>
          <a:p>
            <a:pPr eaLnBrk="1" hangingPunct="1"/>
            <a:r>
              <a:rPr lang="en-US" smtClean="0">
                <a:cs typeface="Arial" pitchFamily="34" charset="0"/>
              </a:rPr>
              <a:t> </a:t>
            </a:r>
            <a:r>
              <a:rPr lang="en-US" smtClean="0">
                <a:cs typeface="Arial" pitchFamily="34" charset="0"/>
                <a:hlinkClick r:id="" action="ppaction://noaction"/>
              </a:rPr>
              <a:t>[BK4]</a:t>
            </a:r>
            <a:r>
              <a:rPr lang="en-US" smtClean="0">
                <a:cs typeface="Arial" pitchFamily="34" charset="0"/>
              </a:rPr>
              <a:t> Lloyd/Lave, Beaver</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24660CEF-3E5C-4488-AB6F-BC24E6EE296C}" type="slidenum">
              <a:rPr lang="en-US" smtClean="0"/>
              <a:pPr/>
              <a:t>18</a:t>
            </a:fld>
            <a:endParaRPr lang="en-US" smtClean="0"/>
          </a:p>
        </p:txBody>
      </p:sp>
      <p:sp>
        <p:nvSpPr>
          <p:cNvPr id="35843" name="Rectangle 2"/>
          <p:cNvSpPr>
            <a:spLocks noChangeArrowheads="1" noTextEdit="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r>
              <a:rPr lang="en-US" sz="1800" b="1" smtClean="0"/>
              <a:t>Research needs identified in:</a:t>
            </a:r>
            <a:r>
              <a:rPr lang="en-US" sz="1800" smtClean="0">
                <a:solidFill>
                  <a:srgbClr val="000000"/>
                </a:solidFill>
                <a:cs typeface="Arial" pitchFamily="34" charset="0"/>
              </a:rPr>
              <a:t> </a:t>
            </a:r>
          </a:p>
          <a:p>
            <a:pPr eaLnBrk="1" hangingPunct="1">
              <a:spcBef>
                <a:spcPct val="0"/>
              </a:spcBef>
              <a:buFontTx/>
              <a:buChar char="•"/>
            </a:pPr>
            <a:r>
              <a:rPr lang="en-US" sz="1800" smtClean="0">
                <a:solidFill>
                  <a:srgbClr val="000000"/>
                </a:solidFill>
                <a:cs typeface="Arial" pitchFamily="34" charset="0"/>
              </a:rPr>
              <a:t>Biological sensor technologies that are sufficiently stable to allow usage on an 	in-situ, continuous basis for high-density usage</a:t>
            </a:r>
          </a:p>
          <a:p>
            <a:pPr>
              <a:spcBef>
                <a:spcPct val="0"/>
              </a:spcBef>
              <a:buFontTx/>
              <a:buChar char="•"/>
            </a:pPr>
            <a:r>
              <a:rPr lang="en-US" sz="1800" smtClean="0">
                <a:latin typeface="Symbol" pitchFamily="18" charset="2"/>
                <a:cs typeface="Arial" pitchFamily="34" charset="0"/>
              </a:rPr>
              <a:t>·</a:t>
            </a:r>
            <a:r>
              <a:rPr lang="en-US" sz="1800" smtClean="0">
                <a:cs typeface="Arial" pitchFamily="34" charset="0"/>
              </a:rPr>
              <a:t>        </a:t>
            </a:r>
            <a:r>
              <a:rPr lang="en-US" sz="1800" smtClean="0">
                <a:solidFill>
                  <a:srgbClr val="000000"/>
                </a:solidFill>
                <a:cs typeface="Arial" pitchFamily="34" charset="0"/>
              </a:rPr>
              <a:t>A general “array” for detection of a wide variety of potential analytes.</a:t>
            </a:r>
          </a:p>
          <a:p>
            <a:pPr>
              <a:spcBef>
                <a:spcPct val="0"/>
              </a:spcBef>
              <a:buFontTx/>
              <a:buChar char="•"/>
            </a:pPr>
            <a:r>
              <a:rPr lang="en-US" sz="1800" smtClean="0">
                <a:latin typeface="Symbol" pitchFamily="18" charset="2"/>
                <a:cs typeface="Arial" pitchFamily="34" charset="0"/>
              </a:rPr>
              <a:t>·</a:t>
            </a:r>
            <a:r>
              <a:rPr lang="en-US" sz="1800" smtClean="0">
                <a:cs typeface="Arial" pitchFamily="34" charset="0"/>
              </a:rPr>
              <a:t>  	</a:t>
            </a:r>
            <a:r>
              <a:rPr lang="en-US" sz="1800" smtClean="0">
                <a:solidFill>
                  <a:srgbClr val="000000"/>
                </a:solidFill>
                <a:cs typeface="Arial" pitchFamily="34" charset="0"/>
              </a:rPr>
              <a:t>Information concerning the diversity of chemical composition at the nanoparticle level, and the transformations that occur and measurement techniques that distinguish the chemical composition of particle surface layers from the particle interior.</a:t>
            </a:r>
          </a:p>
          <a:p>
            <a:pPr>
              <a:spcBef>
                <a:spcPct val="0"/>
              </a:spcBef>
              <a:buFontTx/>
              <a:buChar char="•"/>
            </a:pPr>
            <a:r>
              <a:rPr lang="en-US" sz="1800" smtClean="0">
                <a:latin typeface="Symbol" pitchFamily="18" charset="2"/>
                <a:cs typeface="Arial" pitchFamily="34" charset="0"/>
              </a:rPr>
              <a:t>·</a:t>
            </a:r>
            <a:r>
              <a:rPr lang="en-US" sz="1800" smtClean="0">
                <a:cs typeface="Arial" pitchFamily="34" charset="0"/>
              </a:rPr>
              <a:t>        </a:t>
            </a:r>
            <a:r>
              <a:rPr lang="en-US" sz="1800" smtClean="0">
                <a:solidFill>
                  <a:srgbClr val="000000"/>
                </a:solidFill>
                <a:cs typeface="Arial" pitchFamily="34" charset="0"/>
              </a:rPr>
              <a:t>Generic nanoscale assembly methods.</a:t>
            </a:r>
          </a:p>
          <a:p>
            <a:pPr>
              <a:spcBef>
                <a:spcPct val="0"/>
              </a:spcBef>
              <a:buFontTx/>
              <a:buChar char="•"/>
            </a:pPr>
            <a:r>
              <a:rPr lang="en-US" sz="1800" smtClean="0">
                <a:latin typeface="Symbol" pitchFamily="18" charset="2"/>
                <a:cs typeface="Arial" pitchFamily="34" charset="0"/>
              </a:rPr>
              <a:t>·</a:t>
            </a:r>
            <a:r>
              <a:rPr lang="en-US" sz="1800" smtClean="0">
                <a:cs typeface="Arial" pitchFamily="34" charset="0"/>
              </a:rPr>
              <a:t>        </a:t>
            </a:r>
            <a:r>
              <a:rPr lang="en-US" sz="1800" smtClean="0">
                <a:solidFill>
                  <a:srgbClr val="000000"/>
                </a:solidFill>
                <a:cs typeface="Arial" pitchFamily="34" charset="0"/>
              </a:rPr>
              <a:t>Advances in spectroscopic instrument technologies that allow detection of 	enough signal strength rapidly, while probing smaller volumes of the nano-	particulate sample</a:t>
            </a:r>
            <a:endParaRPr lang="en-US" sz="1800" smtClean="0"/>
          </a:p>
          <a:p>
            <a:pPr eaLnBrk="1" hangingPunct="1"/>
            <a:r>
              <a:rPr lang="en-US" smtClean="0"/>
              <a:t>----</a:t>
            </a:r>
          </a:p>
          <a:p>
            <a:pPr eaLnBrk="1" hangingPunct="1">
              <a:spcBef>
                <a:spcPct val="0"/>
              </a:spcBef>
              <a:buFontTx/>
              <a:buChar char="•"/>
            </a:pPr>
            <a:r>
              <a:rPr lang="en-US" sz="1800" smtClean="0">
                <a:cs typeface="Arial" pitchFamily="34" charset="0"/>
              </a:rPr>
              <a:t>Global Sustainable Energy Systems enabled by photovoltaics and photo-biofuel cells</a:t>
            </a:r>
          </a:p>
          <a:p>
            <a:pPr>
              <a:spcBef>
                <a:spcPct val="0"/>
              </a:spcBef>
              <a:buFontTx/>
              <a:buChar char="•"/>
            </a:pPr>
            <a:endParaRPr lang="en-US" sz="1800" smtClean="0">
              <a:cs typeface="Arial" pitchFamily="34" charset="0"/>
            </a:endParaRPr>
          </a:p>
          <a:p>
            <a:pPr>
              <a:spcBef>
                <a:spcPct val="0"/>
              </a:spcBef>
              <a:buFontTx/>
              <a:buChar char="•"/>
            </a:pPr>
            <a:r>
              <a:rPr lang="en-US" sz="1800" smtClean="0">
                <a:cs typeface="Arial" pitchFamily="34" charset="0"/>
              </a:rPr>
              <a:t>Optimization of the translocation of people and goods utilizing green vehicles and smart infrastructure</a:t>
            </a:r>
          </a:p>
          <a:p>
            <a:pPr>
              <a:spcBef>
                <a:spcPct val="0"/>
              </a:spcBef>
              <a:buFontTx/>
              <a:buChar char="•"/>
            </a:pPr>
            <a:endParaRPr lang="en-US" sz="1800" smtClean="0">
              <a:cs typeface="Arial" pitchFamily="34" charset="0"/>
            </a:endParaRPr>
          </a:p>
          <a:p>
            <a:pPr>
              <a:spcBef>
                <a:spcPct val="0"/>
              </a:spcBef>
              <a:buFontTx/>
              <a:buChar char="•"/>
            </a:pPr>
            <a:r>
              <a:rPr lang="en-US" sz="1800" smtClean="0">
                <a:cs typeface="Arial" pitchFamily="34" charset="0"/>
              </a:rPr>
              <a:t>Global sustainable use and quality of water enabled by superior composite and multifunctional materials</a:t>
            </a:r>
          </a:p>
          <a:p>
            <a:pPr>
              <a:spcBef>
                <a:spcPct val="0"/>
              </a:spcBef>
              <a:buFontTx/>
              <a:buChar char="•"/>
            </a:pPr>
            <a:endParaRPr lang="en-US" sz="1800" smtClean="0">
              <a:cs typeface="Arial" pitchFamily="34" charset="0"/>
            </a:endParaRPr>
          </a:p>
          <a:p>
            <a:pPr>
              <a:spcBef>
                <a:spcPct val="0"/>
              </a:spcBef>
              <a:buFontTx/>
              <a:buChar char="•"/>
            </a:pPr>
            <a:r>
              <a:rPr lang="en-US" sz="1800" smtClean="0">
                <a:cs typeface="Arial" pitchFamily="34" charset="0"/>
              </a:rPr>
              <a:t>Global sustainable agriculture (optimization of production and distribution of food) enabled by development of more effective and less environmentally harmful pesticides and fertilizers. </a:t>
            </a:r>
            <a:endParaRPr lang="en-US" sz="3600"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FFA5B8E2-A2FC-4962-8196-FD5C12473073}" type="slidenum">
              <a:rPr lang="en-US" smtClean="0"/>
              <a:pPr/>
              <a:t>19</a:t>
            </a:fld>
            <a:endParaRPr lang="en-US" smtClean="0"/>
          </a:p>
        </p:txBody>
      </p:sp>
      <p:sp>
        <p:nvSpPr>
          <p:cNvPr id="36867" name="Rectangle 2"/>
          <p:cNvSpPr>
            <a:spLocks noChangeArrowheads="1" noTextEdit="1"/>
          </p:cNvSpPr>
          <p:nvPr>
            <p:ph type="sldImg"/>
          </p:nvPr>
        </p:nvSpPr>
        <p:spPr>
          <a:xfrm>
            <a:off x="1144588" y="685800"/>
            <a:ext cx="4572000" cy="3429000"/>
          </a:xfrm>
          <a:solidFill>
            <a:srgbClr val="FFFFFF"/>
          </a:solidFill>
          <a:ln/>
        </p:spPr>
      </p:sp>
      <p:sp>
        <p:nvSpPr>
          <p:cNvPr id="368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r>
              <a:rPr lang="en-US" sz="1800" smtClean="0">
                <a:cs typeface="Arial" pitchFamily="34" charset="0"/>
              </a:rPr>
              <a:t>Optimizing the use of benign materials particularly through the use of alternative or solvent free processes</a:t>
            </a:r>
            <a:endParaRPr lang="en-US" sz="1800" b="1" smtClean="0">
              <a:cs typeface="Arial" pitchFamily="34" charset="0"/>
            </a:endParaRPr>
          </a:p>
          <a:p>
            <a:pPr>
              <a:spcBef>
                <a:spcPct val="0"/>
              </a:spcBef>
              <a:buFontTx/>
              <a:buChar char="•"/>
            </a:pPr>
            <a:r>
              <a:rPr lang="en-US" sz="1800" smtClean="0">
                <a:cs typeface="Arial" pitchFamily="34" charset="0"/>
              </a:rPr>
              <a:t>Efficient control of manufacturing processes with sensors and actuators </a:t>
            </a:r>
            <a:endParaRPr lang="en-US" sz="1800" b="1" smtClean="0">
              <a:cs typeface="Arial" pitchFamily="34" charset="0"/>
            </a:endParaRPr>
          </a:p>
          <a:p>
            <a:pPr>
              <a:spcBef>
                <a:spcPct val="0"/>
              </a:spcBef>
              <a:buFontTx/>
              <a:buChar char="•"/>
            </a:pPr>
            <a:r>
              <a:rPr lang="en-US" sz="1800" smtClean="0">
                <a:cs typeface="Arial" pitchFamily="34" charset="0"/>
              </a:rPr>
              <a:t>Controlled selectivity and greater efficiency in manufacturing processes using nano-enabled, multifunctional, stable catalysts </a:t>
            </a:r>
          </a:p>
          <a:p>
            <a:pPr>
              <a:spcBef>
                <a:spcPct val="0"/>
              </a:spcBef>
              <a:buFontTx/>
              <a:buChar char="•"/>
            </a:pPr>
            <a:r>
              <a:rPr lang="en-US" sz="1800" smtClean="0">
                <a:cs typeface="Arial" pitchFamily="34" charset="0"/>
              </a:rPr>
              <a:t>Integrating biological processing into nano-driven manufacturing</a:t>
            </a:r>
            <a:endParaRPr lang="en-US" sz="1800" smtClean="0"/>
          </a:p>
          <a:p>
            <a:pPr eaLnBrk="1" hangingPunct="1"/>
            <a:r>
              <a:rPr lang="en-US" sz="1800" smtClean="0">
                <a:cs typeface="Arial" pitchFamily="34" charset="0"/>
              </a:rPr>
              <a:t>such as through the utilization of the high enantiomeric selectivity using biological molecules (e.g. enzymes, pharmaceuticals), rational modification of multifunctional materials (e.g. linear polymers with pendant reactivity), and manufacture of self-healing nanostructures (e.g. adhesive which could sense its failure and regenerate).</a:t>
            </a:r>
          </a:p>
          <a:p>
            <a:pPr eaLnBrk="1" hangingPunct="1">
              <a:spcBef>
                <a:spcPct val="0"/>
              </a:spcBef>
              <a:buFontTx/>
              <a:buChar char="•"/>
            </a:pPr>
            <a:r>
              <a:rPr lang="en-US" sz="1800" smtClean="0">
                <a:solidFill>
                  <a:srgbClr val="000000"/>
                </a:solidFill>
                <a:cs typeface="Arial" pitchFamily="34" charset="0"/>
              </a:rPr>
              <a:t>Understand nanoscale phenomena as they pertain to Earth system processes on local, regional, and global scales over a range of time domains</a:t>
            </a:r>
          </a:p>
          <a:p>
            <a:pPr eaLnBrk="1" hangingPunct="1">
              <a:spcBef>
                <a:spcPct val="0"/>
              </a:spcBef>
            </a:pPr>
            <a:r>
              <a:rPr lang="en-US" sz="1800" smtClean="0">
                <a:solidFill>
                  <a:srgbClr val="000000"/>
                </a:solidFill>
                <a:cs typeface="Arial" pitchFamily="34" charset="0"/>
              </a:rPr>
              <a:t> </a:t>
            </a:r>
          </a:p>
          <a:p>
            <a:pPr>
              <a:spcBef>
                <a:spcPct val="0"/>
              </a:spcBef>
              <a:buFontTx/>
              <a:buChar char="•"/>
            </a:pPr>
            <a:r>
              <a:rPr lang="en-US" sz="1800" smtClean="0">
                <a:solidFill>
                  <a:srgbClr val="000000"/>
                </a:solidFill>
                <a:cs typeface="Arial" pitchFamily="34" charset="0"/>
              </a:rPr>
              <a:t>Understand and quantify the inputs, cycling, and effects of nanoparticles in the environment so as to anticipate the impacts of future particle release</a:t>
            </a:r>
          </a:p>
          <a:p>
            <a:pPr>
              <a:spcBef>
                <a:spcPct val="0"/>
              </a:spcBef>
            </a:pPr>
            <a:r>
              <a:rPr lang="en-US" sz="1800" smtClean="0">
                <a:solidFill>
                  <a:srgbClr val="000000"/>
                </a:solidFill>
                <a:cs typeface="Arial" pitchFamily="34" charset="0"/>
              </a:rPr>
              <a:t> </a:t>
            </a:r>
          </a:p>
          <a:p>
            <a:pPr>
              <a:spcBef>
                <a:spcPct val="0"/>
              </a:spcBef>
              <a:buFontTx/>
              <a:buChar char="•"/>
            </a:pPr>
            <a:r>
              <a:rPr lang="en-US" sz="1800" smtClean="0">
                <a:cs typeface="Arial" pitchFamily="34" charset="0"/>
              </a:rPr>
              <a:t>Optimize and integrate environmental sustainability and nanotechnology.</a:t>
            </a:r>
            <a:r>
              <a:rPr lang="en-US" sz="1800" smtClean="0"/>
              <a:t> </a:t>
            </a:r>
          </a:p>
          <a:p>
            <a:pPr eaLnBrk="1" hangingPunct="1"/>
            <a:endParaRPr lang="en-US" sz="1800"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A1AA9589-A16D-41D6-8606-FDAE83CD6D0D}" type="slidenum">
              <a:rPr lang="en-US" smtClean="0"/>
              <a:pPr/>
              <a:t>21</a:t>
            </a:fld>
            <a:endParaRPr lang="en-US" smtClean="0"/>
          </a:p>
        </p:txBody>
      </p:sp>
      <p:sp>
        <p:nvSpPr>
          <p:cNvPr id="37891" name="Rectangle 2"/>
          <p:cNvSpPr>
            <a:spLocks noChangeArrowheads="1" noTextEdit="1"/>
          </p:cNvSpPr>
          <p:nvPr>
            <p:ph type="sldImg"/>
          </p:nvPr>
        </p:nvSpPr>
        <p:spPr>
          <a:xfrm>
            <a:off x="1144588" y="685800"/>
            <a:ext cx="4572000" cy="3429000"/>
          </a:xfrm>
          <a:solidFill>
            <a:srgbClr val="FFFFFF"/>
          </a:solidFill>
          <a:ln/>
        </p:spPr>
      </p:sp>
      <p:sp>
        <p:nvSpPr>
          <p:cNvPr id="3789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Production: catalysts for fossil fuel reforming, solar photoelectrochemistry/photocatalysis, bio/bio-inspired production—capture or mimic biological H2 production, nuclear &amp;solar-thermal energy to split water</a:t>
            </a:r>
          </a:p>
          <a:p>
            <a:pPr eaLnBrk="1" hangingPunct="1"/>
            <a:r>
              <a:rPr lang="en-US" smtClean="0"/>
              <a:t>Storage: metal hydrides &amp; complex hydrides, novel nanoscale materials </a:t>
            </a:r>
          </a:p>
          <a:p>
            <a:pPr eaLnBrk="1" hangingPunct="1"/>
            <a:r>
              <a:rPr lang="en-US" smtClean="0"/>
              <a:t>Fuel cells: nano-membranes and separations processes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282ACA34-5E3B-4721-8C81-7891A2F2FF0A}" type="slidenum">
              <a:rPr lang="en-US" smtClean="0"/>
              <a:pPr/>
              <a:t>25</a:t>
            </a:fld>
            <a:endParaRPr lang="en-US" smtClean="0"/>
          </a:p>
        </p:txBody>
      </p:sp>
      <p:sp>
        <p:nvSpPr>
          <p:cNvPr id="38915" name="Rectangle 2"/>
          <p:cNvSpPr>
            <a:spLocks noChangeArrowheads="1" noTextEdit="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From a single cell, the human body contains about 7.5 trillion cells  Fast enzymes, e.g., carbonic anhydrase or ketosteroid isomerase can process about a million molecules/sec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4CC1AC33-8B81-4ABA-8BC5-05BDFBCC03DC}" type="slidenum">
              <a:rPr lang="en-US" smtClean="0"/>
              <a:pPr/>
              <a:t>26</a:t>
            </a:fld>
            <a:endParaRPr lang="en-US" smtClean="0"/>
          </a:p>
        </p:txBody>
      </p:sp>
      <p:sp>
        <p:nvSpPr>
          <p:cNvPr id="39939" name="Rectangle 2"/>
          <p:cNvSpPr>
            <a:spLocks noChangeArrowheads="1" noTextEdit="1"/>
          </p:cNvSpPr>
          <p:nvPr>
            <p:ph type="sldImg"/>
          </p:nvPr>
        </p:nvSpPr>
        <p:spPr>
          <a:xfrm>
            <a:off x="1152525" y="682625"/>
            <a:ext cx="4554538" cy="3416300"/>
          </a:xfrm>
          <a:solidFill>
            <a:srgbClr val="FFFFFF"/>
          </a:solidFill>
          <a:ln/>
        </p:spPr>
      </p:sp>
      <p:sp>
        <p:nvSpPr>
          <p:cNvPr id="39940" name="Rectangle 3"/>
          <p:cNvSpPr>
            <a:spLocks noChangeArrowheads="1"/>
          </p:cNvSpPr>
          <p:nvPr>
            <p:ph type="body" idx="1"/>
          </p:nvPr>
        </p:nvSpPr>
        <p:spPr>
          <a:xfrm>
            <a:off x="914400" y="4325938"/>
            <a:ext cx="5029200" cy="4098925"/>
          </a:xfrm>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slide2a_sm"/>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3" descr="slide6a_sm"/>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 name="Picture 4" descr="slide7a_sm"/>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1000"/>
                            </p:stCondLst>
                            <p:childTnLst>
                              <p:par>
                                <p:cTn id="9" presetID="14" presetClass="entr" presetSubtype="1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542925"/>
            <a:ext cx="1676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9850" y="542925"/>
            <a:ext cx="4876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9850" y="2362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2362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RDtemp_footer"/>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487488" y="542925"/>
            <a:ext cx="6172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339850" y="2362200"/>
            <a:ext cx="6705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000" b="1" i="1">
          <a:solidFill>
            <a:srgbClr val="FF9900"/>
          </a:solidFill>
          <a:latin typeface="+mj-lt"/>
          <a:ea typeface="+mj-ea"/>
          <a:cs typeface="+mj-cs"/>
        </a:defRPr>
      </a:lvl1pPr>
      <a:lvl2pPr algn="ctr" rtl="0" eaLnBrk="0" fontAlgn="base" hangingPunct="0">
        <a:spcBef>
          <a:spcPct val="0"/>
        </a:spcBef>
        <a:spcAft>
          <a:spcPct val="0"/>
        </a:spcAft>
        <a:defRPr sz="4000" b="1" i="1">
          <a:solidFill>
            <a:srgbClr val="FF9900"/>
          </a:solidFill>
          <a:latin typeface="Comic Sans MS" pitchFamily="66" charset="0"/>
        </a:defRPr>
      </a:lvl2pPr>
      <a:lvl3pPr algn="ctr" rtl="0" eaLnBrk="0" fontAlgn="base" hangingPunct="0">
        <a:spcBef>
          <a:spcPct val="0"/>
        </a:spcBef>
        <a:spcAft>
          <a:spcPct val="0"/>
        </a:spcAft>
        <a:defRPr sz="4000" b="1" i="1">
          <a:solidFill>
            <a:srgbClr val="FF9900"/>
          </a:solidFill>
          <a:latin typeface="Comic Sans MS" pitchFamily="66" charset="0"/>
        </a:defRPr>
      </a:lvl3pPr>
      <a:lvl4pPr algn="ctr" rtl="0" eaLnBrk="0" fontAlgn="base" hangingPunct="0">
        <a:spcBef>
          <a:spcPct val="0"/>
        </a:spcBef>
        <a:spcAft>
          <a:spcPct val="0"/>
        </a:spcAft>
        <a:defRPr sz="4000" b="1" i="1">
          <a:solidFill>
            <a:srgbClr val="FF9900"/>
          </a:solidFill>
          <a:latin typeface="Comic Sans MS" pitchFamily="66" charset="0"/>
        </a:defRPr>
      </a:lvl4pPr>
      <a:lvl5pPr algn="ctr" rtl="0" eaLnBrk="0" fontAlgn="base" hangingPunct="0">
        <a:spcBef>
          <a:spcPct val="0"/>
        </a:spcBef>
        <a:spcAft>
          <a:spcPct val="0"/>
        </a:spcAft>
        <a:defRPr sz="4000" b="1" i="1">
          <a:solidFill>
            <a:srgbClr val="FF9900"/>
          </a:solidFill>
          <a:latin typeface="Comic Sans MS" pitchFamily="66" charset="0"/>
        </a:defRPr>
      </a:lvl5pPr>
      <a:lvl6pPr marL="457200" algn="ctr" rtl="0" fontAlgn="base">
        <a:spcBef>
          <a:spcPct val="0"/>
        </a:spcBef>
        <a:spcAft>
          <a:spcPct val="0"/>
        </a:spcAft>
        <a:defRPr sz="4000" b="1" i="1">
          <a:solidFill>
            <a:srgbClr val="FF9900"/>
          </a:solidFill>
          <a:latin typeface="Comic Sans MS" pitchFamily="66" charset="0"/>
        </a:defRPr>
      </a:lvl6pPr>
      <a:lvl7pPr marL="914400" algn="ctr" rtl="0" fontAlgn="base">
        <a:spcBef>
          <a:spcPct val="0"/>
        </a:spcBef>
        <a:spcAft>
          <a:spcPct val="0"/>
        </a:spcAft>
        <a:defRPr sz="4000" b="1" i="1">
          <a:solidFill>
            <a:srgbClr val="FF9900"/>
          </a:solidFill>
          <a:latin typeface="Comic Sans MS" pitchFamily="66" charset="0"/>
        </a:defRPr>
      </a:lvl7pPr>
      <a:lvl8pPr marL="1371600" algn="ctr" rtl="0" fontAlgn="base">
        <a:spcBef>
          <a:spcPct val="0"/>
        </a:spcBef>
        <a:spcAft>
          <a:spcPct val="0"/>
        </a:spcAft>
        <a:defRPr sz="4000" b="1" i="1">
          <a:solidFill>
            <a:srgbClr val="FF9900"/>
          </a:solidFill>
          <a:latin typeface="Comic Sans MS" pitchFamily="66" charset="0"/>
        </a:defRPr>
      </a:lvl8pPr>
      <a:lvl9pPr marL="1828800" algn="ctr" rtl="0" fontAlgn="base">
        <a:spcBef>
          <a:spcPct val="0"/>
        </a:spcBef>
        <a:spcAft>
          <a:spcPct val="0"/>
        </a:spcAft>
        <a:defRPr sz="4000" b="1" i="1">
          <a:solidFill>
            <a:srgbClr val="FF9900"/>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file:///C:\DOCUME~1\BARBAR~1\Barbara%20Karn\Desktop\2004%20ACS\_anchor_2','_com_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1828800"/>
            <a:ext cx="8339138" cy="584775"/>
          </a:xfrm>
          <a:prstGeom prst="rect">
            <a:avLst/>
          </a:prstGeom>
          <a:noFill/>
          <a:ln w="9525">
            <a:noFill/>
            <a:miter lim="800000"/>
            <a:headEnd/>
            <a:tailEnd/>
          </a:ln>
          <a:effectLst/>
        </p:spPr>
        <p:txBody>
          <a:bodyPr>
            <a:spAutoFit/>
          </a:bodyPr>
          <a:lstStyle/>
          <a:p>
            <a:pPr algn="ctr"/>
            <a:r>
              <a:rPr lang="en-US" sz="3200" b="1" dirty="0">
                <a:solidFill>
                  <a:schemeClr val="hlink"/>
                </a:solidFill>
              </a:rPr>
              <a:t>Nanotechnology and the </a:t>
            </a:r>
            <a:r>
              <a:rPr lang="en-US" sz="3200" b="1" dirty="0" smtClean="0">
                <a:solidFill>
                  <a:schemeClr val="hlink"/>
                </a:solidFill>
              </a:rPr>
              <a:t>Environment</a:t>
            </a:r>
            <a:endParaRPr lang="en-US" sz="3200" b="1" dirty="0">
              <a:solidFill>
                <a:schemeClr val="hlink"/>
              </a:solidFill>
            </a:endParaRPr>
          </a:p>
        </p:txBody>
      </p:sp>
      <p:sp>
        <p:nvSpPr>
          <p:cNvPr id="3075" name="Text Box 3"/>
          <p:cNvSpPr txBox="1">
            <a:spLocks noChangeArrowheads="1"/>
          </p:cNvSpPr>
          <p:nvPr/>
        </p:nvSpPr>
        <p:spPr bwMode="auto">
          <a:xfrm>
            <a:off x="898525" y="3475038"/>
            <a:ext cx="3027363" cy="461962"/>
          </a:xfrm>
          <a:prstGeom prst="rect">
            <a:avLst/>
          </a:prstGeom>
          <a:noFill/>
          <a:ln w="9525">
            <a:noFill/>
            <a:miter lim="800000"/>
            <a:headEnd/>
            <a:tailEnd/>
          </a:ln>
          <a:effectLst/>
        </p:spPr>
        <p:txBody>
          <a:bodyPr wrap="none">
            <a:spAutoFit/>
          </a:bodyPr>
          <a:lstStyle/>
          <a:p>
            <a:r>
              <a:rPr lang="en-US" sz="2400" b="1">
                <a:solidFill>
                  <a:srgbClr val="FFCC66"/>
                </a:solidFill>
              </a:rPr>
              <a:t>Dr. Maidul Hossain</a:t>
            </a:r>
          </a:p>
        </p:txBody>
      </p:sp>
      <p:sp>
        <p:nvSpPr>
          <p:cNvPr id="3076" name="Rectangle 5"/>
          <p:cNvSpPr>
            <a:spLocks noChangeArrowheads="1"/>
          </p:cNvSpPr>
          <p:nvPr/>
        </p:nvSpPr>
        <p:spPr bwMode="auto">
          <a:xfrm>
            <a:off x="990600" y="6176963"/>
            <a:ext cx="7367588" cy="366712"/>
          </a:xfrm>
          <a:prstGeom prst="rect">
            <a:avLst/>
          </a:prstGeom>
          <a:noFill/>
          <a:ln w="9525">
            <a:noFill/>
            <a:miter lim="800000"/>
            <a:headEnd/>
            <a:tailEnd/>
          </a:ln>
          <a:effectLst/>
        </p:spPr>
        <p:txBody>
          <a:bodyPr wrap="none">
            <a:spAutoFit/>
          </a:bodyPr>
          <a:lstStyle/>
          <a:p>
            <a:r>
              <a:rPr lang="en-US" sz="1800" b="1">
                <a:solidFill>
                  <a:srgbClr val="FFCC66"/>
                </a:solidFill>
              </a:rPr>
              <a:t>Nano Grantees’ Progress Review Workshop       Philadelphia, PA</a:t>
            </a:r>
          </a:p>
        </p:txBody>
      </p:sp>
      <p:sp>
        <p:nvSpPr>
          <p:cNvPr id="3077" name="Text Box 7"/>
          <p:cNvSpPr txBox="1">
            <a:spLocks noChangeArrowheads="1"/>
          </p:cNvSpPr>
          <p:nvPr/>
        </p:nvSpPr>
        <p:spPr bwMode="auto">
          <a:xfrm>
            <a:off x="5334000" y="2362200"/>
            <a:ext cx="244475" cy="457200"/>
          </a:xfrm>
          <a:prstGeom prst="rect">
            <a:avLst/>
          </a:prstGeom>
          <a:noFill/>
          <a:ln w="9525">
            <a:noFill/>
            <a:miter lim="800000"/>
            <a:headEnd/>
            <a:tailEnd/>
          </a:ln>
          <a:effectLst/>
        </p:spPr>
        <p:txBody>
          <a:bodyPr>
            <a:spAutoFit/>
          </a:bodyPr>
          <a:lstStyle/>
          <a:p>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8839200" cy="579438"/>
          </a:xfrm>
          <a:prstGeom prst="rect">
            <a:avLst/>
          </a:prstGeom>
          <a:noFill/>
          <a:ln w="9525">
            <a:noFill/>
            <a:miter lim="800000"/>
            <a:headEnd/>
            <a:tailEnd/>
          </a:ln>
          <a:effectLst/>
        </p:spPr>
        <p:txBody>
          <a:bodyPr>
            <a:spAutoFit/>
          </a:bodyPr>
          <a:lstStyle/>
          <a:p>
            <a:pPr eaLnBrk="0" hangingPunct="0"/>
            <a:r>
              <a:rPr lang="en-US" altLang="en-US" sz="3200" b="1"/>
              <a:t>We are at the beginning of a Revolution in:</a:t>
            </a:r>
          </a:p>
        </p:txBody>
      </p:sp>
      <p:sp>
        <p:nvSpPr>
          <p:cNvPr id="12291" name="Text Box 3"/>
          <p:cNvSpPr txBox="1">
            <a:spLocks noChangeArrowheads="1"/>
          </p:cNvSpPr>
          <p:nvPr/>
        </p:nvSpPr>
        <p:spPr bwMode="auto">
          <a:xfrm>
            <a:off x="1600200" y="1143000"/>
            <a:ext cx="3067050" cy="457200"/>
          </a:xfrm>
          <a:prstGeom prst="rect">
            <a:avLst/>
          </a:prstGeom>
          <a:noFill/>
          <a:ln w="9525">
            <a:noFill/>
            <a:miter lim="800000"/>
            <a:headEnd/>
            <a:tailEnd/>
          </a:ln>
          <a:effectLst/>
        </p:spPr>
        <p:txBody>
          <a:bodyPr wrap="none">
            <a:spAutoFit/>
          </a:bodyPr>
          <a:lstStyle/>
          <a:p>
            <a:pPr eaLnBrk="0" hangingPunct="0"/>
            <a:r>
              <a:rPr lang="en-US" altLang="en-US" sz="2400">
                <a:solidFill>
                  <a:srgbClr val="000099"/>
                </a:solidFill>
              </a:rPr>
              <a:t>How things are made</a:t>
            </a:r>
          </a:p>
        </p:txBody>
      </p:sp>
      <p:grpSp>
        <p:nvGrpSpPr>
          <p:cNvPr id="12292" name="Group 4"/>
          <p:cNvGrpSpPr>
            <a:grpSpLocks/>
          </p:cNvGrpSpPr>
          <p:nvPr/>
        </p:nvGrpSpPr>
        <p:grpSpPr bwMode="auto">
          <a:xfrm>
            <a:off x="1828800" y="5181600"/>
            <a:ext cx="5611813" cy="1235075"/>
            <a:chOff x="912" y="3254"/>
            <a:chExt cx="3535" cy="778"/>
          </a:xfrm>
        </p:grpSpPr>
        <p:sp>
          <p:nvSpPr>
            <p:cNvPr id="12305" name="Text Box 5"/>
            <p:cNvSpPr txBox="1">
              <a:spLocks noChangeArrowheads="1"/>
            </p:cNvSpPr>
            <p:nvPr/>
          </p:nvSpPr>
          <p:spPr bwMode="auto">
            <a:xfrm>
              <a:off x="912" y="3254"/>
              <a:ext cx="2476" cy="288"/>
            </a:xfrm>
            <a:prstGeom prst="rect">
              <a:avLst/>
            </a:prstGeom>
            <a:noFill/>
            <a:ln w="9525">
              <a:noFill/>
              <a:miter lim="800000"/>
              <a:headEnd/>
              <a:tailEnd/>
            </a:ln>
            <a:effectLst/>
          </p:spPr>
          <p:txBody>
            <a:bodyPr wrap="none">
              <a:spAutoFit/>
            </a:bodyPr>
            <a:lstStyle/>
            <a:p>
              <a:pPr eaLnBrk="0" hangingPunct="0"/>
              <a:r>
                <a:rPr lang="en-US" altLang="en-US" sz="2400">
                  <a:solidFill>
                    <a:srgbClr val="000099"/>
                  </a:solidFill>
                </a:rPr>
                <a:t>And whether they are made</a:t>
              </a:r>
            </a:p>
          </p:txBody>
        </p:sp>
        <p:pic>
          <p:nvPicPr>
            <p:cNvPr id="12306" name="Picture 6" descr="&#10;ipodcd.jpg                                                     000044A6Macintosh HD                   ABA78158:"/>
            <p:cNvPicPr>
              <a:picLocks noChangeAspect="1" noChangeArrowheads="1"/>
            </p:cNvPicPr>
            <p:nvPr/>
          </p:nvPicPr>
          <p:blipFill>
            <a:blip r:embed="rId2">
              <a:lum contrast="18000"/>
            </a:blip>
            <a:srcRect/>
            <a:stretch>
              <a:fillRect/>
            </a:stretch>
          </p:blipFill>
          <p:spPr bwMode="auto">
            <a:xfrm>
              <a:off x="3792" y="3360"/>
              <a:ext cx="655" cy="672"/>
            </a:xfrm>
            <a:prstGeom prst="rect">
              <a:avLst/>
            </a:prstGeom>
            <a:noFill/>
            <a:ln w="9525">
              <a:noFill/>
              <a:miter lim="800000"/>
              <a:headEnd/>
              <a:tailEnd/>
            </a:ln>
          </p:spPr>
        </p:pic>
      </p:grpSp>
      <p:grpSp>
        <p:nvGrpSpPr>
          <p:cNvPr id="12293" name="Group 7"/>
          <p:cNvGrpSpPr>
            <a:grpSpLocks/>
          </p:cNvGrpSpPr>
          <p:nvPr/>
        </p:nvGrpSpPr>
        <p:grpSpPr bwMode="auto">
          <a:xfrm>
            <a:off x="3810000" y="1676400"/>
            <a:ext cx="1371600" cy="1422400"/>
            <a:chOff x="2688" y="1008"/>
            <a:chExt cx="864" cy="896"/>
          </a:xfrm>
        </p:grpSpPr>
        <p:pic>
          <p:nvPicPr>
            <p:cNvPr id="12303" name="Picture 8" descr="chipproduction.jpg                                             000044A6Macintosh HD                   ABA78158:"/>
            <p:cNvPicPr>
              <a:picLocks noChangeAspect="1" noChangeArrowheads="1"/>
            </p:cNvPicPr>
            <p:nvPr/>
          </p:nvPicPr>
          <p:blipFill>
            <a:blip r:embed="rId3"/>
            <a:srcRect/>
            <a:stretch>
              <a:fillRect/>
            </a:stretch>
          </p:blipFill>
          <p:spPr bwMode="auto">
            <a:xfrm>
              <a:off x="2688" y="1008"/>
              <a:ext cx="816" cy="776"/>
            </a:xfrm>
            <a:prstGeom prst="rect">
              <a:avLst/>
            </a:prstGeom>
            <a:noFill/>
            <a:ln w="9525">
              <a:noFill/>
              <a:miter lim="800000"/>
              <a:headEnd/>
              <a:tailEnd/>
            </a:ln>
          </p:spPr>
        </p:pic>
        <p:sp>
          <p:nvSpPr>
            <p:cNvPr id="12304" name="Rectangle 9"/>
            <p:cNvSpPr>
              <a:spLocks noChangeArrowheads="1"/>
            </p:cNvSpPr>
            <p:nvPr/>
          </p:nvSpPr>
          <p:spPr bwMode="auto">
            <a:xfrm>
              <a:off x="2688" y="1712"/>
              <a:ext cx="864" cy="192"/>
            </a:xfrm>
            <a:prstGeom prst="rect">
              <a:avLst/>
            </a:prstGeom>
            <a:solidFill>
              <a:srgbClr val="FFFFFF"/>
            </a:solidFill>
            <a:ln w="9525">
              <a:solidFill>
                <a:srgbClr val="FFFFFF"/>
              </a:solidFill>
              <a:miter lim="800000"/>
              <a:headEnd/>
              <a:tailEnd/>
            </a:ln>
            <a:effectLst/>
          </p:spPr>
          <p:txBody>
            <a:bodyPr wrap="none" anchor="ctr"/>
            <a:lstStyle/>
            <a:p>
              <a:endParaRPr lang="en-US"/>
            </a:p>
          </p:txBody>
        </p:sp>
      </p:grpSp>
      <p:grpSp>
        <p:nvGrpSpPr>
          <p:cNvPr id="12294" name="Group 10"/>
          <p:cNvGrpSpPr>
            <a:grpSpLocks/>
          </p:cNvGrpSpPr>
          <p:nvPr/>
        </p:nvGrpSpPr>
        <p:grpSpPr bwMode="auto">
          <a:xfrm>
            <a:off x="1447800" y="2895600"/>
            <a:ext cx="7391400" cy="2057400"/>
            <a:chOff x="720" y="1776"/>
            <a:chExt cx="4656" cy="1296"/>
          </a:xfrm>
        </p:grpSpPr>
        <p:sp>
          <p:nvSpPr>
            <p:cNvPr id="12299" name="Text Box 11"/>
            <p:cNvSpPr txBox="1">
              <a:spLocks noChangeArrowheads="1"/>
            </p:cNvSpPr>
            <p:nvPr/>
          </p:nvSpPr>
          <p:spPr bwMode="auto">
            <a:xfrm>
              <a:off x="720" y="1776"/>
              <a:ext cx="2113" cy="288"/>
            </a:xfrm>
            <a:prstGeom prst="rect">
              <a:avLst/>
            </a:prstGeom>
            <a:noFill/>
            <a:ln w="9525">
              <a:noFill/>
              <a:miter lim="800000"/>
              <a:headEnd/>
              <a:tailEnd/>
            </a:ln>
            <a:effectLst/>
          </p:spPr>
          <p:txBody>
            <a:bodyPr wrap="none">
              <a:spAutoFit/>
            </a:bodyPr>
            <a:lstStyle/>
            <a:p>
              <a:pPr eaLnBrk="0" hangingPunct="0"/>
              <a:r>
                <a:rPr lang="en-US" altLang="en-US" sz="2400">
                  <a:solidFill>
                    <a:srgbClr val="000099"/>
                  </a:solidFill>
                </a:rPr>
                <a:t>Where things are made</a:t>
              </a:r>
            </a:p>
          </p:txBody>
        </p:sp>
        <p:pic>
          <p:nvPicPr>
            <p:cNvPr id="12300" name="Picture 12" descr="miniplants.gif                                                 000044A6Macintosh HD                   ABA78158:"/>
            <p:cNvPicPr>
              <a:picLocks noChangeAspect="1" noChangeArrowheads="1"/>
            </p:cNvPicPr>
            <p:nvPr/>
          </p:nvPicPr>
          <p:blipFill>
            <a:blip r:embed="rId4"/>
            <a:srcRect/>
            <a:stretch>
              <a:fillRect/>
            </a:stretch>
          </p:blipFill>
          <p:spPr bwMode="auto">
            <a:xfrm>
              <a:off x="2544" y="2096"/>
              <a:ext cx="745" cy="976"/>
            </a:xfrm>
            <a:prstGeom prst="rect">
              <a:avLst/>
            </a:prstGeom>
            <a:noFill/>
            <a:ln w="9525">
              <a:noFill/>
              <a:miter lim="800000"/>
              <a:headEnd/>
              <a:tailEnd/>
            </a:ln>
          </p:spPr>
        </p:pic>
        <p:pic>
          <p:nvPicPr>
            <p:cNvPr id="12301" name="Picture 13" descr="zcorpmanifold.jpg                                              000044A6Macintosh HD                   ABA78158:"/>
            <p:cNvPicPr>
              <a:picLocks noChangeAspect="1" noChangeArrowheads="1"/>
            </p:cNvPicPr>
            <p:nvPr/>
          </p:nvPicPr>
          <p:blipFill>
            <a:blip r:embed="rId5"/>
            <a:srcRect/>
            <a:stretch>
              <a:fillRect/>
            </a:stretch>
          </p:blipFill>
          <p:spPr bwMode="auto">
            <a:xfrm>
              <a:off x="3360" y="1872"/>
              <a:ext cx="1056" cy="808"/>
            </a:xfrm>
            <a:prstGeom prst="rect">
              <a:avLst/>
            </a:prstGeom>
            <a:noFill/>
            <a:ln w="9525">
              <a:noFill/>
              <a:miter lim="800000"/>
              <a:headEnd/>
              <a:tailEnd/>
            </a:ln>
          </p:spPr>
        </p:pic>
        <p:pic>
          <p:nvPicPr>
            <p:cNvPr id="12302" name="Picture 14" descr="miipresssm.jpg                                                 000044A6Macintosh HD                   ABA78158:"/>
            <p:cNvPicPr>
              <a:picLocks noChangeAspect="1" noChangeArrowheads="1"/>
            </p:cNvPicPr>
            <p:nvPr/>
          </p:nvPicPr>
          <p:blipFill>
            <a:blip r:embed="rId6">
              <a:lum contrast="12000"/>
            </a:blip>
            <a:srcRect/>
            <a:stretch>
              <a:fillRect/>
            </a:stretch>
          </p:blipFill>
          <p:spPr bwMode="auto">
            <a:xfrm>
              <a:off x="4485" y="2016"/>
              <a:ext cx="891" cy="1056"/>
            </a:xfrm>
            <a:prstGeom prst="rect">
              <a:avLst/>
            </a:prstGeom>
            <a:noFill/>
            <a:ln w="9525">
              <a:noFill/>
              <a:miter lim="800000"/>
              <a:headEnd/>
              <a:tailEnd/>
            </a:ln>
          </p:spPr>
        </p:pic>
      </p:grpSp>
      <p:pic>
        <p:nvPicPr>
          <p:cNvPr id="12295" name="Picture 15" descr="sheep                                                          000044A6Macintosh HD                   ABA78158:"/>
          <p:cNvPicPr>
            <a:picLocks noChangeAspect="1" noChangeArrowheads="1"/>
          </p:cNvPicPr>
          <p:nvPr/>
        </p:nvPicPr>
        <p:blipFill>
          <a:blip r:embed="rId7" cstate="print"/>
          <a:srcRect/>
          <a:stretch>
            <a:fillRect/>
          </a:stretch>
        </p:blipFill>
        <p:spPr bwMode="auto">
          <a:xfrm>
            <a:off x="6951663" y="1084263"/>
            <a:ext cx="1506537" cy="1430337"/>
          </a:xfrm>
          <a:prstGeom prst="rect">
            <a:avLst/>
          </a:prstGeom>
          <a:noFill/>
          <a:ln w="9525">
            <a:noFill/>
            <a:miter lim="800000"/>
            <a:headEnd/>
            <a:tailEnd/>
          </a:ln>
        </p:spPr>
      </p:pic>
      <p:pic>
        <p:nvPicPr>
          <p:cNvPr id="12296" name="Picture 16" descr="nanogear.jpg                                                   000044A6Macintosh HD                   ABA78158:"/>
          <p:cNvPicPr>
            <a:picLocks noChangeAspect="1" noChangeArrowheads="1"/>
          </p:cNvPicPr>
          <p:nvPr/>
        </p:nvPicPr>
        <p:blipFill>
          <a:blip r:embed="rId8"/>
          <a:srcRect/>
          <a:stretch>
            <a:fillRect/>
          </a:stretch>
        </p:blipFill>
        <p:spPr bwMode="auto">
          <a:xfrm>
            <a:off x="5791200" y="1795463"/>
            <a:ext cx="996950" cy="947737"/>
          </a:xfrm>
          <a:prstGeom prst="rect">
            <a:avLst/>
          </a:prstGeom>
          <a:noFill/>
          <a:ln w="9525">
            <a:noFill/>
            <a:miter lim="800000"/>
            <a:headEnd/>
            <a:tailEnd/>
          </a:ln>
        </p:spPr>
      </p:pic>
      <p:pic>
        <p:nvPicPr>
          <p:cNvPr id="12297" name="Picture 17" descr="Quantumdot.gif                                                 000044A6Macintosh HD                   ABA78158:"/>
          <p:cNvPicPr>
            <a:picLocks noChangeAspect="1" noChangeArrowheads="1"/>
          </p:cNvPicPr>
          <p:nvPr/>
        </p:nvPicPr>
        <p:blipFill>
          <a:blip r:embed="rId9"/>
          <a:srcRect/>
          <a:stretch>
            <a:fillRect/>
          </a:stretch>
        </p:blipFill>
        <p:spPr bwMode="auto">
          <a:xfrm>
            <a:off x="5181600" y="838200"/>
            <a:ext cx="939800" cy="1066800"/>
          </a:xfrm>
          <a:prstGeom prst="rect">
            <a:avLst/>
          </a:prstGeom>
          <a:noFill/>
          <a:ln w="9525">
            <a:noFill/>
            <a:miter lim="800000"/>
            <a:headEnd/>
            <a:tailEnd/>
          </a:ln>
        </p:spPr>
      </p:pic>
      <p:sp>
        <p:nvSpPr>
          <p:cNvPr id="12298" name="Text Box 18"/>
          <p:cNvSpPr txBox="1">
            <a:spLocks noChangeArrowheads="1"/>
          </p:cNvSpPr>
          <p:nvPr/>
        </p:nvSpPr>
        <p:spPr bwMode="auto">
          <a:xfrm>
            <a:off x="7575550" y="5943600"/>
            <a:ext cx="1658938" cy="366713"/>
          </a:xfrm>
          <a:prstGeom prst="rect">
            <a:avLst/>
          </a:prstGeom>
          <a:noFill/>
          <a:ln w="9525">
            <a:noFill/>
            <a:miter lim="800000"/>
            <a:headEnd/>
            <a:tailEnd/>
          </a:ln>
          <a:effectLst/>
        </p:spPr>
        <p:txBody>
          <a:bodyPr wrap="none">
            <a:spAutoFit/>
          </a:bodyPr>
          <a:lstStyle/>
          <a:p>
            <a:r>
              <a:rPr lang="en-US" sz="1800"/>
              <a:t>Rejeski, 2003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00200" y="1676400"/>
            <a:ext cx="6318250" cy="2135188"/>
          </a:xfrm>
          <a:prstGeom prst="rect">
            <a:avLst/>
          </a:prstGeom>
          <a:noFill/>
          <a:ln w="9525">
            <a:noFill/>
            <a:miter lim="800000"/>
            <a:headEnd/>
            <a:tailEnd/>
          </a:ln>
          <a:effectLst/>
        </p:spPr>
        <p:txBody>
          <a:bodyPr wrap="none">
            <a:spAutoFit/>
          </a:bodyPr>
          <a:lstStyle/>
          <a:p>
            <a:pPr algn="ctr" eaLnBrk="0" hangingPunct="0"/>
            <a:r>
              <a:rPr lang="en-US" altLang="en-US" sz="2400" b="1">
                <a:solidFill>
                  <a:srgbClr val="292929"/>
                </a:solidFill>
              </a:rPr>
              <a:t>Rip van Winkle Scenario</a:t>
            </a:r>
            <a:endParaRPr lang="en-US" altLang="en-US" b="1">
              <a:solidFill>
                <a:srgbClr val="FF0000"/>
              </a:solidFill>
            </a:endParaRPr>
          </a:p>
          <a:p>
            <a:pPr algn="ctr" eaLnBrk="0" hangingPunct="0"/>
            <a:r>
              <a:rPr lang="en-US" altLang="en-US" b="1">
                <a:solidFill>
                  <a:srgbClr val="FF0000"/>
                </a:solidFill>
              </a:rPr>
              <a:t>Slow Learning/Adaptation </a:t>
            </a:r>
            <a:endParaRPr lang="en-US" altLang="en-US" b="1"/>
          </a:p>
          <a:p>
            <a:pPr algn="ctr" eaLnBrk="0" hangingPunct="0"/>
            <a:endParaRPr lang="en-US" altLang="en-US" sz="1800" b="1"/>
          </a:p>
          <a:p>
            <a:pPr algn="ctr" eaLnBrk="0" hangingPunct="0"/>
            <a:r>
              <a:rPr lang="en-US" altLang="en-US" sz="1800" b="1"/>
              <a:t>Environmental impacts are an </a:t>
            </a:r>
            <a:r>
              <a:rPr lang="en-US" altLang="en-US" sz="1800" b="1">
                <a:solidFill>
                  <a:srgbClr val="0000CC"/>
                </a:solidFill>
              </a:rPr>
              <a:t>unintended consequence</a:t>
            </a:r>
            <a:r>
              <a:rPr lang="en-US" altLang="en-US" sz="1800" b="1"/>
              <a:t> </a:t>
            </a:r>
          </a:p>
          <a:p>
            <a:pPr algn="ctr" eaLnBrk="0" hangingPunct="0"/>
            <a:r>
              <a:rPr lang="en-US" altLang="en-US" sz="1800" b="1"/>
              <a:t>of technology development and deployment</a:t>
            </a:r>
          </a:p>
          <a:p>
            <a:pPr algn="ctr" eaLnBrk="0" hangingPunct="0"/>
            <a:r>
              <a:rPr lang="en-US" altLang="en-US" sz="1800" b="1"/>
              <a:t>and</a:t>
            </a:r>
          </a:p>
          <a:p>
            <a:pPr algn="ctr" eaLnBrk="0" hangingPunct="0"/>
            <a:r>
              <a:rPr lang="en-US" altLang="en-US" sz="1800" b="1"/>
              <a:t>Regulation must be applied to reduce impacts</a:t>
            </a:r>
            <a:endParaRPr lang="en-US" altLang="en-US" b="1"/>
          </a:p>
        </p:txBody>
      </p:sp>
      <p:sp>
        <p:nvSpPr>
          <p:cNvPr id="13315" name="Text Box 3"/>
          <p:cNvSpPr txBox="1">
            <a:spLocks noChangeArrowheads="1"/>
          </p:cNvSpPr>
          <p:nvPr/>
        </p:nvSpPr>
        <p:spPr bwMode="auto">
          <a:xfrm>
            <a:off x="0" y="457200"/>
            <a:ext cx="8839200" cy="519113"/>
          </a:xfrm>
          <a:prstGeom prst="rect">
            <a:avLst/>
          </a:prstGeom>
          <a:noFill/>
          <a:ln w="9525">
            <a:noFill/>
            <a:miter lim="800000"/>
            <a:headEnd/>
            <a:tailEnd/>
          </a:ln>
          <a:effectLst/>
        </p:spPr>
        <p:txBody>
          <a:bodyPr>
            <a:spAutoFit/>
          </a:bodyPr>
          <a:lstStyle/>
          <a:p>
            <a:pPr algn="ctr" eaLnBrk="0" hangingPunct="0"/>
            <a:r>
              <a:rPr lang="en-US" altLang="en-US" sz="2800" b="1"/>
              <a:t>Two Scenarios for coping with the new revolution</a:t>
            </a:r>
          </a:p>
        </p:txBody>
      </p:sp>
      <p:pic>
        <p:nvPicPr>
          <p:cNvPr id="13316" name="Picture 4" descr="RipvWinkle.jpg                                                 000044A6Macintosh HD                   ABA78158:"/>
          <p:cNvPicPr>
            <a:picLocks noChangeAspect="1" noChangeArrowheads="1"/>
          </p:cNvPicPr>
          <p:nvPr/>
        </p:nvPicPr>
        <p:blipFill>
          <a:blip r:embed="rId2">
            <a:lum bright="18000" contrast="36000"/>
          </a:blip>
          <a:srcRect/>
          <a:stretch>
            <a:fillRect/>
          </a:stretch>
        </p:blipFill>
        <p:spPr bwMode="auto">
          <a:xfrm>
            <a:off x="6977063" y="1600200"/>
            <a:ext cx="1593850" cy="1003300"/>
          </a:xfrm>
          <a:prstGeom prst="rect">
            <a:avLst/>
          </a:prstGeom>
          <a:noFill/>
          <a:ln w="9525">
            <a:noFill/>
            <a:miter lim="800000"/>
            <a:headEnd/>
            <a:tailEnd/>
          </a:ln>
        </p:spPr>
      </p:pic>
      <p:grpSp>
        <p:nvGrpSpPr>
          <p:cNvPr id="52229" name="Group 5"/>
          <p:cNvGrpSpPr>
            <a:grpSpLocks/>
          </p:cNvGrpSpPr>
          <p:nvPr/>
        </p:nvGrpSpPr>
        <p:grpSpPr bwMode="auto">
          <a:xfrm>
            <a:off x="1219200" y="4038600"/>
            <a:ext cx="7924800" cy="1801813"/>
            <a:chOff x="480" y="2379"/>
            <a:chExt cx="4848" cy="1135"/>
          </a:xfrm>
        </p:grpSpPr>
        <p:sp>
          <p:nvSpPr>
            <p:cNvPr id="13319" name="Text Box 6"/>
            <p:cNvSpPr txBox="1">
              <a:spLocks noChangeArrowheads="1"/>
            </p:cNvSpPr>
            <p:nvPr/>
          </p:nvSpPr>
          <p:spPr bwMode="auto">
            <a:xfrm>
              <a:off x="480" y="2496"/>
              <a:ext cx="4848" cy="1018"/>
            </a:xfrm>
            <a:prstGeom prst="rect">
              <a:avLst/>
            </a:prstGeom>
            <a:noFill/>
            <a:ln w="9525">
              <a:noFill/>
              <a:miter lim="800000"/>
              <a:headEnd/>
              <a:tailEnd/>
            </a:ln>
            <a:effectLst/>
          </p:spPr>
          <p:txBody>
            <a:bodyPr>
              <a:spAutoFit/>
            </a:bodyPr>
            <a:lstStyle/>
            <a:p>
              <a:pPr algn="ctr" eaLnBrk="0" hangingPunct="0"/>
              <a:r>
                <a:rPr lang="en-US" altLang="en-US" sz="2400" b="1">
                  <a:solidFill>
                    <a:srgbClr val="292929"/>
                  </a:solidFill>
                </a:rPr>
                <a:t>Vulcan Scenario</a:t>
              </a:r>
              <a:endParaRPr lang="en-US" altLang="en-US" b="1">
                <a:solidFill>
                  <a:srgbClr val="FF0000"/>
                </a:solidFill>
              </a:endParaRPr>
            </a:p>
            <a:p>
              <a:pPr algn="ctr" eaLnBrk="0" hangingPunct="0"/>
              <a:r>
                <a:rPr lang="en-US" altLang="en-US" b="1">
                  <a:solidFill>
                    <a:srgbClr val="FF0000"/>
                  </a:solidFill>
                </a:rPr>
                <a:t>Fast Learning/Shaping</a:t>
              </a:r>
              <a:endParaRPr lang="en-US" altLang="en-US" b="1"/>
            </a:p>
            <a:p>
              <a:pPr algn="ctr" eaLnBrk="0" hangingPunct="0"/>
              <a:endParaRPr lang="en-US" altLang="en-US" b="1"/>
            </a:p>
            <a:p>
              <a:pPr algn="ctr" eaLnBrk="0" hangingPunct="0"/>
              <a:r>
                <a:rPr lang="en-US" altLang="en-US" sz="1800" b="1"/>
                <a:t>Environment is </a:t>
              </a:r>
              <a:r>
                <a:rPr lang="en-US" altLang="en-US" sz="1800" b="1">
                  <a:solidFill>
                    <a:srgbClr val="0000CC"/>
                  </a:solidFill>
                </a:rPr>
                <a:t>co-optimized</a:t>
              </a:r>
              <a:r>
                <a:rPr lang="en-US" altLang="en-US" sz="1800" b="1"/>
                <a:t> as a part of technology development </a:t>
              </a:r>
            </a:p>
            <a:p>
              <a:pPr algn="ctr" eaLnBrk="0" hangingPunct="0"/>
              <a:r>
                <a:rPr lang="en-US" altLang="en-US" sz="1800" b="1"/>
                <a:t>and deployment, or is the </a:t>
              </a:r>
              <a:r>
                <a:rPr lang="en-US" altLang="en-US" sz="1800" b="1">
                  <a:solidFill>
                    <a:srgbClr val="0000CC"/>
                  </a:solidFill>
                </a:rPr>
                <a:t>primary goal</a:t>
              </a:r>
              <a:endParaRPr lang="en-US" altLang="en-US" sz="1800" b="1"/>
            </a:p>
          </p:txBody>
        </p:sp>
        <p:pic>
          <p:nvPicPr>
            <p:cNvPr id="13320" name="Picture 7" descr="&#10;vulcan.jpg                                                     000044A6Macintosh HD                   ABA78158:"/>
            <p:cNvPicPr>
              <a:picLocks noChangeAspect="1" noChangeArrowheads="1"/>
            </p:cNvPicPr>
            <p:nvPr/>
          </p:nvPicPr>
          <p:blipFill>
            <a:blip r:embed="rId3" cstate="print">
              <a:lum bright="6000" contrast="12000"/>
            </a:blip>
            <a:srcRect/>
            <a:stretch>
              <a:fillRect/>
            </a:stretch>
          </p:blipFill>
          <p:spPr bwMode="auto">
            <a:xfrm>
              <a:off x="4200" y="2379"/>
              <a:ext cx="936" cy="719"/>
            </a:xfrm>
            <a:prstGeom prst="rect">
              <a:avLst/>
            </a:prstGeom>
            <a:noFill/>
            <a:ln w="9525">
              <a:noFill/>
              <a:miter lim="800000"/>
              <a:headEnd/>
              <a:tailEnd/>
            </a:ln>
          </p:spPr>
        </p:pic>
      </p:grpSp>
      <p:sp>
        <p:nvSpPr>
          <p:cNvPr id="13318" name="Text Box 8"/>
          <p:cNvSpPr txBox="1">
            <a:spLocks noChangeArrowheads="1"/>
          </p:cNvSpPr>
          <p:nvPr/>
        </p:nvSpPr>
        <p:spPr bwMode="auto">
          <a:xfrm>
            <a:off x="7162800" y="5867400"/>
            <a:ext cx="1658938" cy="366713"/>
          </a:xfrm>
          <a:prstGeom prst="rect">
            <a:avLst/>
          </a:prstGeom>
          <a:noFill/>
          <a:ln w="9525">
            <a:noFill/>
            <a:miter lim="800000"/>
            <a:headEnd/>
            <a:tailEnd/>
          </a:ln>
          <a:effectLst/>
        </p:spPr>
        <p:txBody>
          <a:bodyPr wrap="none">
            <a:spAutoFit/>
          </a:bodyPr>
          <a:lstStyle/>
          <a:p>
            <a:r>
              <a:rPr lang="en-US" sz="1800"/>
              <a:t>Rejeski, 2003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1+#ppt_w/2"/>
                                          </p:val>
                                        </p:tav>
                                        <p:tav tm="100000">
                                          <p:val>
                                            <p:strVal val="#ppt_x"/>
                                          </p:val>
                                        </p:tav>
                                      </p:tavLst>
                                    </p:anim>
                                    <p:anim calcmode="lin" valueType="num">
                                      <p:cBhvr additive="base">
                                        <p:cTn id="8"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457200"/>
            <a:ext cx="2959100" cy="617538"/>
          </a:xfrm>
          <a:prstGeom prst="rect">
            <a:avLst/>
          </a:prstGeom>
          <a:noFill/>
          <a:ln w="38100" cmpd="dbl">
            <a:solidFill>
              <a:schemeClr val="tx1"/>
            </a:solidFill>
            <a:miter lim="800000"/>
            <a:headEnd/>
            <a:tailEnd/>
          </a:ln>
          <a:effectLst/>
        </p:spPr>
        <p:txBody>
          <a:bodyPr wrap="none">
            <a:spAutoFit/>
          </a:bodyPr>
          <a:lstStyle/>
          <a:p>
            <a:r>
              <a:rPr lang="en-US" sz="3200" b="1"/>
              <a:t>The Challenge</a:t>
            </a:r>
          </a:p>
        </p:txBody>
      </p:sp>
      <p:sp>
        <p:nvSpPr>
          <p:cNvPr id="14339" name="Text Box 3"/>
          <p:cNvSpPr txBox="1">
            <a:spLocks noChangeArrowheads="1"/>
          </p:cNvSpPr>
          <p:nvPr/>
        </p:nvSpPr>
        <p:spPr bwMode="auto">
          <a:xfrm>
            <a:off x="457200" y="1676400"/>
            <a:ext cx="8686800" cy="4056063"/>
          </a:xfrm>
          <a:prstGeom prst="rect">
            <a:avLst/>
          </a:prstGeom>
          <a:noFill/>
          <a:ln w="9525">
            <a:noFill/>
            <a:miter lim="800000"/>
            <a:headEnd/>
            <a:tailEnd/>
          </a:ln>
          <a:effectLst/>
        </p:spPr>
        <p:txBody>
          <a:bodyPr>
            <a:spAutoFit/>
          </a:bodyPr>
          <a:lstStyle/>
          <a:p>
            <a:r>
              <a:rPr lang="en-US" sz="3200" b="1"/>
              <a:t>Use nanotechnology research to:</a:t>
            </a:r>
          </a:p>
          <a:p>
            <a:endParaRPr lang="en-US" sz="3200" b="1"/>
          </a:p>
          <a:p>
            <a:r>
              <a:rPr lang="en-US" sz="2800" b="1"/>
              <a:t>…Help clean up </a:t>
            </a:r>
            <a:r>
              <a:rPr lang="en-US" sz="2800" b="1">
                <a:solidFill>
                  <a:srgbClr val="FF0000"/>
                </a:solidFill>
              </a:rPr>
              <a:t>past</a:t>
            </a:r>
            <a:r>
              <a:rPr lang="en-US" sz="2800" b="1"/>
              <a:t> environmental damage</a:t>
            </a:r>
          </a:p>
          <a:p>
            <a:endParaRPr lang="en-US" sz="2800" b="1"/>
          </a:p>
          <a:p>
            <a:r>
              <a:rPr lang="en-US" sz="2800" b="1"/>
              <a:t>…Correct </a:t>
            </a:r>
            <a:r>
              <a:rPr lang="en-US" sz="2800" b="1">
                <a:solidFill>
                  <a:srgbClr val="FF0000"/>
                </a:solidFill>
              </a:rPr>
              <a:t>present</a:t>
            </a:r>
            <a:r>
              <a:rPr lang="en-US" sz="2800" b="1"/>
              <a:t> environmental problems</a:t>
            </a:r>
          </a:p>
          <a:p>
            <a:endParaRPr lang="en-US" sz="2800" b="1"/>
          </a:p>
          <a:p>
            <a:r>
              <a:rPr lang="en-US" sz="2800" b="1"/>
              <a:t>…Prevent </a:t>
            </a:r>
            <a:r>
              <a:rPr lang="en-US" sz="2800" b="1">
                <a:solidFill>
                  <a:srgbClr val="FF0000"/>
                </a:solidFill>
              </a:rPr>
              <a:t>future</a:t>
            </a:r>
            <a:r>
              <a:rPr lang="en-US" sz="2800" b="1"/>
              <a:t> environmental impacts</a:t>
            </a:r>
          </a:p>
          <a:p>
            <a:endParaRPr lang="en-US" sz="2800" b="1"/>
          </a:p>
          <a:p>
            <a:r>
              <a:rPr lang="en-US" sz="2800" b="1"/>
              <a:t>…Help </a:t>
            </a:r>
            <a:r>
              <a:rPr lang="en-US" sz="2800" b="1">
                <a:solidFill>
                  <a:srgbClr val="FF0000"/>
                </a:solidFill>
              </a:rPr>
              <a:t>sustain</a:t>
            </a:r>
            <a:r>
              <a:rPr lang="en-US" sz="2800" b="1"/>
              <a:t> the planet for future generations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3810000"/>
            <a:ext cx="9144000" cy="2227263"/>
          </a:xfrm>
          <a:prstGeom prst="rect">
            <a:avLst/>
          </a:prstGeom>
          <a:noFill/>
          <a:ln w="9525">
            <a:noFill/>
            <a:miter lim="800000"/>
            <a:headEnd/>
            <a:tailEnd/>
          </a:ln>
          <a:effectLst/>
        </p:spPr>
        <p:txBody>
          <a:bodyPr>
            <a:spAutoFit/>
          </a:bodyPr>
          <a:lstStyle/>
          <a:p>
            <a:pPr algn="ctr"/>
            <a:r>
              <a:rPr lang="en-US" sz="2800">
                <a:solidFill>
                  <a:srgbClr val="FF0066"/>
                </a:solidFill>
                <a:cs typeface="Arial" pitchFamily="34" charset="0"/>
              </a:rPr>
              <a:t>Implications </a:t>
            </a:r>
            <a:r>
              <a:rPr lang="en-US" sz="2800">
                <a:cs typeface="Arial" pitchFamily="34" charset="0"/>
              </a:rPr>
              <a:t>of</a:t>
            </a:r>
          </a:p>
          <a:p>
            <a:pPr algn="ctr"/>
            <a:r>
              <a:rPr lang="en-US" sz="2800" u="sng">
                <a:cs typeface="Arial" pitchFamily="34" charset="0"/>
              </a:rPr>
              <a:t>interactions</a:t>
            </a:r>
            <a:r>
              <a:rPr lang="en-US" sz="2800">
                <a:cs typeface="Arial" pitchFamily="34" charset="0"/>
              </a:rPr>
              <a:t> of nanomaterials with the environment and </a:t>
            </a:r>
          </a:p>
          <a:p>
            <a:pPr algn="ctr"/>
            <a:r>
              <a:rPr lang="en-US" sz="2800">
                <a:cs typeface="Arial" pitchFamily="34" charset="0"/>
              </a:rPr>
              <a:t>possible </a:t>
            </a:r>
            <a:r>
              <a:rPr lang="en-US" sz="2800" u="sng">
                <a:cs typeface="Arial" pitchFamily="34" charset="0"/>
              </a:rPr>
              <a:t>risks</a:t>
            </a:r>
            <a:r>
              <a:rPr lang="en-US" sz="2800">
                <a:cs typeface="Arial" pitchFamily="34" charset="0"/>
              </a:rPr>
              <a:t> that may be posed by the use of nanotechnology.</a:t>
            </a:r>
            <a:r>
              <a:rPr lang="en-US" sz="2400"/>
              <a:t> </a:t>
            </a:r>
            <a:endParaRPr lang="en-US" sz="5400"/>
          </a:p>
        </p:txBody>
      </p:sp>
      <p:sp>
        <p:nvSpPr>
          <p:cNvPr id="15363" name="Text Box 3"/>
          <p:cNvSpPr txBox="1">
            <a:spLocks noChangeArrowheads="1"/>
          </p:cNvSpPr>
          <p:nvPr/>
        </p:nvSpPr>
        <p:spPr bwMode="auto">
          <a:xfrm>
            <a:off x="0" y="457200"/>
            <a:ext cx="9144000" cy="492125"/>
          </a:xfrm>
          <a:prstGeom prst="rect">
            <a:avLst/>
          </a:prstGeom>
          <a:solidFill>
            <a:srgbClr val="FFEAC1"/>
          </a:solidFill>
          <a:ln w="3175">
            <a:solidFill>
              <a:schemeClr val="tx1"/>
            </a:solidFill>
            <a:miter lim="800000"/>
            <a:headEnd/>
            <a:tailEnd/>
          </a:ln>
          <a:effectLst/>
        </p:spPr>
        <p:txBody>
          <a:bodyPr>
            <a:spAutoFit/>
          </a:bodyPr>
          <a:lstStyle/>
          <a:p>
            <a:r>
              <a:rPr lang="en-US" sz="2600" b="1"/>
              <a:t>A Research Framework for Nano and the Environment</a:t>
            </a:r>
          </a:p>
        </p:txBody>
      </p:sp>
      <p:sp>
        <p:nvSpPr>
          <p:cNvPr id="15364" name="Rectangle 4"/>
          <p:cNvSpPr>
            <a:spLocks noChangeArrowheads="1"/>
          </p:cNvSpPr>
          <p:nvPr/>
        </p:nvSpPr>
        <p:spPr bwMode="auto">
          <a:xfrm>
            <a:off x="571500" y="1371600"/>
            <a:ext cx="8001000" cy="1800225"/>
          </a:xfrm>
          <a:prstGeom prst="rect">
            <a:avLst/>
          </a:prstGeom>
          <a:noFill/>
          <a:ln w="9525">
            <a:noFill/>
            <a:miter lim="800000"/>
            <a:headEnd/>
            <a:tailEnd/>
          </a:ln>
          <a:effectLst/>
        </p:spPr>
        <p:txBody>
          <a:bodyPr>
            <a:spAutoFit/>
          </a:bodyPr>
          <a:lstStyle/>
          <a:p>
            <a:pPr algn="ctr"/>
            <a:r>
              <a:rPr lang="en-US" sz="2800">
                <a:solidFill>
                  <a:srgbClr val="FF0066"/>
                </a:solidFill>
                <a:cs typeface="Arial" pitchFamily="34" charset="0"/>
              </a:rPr>
              <a:t>Applications</a:t>
            </a:r>
          </a:p>
          <a:p>
            <a:pPr algn="ctr"/>
            <a:r>
              <a:rPr lang="en-US" sz="2800">
                <a:cs typeface="Arial" pitchFamily="34" charset="0"/>
              </a:rPr>
              <a:t> </a:t>
            </a:r>
            <a:r>
              <a:rPr lang="en-US" sz="2800" u="sng">
                <a:cs typeface="Arial" pitchFamily="34" charset="0"/>
              </a:rPr>
              <a:t>reactive</a:t>
            </a:r>
            <a:r>
              <a:rPr lang="en-US" sz="2800">
                <a:cs typeface="Arial" pitchFamily="34" charset="0"/>
              </a:rPr>
              <a:t> to existing problems </a:t>
            </a:r>
          </a:p>
          <a:p>
            <a:pPr algn="ctr"/>
            <a:r>
              <a:rPr lang="en-US" sz="2800">
                <a:cs typeface="Arial" pitchFamily="34" charset="0"/>
              </a:rPr>
              <a:t>or</a:t>
            </a:r>
          </a:p>
          <a:p>
            <a:pPr algn="ctr"/>
            <a:r>
              <a:rPr lang="en-US" sz="2800" u="sng">
                <a:cs typeface="Arial" pitchFamily="34" charset="0"/>
              </a:rPr>
              <a:t>proactive</a:t>
            </a:r>
            <a:r>
              <a:rPr lang="en-US" sz="2800">
                <a:cs typeface="Arial" pitchFamily="34" charset="0"/>
              </a:rPr>
              <a:t> in  preventing future problems.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69925" y="266700"/>
            <a:ext cx="3051175" cy="457200"/>
          </a:xfrm>
          <a:prstGeom prst="rect">
            <a:avLst/>
          </a:prstGeom>
          <a:solidFill>
            <a:srgbClr val="FFEAC1"/>
          </a:solidFill>
          <a:ln w="9525">
            <a:noFill/>
            <a:miter lim="800000"/>
            <a:headEnd/>
            <a:tailEnd/>
          </a:ln>
          <a:effectLst/>
        </p:spPr>
        <p:txBody>
          <a:bodyPr wrap="none">
            <a:spAutoFit/>
          </a:bodyPr>
          <a:lstStyle/>
          <a:p>
            <a:r>
              <a:rPr lang="en-US" sz="2400"/>
              <a:t>Applications-Sensors</a:t>
            </a:r>
          </a:p>
        </p:txBody>
      </p:sp>
      <p:sp>
        <p:nvSpPr>
          <p:cNvPr id="16387" name="Rectangle 3"/>
          <p:cNvSpPr>
            <a:spLocks noChangeArrowheads="1"/>
          </p:cNvSpPr>
          <p:nvPr/>
        </p:nvSpPr>
        <p:spPr bwMode="auto">
          <a:xfrm>
            <a:off x="838200" y="762000"/>
            <a:ext cx="7681913" cy="396875"/>
          </a:xfrm>
          <a:prstGeom prst="rect">
            <a:avLst/>
          </a:prstGeom>
          <a:noFill/>
          <a:ln w="9525">
            <a:noFill/>
            <a:miter lim="800000"/>
            <a:headEnd/>
            <a:tailEnd/>
          </a:ln>
          <a:effectLst/>
        </p:spPr>
        <p:txBody>
          <a:bodyPr wrap="none">
            <a:spAutoFit/>
          </a:bodyPr>
          <a:lstStyle/>
          <a:p>
            <a:r>
              <a:rPr lang="en-US">
                <a:cs typeface="Arial" pitchFamily="34" charset="0"/>
              </a:rPr>
              <a:t>improved monitoring and detection capabilities, better controls</a:t>
            </a:r>
          </a:p>
        </p:txBody>
      </p:sp>
      <p:sp>
        <p:nvSpPr>
          <p:cNvPr id="16388" name="Rectangle 4"/>
          <p:cNvSpPr>
            <a:spLocks noChangeArrowheads="1"/>
          </p:cNvSpPr>
          <p:nvPr/>
        </p:nvSpPr>
        <p:spPr bwMode="auto">
          <a:xfrm>
            <a:off x="1143000" y="1752600"/>
            <a:ext cx="7315200" cy="641350"/>
          </a:xfrm>
          <a:prstGeom prst="rect">
            <a:avLst/>
          </a:prstGeom>
          <a:noFill/>
          <a:ln w="9525">
            <a:noFill/>
            <a:miter lim="800000"/>
            <a:headEnd/>
            <a:tailEnd/>
          </a:ln>
          <a:effectLst/>
        </p:spPr>
        <p:txBody>
          <a:bodyPr>
            <a:spAutoFit/>
          </a:bodyPr>
          <a:lstStyle/>
          <a:p>
            <a:r>
              <a:rPr lang="en-US" sz="1800">
                <a:cs typeface="Arial" pitchFamily="34" charset="0"/>
              </a:rPr>
              <a:t>real-time, accurate sensing of many compounds simultaneously at extremely low concentrations frequently in hostile environments</a:t>
            </a:r>
          </a:p>
        </p:txBody>
      </p:sp>
      <p:sp>
        <p:nvSpPr>
          <p:cNvPr id="16389" name="Rectangle 5"/>
          <p:cNvSpPr>
            <a:spLocks noChangeArrowheads="1"/>
          </p:cNvSpPr>
          <p:nvPr/>
        </p:nvSpPr>
        <p:spPr bwMode="auto">
          <a:xfrm>
            <a:off x="762000" y="2590800"/>
            <a:ext cx="3565525" cy="457200"/>
          </a:xfrm>
          <a:prstGeom prst="rect">
            <a:avLst/>
          </a:prstGeom>
          <a:solidFill>
            <a:srgbClr val="FFEAC1"/>
          </a:solidFill>
          <a:ln w="9525">
            <a:noFill/>
            <a:miter lim="800000"/>
            <a:headEnd/>
            <a:tailEnd/>
          </a:ln>
          <a:effectLst/>
        </p:spPr>
        <p:txBody>
          <a:bodyPr wrap="none">
            <a:spAutoFit/>
          </a:bodyPr>
          <a:lstStyle/>
          <a:p>
            <a:r>
              <a:rPr lang="en-US" sz="2400"/>
              <a:t>Applications-Treatment</a:t>
            </a:r>
          </a:p>
        </p:txBody>
      </p:sp>
      <p:sp>
        <p:nvSpPr>
          <p:cNvPr id="16390" name="Rectangle 6"/>
          <p:cNvSpPr>
            <a:spLocks noChangeArrowheads="1"/>
          </p:cNvSpPr>
          <p:nvPr/>
        </p:nvSpPr>
        <p:spPr bwMode="auto">
          <a:xfrm>
            <a:off x="381000" y="4648200"/>
            <a:ext cx="3646488" cy="457200"/>
          </a:xfrm>
          <a:prstGeom prst="rect">
            <a:avLst/>
          </a:prstGeom>
          <a:solidFill>
            <a:srgbClr val="FFEAC1"/>
          </a:solidFill>
          <a:ln w="9525">
            <a:noFill/>
            <a:miter lim="800000"/>
            <a:headEnd/>
            <a:tailEnd/>
          </a:ln>
          <a:effectLst/>
        </p:spPr>
        <p:txBody>
          <a:bodyPr wrap="none">
            <a:spAutoFit/>
          </a:bodyPr>
          <a:lstStyle/>
          <a:p>
            <a:r>
              <a:rPr lang="en-US" sz="2400"/>
              <a:t>Applications-Remediation</a:t>
            </a:r>
          </a:p>
        </p:txBody>
      </p:sp>
      <p:sp>
        <p:nvSpPr>
          <p:cNvPr id="16391" name="Rectangle 7"/>
          <p:cNvSpPr>
            <a:spLocks noChangeArrowheads="1"/>
          </p:cNvSpPr>
          <p:nvPr/>
        </p:nvSpPr>
        <p:spPr bwMode="auto">
          <a:xfrm>
            <a:off x="342900" y="3108325"/>
            <a:ext cx="8458200" cy="641350"/>
          </a:xfrm>
          <a:prstGeom prst="rect">
            <a:avLst/>
          </a:prstGeom>
          <a:noFill/>
          <a:ln w="9525">
            <a:noFill/>
            <a:miter lim="800000"/>
            <a:headEnd/>
            <a:tailEnd/>
          </a:ln>
          <a:effectLst/>
        </p:spPr>
        <p:txBody>
          <a:bodyPr>
            <a:spAutoFit/>
          </a:bodyPr>
          <a:lstStyle/>
          <a:p>
            <a:r>
              <a:rPr lang="en-US" sz="1800">
                <a:cs typeface="Arial" pitchFamily="34" charset="0"/>
              </a:rPr>
              <a:t>Cleaning up waste streams of contaminants, particularly those substances that are highly toxic, persistent within the environment, or difficult to treat</a:t>
            </a:r>
          </a:p>
        </p:txBody>
      </p:sp>
      <p:sp>
        <p:nvSpPr>
          <p:cNvPr id="16392" name="Rectangle 8"/>
          <p:cNvSpPr>
            <a:spLocks noChangeArrowheads="1"/>
          </p:cNvSpPr>
          <p:nvPr/>
        </p:nvSpPr>
        <p:spPr bwMode="auto">
          <a:xfrm>
            <a:off x="219075" y="3986213"/>
            <a:ext cx="8909050" cy="336550"/>
          </a:xfrm>
          <a:prstGeom prst="rect">
            <a:avLst/>
          </a:prstGeom>
          <a:noFill/>
          <a:ln w="9525">
            <a:noFill/>
            <a:miter lim="800000"/>
            <a:headEnd/>
            <a:tailEnd/>
          </a:ln>
          <a:effectLst/>
        </p:spPr>
        <p:txBody>
          <a:bodyPr wrap="none">
            <a:spAutoFit/>
          </a:bodyPr>
          <a:lstStyle/>
          <a:p>
            <a:r>
              <a:rPr lang="en-US" sz="1600" b="1">
                <a:cs typeface="Arial" pitchFamily="34" charset="0"/>
              </a:rPr>
              <a:t>promise for cost-effective, specific, and rapid solutions for treatment of contaminants</a:t>
            </a:r>
          </a:p>
        </p:txBody>
      </p:sp>
      <p:sp>
        <p:nvSpPr>
          <p:cNvPr id="16393" name="Rectangle 9"/>
          <p:cNvSpPr>
            <a:spLocks noChangeArrowheads="1"/>
          </p:cNvSpPr>
          <p:nvPr/>
        </p:nvSpPr>
        <p:spPr bwMode="auto">
          <a:xfrm>
            <a:off x="685800" y="5334000"/>
            <a:ext cx="7772400" cy="641350"/>
          </a:xfrm>
          <a:prstGeom prst="rect">
            <a:avLst/>
          </a:prstGeom>
          <a:noFill/>
          <a:ln w="9525">
            <a:noFill/>
            <a:miter lim="800000"/>
            <a:headEnd/>
            <a:tailEnd/>
          </a:ln>
          <a:effectLst/>
        </p:spPr>
        <p:txBody>
          <a:bodyPr>
            <a:spAutoFit/>
          </a:bodyPr>
          <a:lstStyle/>
          <a:p>
            <a:r>
              <a:rPr lang="en-US" sz="1800">
                <a:cs typeface="Arial" pitchFamily="34" charset="0"/>
              </a:rPr>
              <a:t>Cleanup of contaminated sites with problems brought about by prior technologies and past practices.  </a:t>
            </a:r>
          </a:p>
        </p:txBody>
      </p:sp>
      <p:sp>
        <p:nvSpPr>
          <p:cNvPr id="16394" name="Text Box 10"/>
          <p:cNvSpPr txBox="1">
            <a:spLocks noChangeArrowheads="1"/>
          </p:cNvSpPr>
          <p:nvPr/>
        </p:nvSpPr>
        <p:spPr bwMode="auto">
          <a:xfrm>
            <a:off x="304800" y="1143000"/>
            <a:ext cx="8534400" cy="581025"/>
          </a:xfrm>
          <a:prstGeom prst="rect">
            <a:avLst/>
          </a:prstGeom>
          <a:noFill/>
          <a:ln w="9525">
            <a:noFill/>
            <a:miter lim="800000"/>
            <a:headEnd/>
            <a:tailEnd/>
          </a:ln>
          <a:effectLst/>
        </p:spPr>
        <p:txBody>
          <a:bodyPr>
            <a:spAutoFit/>
          </a:bodyPr>
          <a:lstStyle/>
          <a:p>
            <a:pPr>
              <a:buClr>
                <a:srgbClr val="FF3300"/>
              </a:buClr>
              <a:buFont typeface="Wingdings" pitchFamily="2" charset="2"/>
              <a:buNone/>
            </a:pPr>
            <a:r>
              <a:rPr lang="en-US" sz="1600"/>
              <a:t>Information for Environmental Protection/Risk Management--More efficient use of materials, more data on wastes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ChangeArrowheads="1"/>
          </p:cNvSpPr>
          <p:nvPr/>
        </p:nvSpPr>
        <p:spPr bwMode="auto">
          <a:xfrm>
            <a:off x="685800" y="304800"/>
            <a:ext cx="6629400" cy="457200"/>
          </a:xfrm>
          <a:prstGeom prst="rect">
            <a:avLst/>
          </a:prstGeom>
          <a:solidFill>
            <a:srgbClr val="FFEAC1"/>
          </a:solidFill>
          <a:ln w="9525">
            <a:noFill/>
            <a:miter lim="800000"/>
            <a:headEnd/>
            <a:tailEnd/>
          </a:ln>
          <a:effectLst/>
        </p:spPr>
        <p:txBody>
          <a:bodyPr>
            <a:spAutoFit/>
          </a:bodyPr>
          <a:lstStyle/>
          <a:p>
            <a:r>
              <a:rPr lang="en-US" sz="2400"/>
              <a:t>Applications-Green Manufacturing</a:t>
            </a:r>
          </a:p>
        </p:txBody>
      </p:sp>
      <p:sp>
        <p:nvSpPr>
          <p:cNvPr id="17411" name="Rectangle 1027"/>
          <p:cNvSpPr>
            <a:spLocks noChangeArrowheads="1"/>
          </p:cNvSpPr>
          <p:nvPr/>
        </p:nvSpPr>
        <p:spPr bwMode="auto">
          <a:xfrm>
            <a:off x="381000" y="1676400"/>
            <a:ext cx="8382000" cy="2262188"/>
          </a:xfrm>
          <a:prstGeom prst="rect">
            <a:avLst/>
          </a:prstGeom>
          <a:noFill/>
          <a:ln w="9525">
            <a:noFill/>
            <a:miter lim="800000"/>
            <a:headEnd/>
            <a:tailEnd/>
          </a:ln>
          <a:effectLst/>
        </p:spPr>
        <p:txBody>
          <a:bodyPr>
            <a:spAutoFit/>
          </a:bodyPr>
          <a:lstStyle/>
          <a:p>
            <a:pPr>
              <a:spcBef>
                <a:spcPct val="30000"/>
              </a:spcBef>
            </a:pPr>
            <a:r>
              <a:rPr lang="en-US" sz="1800">
                <a:cs typeface="Arial" pitchFamily="34" charset="0"/>
              </a:rPr>
              <a:t>two aspects:  </a:t>
            </a:r>
          </a:p>
          <a:p>
            <a:pPr>
              <a:spcBef>
                <a:spcPct val="30000"/>
              </a:spcBef>
            </a:pPr>
            <a:r>
              <a:rPr lang="en-US" sz="1800">
                <a:cs typeface="Arial" pitchFamily="34" charset="0"/>
              </a:rPr>
              <a:t>--using nanotechnology itself to eliminate the generation of waste products and streams by designing in pollution prevention at the source. </a:t>
            </a:r>
          </a:p>
          <a:p>
            <a:pPr>
              <a:spcBef>
                <a:spcPct val="30000"/>
              </a:spcBef>
            </a:pPr>
            <a:r>
              <a:rPr lang="en-US" sz="1800">
                <a:cs typeface="Arial" pitchFamily="34" charset="0"/>
              </a:rPr>
              <a:t>--manufacturing nanomaterials themselves in a benign manner. </a:t>
            </a:r>
          </a:p>
          <a:p>
            <a:pPr>
              <a:spcBef>
                <a:spcPct val="30000"/>
              </a:spcBef>
            </a:pPr>
            <a:r>
              <a:rPr lang="en-US" sz="1800">
                <a:cs typeface="Arial" pitchFamily="34" charset="0"/>
              </a:rPr>
              <a:t>Both aspects involve use of environmentally friendly starting materials and solvents, improved catalysts, and significantly reduced energy consumption in the manufacturing process</a:t>
            </a:r>
          </a:p>
        </p:txBody>
      </p:sp>
      <p:sp>
        <p:nvSpPr>
          <p:cNvPr id="17412" name="Rectangle 1028"/>
          <p:cNvSpPr>
            <a:spLocks noChangeArrowheads="1"/>
          </p:cNvSpPr>
          <p:nvPr/>
        </p:nvSpPr>
        <p:spPr bwMode="auto">
          <a:xfrm>
            <a:off x="533400" y="4572000"/>
            <a:ext cx="3830638" cy="457200"/>
          </a:xfrm>
          <a:prstGeom prst="rect">
            <a:avLst/>
          </a:prstGeom>
          <a:solidFill>
            <a:srgbClr val="FFEAC1"/>
          </a:solidFill>
          <a:ln w="9525">
            <a:noFill/>
            <a:miter lim="800000"/>
            <a:headEnd/>
            <a:tailEnd/>
          </a:ln>
          <a:effectLst/>
        </p:spPr>
        <p:txBody>
          <a:bodyPr wrap="none">
            <a:spAutoFit/>
          </a:bodyPr>
          <a:lstStyle/>
          <a:p>
            <a:r>
              <a:rPr lang="en-US" sz="2400"/>
              <a:t>Applications-Green Energy</a:t>
            </a:r>
          </a:p>
        </p:txBody>
      </p:sp>
      <p:sp>
        <p:nvSpPr>
          <p:cNvPr id="17413" name="Rectangle 1029"/>
          <p:cNvSpPr>
            <a:spLocks noChangeArrowheads="1"/>
          </p:cNvSpPr>
          <p:nvPr/>
        </p:nvSpPr>
        <p:spPr bwMode="auto">
          <a:xfrm>
            <a:off x="762000" y="5105400"/>
            <a:ext cx="6753225" cy="641350"/>
          </a:xfrm>
          <a:prstGeom prst="rect">
            <a:avLst/>
          </a:prstGeom>
          <a:noFill/>
          <a:ln w="9525">
            <a:noFill/>
            <a:miter lim="800000"/>
            <a:headEnd/>
            <a:tailEnd/>
          </a:ln>
          <a:effectLst/>
        </p:spPr>
        <p:txBody>
          <a:bodyPr>
            <a:spAutoFit/>
          </a:bodyPr>
          <a:lstStyle/>
          <a:p>
            <a:r>
              <a:rPr lang="en-US" sz="1800">
                <a:cs typeface="Arial" pitchFamily="34" charset="0"/>
              </a:rPr>
              <a:t>Nano products such as Solar and fuel cells could lead to commercially viable alternative clean energy sources</a:t>
            </a:r>
          </a:p>
        </p:txBody>
      </p:sp>
      <p:sp>
        <p:nvSpPr>
          <p:cNvPr id="17414" name="Rectangle 1030"/>
          <p:cNvSpPr>
            <a:spLocks noChangeArrowheads="1"/>
          </p:cNvSpPr>
          <p:nvPr/>
        </p:nvSpPr>
        <p:spPr bwMode="auto">
          <a:xfrm>
            <a:off x="609600" y="1066800"/>
            <a:ext cx="7315200" cy="366713"/>
          </a:xfrm>
          <a:prstGeom prst="rect">
            <a:avLst/>
          </a:prstGeom>
          <a:noFill/>
          <a:ln w="9525">
            <a:noFill/>
            <a:miter lim="800000"/>
            <a:headEnd/>
            <a:tailEnd/>
          </a:ln>
          <a:effectLst/>
        </p:spPr>
        <p:txBody>
          <a:bodyPr>
            <a:spAutoFit/>
          </a:bodyPr>
          <a:lstStyle/>
          <a:p>
            <a:pPr>
              <a:spcBef>
                <a:spcPct val="50000"/>
              </a:spcBef>
              <a:buClr>
                <a:srgbClr val="FF3300"/>
              </a:buClr>
              <a:buFont typeface="Wingdings" pitchFamily="2" charset="2"/>
              <a:buNone/>
            </a:pPr>
            <a:r>
              <a:rPr lang="en-US" sz="1800"/>
              <a:t>Atom-by-atom construction--Less material to dispose of</a:t>
            </a:r>
          </a:p>
        </p:txBody>
      </p:sp>
      <p:sp>
        <p:nvSpPr>
          <p:cNvPr id="17415" name="Rectangle 1031"/>
          <p:cNvSpPr>
            <a:spLocks noChangeArrowheads="1"/>
          </p:cNvSpPr>
          <p:nvPr/>
        </p:nvSpPr>
        <p:spPr bwMode="auto">
          <a:xfrm>
            <a:off x="1676400" y="4038600"/>
            <a:ext cx="4919663" cy="366713"/>
          </a:xfrm>
          <a:prstGeom prst="rect">
            <a:avLst/>
          </a:prstGeom>
          <a:noFill/>
          <a:ln w="9525">
            <a:noFill/>
            <a:miter lim="800000"/>
            <a:headEnd/>
            <a:tailEnd/>
          </a:ln>
          <a:effectLst/>
        </p:spPr>
        <p:txBody>
          <a:bodyPr wrap="none">
            <a:spAutoFit/>
          </a:bodyPr>
          <a:lstStyle/>
          <a:p>
            <a:pPr>
              <a:buClr>
                <a:srgbClr val="FF3300"/>
              </a:buClr>
              <a:buFont typeface="Wingdings" pitchFamily="2" charset="2"/>
              <a:buNone/>
            </a:pPr>
            <a:r>
              <a:rPr lang="en-US" sz="1800"/>
              <a:t>Dematerialization- less “stuff” to begin with</a:t>
            </a:r>
          </a:p>
        </p:txBody>
      </p:sp>
      <p:sp>
        <p:nvSpPr>
          <p:cNvPr id="17416" name="Text Box 1032"/>
          <p:cNvSpPr txBox="1">
            <a:spLocks noChangeArrowheads="1"/>
          </p:cNvSpPr>
          <p:nvPr/>
        </p:nvSpPr>
        <p:spPr bwMode="auto">
          <a:xfrm>
            <a:off x="822325" y="5832475"/>
            <a:ext cx="6835775" cy="366713"/>
          </a:xfrm>
          <a:prstGeom prst="rect">
            <a:avLst/>
          </a:prstGeom>
          <a:noFill/>
          <a:ln w="9525">
            <a:noFill/>
            <a:miter lim="800000"/>
            <a:headEnd/>
            <a:tailEnd/>
          </a:ln>
          <a:effectLst/>
        </p:spPr>
        <p:txBody>
          <a:bodyPr wrap="none">
            <a:spAutoFit/>
          </a:bodyPr>
          <a:lstStyle/>
          <a:p>
            <a:r>
              <a:rPr lang="en-US" sz="1800"/>
              <a:t>Energy savings via light weight composites, embedded systems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228600"/>
            <a:ext cx="5257800" cy="457200"/>
          </a:xfrm>
          <a:prstGeom prst="rect">
            <a:avLst/>
          </a:prstGeom>
          <a:solidFill>
            <a:srgbClr val="FFEAC1"/>
          </a:solidFill>
          <a:ln w="9525">
            <a:noFill/>
            <a:miter lim="800000"/>
            <a:headEnd/>
            <a:tailEnd/>
          </a:ln>
          <a:effectLst/>
        </p:spPr>
        <p:txBody>
          <a:bodyPr>
            <a:spAutoFit/>
          </a:bodyPr>
          <a:lstStyle/>
          <a:p>
            <a:r>
              <a:rPr lang="en-US" sz="2400"/>
              <a:t>Implications-Nano-Geochemistry</a:t>
            </a:r>
          </a:p>
        </p:txBody>
      </p:sp>
      <p:sp>
        <p:nvSpPr>
          <p:cNvPr id="18435" name="Text Box 3"/>
          <p:cNvSpPr txBox="1">
            <a:spLocks noChangeArrowheads="1"/>
          </p:cNvSpPr>
          <p:nvPr/>
        </p:nvSpPr>
        <p:spPr bwMode="auto">
          <a:xfrm>
            <a:off x="457200" y="1752600"/>
            <a:ext cx="3429000" cy="457200"/>
          </a:xfrm>
          <a:prstGeom prst="rect">
            <a:avLst/>
          </a:prstGeom>
          <a:solidFill>
            <a:srgbClr val="FFEAC1"/>
          </a:solidFill>
          <a:ln w="9525">
            <a:noFill/>
            <a:miter lim="800000"/>
            <a:headEnd/>
            <a:tailEnd/>
          </a:ln>
          <a:effectLst/>
        </p:spPr>
        <p:txBody>
          <a:bodyPr>
            <a:spAutoFit/>
          </a:bodyPr>
          <a:lstStyle/>
          <a:p>
            <a:r>
              <a:rPr lang="en-US" sz="2400"/>
              <a:t>Implications-Toxicity</a:t>
            </a:r>
          </a:p>
        </p:txBody>
      </p:sp>
      <p:sp>
        <p:nvSpPr>
          <p:cNvPr id="18436" name="Rectangle 4"/>
          <p:cNvSpPr>
            <a:spLocks noChangeArrowheads="1"/>
          </p:cNvSpPr>
          <p:nvPr/>
        </p:nvSpPr>
        <p:spPr bwMode="auto">
          <a:xfrm>
            <a:off x="228600" y="838200"/>
            <a:ext cx="8915400" cy="641350"/>
          </a:xfrm>
          <a:prstGeom prst="rect">
            <a:avLst/>
          </a:prstGeom>
          <a:noFill/>
          <a:ln w="9525">
            <a:noFill/>
            <a:miter lim="800000"/>
            <a:headEnd/>
            <a:tailEnd/>
          </a:ln>
          <a:effectLst/>
        </p:spPr>
        <p:txBody>
          <a:bodyPr>
            <a:spAutoFit/>
          </a:bodyPr>
          <a:lstStyle/>
          <a:p>
            <a:pPr>
              <a:spcBef>
                <a:spcPct val="30000"/>
              </a:spcBef>
            </a:pPr>
            <a:r>
              <a:rPr lang="en-US" sz="1800">
                <a:cs typeface="Arial" pitchFamily="34" charset="0"/>
              </a:rPr>
              <a:t>Knowledge of formation of atmospheric aerosols, and the movement of natural nano particles in air and soil can help inform the solutions to man-made problems</a:t>
            </a:r>
          </a:p>
        </p:txBody>
      </p:sp>
      <p:sp>
        <p:nvSpPr>
          <p:cNvPr id="18437" name="Text Box 5"/>
          <p:cNvSpPr txBox="1">
            <a:spLocks noChangeArrowheads="1"/>
          </p:cNvSpPr>
          <p:nvPr/>
        </p:nvSpPr>
        <p:spPr bwMode="auto">
          <a:xfrm>
            <a:off x="304800" y="2743200"/>
            <a:ext cx="6858000" cy="457200"/>
          </a:xfrm>
          <a:prstGeom prst="rect">
            <a:avLst/>
          </a:prstGeom>
          <a:solidFill>
            <a:srgbClr val="FFEAC1"/>
          </a:solidFill>
          <a:ln w="9525">
            <a:noFill/>
            <a:miter lim="800000"/>
            <a:headEnd/>
            <a:tailEnd/>
          </a:ln>
          <a:effectLst/>
        </p:spPr>
        <p:txBody>
          <a:bodyPr>
            <a:spAutoFit/>
          </a:bodyPr>
          <a:lstStyle/>
          <a:p>
            <a:r>
              <a:rPr lang="en-US" sz="2400"/>
              <a:t>Implications-Fate, Transport, Transformation</a:t>
            </a:r>
          </a:p>
        </p:txBody>
      </p:sp>
      <p:sp>
        <p:nvSpPr>
          <p:cNvPr id="18438" name="Text Box 6"/>
          <p:cNvSpPr txBox="1">
            <a:spLocks noChangeArrowheads="1"/>
          </p:cNvSpPr>
          <p:nvPr/>
        </p:nvSpPr>
        <p:spPr bwMode="auto">
          <a:xfrm>
            <a:off x="304800" y="4038600"/>
            <a:ext cx="8153400" cy="457200"/>
          </a:xfrm>
          <a:prstGeom prst="rect">
            <a:avLst/>
          </a:prstGeom>
          <a:solidFill>
            <a:srgbClr val="FFEAC1"/>
          </a:solidFill>
          <a:ln w="9525">
            <a:noFill/>
            <a:miter lim="800000"/>
            <a:headEnd/>
            <a:tailEnd/>
          </a:ln>
          <a:effectLst/>
        </p:spPr>
        <p:txBody>
          <a:bodyPr>
            <a:spAutoFit/>
          </a:bodyPr>
          <a:lstStyle/>
          <a:p>
            <a:r>
              <a:rPr lang="en-US" sz="2400"/>
              <a:t>Implications-Exposure, Bioavailability, Bioaccumulation</a:t>
            </a:r>
          </a:p>
        </p:txBody>
      </p:sp>
      <p:sp>
        <p:nvSpPr>
          <p:cNvPr id="18439" name="Text Box 7"/>
          <p:cNvSpPr txBox="1">
            <a:spLocks noChangeArrowheads="1"/>
          </p:cNvSpPr>
          <p:nvPr/>
        </p:nvSpPr>
        <p:spPr bwMode="auto">
          <a:xfrm>
            <a:off x="533400" y="4953000"/>
            <a:ext cx="5886450" cy="457200"/>
          </a:xfrm>
          <a:prstGeom prst="rect">
            <a:avLst/>
          </a:prstGeom>
          <a:solidFill>
            <a:srgbClr val="FFEAC1"/>
          </a:solidFill>
          <a:ln w="9525">
            <a:noFill/>
            <a:miter lim="800000"/>
            <a:headEnd/>
            <a:tailEnd/>
          </a:ln>
          <a:effectLst/>
        </p:spPr>
        <p:txBody>
          <a:bodyPr wrap="none">
            <a:spAutoFit/>
          </a:bodyPr>
          <a:lstStyle/>
          <a:p>
            <a:r>
              <a:rPr lang="en-US" sz="2400"/>
              <a:t>Implications-Industrial Ecology Aspects</a:t>
            </a:r>
          </a:p>
        </p:txBody>
      </p:sp>
      <p:sp>
        <p:nvSpPr>
          <p:cNvPr id="18440" name="Rectangle 8"/>
          <p:cNvSpPr>
            <a:spLocks noChangeArrowheads="1"/>
          </p:cNvSpPr>
          <p:nvPr/>
        </p:nvSpPr>
        <p:spPr bwMode="auto">
          <a:xfrm>
            <a:off x="304800" y="3276600"/>
            <a:ext cx="7747000" cy="641350"/>
          </a:xfrm>
          <a:prstGeom prst="rect">
            <a:avLst/>
          </a:prstGeom>
          <a:noFill/>
          <a:ln w="9525">
            <a:noFill/>
            <a:miter lim="800000"/>
            <a:headEnd/>
            <a:tailEnd/>
          </a:ln>
          <a:effectLst/>
        </p:spPr>
        <p:txBody>
          <a:bodyPr>
            <a:spAutoFit/>
          </a:bodyPr>
          <a:lstStyle/>
          <a:p>
            <a:r>
              <a:rPr lang="en-US" sz="1800">
                <a:cs typeface="Arial" pitchFamily="34" charset="0"/>
              </a:rPr>
              <a:t>Determine exposure routes for both natural organisms in a variety of ecosystems and for humans in the environment</a:t>
            </a:r>
            <a:r>
              <a:rPr lang="en-US" sz="1800">
                <a:cs typeface="Arial" pitchFamily="34" charset="0"/>
                <a:hlinkClick r:id="" action="ppaction://noaction"/>
                <a:hlinkMouseOver r:id="rId3" action="ppaction://hlinkfile"/>
              </a:rPr>
              <a:t>[</a:t>
            </a:r>
            <a:endParaRPr lang="en-US" sz="1800">
              <a:cs typeface="Arial" pitchFamily="34" charset="0"/>
            </a:endParaRPr>
          </a:p>
        </p:txBody>
      </p:sp>
      <p:sp>
        <p:nvSpPr>
          <p:cNvPr id="18441" name="Text Box 9"/>
          <p:cNvSpPr txBox="1">
            <a:spLocks noChangeArrowheads="1"/>
          </p:cNvSpPr>
          <p:nvPr/>
        </p:nvSpPr>
        <p:spPr bwMode="auto">
          <a:xfrm>
            <a:off x="762000" y="2286000"/>
            <a:ext cx="6323013" cy="366713"/>
          </a:xfrm>
          <a:prstGeom prst="rect">
            <a:avLst/>
          </a:prstGeom>
          <a:noFill/>
          <a:ln w="9525">
            <a:noFill/>
            <a:miter lim="800000"/>
            <a:headEnd/>
            <a:tailEnd/>
          </a:ln>
          <a:effectLst/>
        </p:spPr>
        <p:txBody>
          <a:bodyPr wrap="none">
            <a:spAutoFit/>
          </a:bodyPr>
          <a:lstStyle/>
          <a:p>
            <a:r>
              <a:rPr lang="en-US" sz="1800"/>
              <a:t>Essential to risk analysis for ecosystem and human health</a:t>
            </a:r>
          </a:p>
        </p:txBody>
      </p:sp>
      <p:sp>
        <p:nvSpPr>
          <p:cNvPr id="18442" name="Text Box 10"/>
          <p:cNvSpPr txBox="1">
            <a:spLocks noChangeArrowheads="1"/>
          </p:cNvSpPr>
          <p:nvPr/>
        </p:nvSpPr>
        <p:spPr bwMode="auto">
          <a:xfrm>
            <a:off x="1828800" y="4572000"/>
            <a:ext cx="3317875" cy="366713"/>
          </a:xfrm>
          <a:prstGeom prst="rect">
            <a:avLst/>
          </a:prstGeom>
          <a:noFill/>
          <a:ln w="9525">
            <a:noFill/>
            <a:miter lim="800000"/>
            <a:headEnd/>
            <a:tailEnd/>
          </a:ln>
          <a:effectLst/>
        </p:spPr>
        <p:txBody>
          <a:bodyPr wrap="none">
            <a:spAutoFit/>
          </a:bodyPr>
          <a:lstStyle/>
          <a:p>
            <a:r>
              <a:rPr lang="en-US" sz="1800"/>
              <a:t>Also essential to risk analysis</a:t>
            </a:r>
          </a:p>
        </p:txBody>
      </p:sp>
      <p:sp>
        <p:nvSpPr>
          <p:cNvPr id="18443" name="Rectangle 11"/>
          <p:cNvSpPr>
            <a:spLocks noChangeArrowheads="1"/>
          </p:cNvSpPr>
          <p:nvPr/>
        </p:nvSpPr>
        <p:spPr bwMode="auto">
          <a:xfrm>
            <a:off x="152400" y="5486400"/>
            <a:ext cx="8991600" cy="915988"/>
          </a:xfrm>
          <a:prstGeom prst="rect">
            <a:avLst/>
          </a:prstGeom>
          <a:noFill/>
          <a:ln w="9525">
            <a:noFill/>
            <a:miter lim="800000"/>
            <a:headEnd/>
            <a:tailEnd/>
          </a:ln>
          <a:effectLst/>
        </p:spPr>
        <p:txBody>
          <a:bodyPr>
            <a:spAutoFit/>
          </a:bodyPr>
          <a:lstStyle/>
          <a:p>
            <a:r>
              <a:rPr lang="en-US" sz="1800">
                <a:cs typeface="Arial" pitchFamily="34" charset="0"/>
              </a:rPr>
              <a:t>Determine where in its lifecycle a nano material may cause impact to the environment, examine materials flow changes and environmental effects; use DfE, MFA, LCA tools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8138" y="1219200"/>
            <a:ext cx="8467725" cy="5203825"/>
          </a:xfrm>
          <a:prstGeom prst="rect">
            <a:avLst/>
          </a:prstGeom>
          <a:noFill/>
          <a:ln w="9525">
            <a:noFill/>
            <a:miter lim="800000"/>
            <a:headEnd/>
            <a:tailEnd/>
          </a:ln>
          <a:effectLst/>
        </p:spPr>
        <p:txBody>
          <a:bodyPr wrap="none">
            <a:spAutoFit/>
          </a:bodyPr>
          <a:lstStyle/>
          <a:p>
            <a:pPr marL="457200" indent="-457200">
              <a:buFontTx/>
              <a:buAutoNum type="arabicParenR"/>
            </a:pPr>
            <a:r>
              <a:rPr lang="en-US" sz="2400"/>
              <a:t>Nanostructured Material by Design</a:t>
            </a:r>
          </a:p>
          <a:p>
            <a:pPr marL="457200" indent="-457200">
              <a:buFontTx/>
              <a:buAutoNum type="arabicParenR"/>
            </a:pPr>
            <a:r>
              <a:rPr lang="en-US" sz="2400"/>
              <a:t>Manufacturing at the Nanoscale</a:t>
            </a:r>
          </a:p>
          <a:p>
            <a:pPr marL="457200" indent="-457200">
              <a:buFontTx/>
              <a:buAutoNum type="arabicParenR"/>
            </a:pPr>
            <a:endParaRPr lang="en-US" sz="2400"/>
          </a:p>
          <a:p>
            <a:pPr marL="457200" indent="-457200">
              <a:buFontTx/>
              <a:buAutoNum type="arabicParenR"/>
            </a:pPr>
            <a:r>
              <a:rPr lang="en-US" sz="2400"/>
              <a:t>Chemical-Biological-Radiological-Explosive </a:t>
            </a:r>
          </a:p>
          <a:p>
            <a:pPr marL="457200" indent="-457200"/>
            <a:r>
              <a:rPr lang="en-US" sz="2400"/>
              <a:t>		Detection and Protection</a:t>
            </a:r>
          </a:p>
          <a:p>
            <a:pPr marL="457200" indent="-457200">
              <a:buFontTx/>
              <a:buAutoNum type="arabicParenR" startAt="4"/>
            </a:pPr>
            <a:r>
              <a:rPr lang="en-US" sz="2400"/>
              <a:t>Nanoscale Instrumentation and Metrology</a:t>
            </a:r>
          </a:p>
          <a:p>
            <a:pPr marL="457200" indent="-457200">
              <a:buFontTx/>
              <a:buAutoNum type="arabicParenR" startAt="4"/>
            </a:pPr>
            <a:endParaRPr lang="en-US" sz="2400"/>
          </a:p>
          <a:p>
            <a:pPr marL="457200" indent="-457200">
              <a:buFontTx/>
              <a:buAutoNum type="arabicParenR" startAt="4"/>
            </a:pPr>
            <a:r>
              <a:rPr lang="en-US" sz="2400"/>
              <a:t>Nano-Electronics, -Photonics and –Magnetics</a:t>
            </a:r>
          </a:p>
          <a:p>
            <a:pPr marL="457200" indent="-457200">
              <a:buFontTx/>
              <a:buAutoNum type="arabicParenR" startAt="4"/>
            </a:pPr>
            <a:r>
              <a:rPr lang="en-US" sz="2400"/>
              <a:t>Healthcare, Therapeutics, and Diagnostics</a:t>
            </a:r>
          </a:p>
          <a:p>
            <a:pPr marL="457200" indent="-457200">
              <a:buFontTx/>
              <a:buAutoNum type="arabicParenR" startAt="4"/>
            </a:pPr>
            <a:endParaRPr lang="en-US" sz="2400"/>
          </a:p>
          <a:p>
            <a:pPr marL="457200" indent="-457200">
              <a:buFontTx/>
              <a:buAutoNum type="arabicParenR" startAt="4"/>
            </a:pPr>
            <a:r>
              <a:rPr lang="en-US" sz="2400"/>
              <a:t>Efficient Energy Conversion and Storage</a:t>
            </a:r>
          </a:p>
          <a:p>
            <a:pPr marL="457200" indent="-457200">
              <a:buFontTx/>
              <a:buAutoNum type="arabicParenR" startAt="4"/>
            </a:pPr>
            <a:r>
              <a:rPr lang="en-US" sz="2400"/>
              <a:t>Microcraft and Robotics</a:t>
            </a:r>
          </a:p>
          <a:p>
            <a:pPr marL="457200" indent="-457200">
              <a:buFontTx/>
              <a:buAutoNum type="arabicParenR" startAt="4"/>
            </a:pPr>
            <a:endParaRPr lang="en-US" sz="2400"/>
          </a:p>
          <a:p>
            <a:pPr marL="457200" indent="-457200">
              <a:buFontTx/>
              <a:buAutoNum type="arabicParenR" startAt="4"/>
            </a:pPr>
            <a:r>
              <a:rPr lang="en-US" sz="2400" b="1">
                <a:solidFill>
                  <a:srgbClr val="006600"/>
                </a:solidFill>
              </a:rPr>
              <a:t>Nanoscale Processes for Environmental Improvement</a:t>
            </a:r>
          </a:p>
        </p:txBody>
      </p:sp>
      <p:sp>
        <p:nvSpPr>
          <p:cNvPr id="19459" name="Text Box 3"/>
          <p:cNvSpPr txBox="1">
            <a:spLocks noChangeArrowheads="1"/>
          </p:cNvSpPr>
          <p:nvPr/>
        </p:nvSpPr>
        <p:spPr bwMode="auto">
          <a:xfrm>
            <a:off x="304800" y="304800"/>
            <a:ext cx="8650288" cy="457200"/>
          </a:xfrm>
          <a:prstGeom prst="rect">
            <a:avLst/>
          </a:prstGeom>
          <a:solidFill>
            <a:srgbClr val="FFEAC1"/>
          </a:solidFill>
          <a:ln w="9525">
            <a:noFill/>
            <a:miter lim="800000"/>
            <a:headEnd/>
            <a:tailEnd/>
          </a:ln>
          <a:effectLst/>
        </p:spPr>
        <p:txBody>
          <a:bodyPr wrap="none">
            <a:spAutoFit/>
          </a:bodyPr>
          <a:lstStyle/>
          <a:p>
            <a:r>
              <a:rPr lang="en-US" sz="2400" b="1"/>
              <a:t>9 NNI Grand Challenges for Research in Nanotechnology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52600" y="914400"/>
            <a:ext cx="6637338" cy="396875"/>
          </a:xfrm>
          <a:prstGeom prst="rect">
            <a:avLst/>
          </a:prstGeom>
          <a:noFill/>
          <a:ln w="9525">
            <a:noFill/>
            <a:miter lim="800000"/>
            <a:headEnd/>
            <a:tailEnd/>
          </a:ln>
          <a:effectLst/>
        </p:spPr>
        <p:txBody>
          <a:bodyPr wrap="none">
            <a:spAutoFit/>
          </a:bodyPr>
          <a:lstStyle/>
          <a:p>
            <a:r>
              <a:rPr lang="en-US" b="1">
                <a:solidFill>
                  <a:schemeClr val="accent2"/>
                </a:solidFill>
              </a:rPr>
              <a:t>1. Applications for Measurement in the Environment</a:t>
            </a:r>
          </a:p>
        </p:txBody>
      </p:sp>
      <p:sp>
        <p:nvSpPr>
          <p:cNvPr id="20483" name="Rectangle 3"/>
          <p:cNvSpPr>
            <a:spLocks noChangeArrowheads="1"/>
          </p:cNvSpPr>
          <p:nvPr/>
        </p:nvSpPr>
        <p:spPr bwMode="auto">
          <a:xfrm>
            <a:off x="1676400" y="1447800"/>
            <a:ext cx="7239000" cy="1739900"/>
          </a:xfrm>
          <a:prstGeom prst="rect">
            <a:avLst/>
          </a:prstGeom>
          <a:noFill/>
          <a:ln w="9525">
            <a:noFill/>
            <a:miter lim="800000"/>
            <a:headEnd/>
            <a:tailEnd/>
          </a:ln>
          <a:effectLst/>
        </p:spPr>
        <p:txBody>
          <a:bodyPr>
            <a:spAutoFit/>
          </a:bodyPr>
          <a:lstStyle/>
          <a:p>
            <a:r>
              <a:rPr lang="en-US" sz="1800" b="1">
                <a:solidFill>
                  <a:srgbClr val="000000"/>
                </a:solidFill>
                <a:cs typeface="Arial" pitchFamily="34" charset="0"/>
              </a:rPr>
              <a:t>Vision:</a:t>
            </a:r>
            <a:r>
              <a:rPr lang="en-US" sz="1800" i="1">
                <a:solidFill>
                  <a:srgbClr val="000000"/>
                </a:solidFill>
                <a:cs typeface="Arial" pitchFamily="34" charset="0"/>
              </a:rPr>
              <a:t> </a:t>
            </a:r>
            <a:r>
              <a:rPr lang="en-US" sz="1800" i="1">
                <a:cs typeface="Arial" pitchFamily="34" charset="0"/>
              </a:rPr>
              <a:t>The unique properties of nanoscale materials will enable the development of a new generation of environmental sensing systems.  In addition, measurement science and technology will enable the development of a comprehensive understanding of the interaction and fate of natural and anthropogenic nanoscale and nanostructured materials in the environment.</a:t>
            </a:r>
            <a:endParaRPr lang="en-US" sz="3600"/>
          </a:p>
        </p:txBody>
      </p:sp>
      <p:sp>
        <p:nvSpPr>
          <p:cNvPr id="20484" name="Text Box 4"/>
          <p:cNvSpPr txBox="1">
            <a:spLocks noChangeArrowheads="1"/>
          </p:cNvSpPr>
          <p:nvPr/>
        </p:nvSpPr>
        <p:spPr bwMode="auto">
          <a:xfrm>
            <a:off x="304800" y="3244850"/>
            <a:ext cx="184150" cy="366713"/>
          </a:xfrm>
          <a:prstGeom prst="rect">
            <a:avLst/>
          </a:prstGeom>
          <a:noFill/>
          <a:ln w="9525">
            <a:noFill/>
            <a:miter lim="800000"/>
            <a:headEnd/>
            <a:tailEnd/>
          </a:ln>
          <a:effectLst/>
        </p:spPr>
        <p:txBody>
          <a:bodyPr wrap="none">
            <a:spAutoFit/>
          </a:bodyPr>
          <a:lstStyle/>
          <a:p>
            <a:endParaRPr lang="en-US" sz="1800" b="1"/>
          </a:p>
        </p:txBody>
      </p:sp>
      <p:sp>
        <p:nvSpPr>
          <p:cNvPr id="20485" name="Rectangle 5"/>
          <p:cNvSpPr>
            <a:spLocks noChangeArrowheads="1"/>
          </p:cNvSpPr>
          <p:nvPr/>
        </p:nvSpPr>
        <p:spPr bwMode="auto">
          <a:xfrm>
            <a:off x="1828800" y="228600"/>
            <a:ext cx="5254625" cy="457200"/>
          </a:xfrm>
          <a:prstGeom prst="rect">
            <a:avLst/>
          </a:prstGeom>
          <a:noFill/>
          <a:ln w="9525">
            <a:noFill/>
            <a:miter lim="800000"/>
            <a:headEnd/>
            <a:tailEnd/>
          </a:ln>
          <a:effectLst/>
        </p:spPr>
        <p:txBody>
          <a:bodyPr wrap="none">
            <a:spAutoFit/>
          </a:bodyPr>
          <a:lstStyle/>
          <a:p>
            <a:r>
              <a:rPr lang="en-US" sz="2400" b="1">
                <a:cs typeface="Arial" pitchFamily="34" charset="0"/>
              </a:rPr>
              <a:t>GRAND CHALLENGE –Environment</a:t>
            </a:r>
          </a:p>
        </p:txBody>
      </p:sp>
      <p:sp>
        <p:nvSpPr>
          <p:cNvPr id="20486" name="Rectangle 6"/>
          <p:cNvSpPr>
            <a:spLocks noChangeArrowheads="1"/>
          </p:cNvSpPr>
          <p:nvPr/>
        </p:nvSpPr>
        <p:spPr bwMode="auto">
          <a:xfrm>
            <a:off x="1676400" y="3581400"/>
            <a:ext cx="7021513" cy="396875"/>
          </a:xfrm>
          <a:prstGeom prst="rect">
            <a:avLst/>
          </a:prstGeom>
          <a:noFill/>
          <a:ln w="9525">
            <a:noFill/>
            <a:miter lim="800000"/>
            <a:headEnd/>
            <a:tailEnd/>
          </a:ln>
          <a:effectLst/>
        </p:spPr>
        <p:txBody>
          <a:bodyPr wrap="none">
            <a:spAutoFit/>
          </a:bodyPr>
          <a:lstStyle/>
          <a:p>
            <a:r>
              <a:rPr lang="en-US" b="1">
                <a:solidFill>
                  <a:schemeClr val="accent2"/>
                </a:solidFill>
              </a:rPr>
              <a:t>2.Applications for Sustainable Materials and Resources</a:t>
            </a:r>
          </a:p>
        </p:txBody>
      </p:sp>
      <p:sp>
        <p:nvSpPr>
          <p:cNvPr id="20487" name="Rectangle 7"/>
          <p:cNvSpPr>
            <a:spLocks noChangeArrowheads="1"/>
          </p:cNvSpPr>
          <p:nvPr/>
        </p:nvSpPr>
        <p:spPr bwMode="auto">
          <a:xfrm>
            <a:off x="1676400" y="4267200"/>
            <a:ext cx="7086600" cy="1465263"/>
          </a:xfrm>
          <a:prstGeom prst="rect">
            <a:avLst/>
          </a:prstGeom>
          <a:noFill/>
          <a:ln w="9525">
            <a:noFill/>
            <a:miter lim="800000"/>
            <a:headEnd/>
            <a:tailEnd/>
          </a:ln>
          <a:effectLst/>
        </p:spPr>
        <p:txBody>
          <a:bodyPr>
            <a:spAutoFit/>
          </a:bodyPr>
          <a:lstStyle/>
          <a:p>
            <a:r>
              <a:rPr lang="en-US" sz="1800" b="1">
                <a:cs typeface="Arial" pitchFamily="34" charset="0"/>
              </a:rPr>
              <a:t>Vision</a:t>
            </a:r>
            <a:r>
              <a:rPr lang="en-US" sz="1800">
                <a:cs typeface="Arial" pitchFamily="34" charset="0"/>
              </a:rPr>
              <a:t>: </a:t>
            </a:r>
            <a:r>
              <a:rPr lang="en-US" sz="1800" i="1">
                <a:cs typeface="Arial" pitchFamily="34" charset="0"/>
              </a:rPr>
              <a:t>A society that uses nanotechnology to transform the way it extracts, develops, uses and dissipates materials and the flow, recovery, and recycling of valuable resources, especially in the use of energy, transportation of people and goods, availability of clean water, and supply of food.</a:t>
            </a:r>
            <a:r>
              <a:rPr lang="en-US" sz="17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676400" y="1600200"/>
            <a:ext cx="7162800" cy="1465263"/>
          </a:xfrm>
          <a:prstGeom prst="rect">
            <a:avLst/>
          </a:prstGeom>
          <a:noFill/>
          <a:ln w="9525">
            <a:noFill/>
            <a:miter lim="800000"/>
            <a:headEnd/>
            <a:tailEnd/>
          </a:ln>
          <a:effectLst/>
        </p:spPr>
        <p:txBody>
          <a:bodyPr>
            <a:spAutoFit/>
          </a:bodyPr>
          <a:lstStyle/>
          <a:p>
            <a:r>
              <a:rPr lang="en-US" sz="1800" b="1">
                <a:solidFill>
                  <a:srgbClr val="000000"/>
                </a:solidFill>
                <a:cs typeface="Arial" pitchFamily="34" charset="0"/>
              </a:rPr>
              <a:t>Vision: </a:t>
            </a:r>
            <a:r>
              <a:rPr lang="en-US" sz="1800" i="1">
                <a:solidFill>
                  <a:srgbClr val="000000"/>
                </a:solidFill>
                <a:cs typeface="Arial" pitchFamily="34" charset="0"/>
              </a:rPr>
              <a:t>Sustainable manufacturing processes based on the use of nanoscale science and nanotechnology – integrated processes and bottom-up assembly – that can serve human needs and are compatible with the surrounding ecosystems and human population</a:t>
            </a:r>
            <a:r>
              <a:rPr lang="en-US" sz="1800">
                <a:solidFill>
                  <a:srgbClr val="000000"/>
                </a:solidFill>
                <a:cs typeface="Arial" pitchFamily="34" charset="0"/>
              </a:rPr>
              <a:t>. </a:t>
            </a:r>
          </a:p>
        </p:txBody>
      </p:sp>
      <p:sp>
        <p:nvSpPr>
          <p:cNvPr id="21507" name="Text Box 3"/>
          <p:cNvSpPr txBox="1">
            <a:spLocks noChangeArrowheads="1"/>
          </p:cNvSpPr>
          <p:nvPr/>
        </p:nvSpPr>
        <p:spPr bwMode="auto">
          <a:xfrm>
            <a:off x="1752600" y="685800"/>
            <a:ext cx="6191250" cy="457200"/>
          </a:xfrm>
          <a:prstGeom prst="rect">
            <a:avLst/>
          </a:prstGeom>
          <a:noFill/>
          <a:ln w="9525">
            <a:noFill/>
            <a:miter lim="800000"/>
            <a:headEnd/>
            <a:tailEnd/>
          </a:ln>
          <a:effectLst/>
        </p:spPr>
        <p:txBody>
          <a:bodyPr wrap="none">
            <a:spAutoFit/>
          </a:bodyPr>
          <a:lstStyle/>
          <a:p>
            <a:r>
              <a:rPr lang="en-US" sz="2400" b="1">
                <a:solidFill>
                  <a:schemeClr val="accent2"/>
                </a:solidFill>
              </a:rPr>
              <a:t>3.Applications for Sustainable Processes</a:t>
            </a:r>
          </a:p>
        </p:txBody>
      </p:sp>
      <p:sp>
        <p:nvSpPr>
          <p:cNvPr id="21508" name="Rectangle 4"/>
          <p:cNvSpPr>
            <a:spLocks noChangeArrowheads="1"/>
          </p:cNvSpPr>
          <p:nvPr/>
        </p:nvSpPr>
        <p:spPr bwMode="auto">
          <a:xfrm>
            <a:off x="0" y="2197100"/>
            <a:ext cx="9144000" cy="395288"/>
          </a:xfrm>
          <a:prstGeom prst="rect">
            <a:avLst/>
          </a:prstGeom>
          <a:noFill/>
          <a:ln w="9525">
            <a:noFill/>
            <a:miter lim="800000"/>
            <a:headEnd/>
            <a:tailEnd/>
          </a:ln>
          <a:effectLst/>
        </p:spPr>
        <p:txBody>
          <a:bodyPr lIns="228528" tIns="0" rIns="0" bIns="0">
            <a:spAutoFit/>
          </a:bodyPr>
          <a:lstStyle/>
          <a:p>
            <a:endParaRPr lang="en-US" sz="1400" b="1">
              <a:cs typeface="Arial" pitchFamily="34" charset="0"/>
            </a:endParaRPr>
          </a:p>
          <a:p>
            <a:pPr eaLnBrk="0" hangingPunct="0"/>
            <a:r>
              <a:rPr lang="en-US" sz="1200">
                <a:cs typeface="Arial" pitchFamily="34" charset="0"/>
              </a:rPr>
              <a:t> </a:t>
            </a:r>
            <a:endParaRPr lang="en-US" sz="2400"/>
          </a:p>
        </p:txBody>
      </p:sp>
      <p:sp>
        <p:nvSpPr>
          <p:cNvPr id="21509" name="Rectangle 5"/>
          <p:cNvSpPr>
            <a:spLocks noChangeArrowheads="1"/>
          </p:cNvSpPr>
          <p:nvPr/>
        </p:nvSpPr>
        <p:spPr bwMode="auto">
          <a:xfrm>
            <a:off x="228600" y="4267200"/>
            <a:ext cx="8686800" cy="274638"/>
          </a:xfrm>
          <a:prstGeom prst="rect">
            <a:avLst/>
          </a:prstGeom>
          <a:noFill/>
          <a:ln w="9525">
            <a:noFill/>
            <a:miter lim="800000"/>
            <a:headEnd/>
            <a:tailEnd/>
          </a:ln>
          <a:effectLst/>
        </p:spPr>
        <p:txBody>
          <a:bodyPr lIns="228528" tIns="0" rIns="0" bIns="0">
            <a:spAutoFit/>
          </a:bodyPr>
          <a:lstStyle/>
          <a:p>
            <a:pPr>
              <a:buFontTx/>
              <a:buChar char="•"/>
            </a:pPr>
            <a:endParaRPr lang="en-US" sz="1800"/>
          </a:p>
        </p:txBody>
      </p:sp>
      <p:sp>
        <p:nvSpPr>
          <p:cNvPr id="21510" name="Rectangle 6"/>
          <p:cNvSpPr>
            <a:spLocks noChangeArrowheads="1"/>
          </p:cNvSpPr>
          <p:nvPr/>
        </p:nvSpPr>
        <p:spPr bwMode="auto">
          <a:xfrm>
            <a:off x="0" y="4876800"/>
            <a:ext cx="9144000" cy="577850"/>
          </a:xfrm>
          <a:prstGeom prst="rect">
            <a:avLst/>
          </a:prstGeom>
          <a:noFill/>
          <a:ln w="9525">
            <a:noFill/>
            <a:miter lim="800000"/>
            <a:headEnd/>
            <a:tailEnd/>
          </a:ln>
          <a:effectLst/>
        </p:spPr>
        <p:txBody>
          <a:bodyPr lIns="228528" tIns="0" rIns="0" bIns="0">
            <a:spAutoFit/>
          </a:bodyPr>
          <a:lstStyle/>
          <a:p>
            <a:endParaRPr lang="en-US" sz="1400" b="1">
              <a:cs typeface="Arial" pitchFamily="34" charset="0"/>
            </a:endParaRPr>
          </a:p>
          <a:p>
            <a:pPr eaLnBrk="0" hangingPunct="0"/>
            <a:endParaRPr lang="en-US" sz="2400"/>
          </a:p>
        </p:txBody>
      </p:sp>
      <p:sp>
        <p:nvSpPr>
          <p:cNvPr id="21511" name="Rectangle 7"/>
          <p:cNvSpPr>
            <a:spLocks noChangeArrowheads="1"/>
          </p:cNvSpPr>
          <p:nvPr/>
        </p:nvSpPr>
        <p:spPr bwMode="auto">
          <a:xfrm>
            <a:off x="1676400" y="4419600"/>
            <a:ext cx="7162800" cy="1190625"/>
          </a:xfrm>
          <a:prstGeom prst="rect">
            <a:avLst/>
          </a:prstGeom>
          <a:noFill/>
          <a:ln w="9525">
            <a:noFill/>
            <a:miter lim="800000"/>
            <a:headEnd/>
            <a:tailEnd/>
          </a:ln>
          <a:effectLst/>
        </p:spPr>
        <p:txBody>
          <a:bodyPr>
            <a:spAutoFit/>
          </a:bodyPr>
          <a:lstStyle/>
          <a:p>
            <a:r>
              <a:rPr lang="en-US" sz="1800" b="1">
                <a:cs typeface="Arial" pitchFamily="34" charset="0"/>
              </a:rPr>
              <a:t>Vision:</a:t>
            </a:r>
            <a:r>
              <a:rPr lang="en-US" sz="1800">
                <a:cs typeface="Arial" pitchFamily="34" charset="0"/>
              </a:rPr>
              <a:t> </a:t>
            </a:r>
            <a:r>
              <a:rPr lang="en-US" sz="1800" i="1">
                <a:cs typeface="Arial" pitchFamily="34" charset="0"/>
              </a:rPr>
              <a:t>The ability to understand and quantify nanoparticles in Earth system processes in order to anticipate their impacts and thus optimize and integrate environmental sustainability and nanotechnology.</a:t>
            </a:r>
            <a:endParaRPr lang="en-US" sz="1800"/>
          </a:p>
        </p:txBody>
      </p:sp>
      <p:sp>
        <p:nvSpPr>
          <p:cNvPr id="21512" name="Rectangle 8"/>
          <p:cNvSpPr>
            <a:spLocks noChangeArrowheads="1"/>
          </p:cNvSpPr>
          <p:nvPr/>
        </p:nvSpPr>
        <p:spPr bwMode="auto">
          <a:xfrm>
            <a:off x="1752600" y="3581400"/>
            <a:ext cx="6959600" cy="457200"/>
          </a:xfrm>
          <a:prstGeom prst="rect">
            <a:avLst/>
          </a:prstGeom>
          <a:noFill/>
          <a:ln w="9525">
            <a:noFill/>
            <a:miter lim="800000"/>
            <a:headEnd/>
            <a:tailEnd/>
          </a:ln>
          <a:effectLst/>
        </p:spPr>
        <p:txBody>
          <a:bodyPr wrap="none">
            <a:spAutoFit/>
          </a:bodyPr>
          <a:lstStyle/>
          <a:p>
            <a:r>
              <a:rPr lang="en-US" sz="2400" b="1">
                <a:solidFill>
                  <a:schemeClr val="accent2"/>
                </a:solidFill>
                <a:cs typeface="Arial" pitchFamily="34" charset="0"/>
              </a:rPr>
              <a:t>4.Implications in natural and global processes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09600" y="1219200"/>
            <a:ext cx="7696200" cy="4953000"/>
          </a:xfrm>
        </p:spPr>
        <p:txBody>
          <a:bodyPr/>
          <a:lstStyle/>
          <a:p>
            <a:pPr algn="l" eaLnBrk="1" hangingPunct="1">
              <a:buClr>
                <a:srgbClr val="FF0066"/>
              </a:buClr>
              <a:buFont typeface="Wingdings" pitchFamily="2" charset="2"/>
              <a:buNone/>
            </a:pPr>
            <a:r>
              <a:rPr lang="en-US" sz="2000" i="0" smtClean="0">
                <a:solidFill>
                  <a:schemeClr val="tx1"/>
                </a:solidFill>
                <a:cs typeface="Times New Roman" pitchFamily="18" charset="0"/>
              </a:rPr>
              <a:t>What is nanotechnology?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What is Different/Special about nano?</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What is the scope of nanotech now that might impact the environment?</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The relation of environmental protection to nanotechnology</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Research Framework</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Research-related issues-reports</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Current EPA activities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
            </a:r>
            <a:br>
              <a:rPr lang="en-US" sz="2000" i="0" smtClean="0">
                <a:solidFill>
                  <a:schemeClr val="tx1"/>
                </a:solidFill>
                <a:cs typeface="Times New Roman" pitchFamily="18" charset="0"/>
              </a:rPr>
            </a:br>
            <a:r>
              <a:rPr lang="en-US" sz="2000" i="0" smtClean="0">
                <a:solidFill>
                  <a:schemeClr val="tx1"/>
                </a:solidFill>
                <a:cs typeface="Times New Roman" pitchFamily="18" charset="0"/>
              </a:rPr>
              <a:t>What we hope to get from sponsored academic research</a:t>
            </a:r>
          </a:p>
        </p:txBody>
      </p:sp>
      <p:sp>
        <p:nvSpPr>
          <p:cNvPr id="4099" name="Rectangle 3"/>
          <p:cNvSpPr>
            <a:spLocks noChangeArrowheads="1"/>
          </p:cNvSpPr>
          <p:nvPr/>
        </p:nvSpPr>
        <p:spPr bwMode="auto">
          <a:xfrm>
            <a:off x="3581400" y="304800"/>
            <a:ext cx="1905000" cy="579438"/>
          </a:xfrm>
          <a:prstGeom prst="rect">
            <a:avLst/>
          </a:prstGeom>
          <a:noFill/>
          <a:ln w="9525">
            <a:noFill/>
            <a:miter lim="800000"/>
            <a:headEnd/>
            <a:tailEnd/>
          </a:ln>
          <a:effectLst/>
        </p:spPr>
        <p:txBody>
          <a:bodyPr>
            <a:spAutoFit/>
          </a:bodyPr>
          <a:lstStyle/>
          <a:p>
            <a:r>
              <a:rPr lang="en-US" sz="3200" b="1" u="sng">
                <a:cs typeface="Times New Roman" pitchFamily="18" charset="0"/>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00200" y="914400"/>
            <a:ext cx="7543800" cy="701675"/>
          </a:xfrm>
          <a:prstGeom prst="rect">
            <a:avLst/>
          </a:prstGeom>
          <a:noFill/>
          <a:ln w="9525">
            <a:noFill/>
            <a:miter lim="800000"/>
            <a:headEnd/>
            <a:tailEnd/>
          </a:ln>
          <a:effectLst/>
        </p:spPr>
        <p:txBody>
          <a:bodyPr>
            <a:spAutoFit/>
          </a:bodyPr>
          <a:lstStyle/>
          <a:p>
            <a:r>
              <a:rPr lang="en-US" b="1">
                <a:solidFill>
                  <a:srgbClr val="000000"/>
                </a:solidFill>
                <a:cs typeface="Arial" pitchFamily="34" charset="0"/>
              </a:rPr>
              <a:t>Vision:</a:t>
            </a:r>
            <a:r>
              <a:rPr lang="en-US">
                <a:solidFill>
                  <a:srgbClr val="000000"/>
                </a:solidFill>
                <a:cs typeface="Arial" pitchFamily="34" charset="0"/>
              </a:rPr>
              <a:t> </a:t>
            </a:r>
            <a:r>
              <a:rPr lang="en-US" i="1">
                <a:cs typeface="Arial" pitchFamily="34" charset="0"/>
              </a:rPr>
              <a:t>Development of nanotechnology responsibly with a full appreciation of its health and environmental impacts.</a:t>
            </a:r>
            <a:r>
              <a:rPr lang="en-US">
                <a:cs typeface="Arial" pitchFamily="34" charset="0"/>
              </a:rPr>
              <a:t> </a:t>
            </a:r>
            <a:endParaRPr lang="en-US"/>
          </a:p>
        </p:txBody>
      </p:sp>
      <p:sp>
        <p:nvSpPr>
          <p:cNvPr id="22531" name="Rectangle 3"/>
          <p:cNvSpPr>
            <a:spLocks noChangeArrowheads="1"/>
          </p:cNvSpPr>
          <p:nvPr/>
        </p:nvSpPr>
        <p:spPr bwMode="auto">
          <a:xfrm>
            <a:off x="1447800" y="304800"/>
            <a:ext cx="7543800" cy="457200"/>
          </a:xfrm>
          <a:prstGeom prst="rect">
            <a:avLst/>
          </a:prstGeom>
          <a:noFill/>
          <a:ln w="9525">
            <a:noFill/>
            <a:miter lim="800000"/>
            <a:headEnd/>
            <a:tailEnd/>
          </a:ln>
          <a:effectLst/>
        </p:spPr>
        <p:txBody>
          <a:bodyPr wrap="none">
            <a:spAutoFit/>
          </a:bodyPr>
          <a:lstStyle/>
          <a:p>
            <a:r>
              <a:rPr lang="en-US" sz="2400" b="1">
                <a:solidFill>
                  <a:schemeClr val="accent2"/>
                </a:solidFill>
                <a:cs typeface="Arial" pitchFamily="34" charset="0"/>
              </a:rPr>
              <a:t>5.Implications in health and environmental safety</a:t>
            </a:r>
          </a:p>
        </p:txBody>
      </p:sp>
      <p:sp>
        <p:nvSpPr>
          <p:cNvPr id="22532" name="Rectangle 4"/>
          <p:cNvSpPr>
            <a:spLocks noChangeArrowheads="1"/>
          </p:cNvSpPr>
          <p:nvPr/>
        </p:nvSpPr>
        <p:spPr bwMode="auto">
          <a:xfrm>
            <a:off x="1676400" y="2057400"/>
            <a:ext cx="7239000" cy="4221163"/>
          </a:xfrm>
          <a:prstGeom prst="rect">
            <a:avLst/>
          </a:prstGeom>
          <a:noFill/>
          <a:ln w="9525">
            <a:solidFill>
              <a:schemeClr val="tx1"/>
            </a:solidFill>
            <a:miter lim="800000"/>
            <a:headEnd/>
            <a:tailEnd/>
          </a:ln>
          <a:effectLst/>
        </p:spPr>
        <p:txBody>
          <a:bodyPr>
            <a:spAutoFit/>
          </a:bodyPr>
          <a:lstStyle/>
          <a:p>
            <a:pPr>
              <a:buFontTx/>
              <a:buChar char="•"/>
            </a:pPr>
            <a:r>
              <a:rPr lang="en-US" sz="1800">
                <a:solidFill>
                  <a:srgbClr val="9999FF"/>
                </a:solidFill>
                <a:cs typeface="Arial" pitchFamily="34" charset="0"/>
              </a:rPr>
              <a:t>Develop high throughput/multi-analyte toxicological methodologies with focus on mechanism and fundamental science of particle toxicity and access to well-characterized nanomaterials for conducting risk assessment research</a:t>
            </a:r>
            <a:r>
              <a:rPr lang="en-US" sz="1800">
                <a:cs typeface="Arial" pitchFamily="34" charset="0"/>
              </a:rPr>
              <a:t> </a:t>
            </a:r>
          </a:p>
          <a:p>
            <a:pPr>
              <a:buFontTx/>
              <a:buChar char="•"/>
            </a:pPr>
            <a:r>
              <a:rPr lang="en-US" sz="1800">
                <a:cs typeface="Arial" pitchFamily="34" charset="0"/>
              </a:rPr>
              <a:t>Better understand the diversity of anthropogenic nanoparticles through the development of a nanomaterial inventory</a:t>
            </a:r>
          </a:p>
          <a:p>
            <a:pPr eaLnBrk="0" hangingPunct="0">
              <a:buFontTx/>
              <a:buChar char="•"/>
            </a:pPr>
            <a:r>
              <a:rPr lang="en-US" sz="1800">
                <a:solidFill>
                  <a:srgbClr val="9999FF"/>
                </a:solidFill>
                <a:cs typeface="Arial" pitchFamily="34" charset="0"/>
              </a:rPr>
              <a:t>Gain information on exposure to nanomaterial resulting from medical, occupational, environmental, and accidental release of nanomaterial with regard to the concentration as well as what form(s) the nanoparticles may assume upon release into the environment</a:t>
            </a:r>
          </a:p>
          <a:p>
            <a:pPr eaLnBrk="0" hangingPunct="0">
              <a:buFontTx/>
              <a:buChar char="•"/>
            </a:pPr>
            <a:r>
              <a:rPr lang="en-US" sz="1800">
                <a:cs typeface="Arial" pitchFamily="34" charset="0"/>
              </a:rPr>
              <a:t>Predict biological properties of nanomaterials through toxicological assessment of nanomaterials that includes relevant and scientifically appropriate acute and chronic toxicokinetics and pharmacokinetic studies </a:t>
            </a:r>
          </a:p>
        </p:txBody>
      </p:sp>
      <p:sp>
        <p:nvSpPr>
          <p:cNvPr id="22533" name="Rectangle 5"/>
          <p:cNvSpPr>
            <a:spLocks noChangeArrowheads="1"/>
          </p:cNvSpPr>
          <p:nvPr/>
        </p:nvSpPr>
        <p:spPr bwMode="auto">
          <a:xfrm>
            <a:off x="1752600" y="1676400"/>
            <a:ext cx="5029200" cy="396875"/>
          </a:xfrm>
          <a:prstGeom prst="rect">
            <a:avLst/>
          </a:prstGeom>
          <a:noFill/>
          <a:ln w="9525">
            <a:noFill/>
            <a:miter lim="800000"/>
            <a:headEnd/>
            <a:tailEnd/>
          </a:ln>
          <a:effectLst/>
        </p:spPr>
        <p:txBody>
          <a:bodyPr>
            <a:spAutoFit/>
          </a:bodyPr>
          <a:lstStyle/>
          <a:p>
            <a:r>
              <a:rPr lang="en-US" b="1">
                <a:cs typeface="Arial" pitchFamily="34" charset="0"/>
              </a:rPr>
              <a:t>Research challenges and needs include: </a:t>
            </a:r>
            <a:endParaRPr lang="en-US" sz="40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89100" y="533400"/>
            <a:ext cx="6659563" cy="460375"/>
          </a:xfrm>
          <a:prstGeom prst="rect">
            <a:avLst/>
          </a:prstGeom>
          <a:noFill/>
          <a:ln w="3175">
            <a:solidFill>
              <a:schemeClr val="tx1"/>
            </a:solidFill>
            <a:miter lim="800000"/>
            <a:headEnd/>
            <a:tailEnd/>
          </a:ln>
          <a:effectLst/>
        </p:spPr>
        <p:txBody>
          <a:bodyPr wrap="none">
            <a:spAutoFit/>
          </a:bodyPr>
          <a:lstStyle/>
          <a:p>
            <a:r>
              <a:rPr lang="en-US" sz="2400" b="1">
                <a:solidFill>
                  <a:schemeClr val="accent2"/>
                </a:solidFill>
              </a:rPr>
              <a:t>Other Grand Challenges and Related Issues</a:t>
            </a:r>
          </a:p>
        </p:txBody>
      </p:sp>
      <p:sp>
        <p:nvSpPr>
          <p:cNvPr id="23555" name="Text Box 3"/>
          <p:cNvSpPr txBox="1">
            <a:spLocks noChangeArrowheads="1"/>
          </p:cNvSpPr>
          <p:nvPr/>
        </p:nvSpPr>
        <p:spPr bwMode="auto">
          <a:xfrm>
            <a:off x="1143000" y="1219200"/>
            <a:ext cx="1647825" cy="457200"/>
          </a:xfrm>
          <a:prstGeom prst="rect">
            <a:avLst/>
          </a:prstGeom>
          <a:noFill/>
          <a:ln w="9525">
            <a:noFill/>
            <a:miter lim="800000"/>
            <a:headEnd/>
            <a:tailEnd/>
          </a:ln>
          <a:effectLst/>
        </p:spPr>
        <p:txBody>
          <a:bodyPr wrap="none">
            <a:spAutoFit/>
          </a:bodyPr>
          <a:lstStyle/>
          <a:p>
            <a:r>
              <a:rPr lang="en-US" sz="2400" b="1"/>
              <a:t>Metrology</a:t>
            </a:r>
          </a:p>
        </p:txBody>
      </p:sp>
      <p:sp>
        <p:nvSpPr>
          <p:cNvPr id="23556" name="Text Box 4"/>
          <p:cNvSpPr txBox="1">
            <a:spLocks noChangeArrowheads="1"/>
          </p:cNvSpPr>
          <p:nvPr/>
        </p:nvSpPr>
        <p:spPr bwMode="auto">
          <a:xfrm>
            <a:off x="1219200" y="2667000"/>
            <a:ext cx="1181100" cy="457200"/>
          </a:xfrm>
          <a:prstGeom prst="rect">
            <a:avLst/>
          </a:prstGeom>
          <a:noFill/>
          <a:ln w="9525">
            <a:noFill/>
            <a:miter lim="800000"/>
            <a:headEnd/>
            <a:tailEnd/>
          </a:ln>
          <a:effectLst/>
        </p:spPr>
        <p:txBody>
          <a:bodyPr wrap="none">
            <a:spAutoFit/>
          </a:bodyPr>
          <a:lstStyle/>
          <a:p>
            <a:r>
              <a:rPr lang="en-US" sz="2400" b="1"/>
              <a:t>Energy</a:t>
            </a:r>
          </a:p>
        </p:txBody>
      </p:sp>
      <p:sp>
        <p:nvSpPr>
          <p:cNvPr id="23557" name="Text Box 5"/>
          <p:cNvSpPr txBox="1">
            <a:spLocks noChangeArrowheads="1"/>
          </p:cNvSpPr>
          <p:nvPr/>
        </p:nvSpPr>
        <p:spPr bwMode="auto">
          <a:xfrm>
            <a:off x="1447800" y="4876800"/>
            <a:ext cx="4284663" cy="457200"/>
          </a:xfrm>
          <a:prstGeom prst="rect">
            <a:avLst/>
          </a:prstGeom>
          <a:noFill/>
          <a:ln w="9525">
            <a:noFill/>
            <a:miter lim="800000"/>
            <a:headEnd/>
            <a:tailEnd/>
          </a:ln>
          <a:effectLst/>
        </p:spPr>
        <p:txBody>
          <a:bodyPr wrap="none">
            <a:spAutoFit/>
          </a:bodyPr>
          <a:lstStyle/>
          <a:p>
            <a:r>
              <a:rPr lang="en-US" sz="2400" b="1"/>
              <a:t>Nomenclature/Classification</a:t>
            </a:r>
          </a:p>
        </p:txBody>
      </p:sp>
      <p:sp>
        <p:nvSpPr>
          <p:cNvPr id="23558" name="Text Box 6"/>
          <p:cNvSpPr txBox="1">
            <a:spLocks noChangeArrowheads="1"/>
          </p:cNvSpPr>
          <p:nvPr/>
        </p:nvSpPr>
        <p:spPr bwMode="auto">
          <a:xfrm>
            <a:off x="2286000" y="1676400"/>
            <a:ext cx="5903913" cy="822325"/>
          </a:xfrm>
          <a:prstGeom prst="rect">
            <a:avLst/>
          </a:prstGeom>
          <a:noFill/>
          <a:ln w="9525">
            <a:noFill/>
            <a:miter lim="800000"/>
            <a:headEnd/>
            <a:tailEnd/>
          </a:ln>
          <a:effectLst/>
        </p:spPr>
        <p:txBody>
          <a:bodyPr wrap="none">
            <a:spAutoFit/>
          </a:bodyPr>
          <a:lstStyle/>
          <a:p>
            <a:r>
              <a:rPr lang="en-US" sz="2400"/>
              <a:t>Fundamental to study of nanotechnology</a:t>
            </a:r>
          </a:p>
          <a:p>
            <a:r>
              <a:rPr lang="en-US" sz="2400"/>
              <a:t>Grand Challenge Workshop</a:t>
            </a:r>
          </a:p>
        </p:txBody>
      </p:sp>
      <p:sp>
        <p:nvSpPr>
          <p:cNvPr id="23559" name="Text Box 7"/>
          <p:cNvSpPr txBox="1">
            <a:spLocks noChangeArrowheads="1"/>
          </p:cNvSpPr>
          <p:nvPr/>
        </p:nvSpPr>
        <p:spPr bwMode="auto">
          <a:xfrm>
            <a:off x="2438400" y="2895600"/>
            <a:ext cx="6234113" cy="1917700"/>
          </a:xfrm>
          <a:prstGeom prst="rect">
            <a:avLst/>
          </a:prstGeom>
          <a:noFill/>
          <a:ln w="9525">
            <a:noFill/>
            <a:miter lim="800000"/>
            <a:headEnd/>
            <a:tailEnd/>
          </a:ln>
          <a:effectLst/>
        </p:spPr>
        <p:txBody>
          <a:bodyPr wrap="none">
            <a:spAutoFit/>
          </a:bodyPr>
          <a:lstStyle/>
          <a:p>
            <a:r>
              <a:rPr lang="en-US" sz="2400"/>
              <a:t>Inseparable from environmental aspects</a:t>
            </a:r>
          </a:p>
          <a:p>
            <a:r>
              <a:rPr lang="en-US" sz="2400"/>
              <a:t>Initiative in hydrogen economy:</a:t>
            </a:r>
          </a:p>
          <a:p>
            <a:r>
              <a:rPr lang="en-US" sz="2400"/>
              <a:t>	Production, storage, use in fuel cells</a:t>
            </a:r>
          </a:p>
          <a:p>
            <a:r>
              <a:rPr lang="en-US" sz="2400"/>
              <a:t>Smalley’s Energy Challenge</a:t>
            </a:r>
          </a:p>
          <a:p>
            <a:r>
              <a:rPr lang="en-US" sz="2400"/>
              <a:t>Grand Challenge Workshop</a:t>
            </a:r>
          </a:p>
        </p:txBody>
      </p:sp>
      <p:sp>
        <p:nvSpPr>
          <p:cNvPr id="23560" name="Text Box 8"/>
          <p:cNvSpPr txBox="1">
            <a:spLocks noChangeArrowheads="1"/>
          </p:cNvSpPr>
          <p:nvPr/>
        </p:nvSpPr>
        <p:spPr bwMode="auto">
          <a:xfrm>
            <a:off x="2133600" y="5334000"/>
            <a:ext cx="6613525" cy="822325"/>
          </a:xfrm>
          <a:prstGeom prst="rect">
            <a:avLst/>
          </a:prstGeom>
          <a:noFill/>
          <a:ln w="9525">
            <a:noFill/>
            <a:miter lim="800000"/>
            <a:headEnd/>
            <a:tailEnd/>
          </a:ln>
          <a:effectLst/>
        </p:spPr>
        <p:txBody>
          <a:bodyPr wrap="none">
            <a:spAutoFit/>
          </a:bodyPr>
          <a:lstStyle/>
          <a:p>
            <a:r>
              <a:rPr lang="en-US" sz="2400"/>
              <a:t>Necessary for environmental assessment </a:t>
            </a:r>
          </a:p>
          <a:p>
            <a:r>
              <a:rPr lang="en-US" sz="2400"/>
              <a:t>Colvin/Kulinowski proposal, Vision 20/20,NNI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219200" y="1143000"/>
            <a:ext cx="6629400" cy="4972050"/>
          </a:xfrm>
          <a:prstGeom prst="rect">
            <a:avLst/>
          </a:prstGeom>
          <a:noFill/>
          <a:ln w="9525">
            <a:noFill/>
            <a:miter lim="800000"/>
            <a:headEnd/>
            <a:tailEnd/>
          </a:ln>
          <a:effectLst/>
        </p:spPr>
      </p:pic>
      <p:sp>
        <p:nvSpPr>
          <p:cNvPr id="24579" name="Text Box 3"/>
          <p:cNvSpPr txBox="1">
            <a:spLocks noChangeArrowheads="1"/>
          </p:cNvSpPr>
          <p:nvPr/>
        </p:nvSpPr>
        <p:spPr bwMode="auto">
          <a:xfrm>
            <a:off x="457200" y="304800"/>
            <a:ext cx="8359775" cy="457200"/>
          </a:xfrm>
          <a:prstGeom prst="rect">
            <a:avLst/>
          </a:prstGeom>
          <a:noFill/>
          <a:ln w="9525">
            <a:noFill/>
            <a:miter lim="800000"/>
            <a:headEnd/>
            <a:tailEnd/>
          </a:ln>
          <a:effectLst/>
        </p:spPr>
        <p:txBody>
          <a:bodyPr wrap="none">
            <a:spAutoFit/>
          </a:bodyPr>
          <a:lstStyle/>
          <a:p>
            <a:r>
              <a:rPr lang="en-US" sz="2400" b="1"/>
              <a:t>WWW.EPA.GOV/NCER  Go to Publications/Proceedings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3505200"/>
            <a:ext cx="7307263" cy="946150"/>
          </a:xfrm>
          <a:prstGeom prst="rect">
            <a:avLst/>
          </a:prstGeom>
          <a:solidFill>
            <a:srgbClr val="FFFFCC"/>
          </a:solidFill>
          <a:ln w="9525">
            <a:noFill/>
            <a:miter lim="800000"/>
            <a:headEnd/>
            <a:tailEnd/>
          </a:ln>
          <a:effectLst/>
        </p:spPr>
        <p:txBody>
          <a:bodyPr wrap="none">
            <a:spAutoFit/>
          </a:bodyPr>
          <a:lstStyle/>
          <a:p>
            <a:r>
              <a:rPr lang="en-US" sz="2800"/>
              <a:t>Swiss Re:Nanotechnology Small Matter,</a:t>
            </a:r>
          </a:p>
          <a:p>
            <a:r>
              <a:rPr lang="en-US" sz="2800"/>
              <a:t>Many Unknowns (http://www.swissre.com/)</a:t>
            </a:r>
          </a:p>
        </p:txBody>
      </p:sp>
      <p:sp>
        <p:nvSpPr>
          <p:cNvPr id="25603" name="Text Box 4"/>
          <p:cNvSpPr txBox="1">
            <a:spLocks noChangeArrowheads="1"/>
          </p:cNvSpPr>
          <p:nvPr/>
        </p:nvSpPr>
        <p:spPr bwMode="auto">
          <a:xfrm>
            <a:off x="457200" y="4800600"/>
            <a:ext cx="8245475" cy="1373188"/>
          </a:xfrm>
          <a:prstGeom prst="rect">
            <a:avLst/>
          </a:prstGeom>
          <a:noFill/>
          <a:ln w="9525">
            <a:noFill/>
            <a:miter lim="800000"/>
            <a:headEnd/>
            <a:tailEnd/>
          </a:ln>
          <a:effectLst/>
        </p:spPr>
        <p:txBody>
          <a:bodyPr>
            <a:spAutoFit/>
          </a:bodyPr>
          <a:lstStyle/>
          <a:p>
            <a:r>
              <a:rPr lang="en-US" sz="2800"/>
              <a:t>International Dialogue on Responsible Nanotechnology(http://www.nsf.gov/home/crssprgm/nano/dialog.htm)</a:t>
            </a:r>
          </a:p>
        </p:txBody>
      </p:sp>
      <p:sp>
        <p:nvSpPr>
          <p:cNvPr id="25604" name="Text Box 5"/>
          <p:cNvSpPr txBox="1">
            <a:spLocks noChangeArrowheads="1"/>
          </p:cNvSpPr>
          <p:nvPr/>
        </p:nvSpPr>
        <p:spPr bwMode="auto">
          <a:xfrm>
            <a:off x="609600" y="990600"/>
            <a:ext cx="7321550" cy="946150"/>
          </a:xfrm>
          <a:prstGeom prst="rect">
            <a:avLst/>
          </a:prstGeom>
          <a:solidFill>
            <a:srgbClr val="FFFFCC"/>
          </a:solidFill>
          <a:ln w="9525">
            <a:noFill/>
            <a:miter lim="800000"/>
            <a:headEnd/>
            <a:tailEnd/>
          </a:ln>
          <a:effectLst/>
        </p:spPr>
        <p:txBody>
          <a:bodyPr wrap="none">
            <a:spAutoFit/>
          </a:bodyPr>
          <a:lstStyle/>
          <a:p>
            <a:r>
              <a:rPr lang="en-US" sz="2800"/>
              <a:t>Societal Implications of Nanotechnology</a:t>
            </a:r>
          </a:p>
          <a:p>
            <a:r>
              <a:rPr lang="en-US" sz="2800"/>
              <a:t>(http://nano.gov/html/res/home_res.html)</a:t>
            </a:r>
          </a:p>
        </p:txBody>
      </p:sp>
      <p:sp>
        <p:nvSpPr>
          <p:cNvPr id="25605" name="Text Box 6"/>
          <p:cNvSpPr txBox="1">
            <a:spLocks noChangeArrowheads="1"/>
          </p:cNvSpPr>
          <p:nvPr/>
        </p:nvSpPr>
        <p:spPr bwMode="auto">
          <a:xfrm>
            <a:off x="593725" y="350838"/>
            <a:ext cx="4851400" cy="457200"/>
          </a:xfrm>
          <a:prstGeom prst="rect">
            <a:avLst/>
          </a:prstGeom>
          <a:solidFill>
            <a:srgbClr val="CCFF99"/>
          </a:solidFill>
          <a:ln w="9525">
            <a:noFill/>
            <a:miter lim="800000"/>
            <a:headEnd/>
            <a:tailEnd/>
          </a:ln>
          <a:effectLst/>
        </p:spPr>
        <p:txBody>
          <a:bodyPr wrap="none">
            <a:spAutoFit/>
          </a:bodyPr>
          <a:lstStyle/>
          <a:p>
            <a:r>
              <a:rPr lang="en-US" sz="2400">
                <a:solidFill>
                  <a:srgbClr val="FF0000"/>
                </a:solidFill>
              </a:rPr>
              <a:t>Some Documents to be aware of:</a:t>
            </a:r>
          </a:p>
        </p:txBody>
      </p:sp>
      <p:sp>
        <p:nvSpPr>
          <p:cNvPr id="25606" name="Text Box 7"/>
          <p:cNvSpPr txBox="1">
            <a:spLocks noChangeArrowheads="1"/>
          </p:cNvSpPr>
          <p:nvPr/>
        </p:nvSpPr>
        <p:spPr bwMode="auto">
          <a:xfrm>
            <a:off x="533400" y="2133600"/>
            <a:ext cx="8072438" cy="1187450"/>
          </a:xfrm>
          <a:prstGeom prst="rect">
            <a:avLst/>
          </a:prstGeom>
          <a:noFill/>
          <a:ln w="9525">
            <a:noFill/>
            <a:miter lim="800000"/>
            <a:headEnd/>
            <a:tailEnd/>
          </a:ln>
          <a:effectLst/>
        </p:spPr>
        <p:txBody>
          <a:bodyPr wrap="none">
            <a:spAutoFit/>
          </a:bodyPr>
          <a:lstStyle/>
          <a:p>
            <a:r>
              <a:rPr lang="en-US" sz="2400" b="1"/>
              <a:t>Chemical Industry R&amp;D Roadmap for Nanomaterials</a:t>
            </a:r>
          </a:p>
          <a:p>
            <a:r>
              <a:rPr lang="en-US" sz="2400" b="1"/>
              <a:t>By Design: From Fundamentals to Function</a:t>
            </a:r>
          </a:p>
          <a:p>
            <a:r>
              <a:rPr lang="en-US" sz="2400" b="1"/>
              <a:t>(www.chemicalvision2020.org/pdfs/nano_roadmap.pdf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ChangeArrowheads="1"/>
          </p:cNvSpPr>
          <p:nvPr/>
        </p:nvSpPr>
        <p:spPr bwMode="auto">
          <a:xfrm>
            <a:off x="533400" y="1143000"/>
            <a:ext cx="7772400" cy="2465388"/>
          </a:xfrm>
          <a:prstGeom prst="rect">
            <a:avLst/>
          </a:prstGeom>
          <a:noFill/>
          <a:ln w="9525">
            <a:noFill/>
            <a:miter lim="800000"/>
            <a:headEnd/>
            <a:tailEnd/>
          </a:ln>
          <a:effectLst/>
        </p:spPr>
        <p:txBody>
          <a:bodyPr>
            <a:spAutoFit/>
          </a:bodyPr>
          <a:lstStyle/>
          <a:p>
            <a:pPr>
              <a:spcBef>
                <a:spcPct val="50000"/>
              </a:spcBef>
            </a:pPr>
            <a:r>
              <a:rPr lang="en-US" sz="2400"/>
              <a:t>“it is important that claims of likely environmental benefits are assessed for the </a:t>
            </a:r>
            <a:r>
              <a:rPr lang="en-US" sz="2400">
                <a:solidFill>
                  <a:srgbClr val="FF0066"/>
                </a:solidFill>
              </a:rPr>
              <a:t>entire lifecycle of a material or product</a:t>
            </a:r>
            <a:r>
              <a:rPr lang="en-US" sz="2400"/>
              <a:t>, from its manufacture through its use to its eventual disposal. </a:t>
            </a:r>
          </a:p>
          <a:p>
            <a:pPr>
              <a:spcBef>
                <a:spcPct val="50000"/>
              </a:spcBef>
            </a:pPr>
            <a:r>
              <a:rPr lang="en-US" sz="2400"/>
              <a:t>We recommend that lifecycle assessments be undertaken for applications of nanotechnologies.”</a:t>
            </a:r>
          </a:p>
        </p:txBody>
      </p:sp>
      <p:sp>
        <p:nvSpPr>
          <p:cNvPr id="26627" name="Text Box 1027"/>
          <p:cNvSpPr txBox="1">
            <a:spLocks noChangeArrowheads="1"/>
          </p:cNvSpPr>
          <p:nvPr/>
        </p:nvSpPr>
        <p:spPr bwMode="auto">
          <a:xfrm>
            <a:off x="685800" y="152400"/>
            <a:ext cx="7658100" cy="946150"/>
          </a:xfrm>
          <a:prstGeom prst="rect">
            <a:avLst/>
          </a:prstGeom>
          <a:solidFill>
            <a:srgbClr val="FFFFCC"/>
          </a:solidFill>
          <a:ln w="9525">
            <a:noFill/>
            <a:miter lim="800000"/>
            <a:headEnd/>
            <a:tailEnd/>
          </a:ln>
          <a:effectLst/>
        </p:spPr>
        <p:txBody>
          <a:bodyPr wrap="none">
            <a:spAutoFit/>
          </a:bodyPr>
          <a:lstStyle/>
          <a:p>
            <a:pPr algn="ctr"/>
            <a:r>
              <a:rPr lang="en-US" sz="2800"/>
              <a:t>Royal Society Report </a:t>
            </a:r>
          </a:p>
          <a:p>
            <a:pPr algn="ctr"/>
            <a:r>
              <a:rPr lang="en-US" sz="2800"/>
              <a:t>(http://www.nanotec.org.uk/finalReport.htm)</a:t>
            </a:r>
          </a:p>
        </p:txBody>
      </p:sp>
      <p:sp>
        <p:nvSpPr>
          <p:cNvPr id="26628" name="Text Box 1029"/>
          <p:cNvSpPr txBox="1">
            <a:spLocks noChangeArrowheads="1"/>
          </p:cNvSpPr>
          <p:nvPr/>
        </p:nvSpPr>
        <p:spPr bwMode="auto">
          <a:xfrm>
            <a:off x="207963" y="3810000"/>
            <a:ext cx="8936037" cy="822325"/>
          </a:xfrm>
          <a:prstGeom prst="rect">
            <a:avLst/>
          </a:prstGeom>
          <a:solidFill>
            <a:srgbClr val="FFFFCC"/>
          </a:solidFill>
          <a:ln w="9525">
            <a:noFill/>
            <a:miter lim="800000"/>
            <a:headEnd/>
            <a:tailEnd/>
          </a:ln>
          <a:effectLst/>
        </p:spPr>
        <p:txBody>
          <a:bodyPr wrap="none">
            <a:spAutoFit/>
          </a:bodyPr>
          <a:lstStyle/>
          <a:p>
            <a:r>
              <a:rPr lang="en-US" sz="2400" b="1"/>
              <a:t>VDI Report:Technological Analysis</a:t>
            </a:r>
          </a:p>
          <a:p>
            <a:r>
              <a:rPr lang="en-US" sz="2400" b="1"/>
              <a:t>Industrial application of nanomaterials - chances and risks</a:t>
            </a:r>
          </a:p>
        </p:txBody>
      </p:sp>
      <p:sp>
        <p:nvSpPr>
          <p:cNvPr id="26629" name="Rectangle 1030"/>
          <p:cNvSpPr>
            <a:spLocks noChangeArrowheads="1"/>
          </p:cNvSpPr>
          <p:nvPr/>
        </p:nvSpPr>
        <p:spPr bwMode="auto">
          <a:xfrm>
            <a:off x="533400" y="4724400"/>
            <a:ext cx="6629400" cy="822325"/>
          </a:xfrm>
          <a:prstGeom prst="rect">
            <a:avLst/>
          </a:prstGeom>
          <a:noFill/>
          <a:ln w="9525">
            <a:noFill/>
            <a:miter lim="800000"/>
            <a:headEnd/>
            <a:tailEnd/>
          </a:ln>
          <a:effectLst/>
        </p:spPr>
        <p:txBody>
          <a:bodyPr>
            <a:spAutoFit/>
          </a:bodyPr>
          <a:lstStyle/>
          <a:p>
            <a:r>
              <a:rPr lang="en-US" sz="2400"/>
              <a:t>http://imperia5.vdi-online.de/imperia/md/ content/tz/zuknftigetechnologien/11.pdf</a:t>
            </a:r>
          </a:p>
        </p:txBody>
      </p:sp>
      <p:sp>
        <p:nvSpPr>
          <p:cNvPr id="26630" name="Text Box 1032"/>
          <p:cNvSpPr txBox="1">
            <a:spLocks noChangeArrowheads="1"/>
          </p:cNvSpPr>
          <p:nvPr/>
        </p:nvSpPr>
        <p:spPr bwMode="auto">
          <a:xfrm>
            <a:off x="1981200" y="5638800"/>
            <a:ext cx="3379788" cy="396875"/>
          </a:xfrm>
          <a:prstGeom prst="rect">
            <a:avLst/>
          </a:prstGeom>
          <a:noFill/>
          <a:ln w="9525">
            <a:noFill/>
            <a:miter lim="800000"/>
            <a:headEnd/>
            <a:tailEnd/>
          </a:ln>
          <a:effectLst/>
        </p:spPr>
        <p:txBody>
          <a:bodyPr wrap="none">
            <a:spAutoFit/>
          </a:bodyPr>
          <a:lstStyle/>
          <a:p>
            <a:r>
              <a:rPr lang="en-US" b="1"/>
              <a:t>Call for open public dialog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600200" y="533400"/>
            <a:ext cx="5105400" cy="946150"/>
          </a:xfrm>
          <a:prstGeom prst="rect">
            <a:avLst/>
          </a:prstGeom>
          <a:gradFill rotWithShape="0">
            <a:gsLst>
              <a:gs pos="0">
                <a:srgbClr val="767647"/>
              </a:gs>
              <a:gs pos="50000">
                <a:srgbClr val="FFFF99"/>
              </a:gs>
              <a:gs pos="100000">
                <a:srgbClr val="767647"/>
              </a:gs>
            </a:gsLst>
            <a:lin ang="5400000" scaled="1"/>
          </a:gradFill>
          <a:ln w="9525">
            <a:noFill/>
            <a:miter lim="800000"/>
            <a:headEnd/>
            <a:tailEnd/>
          </a:ln>
          <a:effectLst/>
        </p:spPr>
        <p:txBody>
          <a:bodyPr>
            <a:spAutoFit/>
          </a:bodyPr>
          <a:lstStyle/>
          <a:p>
            <a:r>
              <a:rPr lang="en-US" sz="2800" b="1"/>
              <a:t>Nanotech is both top down and bottom up—like Nature</a:t>
            </a:r>
          </a:p>
        </p:txBody>
      </p:sp>
      <p:sp>
        <p:nvSpPr>
          <p:cNvPr id="27651" name="Text Box 5"/>
          <p:cNvSpPr txBox="1">
            <a:spLocks noChangeArrowheads="1"/>
          </p:cNvSpPr>
          <p:nvPr/>
        </p:nvSpPr>
        <p:spPr bwMode="auto">
          <a:xfrm>
            <a:off x="228600" y="3200400"/>
            <a:ext cx="6858000" cy="2282825"/>
          </a:xfrm>
          <a:prstGeom prst="rect">
            <a:avLst/>
          </a:prstGeom>
          <a:solidFill>
            <a:srgbClr val="FFFFCC"/>
          </a:solidFill>
          <a:ln w="9525">
            <a:noFill/>
            <a:miter lim="800000"/>
            <a:headEnd/>
            <a:tailEnd/>
          </a:ln>
          <a:effectLst/>
        </p:spPr>
        <p:txBody>
          <a:bodyPr>
            <a:spAutoFit/>
          </a:bodyPr>
          <a:lstStyle/>
          <a:p>
            <a:r>
              <a:rPr lang="en-US" sz="2400" b="1">
                <a:solidFill>
                  <a:schemeClr val="accent2"/>
                </a:solidFill>
              </a:rPr>
              <a:t>A.  Uses “natural” ingredients-simple atoms </a:t>
            </a:r>
          </a:p>
          <a:p>
            <a:r>
              <a:rPr lang="en-US" sz="2400" b="1"/>
              <a:t>B.  at room temperature, </a:t>
            </a:r>
          </a:p>
          <a:p>
            <a:r>
              <a:rPr lang="en-US" sz="2400" b="1">
                <a:solidFill>
                  <a:schemeClr val="accent2"/>
                </a:solidFill>
              </a:rPr>
              <a:t>C.  With small machines for assembling,</a:t>
            </a:r>
            <a:r>
              <a:rPr lang="en-US" sz="2400"/>
              <a:t> </a:t>
            </a:r>
          </a:p>
          <a:p>
            <a:r>
              <a:rPr lang="en-US" sz="2400" b="1"/>
              <a:t>D.  in non-toxic solvents,</a:t>
            </a:r>
            <a:r>
              <a:rPr lang="en-US" sz="2400"/>
              <a:t> </a:t>
            </a:r>
          </a:p>
          <a:p>
            <a:r>
              <a:rPr lang="en-US" sz="2400" b="1">
                <a:solidFill>
                  <a:schemeClr val="accent2"/>
                </a:solidFill>
              </a:rPr>
              <a:t>E.  And the end of life disposal is accounted for</a:t>
            </a:r>
          </a:p>
        </p:txBody>
      </p:sp>
      <p:pic>
        <p:nvPicPr>
          <p:cNvPr id="27652" name="Picture 7"/>
          <p:cNvPicPr>
            <a:picLocks noChangeAspect="1" noChangeArrowheads="1"/>
          </p:cNvPicPr>
          <p:nvPr/>
        </p:nvPicPr>
        <p:blipFill>
          <a:blip r:embed="rId3"/>
          <a:srcRect/>
          <a:stretch>
            <a:fillRect/>
          </a:stretch>
        </p:blipFill>
        <p:spPr bwMode="auto">
          <a:xfrm>
            <a:off x="7315200" y="2819400"/>
            <a:ext cx="1600200" cy="2895600"/>
          </a:xfrm>
          <a:prstGeom prst="rect">
            <a:avLst/>
          </a:prstGeom>
          <a:noFill/>
          <a:ln w="9525">
            <a:noFill/>
            <a:miter lim="800000"/>
            <a:headEnd/>
            <a:tailEnd/>
          </a:ln>
          <a:effectLst/>
        </p:spPr>
      </p:pic>
      <p:sp>
        <p:nvSpPr>
          <p:cNvPr id="27653" name="Text Box 8"/>
          <p:cNvSpPr txBox="1">
            <a:spLocks noChangeArrowheads="1"/>
          </p:cNvSpPr>
          <p:nvPr/>
        </p:nvSpPr>
        <p:spPr bwMode="auto">
          <a:xfrm>
            <a:off x="838200" y="2133600"/>
            <a:ext cx="4633913" cy="519113"/>
          </a:xfrm>
          <a:prstGeom prst="rect">
            <a:avLst/>
          </a:prstGeom>
          <a:solidFill>
            <a:srgbClr val="CCFF99"/>
          </a:solidFill>
          <a:ln w="9525">
            <a:noFill/>
            <a:miter lim="800000"/>
            <a:headEnd/>
            <a:tailEnd/>
          </a:ln>
          <a:effectLst/>
        </p:spPr>
        <p:txBody>
          <a:bodyPr wrap="none">
            <a:spAutoFit/>
          </a:bodyPr>
          <a:lstStyle/>
          <a:p>
            <a:r>
              <a:rPr lang="en-US" sz="2800"/>
              <a:t>The Cell is a Nano Factory!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p:cNvSpPr>
          <p:nvPr/>
        </p:nvSpPr>
        <p:spPr bwMode="auto">
          <a:xfrm>
            <a:off x="1828800" y="1898650"/>
            <a:ext cx="6045200" cy="2730500"/>
          </a:xfrm>
          <a:custGeom>
            <a:avLst/>
            <a:gdLst>
              <a:gd name="T0" fmla="*/ 40322500 w 3808"/>
              <a:gd name="T1" fmla="*/ 2147483647 h 1384"/>
              <a:gd name="T2" fmla="*/ 766127500 w 3808"/>
              <a:gd name="T3" fmla="*/ 2147483647 h 1384"/>
              <a:gd name="T4" fmla="*/ 2147483647 w 3808"/>
              <a:gd name="T5" fmla="*/ 1307830584 h 1384"/>
              <a:gd name="T6" fmla="*/ 2147483647 w 3808"/>
              <a:gd name="T7" fmla="*/ 2147483647 h 1384"/>
              <a:gd name="T8" fmla="*/ 2147483647 w 3808"/>
              <a:gd name="T9" fmla="*/ 0 h 1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8" h="1384">
                <a:moveTo>
                  <a:pt x="16" y="576"/>
                </a:moveTo>
                <a:cubicBezTo>
                  <a:pt x="8" y="980"/>
                  <a:pt x="0" y="1384"/>
                  <a:pt x="304" y="1344"/>
                </a:cubicBezTo>
                <a:cubicBezTo>
                  <a:pt x="608" y="1304"/>
                  <a:pt x="1344" y="376"/>
                  <a:pt x="1840" y="336"/>
                </a:cubicBezTo>
                <a:cubicBezTo>
                  <a:pt x="2336" y="296"/>
                  <a:pt x="2952" y="1160"/>
                  <a:pt x="3280" y="1104"/>
                </a:cubicBezTo>
                <a:cubicBezTo>
                  <a:pt x="3608" y="1048"/>
                  <a:pt x="3720" y="184"/>
                  <a:pt x="3808" y="0"/>
                </a:cubicBezTo>
              </a:path>
            </a:pathLst>
          </a:custGeom>
          <a:noFill/>
          <a:ln w="38100">
            <a:solidFill>
              <a:schemeClr val="tx1"/>
            </a:solidFill>
            <a:round/>
            <a:headEnd/>
            <a:tailEnd type="stealth" w="lg" len="lg"/>
          </a:ln>
          <a:effectLst/>
        </p:spPr>
        <p:txBody>
          <a:bodyPr/>
          <a:lstStyle/>
          <a:p>
            <a:endParaRPr lang="en-IN"/>
          </a:p>
        </p:txBody>
      </p:sp>
      <p:sp>
        <p:nvSpPr>
          <p:cNvPr id="82947" name="Rectangle 3"/>
          <p:cNvSpPr>
            <a:spLocks noChangeArrowheads="1"/>
          </p:cNvSpPr>
          <p:nvPr/>
        </p:nvSpPr>
        <p:spPr bwMode="auto">
          <a:xfrm>
            <a:off x="381000" y="1441450"/>
            <a:ext cx="2895600" cy="1873250"/>
          </a:xfrm>
          <a:prstGeom prst="rect">
            <a:avLst/>
          </a:prstGeom>
          <a:solidFill>
            <a:srgbClr val="FFFFCC"/>
          </a:solidFill>
          <a:ln w="9525">
            <a:solidFill>
              <a:schemeClr val="tx1"/>
            </a:solidFill>
            <a:miter lim="800000"/>
            <a:headEnd/>
            <a:tailEnd/>
          </a:ln>
          <a:effectLst>
            <a:outerShdw dist="71842" dir="2700000" algn="ctr" rotWithShape="0">
              <a:schemeClr val="bg2"/>
            </a:outerShdw>
          </a:effectLst>
        </p:spPr>
        <p:txBody>
          <a:bodyPr>
            <a:spAutoFit/>
          </a:bodyPr>
          <a:lstStyle/>
          <a:p>
            <a:pPr marL="115888" indent="-115888" algn="ctr">
              <a:defRPr/>
            </a:pPr>
            <a:r>
              <a:rPr lang="en-US" b="1">
                <a:solidFill>
                  <a:srgbClr val="010000"/>
                </a:solidFill>
                <a:effectLst>
                  <a:outerShdw blurRad="38100" dist="38100" dir="2700000" algn="tl">
                    <a:srgbClr val="FFFFFF"/>
                  </a:outerShdw>
                </a:effectLst>
              </a:rPr>
              <a:t>2001 RFA</a:t>
            </a:r>
          </a:p>
          <a:p>
            <a:pPr marL="115888" indent="-115888">
              <a:buFont typeface="Wingdings" pitchFamily="2" charset="2"/>
              <a:buChar char="§"/>
              <a:defRPr/>
            </a:pPr>
            <a:r>
              <a:rPr lang="en-US" sz="1600"/>
              <a:t>Synthesis and Processing; </a:t>
            </a:r>
          </a:p>
          <a:p>
            <a:pPr marL="115888" indent="-115888">
              <a:buFont typeface="Wingdings" pitchFamily="2" charset="2"/>
              <a:buChar char="§"/>
              <a:defRPr/>
            </a:pPr>
            <a:r>
              <a:rPr lang="en-US" sz="1600"/>
              <a:t>Characterization and Manipulation;</a:t>
            </a:r>
          </a:p>
          <a:p>
            <a:pPr marL="115888" indent="-115888">
              <a:buFont typeface="Wingdings" pitchFamily="2" charset="2"/>
              <a:buChar char="§"/>
              <a:defRPr/>
            </a:pPr>
            <a:r>
              <a:rPr lang="en-US" sz="1600"/>
              <a:t>Modeling and Simulation; </a:t>
            </a:r>
          </a:p>
          <a:p>
            <a:pPr marL="115888" indent="-115888">
              <a:buFont typeface="Wingdings" pitchFamily="2" charset="2"/>
              <a:buChar char="§"/>
              <a:defRPr/>
            </a:pPr>
            <a:r>
              <a:rPr lang="en-US" sz="1600"/>
              <a:t>Device and System Concepts</a:t>
            </a:r>
          </a:p>
        </p:txBody>
      </p:sp>
      <p:sp>
        <p:nvSpPr>
          <p:cNvPr id="28676" name="Rectangle 4"/>
          <p:cNvSpPr>
            <a:spLocks noGrp="1" noChangeArrowheads="1"/>
          </p:cNvSpPr>
          <p:nvPr>
            <p:ph type="title" idx="4294967295"/>
          </p:nvPr>
        </p:nvSpPr>
        <p:spPr>
          <a:xfrm>
            <a:off x="0" y="228600"/>
            <a:ext cx="6781800" cy="457200"/>
          </a:xfrm>
        </p:spPr>
        <p:txBody>
          <a:bodyPr anchor="t"/>
          <a:lstStyle/>
          <a:p>
            <a:pPr eaLnBrk="1" hangingPunct="1"/>
            <a:r>
              <a:rPr lang="en-US" sz="2400" smtClean="0">
                <a:solidFill>
                  <a:schemeClr val="accent2"/>
                </a:solidFill>
              </a:rPr>
              <a:t>EPA (NCER) Nanotechnology Activities</a:t>
            </a:r>
          </a:p>
        </p:txBody>
      </p:sp>
      <p:sp>
        <p:nvSpPr>
          <p:cNvPr id="28677" name="Rectangle 5"/>
          <p:cNvSpPr>
            <a:spLocks noChangeArrowheads="1"/>
          </p:cNvSpPr>
          <p:nvPr/>
        </p:nvSpPr>
        <p:spPr bwMode="auto">
          <a:xfrm>
            <a:off x="5791200" y="4419600"/>
            <a:ext cx="2971800" cy="1568450"/>
          </a:xfrm>
          <a:prstGeom prst="rect">
            <a:avLst/>
          </a:prstGeom>
          <a:solidFill>
            <a:srgbClr val="3399FF"/>
          </a:solidFill>
          <a:ln w="9525">
            <a:solidFill>
              <a:schemeClr val="tx1"/>
            </a:solidFill>
            <a:miter lim="800000"/>
            <a:headEnd/>
            <a:tailEnd/>
          </a:ln>
          <a:effectLst>
            <a:outerShdw dist="71842" dir="2700000" algn="ctr" rotWithShape="0">
              <a:schemeClr val="bg2"/>
            </a:outerShdw>
          </a:effectLst>
        </p:spPr>
        <p:txBody>
          <a:bodyPr>
            <a:spAutoFit/>
          </a:bodyPr>
          <a:lstStyle/>
          <a:p>
            <a:pPr marL="115888" indent="-115888">
              <a:buFont typeface="Wingdings" pitchFamily="2" charset="2"/>
              <a:buChar char="§"/>
            </a:pPr>
            <a:r>
              <a:rPr lang="en-US" sz="1600">
                <a:solidFill>
                  <a:schemeClr val="bg1"/>
                </a:solidFill>
              </a:rPr>
              <a:t>ACS Symposia-2003,04,05</a:t>
            </a:r>
          </a:p>
          <a:p>
            <a:pPr marL="115888" indent="-115888">
              <a:buFont typeface="Wingdings" pitchFamily="2" charset="2"/>
              <a:buChar char="§"/>
            </a:pPr>
            <a:r>
              <a:rPr lang="en-US" sz="1600"/>
              <a:t>Gordon Conference- 2006?</a:t>
            </a:r>
          </a:p>
          <a:p>
            <a:pPr marL="115888" indent="-115888">
              <a:buFont typeface="Wingdings" pitchFamily="2" charset="2"/>
              <a:buChar char="§"/>
            </a:pPr>
            <a:r>
              <a:rPr lang="en-US" sz="1600">
                <a:solidFill>
                  <a:schemeClr val="bg1"/>
                </a:solidFill>
              </a:rPr>
              <a:t>Grand Challenges Workshop</a:t>
            </a:r>
            <a:r>
              <a:rPr lang="en-US" sz="1600"/>
              <a:t> </a:t>
            </a:r>
          </a:p>
          <a:p>
            <a:pPr marL="115888" indent="-115888">
              <a:buFont typeface="Wingdings" pitchFamily="2" charset="2"/>
              <a:buChar char="§"/>
            </a:pPr>
            <a:r>
              <a:rPr lang="en-US" sz="1600"/>
              <a:t>Interagency Environmental Conference</a:t>
            </a:r>
          </a:p>
          <a:p>
            <a:pPr marL="115888" indent="-115888">
              <a:buFont typeface="Wingdings" pitchFamily="2" charset="2"/>
              <a:buChar char="§"/>
            </a:pPr>
            <a:r>
              <a:rPr lang="en-US" sz="1600">
                <a:solidFill>
                  <a:schemeClr val="bg1"/>
                </a:solidFill>
              </a:rPr>
              <a:t>Edited journals</a:t>
            </a:r>
          </a:p>
        </p:txBody>
      </p:sp>
      <p:sp>
        <p:nvSpPr>
          <p:cNvPr id="28678" name="Text Box 6"/>
          <p:cNvSpPr txBox="1">
            <a:spLocks noChangeArrowheads="1"/>
          </p:cNvSpPr>
          <p:nvPr/>
        </p:nvSpPr>
        <p:spPr bwMode="auto">
          <a:xfrm>
            <a:off x="3657600" y="1600200"/>
            <a:ext cx="2895600" cy="711200"/>
          </a:xfrm>
          <a:prstGeom prst="rect">
            <a:avLst/>
          </a:prstGeom>
          <a:solidFill>
            <a:srgbClr val="CCFFCC"/>
          </a:solidFill>
          <a:ln w="9525">
            <a:solidFill>
              <a:schemeClr val="tx1"/>
            </a:solidFill>
            <a:miter lim="800000"/>
            <a:headEnd/>
            <a:tailEnd/>
          </a:ln>
          <a:effectLst>
            <a:outerShdw dist="71842" dir="2700000" algn="ctr" rotWithShape="0">
              <a:schemeClr val="bg2"/>
            </a:outerShdw>
          </a:effectLst>
        </p:spPr>
        <p:txBody>
          <a:bodyPr>
            <a:spAutoFit/>
          </a:bodyPr>
          <a:lstStyle/>
          <a:p>
            <a:r>
              <a:rPr lang="en-US"/>
              <a:t>Grantees’ workshops</a:t>
            </a:r>
          </a:p>
          <a:p>
            <a:r>
              <a:rPr lang="en-US"/>
              <a:t>Aug.`02, ‘04</a:t>
            </a:r>
          </a:p>
        </p:txBody>
      </p:sp>
      <p:sp>
        <p:nvSpPr>
          <p:cNvPr id="28679" name="Text Box 7"/>
          <p:cNvSpPr txBox="1">
            <a:spLocks noChangeArrowheads="1"/>
          </p:cNvSpPr>
          <p:nvPr/>
        </p:nvSpPr>
        <p:spPr bwMode="auto">
          <a:xfrm>
            <a:off x="5486400" y="6156325"/>
            <a:ext cx="3429000" cy="701675"/>
          </a:xfrm>
          <a:prstGeom prst="rect">
            <a:avLst/>
          </a:prstGeom>
          <a:solidFill>
            <a:schemeClr val="bg1"/>
          </a:solidFill>
          <a:ln w="9525">
            <a:noFill/>
            <a:miter lim="800000"/>
            <a:headEnd/>
            <a:tailEnd/>
          </a:ln>
          <a:effectLst/>
        </p:spPr>
        <p:txBody>
          <a:bodyPr>
            <a:spAutoFit/>
          </a:bodyPr>
          <a:lstStyle/>
          <a:p>
            <a:pPr algn="ctr"/>
            <a:r>
              <a:rPr lang="en-US" b="1"/>
              <a:t>Building a Green Nanotech Community</a:t>
            </a:r>
          </a:p>
        </p:txBody>
      </p:sp>
      <p:sp>
        <p:nvSpPr>
          <p:cNvPr id="82952" name="Rectangle 8"/>
          <p:cNvSpPr>
            <a:spLocks noChangeArrowheads="1"/>
          </p:cNvSpPr>
          <p:nvPr/>
        </p:nvSpPr>
        <p:spPr bwMode="auto">
          <a:xfrm>
            <a:off x="990600" y="4597400"/>
            <a:ext cx="3733800" cy="1873250"/>
          </a:xfrm>
          <a:prstGeom prst="rect">
            <a:avLst/>
          </a:prstGeom>
          <a:solidFill>
            <a:srgbClr val="CCCCFF"/>
          </a:solidFill>
          <a:ln w="9525">
            <a:solidFill>
              <a:schemeClr val="tx1"/>
            </a:solidFill>
            <a:miter lim="800000"/>
            <a:headEnd/>
            <a:tailEnd/>
          </a:ln>
          <a:effectLst>
            <a:outerShdw dist="71842" dir="2700000" algn="ctr" rotWithShape="0">
              <a:schemeClr val="bg2"/>
            </a:outerShdw>
          </a:effectLst>
        </p:spPr>
        <p:txBody>
          <a:bodyPr>
            <a:spAutoFit/>
          </a:bodyPr>
          <a:lstStyle/>
          <a:p>
            <a:pPr marL="115888" indent="-115888" algn="ctr">
              <a:defRPr/>
            </a:pPr>
            <a:r>
              <a:rPr lang="en-US" b="1">
                <a:solidFill>
                  <a:srgbClr val="010000"/>
                </a:solidFill>
                <a:effectLst>
                  <a:outerShdw blurRad="38100" dist="38100" dir="2700000" algn="tl">
                    <a:srgbClr val="FFFFFF"/>
                  </a:outerShdw>
                </a:effectLst>
              </a:rPr>
              <a:t>2002 RFA</a:t>
            </a:r>
          </a:p>
          <a:p>
            <a:pPr marL="115888" indent="-115888">
              <a:buFont typeface="Wingdings" pitchFamily="2" charset="2"/>
              <a:buChar char="§"/>
              <a:defRPr/>
            </a:pPr>
            <a:r>
              <a:rPr lang="en-US" sz="1600"/>
              <a:t>Environmentally Benign Manufacturing and Processing;</a:t>
            </a:r>
          </a:p>
          <a:p>
            <a:pPr marL="115888" indent="-115888">
              <a:buFont typeface="Wingdings" pitchFamily="2" charset="2"/>
              <a:buChar char="§"/>
              <a:defRPr/>
            </a:pPr>
            <a:r>
              <a:rPr lang="en-US" sz="1600"/>
              <a:t>Remediation/Treatment; </a:t>
            </a:r>
          </a:p>
          <a:p>
            <a:pPr marL="115888" indent="-115888">
              <a:buFont typeface="Wingdings" pitchFamily="2" charset="2"/>
              <a:buChar char="§"/>
              <a:defRPr/>
            </a:pPr>
            <a:r>
              <a:rPr lang="en-US" sz="1600"/>
              <a:t>Sensors; </a:t>
            </a:r>
          </a:p>
          <a:p>
            <a:pPr marL="115888" indent="-115888">
              <a:buFont typeface="Wingdings" pitchFamily="2" charset="2"/>
              <a:buChar char="§"/>
              <a:defRPr/>
            </a:pPr>
            <a:r>
              <a:rPr lang="en-US" sz="1600"/>
              <a:t>Environmental Implications of Nanotechnology</a:t>
            </a:r>
          </a:p>
        </p:txBody>
      </p:sp>
      <p:sp>
        <p:nvSpPr>
          <p:cNvPr id="28681" name="Rectangle 9"/>
          <p:cNvSpPr>
            <a:spLocks noChangeArrowheads="1"/>
          </p:cNvSpPr>
          <p:nvPr/>
        </p:nvSpPr>
        <p:spPr bwMode="auto">
          <a:xfrm>
            <a:off x="3810000" y="3270250"/>
            <a:ext cx="1981200" cy="882650"/>
          </a:xfrm>
          <a:prstGeom prst="rect">
            <a:avLst/>
          </a:prstGeom>
          <a:solidFill>
            <a:srgbClr val="FFCC99"/>
          </a:solidFill>
          <a:ln w="9525">
            <a:noFill/>
            <a:miter lim="800000"/>
            <a:headEnd/>
            <a:tailEnd/>
          </a:ln>
          <a:effectLst>
            <a:outerShdw dist="71842" dir="2700000" algn="ctr" rotWithShape="0">
              <a:schemeClr val="folHlink"/>
            </a:outerShdw>
          </a:effectLst>
        </p:spPr>
        <p:txBody>
          <a:bodyPr>
            <a:spAutoFit/>
          </a:bodyPr>
          <a:lstStyle/>
          <a:p>
            <a:pPr algn="ctr"/>
            <a:r>
              <a:rPr lang="en-US" sz="2400" b="1"/>
              <a:t>SBIR </a:t>
            </a:r>
            <a:r>
              <a:rPr lang="en-US" sz="1400" b="1"/>
              <a:t>Nanomaterials and Clean Technologies </a:t>
            </a:r>
          </a:p>
        </p:txBody>
      </p:sp>
      <p:sp>
        <p:nvSpPr>
          <p:cNvPr id="28682" name="Text Box 10"/>
          <p:cNvSpPr txBox="1">
            <a:spLocks noChangeArrowheads="1"/>
          </p:cNvSpPr>
          <p:nvPr/>
        </p:nvSpPr>
        <p:spPr bwMode="auto">
          <a:xfrm>
            <a:off x="304800" y="1066800"/>
            <a:ext cx="2862263" cy="336550"/>
          </a:xfrm>
          <a:prstGeom prst="rect">
            <a:avLst/>
          </a:prstGeom>
          <a:solidFill>
            <a:schemeClr val="bg1"/>
          </a:solidFill>
          <a:ln w="9525">
            <a:noFill/>
            <a:miter lim="800000"/>
            <a:headEnd/>
            <a:tailEnd/>
          </a:ln>
          <a:effectLst/>
        </p:spPr>
        <p:txBody>
          <a:bodyPr wrap="none">
            <a:spAutoFit/>
          </a:bodyPr>
          <a:lstStyle/>
          <a:p>
            <a:r>
              <a:rPr lang="en-US" sz="1600" b="1"/>
              <a:t>Environmental Applications </a:t>
            </a:r>
          </a:p>
        </p:txBody>
      </p:sp>
      <p:sp>
        <p:nvSpPr>
          <p:cNvPr id="28683" name="Text Box 11"/>
          <p:cNvSpPr txBox="1">
            <a:spLocks noChangeArrowheads="1"/>
          </p:cNvSpPr>
          <p:nvPr/>
        </p:nvSpPr>
        <p:spPr bwMode="auto">
          <a:xfrm>
            <a:off x="152400" y="3727450"/>
            <a:ext cx="1676400" cy="825500"/>
          </a:xfrm>
          <a:prstGeom prst="rect">
            <a:avLst/>
          </a:prstGeom>
          <a:solidFill>
            <a:schemeClr val="bg1"/>
          </a:solidFill>
          <a:ln w="9525">
            <a:noFill/>
            <a:miter lim="800000"/>
            <a:headEnd/>
            <a:tailEnd/>
          </a:ln>
          <a:effectLst/>
        </p:spPr>
        <p:txBody>
          <a:bodyPr>
            <a:spAutoFit/>
          </a:bodyPr>
          <a:lstStyle/>
          <a:p>
            <a:pPr algn="ctr"/>
            <a:r>
              <a:rPr lang="en-US" sz="1600" b="1">
                <a:solidFill>
                  <a:srgbClr val="010000"/>
                </a:solidFill>
              </a:rPr>
              <a:t>Applications and Implications </a:t>
            </a:r>
          </a:p>
        </p:txBody>
      </p:sp>
      <p:sp>
        <p:nvSpPr>
          <p:cNvPr id="82956" name="Rectangle 12"/>
          <p:cNvSpPr>
            <a:spLocks noChangeArrowheads="1"/>
          </p:cNvSpPr>
          <p:nvPr/>
        </p:nvSpPr>
        <p:spPr bwMode="auto">
          <a:xfrm>
            <a:off x="6629400" y="2667000"/>
            <a:ext cx="2209800" cy="1139825"/>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a:spAutoFit/>
          </a:bodyPr>
          <a:lstStyle/>
          <a:p>
            <a:pPr marL="115888" indent="-115888" algn="ctr">
              <a:defRPr/>
            </a:pPr>
            <a:r>
              <a:rPr lang="en-US" b="1">
                <a:solidFill>
                  <a:srgbClr val="010000"/>
                </a:solidFill>
                <a:effectLst>
                  <a:outerShdw blurRad="38100" dist="38100" dir="2700000" algn="tl">
                    <a:srgbClr val="FFFFFF"/>
                  </a:outerShdw>
                </a:effectLst>
              </a:rPr>
              <a:t>2003/04 RFAs</a:t>
            </a:r>
          </a:p>
          <a:p>
            <a:pPr marL="115888" indent="-115888" algn="ctr">
              <a:defRPr/>
            </a:pPr>
            <a:r>
              <a:rPr lang="en-US" sz="1600">
                <a:solidFill>
                  <a:srgbClr val="010000"/>
                </a:solidFill>
              </a:rPr>
              <a:t>Health effects of manufactured nanomaterials</a:t>
            </a:r>
          </a:p>
        </p:txBody>
      </p:sp>
      <p:sp>
        <p:nvSpPr>
          <p:cNvPr id="28685" name="Text Box 13"/>
          <p:cNvSpPr txBox="1">
            <a:spLocks noChangeArrowheads="1"/>
          </p:cNvSpPr>
          <p:nvPr/>
        </p:nvSpPr>
        <p:spPr bwMode="auto">
          <a:xfrm>
            <a:off x="6400800" y="2209800"/>
            <a:ext cx="1676400" cy="336550"/>
          </a:xfrm>
          <a:prstGeom prst="rect">
            <a:avLst/>
          </a:prstGeom>
          <a:noFill/>
          <a:ln w="9525">
            <a:noFill/>
            <a:miter lim="800000"/>
            <a:headEnd/>
            <a:tailEnd/>
          </a:ln>
          <a:effectLst/>
        </p:spPr>
        <p:txBody>
          <a:bodyPr>
            <a:spAutoFit/>
          </a:bodyPr>
          <a:lstStyle/>
          <a:p>
            <a:pPr algn="ctr"/>
            <a:r>
              <a:rPr lang="en-US" sz="1600" b="1">
                <a:solidFill>
                  <a:srgbClr val="010000"/>
                </a:solidFill>
              </a:rPr>
              <a:t>Implications </a:t>
            </a:r>
          </a:p>
        </p:txBody>
      </p:sp>
      <p:sp>
        <p:nvSpPr>
          <p:cNvPr id="28686" name="Text Box 14"/>
          <p:cNvSpPr txBox="1">
            <a:spLocks noChangeArrowheads="1"/>
          </p:cNvSpPr>
          <p:nvPr/>
        </p:nvSpPr>
        <p:spPr bwMode="auto">
          <a:xfrm>
            <a:off x="6961188" y="1295400"/>
            <a:ext cx="2182812" cy="366713"/>
          </a:xfrm>
          <a:prstGeom prst="rect">
            <a:avLst/>
          </a:prstGeom>
          <a:noFill/>
          <a:ln w="9525">
            <a:noFill/>
            <a:miter lim="800000"/>
            <a:headEnd/>
            <a:tailEnd/>
          </a:ln>
          <a:effectLst/>
        </p:spPr>
        <p:txBody>
          <a:bodyPr wrap="none">
            <a:spAutoFit/>
          </a:bodyPr>
          <a:lstStyle/>
          <a:p>
            <a:r>
              <a:rPr lang="en-US" sz="1800" b="1"/>
              <a:t>EPA NanoMeeters</a:t>
            </a:r>
          </a:p>
        </p:txBody>
      </p:sp>
      <p:sp>
        <p:nvSpPr>
          <p:cNvPr id="28687" name="Rectangle 16"/>
          <p:cNvSpPr>
            <a:spLocks noChangeArrowheads="1"/>
          </p:cNvSpPr>
          <p:nvPr/>
        </p:nvSpPr>
        <p:spPr bwMode="auto">
          <a:xfrm>
            <a:off x="5791200" y="914400"/>
            <a:ext cx="3124200" cy="293688"/>
          </a:xfrm>
          <a:prstGeom prst="rect">
            <a:avLst/>
          </a:prstGeom>
          <a:solidFill>
            <a:srgbClr val="FF9900"/>
          </a:solidFill>
          <a:ln w="9525">
            <a:solidFill>
              <a:schemeClr val="tx1"/>
            </a:solidFill>
            <a:miter lim="800000"/>
            <a:headEnd/>
            <a:tailEnd/>
          </a:ln>
          <a:effectLst>
            <a:outerShdw dist="71842" dir="2700000" algn="ctr" rotWithShape="0">
              <a:schemeClr val="folHlink"/>
            </a:outerShdw>
          </a:effectLst>
        </p:spPr>
        <p:txBody>
          <a:bodyPr lIns="86493" tIns="43247" rIns="86493" bIns="43247">
            <a:spAutoFit/>
          </a:bodyPr>
          <a:lstStyle/>
          <a:p>
            <a:pPr defTabSz="865188"/>
            <a:r>
              <a:rPr lang="en-US" sz="1300" b="1"/>
              <a:t>Dec. 2003 Societal Implications II</a:t>
            </a:r>
          </a:p>
        </p:txBody>
      </p:sp>
      <p:sp>
        <p:nvSpPr>
          <p:cNvPr id="28688" name="Text Box 17"/>
          <p:cNvSpPr txBox="1">
            <a:spLocks noChangeArrowheads="1"/>
          </p:cNvSpPr>
          <p:nvPr/>
        </p:nvSpPr>
        <p:spPr bwMode="auto">
          <a:xfrm>
            <a:off x="6842125" y="1687513"/>
            <a:ext cx="2192338" cy="304800"/>
          </a:xfrm>
          <a:prstGeom prst="rect">
            <a:avLst/>
          </a:prstGeom>
          <a:solidFill>
            <a:srgbClr val="CC66FF"/>
          </a:solidFill>
          <a:ln w="9525">
            <a:noFill/>
            <a:miter lim="800000"/>
            <a:headEnd/>
            <a:tailEnd/>
          </a:ln>
          <a:effectLst/>
        </p:spPr>
        <p:txBody>
          <a:bodyPr wrap="none">
            <a:spAutoFit/>
          </a:bodyPr>
          <a:lstStyle/>
          <a:p>
            <a:r>
              <a:rPr lang="en-US" sz="1400" b="1"/>
              <a:t>Wilson Center Meetings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4419600" y="0"/>
            <a:ext cx="4419600" cy="4419600"/>
          </a:xfrm>
          <a:prstGeom prst="rect">
            <a:avLst/>
          </a:prstGeom>
          <a:noFill/>
          <a:ln w="9525">
            <a:noFill/>
            <a:miter lim="800000"/>
            <a:headEnd/>
            <a:tailEnd/>
          </a:ln>
          <a:effectLst/>
        </p:spPr>
      </p:pic>
      <p:sp>
        <p:nvSpPr>
          <p:cNvPr id="29699" name="Text Box 3"/>
          <p:cNvSpPr txBox="1">
            <a:spLocks noChangeArrowheads="1"/>
          </p:cNvSpPr>
          <p:nvPr/>
        </p:nvSpPr>
        <p:spPr bwMode="auto">
          <a:xfrm>
            <a:off x="228600" y="1600200"/>
            <a:ext cx="3302000" cy="641350"/>
          </a:xfrm>
          <a:prstGeom prst="rect">
            <a:avLst/>
          </a:prstGeom>
          <a:noFill/>
          <a:ln w="9525">
            <a:noFill/>
            <a:miter lim="800000"/>
            <a:headEnd/>
            <a:tailEnd/>
          </a:ln>
          <a:effectLst/>
        </p:spPr>
        <p:txBody>
          <a:bodyPr wrap="none">
            <a:spAutoFit/>
          </a:bodyPr>
          <a:lstStyle/>
          <a:p>
            <a:r>
              <a:rPr lang="en-US" sz="3600" b="1"/>
              <a:t>THE CHARGE!</a:t>
            </a:r>
          </a:p>
        </p:txBody>
      </p:sp>
      <p:sp>
        <p:nvSpPr>
          <p:cNvPr id="29700" name="Text Box 4"/>
          <p:cNvSpPr txBox="1">
            <a:spLocks noChangeArrowheads="1"/>
          </p:cNvSpPr>
          <p:nvPr/>
        </p:nvSpPr>
        <p:spPr bwMode="auto">
          <a:xfrm>
            <a:off x="609600" y="4724400"/>
            <a:ext cx="7588250" cy="579438"/>
          </a:xfrm>
          <a:prstGeom prst="rect">
            <a:avLst/>
          </a:prstGeom>
          <a:noFill/>
          <a:ln w="9525">
            <a:noFill/>
            <a:miter lim="800000"/>
            <a:headEnd/>
            <a:tailEnd/>
          </a:ln>
          <a:effectLst/>
        </p:spPr>
        <p:txBody>
          <a:bodyPr wrap="none">
            <a:spAutoFit/>
          </a:bodyPr>
          <a:lstStyle/>
          <a:p>
            <a:r>
              <a:rPr lang="en-US" sz="3200" b="1"/>
              <a:t>RESEARCH For ENVIRONMENTALLY</a:t>
            </a:r>
          </a:p>
        </p:txBody>
      </p:sp>
      <p:sp>
        <p:nvSpPr>
          <p:cNvPr id="29701" name="Rectangle 5"/>
          <p:cNvSpPr>
            <a:spLocks noChangeArrowheads="1"/>
          </p:cNvSpPr>
          <p:nvPr/>
        </p:nvSpPr>
        <p:spPr bwMode="auto">
          <a:xfrm>
            <a:off x="990600" y="5562600"/>
            <a:ext cx="7383463" cy="579438"/>
          </a:xfrm>
          <a:prstGeom prst="rect">
            <a:avLst/>
          </a:prstGeom>
          <a:noFill/>
          <a:ln w="9525">
            <a:noFill/>
            <a:miter lim="800000"/>
            <a:headEnd/>
            <a:tailEnd/>
          </a:ln>
          <a:effectLst/>
        </p:spPr>
        <p:txBody>
          <a:bodyPr wrap="none">
            <a:spAutoFit/>
          </a:bodyPr>
          <a:lstStyle/>
          <a:p>
            <a:r>
              <a:rPr lang="en-US" sz="3200" b="1"/>
              <a:t>RESPONSIBLE NANOTECHNOLOGY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p:cNvPicPr>
            <a:picLocks noChangeAspect="1" noChangeArrowheads="1"/>
          </p:cNvPicPr>
          <p:nvPr/>
        </p:nvPicPr>
        <p:blipFill>
          <a:blip r:embed="rId2"/>
          <a:srcRect/>
          <a:stretch>
            <a:fillRect/>
          </a:stretch>
        </p:blipFill>
        <p:spPr bwMode="auto">
          <a:xfrm>
            <a:off x="228600" y="2743200"/>
            <a:ext cx="6019800" cy="3449638"/>
          </a:xfrm>
          <a:prstGeom prst="rect">
            <a:avLst/>
          </a:prstGeom>
          <a:noFill/>
          <a:ln w="9525">
            <a:noFill/>
            <a:miter lim="800000"/>
            <a:headEnd/>
            <a:tailEnd/>
          </a:ln>
          <a:effectLst/>
        </p:spPr>
      </p:pic>
      <p:sp>
        <p:nvSpPr>
          <p:cNvPr id="30723" name="Rectangle 1027"/>
          <p:cNvSpPr>
            <a:spLocks noChangeArrowheads="1"/>
          </p:cNvSpPr>
          <p:nvPr/>
        </p:nvSpPr>
        <p:spPr bwMode="auto">
          <a:xfrm>
            <a:off x="1066800" y="1371600"/>
            <a:ext cx="5181600" cy="968375"/>
          </a:xfrm>
          <a:prstGeom prst="rect">
            <a:avLst/>
          </a:prstGeom>
          <a:noFill/>
          <a:ln w="9525">
            <a:noFill/>
            <a:miter lim="800000"/>
            <a:headEnd/>
            <a:tailEnd/>
          </a:ln>
          <a:effectLst/>
        </p:spPr>
        <p:txBody>
          <a:bodyPr>
            <a:spAutoFit/>
          </a:bodyPr>
          <a:lstStyle/>
          <a:p>
            <a:pPr>
              <a:lnSpc>
                <a:spcPct val="120000"/>
              </a:lnSpc>
              <a:spcBef>
                <a:spcPct val="50000"/>
              </a:spcBef>
            </a:pPr>
            <a:r>
              <a:rPr lang="en-US" sz="2400" b="1">
                <a:latin typeface="ZapfHumnst Dm BT" pitchFamily="34" charset="0"/>
                <a:cs typeface="Arial" pitchFamily="34" charset="0"/>
              </a:rPr>
              <a:t>Come forth into the light of things, Let nature be your teacher</a:t>
            </a:r>
          </a:p>
        </p:txBody>
      </p:sp>
      <p:sp>
        <p:nvSpPr>
          <p:cNvPr id="30724" name="Text Box 1028"/>
          <p:cNvSpPr txBox="1">
            <a:spLocks noChangeArrowheads="1"/>
          </p:cNvSpPr>
          <p:nvPr/>
        </p:nvSpPr>
        <p:spPr bwMode="auto">
          <a:xfrm>
            <a:off x="6019800" y="2362200"/>
            <a:ext cx="1924050" cy="304800"/>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1400" b="1">
                <a:solidFill>
                  <a:schemeClr val="accent2"/>
                </a:solidFill>
                <a:cs typeface="Arial" pitchFamily="34" charset="0"/>
              </a:rPr>
              <a:t>William Wordsworth</a:t>
            </a:r>
            <a:endParaRPr lang="en-US" sz="1400" b="1">
              <a:solidFill>
                <a:schemeClr val="accent2"/>
              </a:solidFill>
            </a:endParaRPr>
          </a:p>
        </p:txBody>
      </p:sp>
      <p:sp>
        <p:nvSpPr>
          <p:cNvPr id="30725" name="Text Box 1030"/>
          <p:cNvSpPr txBox="1">
            <a:spLocks noChangeArrowheads="1"/>
          </p:cNvSpPr>
          <p:nvPr/>
        </p:nvSpPr>
        <p:spPr bwMode="auto">
          <a:xfrm>
            <a:off x="3276600" y="228600"/>
            <a:ext cx="2820988" cy="641350"/>
          </a:xfrm>
          <a:prstGeom prst="rect">
            <a:avLst/>
          </a:prstGeom>
          <a:noFill/>
          <a:ln w="9525">
            <a:noFill/>
            <a:miter lim="800000"/>
            <a:headEnd/>
            <a:tailEnd/>
          </a:ln>
          <a:effectLst/>
        </p:spPr>
        <p:txBody>
          <a:bodyPr wrap="none">
            <a:spAutoFit/>
          </a:bodyPr>
          <a:lstStyle/>
          <a:p>
            <a:r>
              <a:rPr lang="en-US" sz="3600"/>
              <a:t>Questions??</a:t>
            </a:r>
          </a:p>
        </p:txBody>
      </p:sp>
      <p:sp>
        <p:nvSpPr>
          <p:cNvPr id="30726" name="Text Box 1031"/>
          <p:cNvSpPr txBox="1">
            <a:spLocks noChangeArrowheads="1"/>
          </p:cNvSpPr>
          <p:nvPr/>
        </p:nvSpPr>
        <p:spPr bwMode="auto">
          <a:xfrm>
            <a:off x="6170613" y="4267200"/>
            <a:ext cx="2982912" cy="396875"/>
          </a:xfrm>
          <a:prstGeom prst="rect">
            <a:avLst/>
          </a:prstGeom>
          <a:noFill/>
          <a:ln w="9525">
            <a:noFill/>
            <a:miter lim="800000"/>
            <a:headEnd/>
            <a:tailEnd/>
          </a:ln>
          <a:effectLst/>
        </p:spPr>
        <p:txBody>
          <a:bodyPr wrap="none">
            <a:spAutoFit/>
          </a:bodyPr>
          <a:lstStyle/>
          <a:p>
            <a:r>
              <a:rPr lang="en-US" b="1"/>
              <a:t>Karn.Barbara@epa.gov</a:t>
            </a:r>
          </a:p>
        </p:txBody>
      </p:sp>
      <p:sp>
        <p:nvSpPr>
          <p:cNvPr id="30727" name="Text Box 1032"/>
          <p:cNvSpPr txBox="1">
            <a:spLocks noChangeArrowheads="1"/>
          </p:cNvSpPr>
          <p:nvPr/>
        </p:nvSpPr>
        <p:spPr bwMode="auto">
          <a:xfrm>
            <a:off x="6553200" y="5029200"/>
            <a:ext cx="2051050" cy="396875"/>
          </a:xfrm>
          <a:prstGeom prst="rect">
            <a:avLst/>
          </a:prstGeom>
          <a:noFill/>
          <a:ln w="9525">
            <a:noFill/>
            <a:miter lim="800000"/>
            <a:headEnd/>
            <a:tailEnd/>
          </a:ln>
          <a:effectLst/>
        </p:spPr>
        <p:txBody>
          <a:bodyPr wrap="none">
            <a:spAutoFit/>
          </a:bodyPr>
          <a:lstStyle/>
          <a:p>
            <a:r>
              <a:rPr lang="en-US" b="1"/>
              <a:t>202-343-9704</a:t>
            </a:r>
          </a:p>
        </p:txBody>
      </p:sp>
      <p:sp>
        <p:nvSpPr>
          <p:cNvPr id="30728" name="Text Box 1033"/>
          <p:cNvSpPr txBox="1">
            <a:spLocks noChangeArrowheads="1"/>
          </p:cNvSpPr>
          <p:nvPr/>
        </p:nvSpPr>
        <p:spPr bwMode="auto">
          <a:xfrm>
            <a:off x="6400800" y="5638800"/>
            <a:ext cx="2390775" cy="396875"/>
          </a:xfrm>
          <a:prstGeom prst="rect">
            <a:avLst/>
          </a:prstGeom>
          <a:noFill/>
          <a:ln w="9525">
            <a:noFill/>
            <a:miter lim="800000"/>
            <a:headEnd/>
            <a:tailEnd/>
          </a:ln>
          <a:effectLst/>
        </p:spPr>
        <p:txBody>
          <a:bodyPr wrap="none">
            <a:spAutoFit/>
          </a:bodyPr>
          <a:lstStyle/>
          <a:p>
            <a:r>
              <a:rPr lang="en-US" b="1"/>
              <a:t>www.epa.gov/ncer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457200" y="1447800"/>
            <a:ext cx="8077200" cy="4291013"/>
          </a:xfrm>
          <a:prstGeom prst="rect">
            <a:avLst/>
          </a:prstGeom>
          <a:noFill/>
          <a:ln w="9525">
            <a:noFill/>
            <a:miter lim="800000"/>
            <a:headEnd/>
            <a:tailEnd/>
          </a:ln>
          <a:effectLst/>
        </p:spPr>
        <p:txBody>
          <a:bodyPr>
            <a:spAutoFit/>
          </a:bodyPr>
          <a:lstStyle/>
          <a:p>
            <a:pPr>
              <a:spcBef>
                <a:spcPct val="50000"/>
              </a:spcBef>
            </a:pPr>
            <a:r>
              <a:rPr lang="en-US" sz="2400"/>
              <a:t>While many definitions for nanotechnology exist, the NNI* calls it "nanotechnology" only if it involves </a:t>
            </a:r>
            <a:r>
              <a:rPr lang="en-US" sz="2400">
                <a:solidFill>
                  <a:schemeClr val="accent2"/>
                </a:solidFill>
              </a:rPr>
              <a:t>all</a:t>
            </a:r>
            <a:r>
              <a:rPr lang="en-US" sz="2400"/>
              <a:t> of the following:</a:t>
            </a:r>
          </a:p>
          <a:p>
            <a:pPr>
              <a:spcBef>
                <a:spcPct val="50000"/>
              </a:spcBef>
            </a:pPr>
            <a:r>
              <a:rPr lang="en-US" sz="2400"/>
              <a:t>1. Research and technology development at the atomic, molecular or macromolecular levels, in the </a:t>
            </a:r>
            <a:r>
              <a:rPr lang="en-US" sz="2400">
                <a:solidFill>
                  <a:schemeClr val="accent2"/>
                </a:solidFill>
              </a:rPr>
              <a:t>length scale</a:t>
            </a:r>
            <a:r>
              <a:rPr lang="en-US" sz="2400"/>
              <a:t> of approximately 1 - 100 nanometer range.</a:t>
            </a:r>
          </a:p>
          <a:p>
            <a:pPr>
              <a:spcBef>
                <a:spcPct val="50000"/>
              </a:spcBef>
            </a:pPr>
            <a:r>
              <a:rPr lang="en-US" sz="2400"/>
              <a:t>2. Creating and using structures, devices and systems that have </a:t>
            </a:r>
            <a:r>
              <a:rPr lang="en-US" sz="2400">
                <a:solidFill>
                  <a:schemeClr val="accent2"/>
                </a:solidFill>
              </a:rPr>
              <a:t>novel properties and functions</a:t>
            </a:r>
            <a:r>
              <a:rPr lang="en-US" sz="2400"/>
              <a:t> because of their small and/or intermediate </a:t>
            </a:r>
            <a:r>
              <a:rPr lang="en-US" sz="2400">
                <a:solidFill>
                  <a:schemeClr val="accent2"/>
                </a:solidFill>
              </a:rPr>
              <a:t>size</a:t>
            </a:r>
            <a:r>
              <a:rPr lang="en-US" sz="2400"/>
              <a:t>.</a:t>
            </a:r>
          </a:p>
          <a:p>
            <a:pPr>
              <a:spcBef>
                <a:spcPct val="50000"/>
              </a:spcBef>
            </a:pPr>
            <a:r>
              <a:rPr lang="en-US" sz="2400"/>
              <a:t>3. Ability to </a:t>
            </a:r>
            <a:r>
              <a:rPr lang="en-US" sz="2400">
                <a:solidFill>
                  <a:schemeClr val="accent2"/>
                </a:solidFill>
              </a:rPr>
              <a:t>control or manipulate</a:t>
            </a:r>
            <a:r>
              <a:rPr lang="en-US" sz="2400"/>
              <a:t> on the </a:t>
            </a:r>
            <a:r>
              <a:rPr lang="en-US" sz="2400">
                <a:solidFill>
                  <a:schemeClr val="accent2"/>
                </a:solidFill>
              </a:rPr>
              <a:t>atomic scale</a:t>
            </a:r>
            <a:r>
              <a:rPr lang="en-US" sz="2400"/>
              <a:t>.</a:t>
            </a:r>
          </a:p>
        </p:txBody>
      </p:sp>
      <p:sp>
        <p:nvSpPr>
          <p:cNvPr id="5123" name="Text Box 8"/>
          <p:cNvSpPr txBox="1">
            <a:spLocks noChangeArrowheads="1"/>
          </p:cNvSpPr>
          <p:nvPr/>
        </p:nvSpPr>
        <p:spPr bwMode="auto">
          <a:xfrm>
            <a:off x="2362200" y="180975"/>
            <a:ext cx="5076825" cy="579438"/>
          </a:xfrm>
          <a:prstGeom prst="rect">
            <a:avLst/>
          </a:prstGeom>
          <a:noFill/>
          <a:ln w="9525">
            <a:noFill/>
            <a:miter lim="800000"/>
            <a:headEnd/>
            <a:tailEnd/>
          </a:ln>
          <a:effectLst/>
        </p:spPr>
        <p:txBody>
          <a:bodyPr wrap="none">
            <a:spAutoFit/>
          </a:bodyPr>
          <a:lstStyle/>
          <a:p>
            <a:r>
              <a:rPr lang="en-US" sz="3200" b="1">
                <a:solidFill>
                  <a:schemeClr val="accent2"/>
                </a:solidFill>
              </a:rPr>
              <a:t>What is nanotechnology?</a:t>
            </a:r>
          </a:p>
        </p:txBody>
      </p:sp>
      <p:sp>
        <p:nvSpPr>
          <p:cNvPr id="5124" name="Text Box 9"/>
          <p:cNvSpPr txBox="1">
            <a:spLocks noChangeArrowheads="1"/>
          </p:cNvSpPr>
          <p:nvPr/>
        </p:nvSpPr>
        <p:spPr bwMode="auto">
          <a:xfrm>
            <a:off x="593725" y="5856288"/>
            <a:ext cx="3703638" cy="336550"/>
          </a:xfrm>
          <a:prstGeom prst="rect">
            <a:avLst/>
          </a:prstGeom>
          <a:noFill/>
          <a:ln w="9525">
            <a:noFill/>
            <a:miter lim="800000"/>
            <a:headEnd/>
            <a:tailEnd/>
          </a:ln>
          <a:effectLst/>
        </p:spPr>
        <p:txBody>
          <a:bodyPr wrap="none">
            <a:spAutoFit/>
          </a:bodyPr>
          <a:lstStyle/>
          <a:p>
            <a:r>
              <a:rPr lang="en-US" sz="1600" b="1"/>
              <a:t>*National Nanotechnology Initiative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181100" y="2781300"/>
            <a:ext cx="5473700" cy="1816100"/>
          </a:xfrm>
          <a:prstGeom prst="rect">
            <a:avLst/>
          </a:prstGeom>
          <a:solidFill>
            <a:srgbClr val="FFFFFF"/>
          </a:solidFill>
          <a:ln w="12700">
            <a:solidFill>
              <a:srgbClr val="000000"/>
            </a:solidFill>
            <a:miter lim="800000"/>
            <a:headEnd/>
            <a:tailEnd/>
          </a:ln>
        </p:spPr>
        <p:txBody>
          <a:bodyPr/>
          <a:lstStyle/>
          <a:p>
            <a:endParaRPr lang="en-US"/>
          </a:p>
        </p:txBody>
      </p:sp>
      <p:sp>
        <p:nvSpPr>
          <p:cNvPr id="6147" name="Line 3"/>
          <p:cNvSpPr>
            <a:spLocks noChangeShapeType="1"/>
          </p:cNvSpPr>
          <p:nvPr/>
        </p:nvSpPr>
        <p:spPr bwMode="auto">
          <a:xfrm>
            <a:off x="2057400" y="2819400"/>
            <a:ext cx="1588" cy="1828800"/>
          </a:xfrm>
          <a:prstGeom prst="line">
            <a:avLst/>
          </a:prstGeom>
          <a:noFill/>
          <a:ln w="12700">
            <a:solidFill>
              <a:srgbClr val="000000"/>
            </a:solidFill>
            <a:round/>
            <a:headEnd/>
            <a:tailEnd/>
          </a:ln>
        </p:spPr>
        <p:txBody>
          <a:bodyPr/>
          <a:lstStyle/>
          <a:p>
            <a:endParaRPr lang="en-IN"/>
          </a:p>
        </p:txBody>
      </p:sp>
      <p:sp>
        <p:nvSpPr>
          <p:cNvPr id="6148" name="Line 4"/>
          <p:cNvSpPr>
            <a:spLocks noChangeShapeType="1"/>
          </p:cNvSpPr>
          <p:nvPr/>
        </p:nvSpPr>
        <p:spPr bwMode="auto">
          <a:xfrm>
            <a:off x="2971800" y="2819400"/>
            <a:ext cx="1588" cy="1828800"/>
          </a:xfrm>
          <a:prstGeom prst="line">
            <a:avLst/>
          </a:prstGeom>
          <a:noFill/>
          <a:ln w="12700">
            <a:solidFill>
              <a:srgbClr val="000000"/>
            </a:solidFill>
            <a:round/>
            <a:headEnd/>
            <a:tailEnd/>
          </a:ln>
        </p:spPr>
        <p:txBody>
          <a:bodyPr/>
          <a:lstStyle/>
          <a:p>
            <a:endParaRPr lang="en-IN"/>
          </a:p>
        </p:txBody>
      </p:sp>
      <p:sp>
        <p:nvSpPr>
          <p:cNvPr id="6149" name="Line 5"/>
          <p:cNvSpPr>
            <a:spLocks noChangeShapeType="1"/>
          </p:cNvSpPr>
          <p:nvPr/>
        </p:nvSpPr>
        <p:spPr bwMode="auto">
          <a:xfrm>
            <a:off x="3886200" y="2819400"/>
            <a:ext cx="1588" cy="1828800"/>
          </a:xfrm>
          <a:prstGeom prst="line">
            <a:avLst/>
          </a:prstGeom>
          <a:noFill/>
          <a:ln w="12700">
            <a:solidFill>
              <a:srgbClr val="000000"/>
            </a:solidFill>
            <a:round/>
            <a:headEnd/>
            <a:tailEnd/>
          </a:ln>
        </p:spPr>
        <p:txBody>
          <a:bodyPr/>
          <a:lstStyle/>
          <a:p>
            <a:endParaRPr lang="en-IN"/>
          </a:p>
        </p:txBody>
      </p:sp>
      <p:sp>
        <p:nvSpPr>
          <p:cNvPr id="6150" name="Line 6"/>
          <p:cNvSpPr>
            <a:spLocks noChangeShapeType="1"/>
          </p:cNvSpPr>
          <p:nvPr/>
        </p:nvSpPr>
        <p:spPr bwMode="auto">
          <a:xfrm>
            <a:off x="4800600" y="2819400"/>
            <a:ext cx="1588" cy="1828800"/>
          </a:xfrm>
          <a:prstGeom prst="line">
            <a:avLst/>
          </a:prstGeom>
          <a:noFill/>
          <a:ln w="12700">
            <a:solidFill>
              <a:srgbClr val="000000"/>
            </a:solidFill>
            <a:round/>
            <a:headEnd/>
            <a:tailEnd/>
          </a:ln>
        </p:spPr>
        <p:txBody>
          <a:bodyPr/>
          <a:lstStyle/>
          <a:p>
            <a:endParaRPr lang="en-IN"/>
          </a:p>
        </p:txBody>
      </p:sp>
      <p:sp>
        <p:nvSpPr>
          <p:cNvPr id="6151" name="Line 7"/>
          <p:cNvSpPr>
            <a:spLocks noChangeShapeType="1"/>
          </p:cNvSpPr>
          <p:nvPr/>
        </p:nvSpPr>
        <p:spPr bwMode="auto">
          <a:xfrm>
            <a:off x="5715000" y="2819400"/>
            <a:ext cx="1588" cy="1828800"/>
          </a:xfrm>
          <a:prstGeom prst="line">
            <a:avLst/>
          </a:prstGeom>
          <a:noFill/>
          <a:ln w="12700">
            <a:solidFill>
              <a:srgbClr val="000000"/>
            </a:solidFill>
            <a:round/>
            <a:headEnd/>
            <a:tailEnd/>
          </a:ln>
        </p:spPr>
        <p:txBody>
          <a:bodyPr/>
          <a:lstStyle/>
          <a:p>
            <a:endParaRPr lang="en-IN"/>
          </a:p>
        </p:txBody>
      </p:sp>
      <p:sp>
        <p:nvSpPr>
          <p:cNvPr id="6152" name="Rectangle 8"/>
          <p:cNvSpPr>
            <a:spLocks noChangeArrowheads="1"/>
          </p:cNvSpPr>
          <p:nvPr/>
        </p:nvSpPr>
        <p:spPr bwMode="auto">
          <a:xfrm>
            <a:off x="6337300" y="4787900"/>
            <a:ext cx="561975" cy="212725"/>
          </a:xfrm>
          <a:prstGeom prst="rect">
            <a:avLst/>
          </a:prstGeom>
          <a:noFill/>
          <a:ln w="9525">
            <a:noFill/>
            <a:miter lim="800000"/>
            <a:headEnd/>
            <a:tailEnd/>
          </a:ln>
        </p:spPr>
        <p:txBody>
          <a:bodyPr wrap="none" lIns="0" tIns="0" rIns="0" bIns="0">
            <a:spAutoFit/>
          </a:bodyPr>
          <a:lstStyle/>
          <a:p>
            <a:r>
              <a:rPr lang="en-US" sz="1400" b="1">
                <a:latin typeface="Helvetica" charset="0"/>
              </a:rPr>
              <a:t>100 µm</a:t>
            </a:r>
            <a:endParaRPr lang="en-US" sz="2400" b="1"/>
          </a:p>
        </p:txBody>
      </p:sp>
      <p:sp>
        <p:nvSpPr>
          <p:cNvPr id="6153" name="Rectangle 9"/>
          <p:cNvSpPr>
            <a:spLocks noChangeArrowheads="1"/>
          </p:cNvSpPr>
          <p:nvPr/>
        </p:nvSpPr>
        <p:spPr bwMode="auto">
          <a:xfrm>
            <a:off x="5524500" y="4787900"/>
            <a:ext cx="473075" cy="212725"/>
          </a:xfrm>
          <a:prstGeom prst="rect">
            <a:avLst/>
          </a:prstGeom>
          <a:noFill/>
          <a:ln w="9525">
            <a:noFill/>
            <a:miter lim="800000"/>
            <a:headEnd/>
            <a:tailEnd/>
          </a:ln>
        </p:spPr>
        <p:txBody>
          <a:bodyPr wrap="none" lIns="0" tIns="0" rIns="0" bIns="0">
            <a:spAutoFit/>
          </a:bodyPr>
          <a:lstStyle/>
          <a:p>
            <a:r>
              <a:rPr lang="en-US" sz="1400" b="1">
                <a:latin typeface="Helvetica" charset="0"/>
              </a:rPr>
              <a:t>10 µm</a:t>
            </a:r>
            <a:endParaRPr lang="en-US" sz="2400" b="1"/>
          </a:p>
        </p:txBody>
      </p:sp>
      <p:sp>
        <p:nvSpPr>
          <p:cNvPr id="6154" name="Rectangle 10"/>
          <p:cNvSpPr>
            <a:spLocks noChangeArrowheads="1"/>
          </p:cNvSpPr>
          <p:nvPr/>
        </p:nvSpPr>
        <p:spPr bwMode="auto">
          <a:xfrm>
            <a:off x="4648200" y="4787900"/>
            <a:ext cx="384175" cy="212725"/>
          </a:xfrm>
          <a:prstGeom prst="rect">
            <a:avLst/>
          </a:prstGeom>
          <a:noFill/>
          <a:ln w="9525">
            <a:noFill/>
            <a:miter lim="800000"/>
            <a:headEnd/>
            <a:tailEnd/>
          </a:ln>
        </p:spPr>
        <p:txBody>
          <a:bodyPr wrap="none" lIns="0" tIns="0" rIns="0" bIns="0">
            <a:spAutoFit/>
          </a:bodyPr>
          <a:lstStyle/>
          <a:p>
            <a:r>
              <a:rPr lang="en-US" sz="1400" b="1">
                <a:latin typeface="Helvetica" charset="0"/>
              </a:rPr>
              <a:t>1 µm</a:t>
            </a:r>
            <a:endParaRPr lang="en-US" sz="2400" b="1"/>
          </a:p>
        </p:txBody>
      </p:sp>
      <p:sp>
        <p:nvSpPr>
          <p:cNvPr id="6155" name="Rectangle 11"/>
          <p:cNvSpPr>
            <a:spLocks noChangeArrowheads="1"/>
          </p:cNvSpPr>
          <p:nvPr/>
        </p:nvSpPr>
        <p:spPr bwMode="auto">
          <a:xfrm>
            <a:off x="3644900" y="4787900"/>
            <a:ext cx="557213" cy="212725"/>
          </a:xfrm>
          <a:prstGeom prst="rect">
            <a:avLst/>
          </a:prstGeom>
          <a:noFill/>
          <a:ln w="9525">
            <a:noFill/>
            <a:miter lim="800000"/>
            <a:headEnd/>
            <a:tailEnd/>
          </a:ln>
        </p:spPr>
        <p:txBody>
          <a:bodyPr wrap="none" lIns="0" tIns="0" rIns="0" bIns="0">
            <a:spAutoFit/>
          </a:bodyPr>
          <a:lstStyle/>
          <a:p>
            <a:r>
              <a:rPr lang="en-US" sz="1400" b="1">
                <a:latin typeface="Helvetica" charset="0"/>
              </a:rPr>
              <a:t>100 nm</a:t>
            </a:r>
            <a:endParaRPr lang="en-US" sz="2400" b="1"/>
          </a:p>
        </p:txBody>
      </p:sp>
      <p:sp>
        <p:nvSpPr>
          <p:cNvPr id="6156" name="Rectangle 12"/>
          <p:cNvSpPr>
            <a:spLocks noChangeArrowheads="1"/>
          </p:cNvSpPr>
          <p:nvPr/>
        </p:nvSpPr>
        <p:spPr bwMode="auto">
          <a:xfrm>
            <a:off x="2755900" y="4787900"/>
            <a:ext cx="468313" cy="212725"/>
          </a:xfrm>
          <a:prstGeom prst="rect">
            <a:avLst/>
          </a:prstGeom>
          <a:noFill/>
          <a:ln w="9525">
            <a:noFill/>
            <a:miter lim="800000"/>
            <a:headEnd/>
            <a:tailEnd/>
          </a:ln>
        </p:spPr>
        <p:txBody>
          <a:bodyPr wrap="none" lIns="0" tIns="0" rIns="0" bIns="0">
            <a:spAutoFit/>
          </a:bodyPr>
          <a:lstStyle/>
          <a:p>
            <a:r>
              <a:rPr lang="en-US" sz="1400" b="1">
                <a:latin typeface="Helvetica" charset="0"/>
              </a:rPr>
              <a:t>10 nm</a:t>
            </a:r>
            <a:endParaRPr lang="en-US" sz="2400" b="1"/>
          </a:p>
        </p:txBody>
      </p:sp>
      <p:sp>
        <p:nvSpPr>
          <p:cNvPr id="6157" name="Rectangle 13"/>
          <p:cNvSpPr>
            <a:spLocks noChangeArrowheads="1"/>
          </p:cNvSpPr>
          <p:nvPr/>
        </p:nvSpPr>
        <p:spPr bwMode="auto">
          <a:xfrm>
            <a:off x="1905000" y="4787900"/>
            <a:ext cx="379413" cy="212725"/>
          </a:xfrm>
          <a:prstGeom prst="rect">
            <a:avLst/>
          </a:prstGeom>
          <a:noFill/>
          <a:ln w="9525">
            <a:noFill/>
            <a:miter lim="800000"/>
            <a:headEnd/>
            <a:tailEnd/>
          </a:ln>
        </p:spPr>
        <p:txBody>
          <a:bodyPr wrap="none" lIns="0" tIns="0" rIns="0" bIns="0">
            <a:spAutoFit/>
          </a:bodyPr>
          <a:lstStyle/>
          <a:p>
            <a:r>
              <a:rPr lang="en-US" sz="1400" b="1">
                <a:latin typeface="Helvetica" charset="0"/>
              </a:rPr>
              <a:t>1 nm</a:t>
            </a:r>
            <a:endParaRPr lang="en-US" sz="2400" b="1"/>
          </a:p>
        </p:txBody>
      </p:sp>
      <p:sp>
        <p:nvSpPr>
          <p:cNvPr id="6158" name="Rectangle 14"/>
          <p:cNvSpPr>
            <a:spLocks noChangeArrowheads="1"/>
          </p:cNvSpPr>
          <p:nvPr/>
        </p:nvSpPr>
        <p:spPr bwMode="auto">
          <a:xfrm>
            <a:off x="952500" y="4787900"/>
            <a:ext cx="512763" cy="212725"/>
          </a:xfrm>
          <a:prstGeom prst="rect">
            <a:avLst/>
          </a:prstGeom>
          <a:noFill/>
          <a:ln w="9525">
            <a:noFill/>
            <a:miter lim="800000"/>
            <a:headEnd/>
            <a:tailEnd/>
          </a:ln>
        </p:spPr>
        <p:txBody>
          <a:bodyPr wrap="none" lIns="0" tIns="0" rIns="0" bIns="0">
            <a:spAutoFit/>
          </a:bodyPr>
          <a:lstStyle/>
          <a:p>
            <a:r>
              <a:rPr lang="en-US" sz="1400" b="1">
                <a:latin typeface="Helvetica" charset="0"/>
              </a:rPr>
              <a:t>0.1 nm</a:t>
            </a:r>
            <a:endParaRPr lang="en-US" sz="2400" b="1"/>
          </a:p>
        </p:txBody>
      </p:sp>
      <p:sp>
        <p:nvSpPr>
          <p:cNvPr id="6159" name="Line 15"/>
          <p:cNvSpPr>
            <a:spLocks noChangeShapeType="1"/>
          </p:cNvSpPr>
          <p:nvPr/>
        </p:nvSpPr>
        <p:spPr bwMode="auto">
          <a:xfrm flipH="1">
            <a:off x="1143000" y="4991100"/>
            <a:ext cx="5486400" cy="1588"/>
          </a:xfrm>
          <a:prstGeom prst="line">
            <a:avLst/>
          </a:prstGeom>
          <a:noFill/>
          <a:ln w="12700">
            <a:solidFill>
              <a:srgbClr val="FFFF99"/>
            </a:solidFill>
            <a:round/>
            <a:headEnd/>
            <a:tailEnd/>
          </a:ln>
        </p:spPr>
        <p:txBody>
          <a:bodyPr/>
          <a:lstStyle/>
          <a:p>
            <a:endParaRPr lang="en-IN"/>
          </a:p>
        </p:txBody>
      </p:sp>
      <p:sp>
        <p:nvSpPr>
          <p:cNvPr id="6160" name="Rectangle 16"/>
          <p:cNvSpPr>
            <a:spLocks noChangeArrowheads="1"/>
          </p:cNvSpPr>
          <p:nvPr/>
        </p:nvSpPr>
        <p:spPr bwMode="auto">
          <a:xfrm>
            <a:off x="5594350" y="3028950"/>
            <a:ext cx="1028700" cy="2159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6161" name="Rectangle 17"/>
          <p:cNvSpPr>
            <a:spLocks noChangeArrowheads="1"/>
          </p:cNvSpPr>
          <p:nvPr/>
        </p:nvSpPr>
        <p:spPr bwMode="auto">
          <a:xfrm>
            <a:off x="3765550" y="3422650"/>
            <a:ext cx="1930400" cy="2159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6162" name="Rectangle 18"/>
          <p:cNvSpPr>
            <a:spLocks noChangeArrowheads="1"/>
          </p:cNvSpPr>
          <p:nvPr/>
        </p:nvSpPr>
        <p:spPr bwMode="auto">
          <a:xfrm>
            <a:off x="2393950" y="3816350"/>
            <a:ext cx="1600200" cy="2286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6163" name="Rectangle 19"/>
          <p:cNvSpPr>
            <a:spLocks noChangeArrowheads="1"/>
          </p:cNvSpPr>
          <p:nvPr/>
        </p:nvSpPr>
        <p:spPr bwMode="auto">
          <a:xfrm>
            <a:off x="1441450" y="4197350"/>
            <a:ext cx="1270000" cy="2413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6164" name="Rectangle 20"/>
          <p:cNvSpPr>
            <a:spLocks noChangeArrowheads="1"/>
          </p:cNvSpPr>
          <p:nvPr/>
        </p:nvSpPr>
        <p:spPr bwMode="auto">
          <a:xfrm>
            <a:off x="5676900" y="2781300"/>
            <a:ext cx="1016000" cy="212725"/>
          </a:xfrm>
          <a:prstGeom prst="rect">
            <a:avLst/>
          </a:prstGeom>
          <a:noFill/>
          <a:ln w="9525">
            <a:noFill/>
            <a:miter lim="800000"/>
            <a:headEnd/>
            <a:tailEnd/>
          </a:ln>
        </p:spPr>
        <p:txBody>
          <a:bodyPr wrap="none" lIns="0" tIns="0" rIns="0" bIns="0">
            <a:spAutoFit/>
          </a:bodyPr>
          <a:lstStyle/>
          <a:p>
            <a:r>
              <a:rPr lang="en-US" sz="1400" b="1">
                <a:latin typeface="Helvetica" charset="0"/>
              </a:rPr>
              <a:t>Conventional</a:t>
            </a:r>
            <a:endParaRPr lang="en-US" sz="2400" b="1"/>
          </a:p>
        </p:txBody>
      </p:sp>
      <p:sp>
        <p:nvSpPr>
          <p:cNvPr id="6165" name="Rectangle 21"/>
          <p:cNvSpPr>
            <a:spLocks noChangeArrowheads="1"/>
          </p:cNvSpPr>
          <p:nvPr/>
        </p:nvSpPr>
        <p:spPr bwMode="auto">
          <a:xfrm>
            <a:off x="6781800" y="2819400"/>
            <a:ext cx="728663" cy="212725"/>
          </a:xfrm>
          <a:prstGeom prst="rect">
            <a:avLst/>
          </a:prstGeom>
          <a:noFill/>
          <a:ln w="9525">
            <a:noFill/>
            <a:miter lim="800000"/>
            <a:headEnd/>
            <a:tailEnd/>
          </a:ln>
        </p:spPr>
        <p:txBody>
          <a:bodyPr wrap="none" lIns="0" tIns="0" rIns="0" bIns="0">
            <a:spAutoFit/>
          </a:bodyPr>
          <a:lstStyle/>
          <a:p>
            <a:r>
              <a:rPr lang="en-US" sz="1400" b="1">
                <a:latin typeface="Helvetica" charset="0"/>
              </a:rPr>
              <a:t>Filtration</a:t>
            </a:r>
            <a:endParaRPr lang="en-US" sz="2400" b="1"/>
          </a:p>
        </p:txBody>
      </p:sp>
      <p:sp>
        <p:nvSpPr>
          <p:cNvPr id="6166" name="Rectangle 22"/>
          <p:cNvSpPr>
            <a:spLocks noChangeArrowheads="1"/>
          </p:cNvSpPr>
          <p:nvPr/>
        </p:nvSpPr>
        <p:spPr bwMode="auto">
          <a:xfrm>
            <a:off x="3898900" y="3175000"/>
            <a:ext cx="1144588" cy="212725"/>
          </a:xfrm>
          <a:prstGeom prst="rect">
            <a:avLst/>
          </a:prstGeom>
          <a:noFill/>
          <a:ln w="9525">
            <a:noFill/>
            <a:miter lim="800000"/>
            <a:headEnd/>
            <a:tailEnd/>
          </a:ln>
        </p:spPr>
        <p:txBody>
          <a:bodyPr wrap="none" lIns="0" tIns="0" rIns="0" bIns="0">
            <a:spAutoFit/>
          </a:bodyPr>
          <a:lstStyle/>
          <a:p>
            <a:r>
              <a:rPr lang="en-US" sz="1400" b="1">
                <a:latin typeface="Helvetica" charset="0"/>
              </a:rPr>
              <a:t>Microfiltration</a:t>
            </a:r>
            <a:endParaRPr lang="en-US" sz="2400" b="1"/>
          </a:p>
        </p:txBody>
      </p:sp>
      <p:sp>
        <p:nvSpPr>
          <p:cNvPr id="6167" name="Rectangle 23"/>
          <p:cNvSpPr>
            <a:spLocks noChangeArrowheads="1"/>
          </p:cNvSpPr>
          <p:nvPr/>
        </p:nvSpPr>
        <p:spPr bwMode="auto">
          <a:xfrm>
            <a:off x="2400300" y="3543300"/>
            <a:ext cx="1084263" cy="212725"/>
          </a:xfrm>
          <a:prstGeom prst="rect">
            <a:avLst/>
          </a:prstGeom>
          <a:noFill/>
          <a:ln w="9525">
            <a:noFill/>
            <a:miter lim="800000"/>
            <a:headEnd/>
            <a:tailEnd/>
          </a:ln>
        </p:spPr>
        <p:txBody>
          <a:bodyPr wrap="none" lIns="0" tIns="0" rIns="0" bIns="0">
            <a:spAutoFit/>
          </a:bodyPr>
          <a:lstStyle/>
          <a:p>
            <a:r>
              <a:rPr lang="en-US" sz="1400" b="1">
                <a:latin typeface="Helvetica" charset="0"/>
              </a:rPr>
              <a:t>Ultrafiltration</a:t>
            </a:r>
            <a:endParaRPr lang="en-US" sz="2400" b="1"/>
          </a:p>
        </p:txBody>
      </p:sp>
      <p:sp>
        <p:nvSpPr>
          <p:cNvPr id="6168" name="Rectangle 24"/>
          <p:cNvSpPr>
            <a:spLocks noChangeArrowheads="1"/>
          </p:cNvSpPr>
          <p:nvPr/>
        </p:nvSpPr>
        <p:spPr bwMode="auto">
          <a:xfrm>
            <a:off x="1270000" y="3771900"/>
            <a:ext cx="604838" cy="212725"/>
          </a:xfrm>
          <a:prstGeom prst="rect">
            <a:avLst/>
          </a:prstGeom>
          <a:noFill/>
          <a:ln w="9525">
            <a:noFill/>
            <a:miter lim="800000"/>
            <a:headEnd/>
            <a:tailEnd/>
          </a:ln>
        </p:spPr>
        <p:txBody>
          <a:bodyPr wrap="none" lIns="0" tIns="0" rIns="0" bIns="0">
            <a:spAutoFit/>
          </a:bodyPr>
          <a:lstStyle/>
          <a:p>
            <a:r>
              <a:rPr lang="en-US" sz="1400" b="1">
                <a:latin typeface="Helvetica" charset="0"/>
              </a:rPr>
              <a:t>Reverse</a:t>
            </a:r>
            <a:endParaRPr lang="en-US" sz="2400" b="1"/>
          </a:p>
        </p:txBody>
      </p:sp>
      <p:sp>
        <p:nvSpPr>
          <p:cNvPr id="6169" name="Rectangle 25"/>
          <p:cNvSpPr>
            <a:spLocks noChangeArrowheads="1"/>
          </p:cNvSpPr>
          <p:nvPr/>
        </p:nvSpPr>
        <p:spPr bwMode="auto">
          <a:xfrm>
            <a:off x="1270000" y="3949700"/>
            <a:ext cx="633413" cy="212725"/>
          </a:xfrm>
          <a:prstGeom prst="rect">
            <a:avLst/>
          </a:prstGeom>
          <a:noFill/>
          <a:ln w="9525">
            <a:noFill/>
            <a:miter lim="800000"/>
            <a:headEnd/>
            <a:tailEnd/>
          </a:ln>
        </p:spPr>
        <p:txBody>
          <a:bodyPr wrap="none" lIns="0" tIns="0" rIns="0" bIns="0">
            <a:spAutoFit/>
          </a:bodyPr>
          <a:lstStyle/>
          <a:p>
            <a:r>
              <a:rPr lang="en-US" sz="1400" b="1">
                <a:latin typeface="Helvetica" charset="0"/>
              </a:rPr>
              <a:t>Osmosis</a:t>
            </a:r>
            <a:endParaRPr lang="en-US" sz="2400" b="1"/>
          </a:p>
        </p:txBody>
      </p:sp>
      <p:sp>
        <p:nvSpPr>
          <p:cNvPr id="6170" name="Rectangle 26"/>
          <p:cNvSpPr>
            <a:spLocks noChangeArrowheads="1"/>
          </p:cNvSpPr>
          <p:nvPr/>
        </p:nvSpPr>
        <p:spPr bwMode="auto">
          <a:xfrm>
            <a:off x="1155700" y="1752600"/>
            <a:ext cx="138113" cy="212725"/>
          </a:xfrm>
          <a:prstGeom prst="rect">
            <a:avLst/>
          </a:prstGeom>
          <a:noFill/>
          <a:ln w="9525">
            <a:noFill/>
            <a:miter lim="800000"/>
            <a:headEnd/>
            <a:tailEnd/>
          </a:ln>
        </p:spPr>
        <p:txBody>
          <a:bodyPr wrap="none" lIns="0" tIns="0" rIns="0" bIns="0">
            <a:spAutoFit/>
          </a:bodyPr>
          <a:lstStyle/>
          <a:p>
            <a:r>
              <a:rPr lang="en-US" sz="1400" b="1">
                <a:latin typeface="Helvetica" charset="0"/>
              </a:rPr>
              <a:t>H</a:t>
            </a:r>
            <a:endParaRPr lang="en-US" sz="2400" b="1"/>
          </a:p>
        </p:txBody>
      </p:sp>
      <p:sp>
        <p:nvSpPr>
          <p:cNvPr id="6171" name="Rectangle 27"/>
          <p:cNvSpPr>
            <a:spLocks noChangeArrowheads="1"/>
          </p:cNvSpPr>
          <p:nvPr/>
        </p:nvSpPr>
        <p:spPr bwMode="auto">
          <a:xfrm>
            <a:off x="1282700" y="1816100"/>
            <a:ext cx="63500" cy="152400"/>
          </a:xfrm>
          <a:prstGeom prst="rect">
            <a:avLst/>
          </a:prstGeom>
          <a:noFill/>
          <a:ln w="9525">
            <a:noFill/>
            <a:miter lim="800000"/>
            <a:headEnd/>
            <a:tailEnd/>
          </a:ln>
        </p:spPr>
        <p:txBody>
          <a:bodyPr wrap="none" lIns="0" tIns="0" rIns="0" bIns="0">
            <a:spAutoFit/>
          </a:bodyPr>
          <a:lstStyle/>
          <a:p>
            <a:r>
              <a:rPr lang="en-US" sz="1000" b="1">
                <a:latin typeface="Helvetica" charset="0"/>
              </a:rPr>
              <a:t>2</a:t>
            </a:r>
            <a:endParaRPr lang="en-US" sz="2400" b="1"/>
          </a:p>
        </p:txBody>
      </p:sp>
      <p:sp>
        <p:nvSpPr>
          <p:cNvPr id="6172" name="Rectangle 28"/>
          <p:cNvSpPr>
            <a:spLocks noChangeArrowheads="1"/>
          </p:cNvSpPr>
          <p:nvPr/>
        </p:nvSpPr>
        <p:spPr bwMode="auto">
          <a:xfrm>
            <a:off x="1358900" y="1752600"/>
            <a:ext cx="138113" cy="212725"/>
          </a:xfrm>
          <a:prstGeom prst="rect">
            <a:avLst/>
          </a:prstGeom>
          <a:noFill/>
          <a:ln w="9525">
            <a:noFill/>
            <a:miter lim="800000"/>
            <a:headEnd/>
            <a:tailEnd/>
          </a:ln>
        </p:spPr>
        <p:txBody>
          <a:bodyPr wrap="none" lIns="0" tIns="0" rIns="0" bIns="0">
            <a:spAutoFit/>
          </a:bodyPr>
          <a:lstStyle/>
          <a:p>
            <a:r>
              <a:rPr lang="en-US" sz="1400" b="1">
                <a:latin typeface="Helvetica" charset="0"/>
              </a:rPr>
              <a:t>O</a:t>
            </a:r>
            <a:endParaRPr lang="en-US" sz="2400" b="1"/>
          </a:p>
        </p:txBody>
      </p:sp>
      <p:sp>
        <p:nvSpPr>
          <p:cNvPr id="6173" name="Rectangle 29"/>
          <p:cNvSpPr>
            <a:spLocks noChangeArrowheads="1"/>
          </p:cNvSpPr>
          <p:nvPr/>
        </p:nvSpPr>
        <p:spPr bwMode="auto">
          <a:xfrm>
            <a:off x="1003300" y="1968500"/>
            <a:ext cx="630238" cy="212725"/>
          </a:xfrm>
          <a:prstGeom prst="rect">
            <a:avLst/>
          </a:prstGeom>
          <a:noFill/>
          <a:ln w="9525">
            <a:noFill/>
            <a:miter lim="800000"/>
            <a:headEnd/>
            <a:tailEnd/>
          </a:ln>
        </p:spPr>
        <p:txBody>
          <a:bodyPr wrap="none" lIns="0" tIns="0" rIns="0" bIns="0">
            <a:spAutoFit/>
          </a:bodyPr>
          <a:lstStyle/>
          <a:p>
            <a:r>
              <a:rPr lang="en-US" sz="1400" b="1">
                <a:latin typeface="Helvetica" charset="0"/>
              </a:rPr>
              <a:t>(0.2 nm)</a:t>
            </a:r>
            <a:endParaRPr lang="en-US" sz="2400" b="1"/>
          </a:p>
        </p:txBody>
      </p:sp>
      <p:sp>
        <p:nvSpPr>
          <p:cNvPr id="6174" name="Rectangle 30"/>
          <p:cNvSpPr>
            <a:spLocks noChangeArrowheads="1"/>
          </p:cNvSpPr>
          <p:nvPr/>
        </p:nvSpPr>
        <p:spPr bwMode="auto">
          <a:xfrm>
            <a:off x="2184400" y="1752600"/>
            <a:ext cx="927100" cy="212725"/>
          </a:xfrm>
          <a:prstGeom prst="rect">
            <a:avLst/>
          </a:prstGeom>
          <a:noFill/>
          <a:ln w="9525">
            <a:noFill/>
            <a:miter lim="800000"/>
            <a:headEnd/>
            <a:tailEnd/>
          </a:ln>
        </p:spPr>
        <p:txBody>
          <a:bodyPr wrap="none" lIns="0" tIns="0" rIns="0" bIns="0">
            <a:spAutoFit/>
          </a:bodyPr>
          <a:lstStyle/>
          <a:p>
            <a:r>
              <a:rPr lang="en-US" sz="1400" b="1">
                <a:latin typeface="Helvetica" charset="0"/>
              </a:rPr>
              <a:t>Hemoglobin</a:t>
            </a:r>
            <a:endParaRPr lang="en-US" sz="2400" b="1"/>
          </a:p>
        </p:txBody>
      </p:sp>
      <p:sp>
        <p:nvSpPr>
          <p:cNvPr id="6175" name="Rectangle 31"/>
          <p:cNvSpPr>
            <a:spLocks noChangeArrowheads="1"/>
          </p:cNvSpPr>
          <p:nvPr/>
        </p:nvSpPr>
        <p:spPr bwMode="auto">
          <a:xfrm>
            <a:off x="2413000" y="1930400"/>
            <a:ext cx="496888" cy="212725"/>
          </a:xfrm>
          <a:prstGeom prst="rect">
            <a:avLst/>
          </a:prstGeom>
          <a:noFill/>
          <a:ln w="9525">
            <a:noFill/>
            <a:miter lim="800000"/>
            <a:headEnd/>
            <a:tailEnd/>
          </a:ln>
        </p:spPr>
        <p:txBody>
          <a:bodyPr wrap="none" lIns="0" tIns="0" rIns="0" bIns="0">
            <a:spAutoFit/>
          </a:bodyPr>
          <a:lstStyle/>
          <a:p>
            <a:r>
              <a:rPr lang="en-US" sz="1400" b="1">
                <a:latin typeface="Helvetica" charset="0"/>
              </a:rPr>
              <a:t>(7 nm)</a:t>
            </a:r>
            <a:endParaRPr lang="en-US" sz="2400" b="1"/>
          </a:p>
        </p:txBody>
      </p:sp>
      <p:sp>
        <p:nvSpPr>
          <p:cNvPr id="6176" name="Rectangle 32"/>
          <p:cNvSpPr>
            <a:spLocks noChangeArrowheads="1"/>
          </p:cNvSpPr>
          <p:nvPr/>
        </p:nvSpPr>
        <p:spPr bwMode="auto">
          <a:xfrm>
            <a:off x="3594100" y="1765300"/>
            <a:ext cx="425450" cy="212725"/>
          </a:xfrm>
          <a:prstGeom prst="rect">
            <a:avLst/>
          </a:prstGeom>
          <a:noFill/>
          <a:ln w="9525">
            <a:noFill/>
            <a:miter lim="800000"/>
            <a:headEnd/>
            <a:tailEnd/>
          </a:ln>
        </p:spPr>
        <p:txBody>
          <a:bodyPr wrap="none" lIns="0" tIns="0" rIns="0" bIns="0">
            <a:spAutoFit/>
          </a:bodyPr>
          <a:lstStyle/>
          <a:p>
            <a:r>
              <a:rPr lang="en-US" sz="1400" b="1">
                <a:latin typeface="Helvetica" charset="0"/>
              </a:rPr>
              <a:t>Virus</a:t>
            </a:r>
            <a:endParaRPr lang="en-US" sz="2400" b="1"/>
          </a:p>
        </p:txBody>
      </p:sp>
      <p:sp>
        <p:nvSpPr>
          <p:cNvPr id="6177" name="Rectangle 33"/>
          <p:cNvSpPr>
            <a:spLocks noChangeArrowheads="1"/>
          </p:cNvSpPr>
          <p:nvPr/>
        </p:nvSpPr>
        <p:spPr bwMode="auto">
          <a:xfrm>
            <a:off x="3314700" y="1943100"/>
            <a:ext cx="911225" cy="212725"/>
          </a:xfrm>
          <a:prstGeom prst="rect">
            <a:avLst/>
          </a:prstGeom>
          <a:noFill/>
          <a:ln w="9525">
            <a:noFill/>
            <a:miter lim="800000"/>
            <a:headEnd/>
            <a:tailEnd/>
          </a:ln>
        </p:spPr>
        <p:txBody>
          <a:bodyPr wrap="none" lIns="0" tIns="0" rIns="0" bIns="0">
            <a:spAutoFit/>
          </a:bodyPr>
          <a:lstStyle/>
          <a:p>
            <a:r>
              <a:rPr lang="en-US" sz="1400" b="1">
                <a:latin typeface="Helvetica" charset="0"/>
              </a:rPr>
              <a:t>(10-100 nm)</a:t>
            </a:r>
            <a:endParaRPr lang="en-US" sz="2400" b="1"/>
          </a:p>
        </p:txBody>
      </p:sp>
      <p:sp>
        <p:nvSpPr>
          <p:cNvPr id="6178" name="Rectangle 34"/>
          <p:cNvSpPr>
            <a:spLocks noChangeArrowheads="1"/>
          </p:cNvSpPr>
          <p:nvPr/>
        </p:nvSpPr>
        <p:spPr bwMode="auto">
          <a:xfrm>
            <a:off x="4267200" y="1752600"/>
            <a:ext cx="795338" cy="212725"/>
          </a:xfrm>
          <a:prstGeom prst="rect">
            <a:avLst/>
          </a:prstGeom>
          <a:noFill/>
          <a:ln w="9525">
            <a:noFill/>
            <a:miter lim="800000"/>
            <a:headEnd/>
            <a:tailEnd/>
          </a:ln>
        </p:spPr>
        <p:txBody>
          <a:bodyPr wrap="none" lIns="0" tIns="0" rIns="0" bIns="0">
            <a:spAutoFit/>
          </a:bodyPr>
          <a:lstStyle/>
          <a:p>
            <a:r>
              <a:rPr lang="en-US" sz="1400" b="1">
                <a:latin typeface="Helvetica" charset="0"/>
              </a:rPr>
              <a:t>Microbial </a:t>
            </a:r>
            <a:endParaRPr lang="en-US" sz="2400" b="1"/>
          </a:p>
        </p:txBody>
      </p:sp>
      <p:sp>
        <p:nvSpPr>
          <p:cNvPr id="6179" name="Rectangle 35"/>
          <p:cNvSpPr>
            <a:spLocks noChangeArrowheads="1"/>
          </p:cNvSpPr>
          <p:nvPr/>
        </p:nvSpPr>
        <p:spPr bwMode="auto">
          <a:xfrm>
            <a:off x="5041900" y="1752600"/>
            <a:ext cx="376238" cy="212725"/>
          </a:xfrm>
          <a:prstGeom prst="rect">
            <a:avLst/>
          </a:prstGeom>
          <a:noFill/>
          <a:ln w="9525">
            <a:noFill/>
            <a:miter lim="800000"/>
            <a:headEnd/>
            <a:tailEnd/>
          </a:ln>
        </p:spPr>
        <p:txBody>
          <a:bodyPr wrap="none" lIns="0" tIns="0" rIns="0" bIns="0">
            <a:spAutoFit/>
          </a:bodyPr>
          <a:lstStyle/>
          <a:p>
            <a:r>
              <a:rPr lang="en-US" sz="1400" b="1">
                <a:latin typeface="Helvetica" charset="0"/>
              </a:rPr>
              <a:t>Cells</a:t>
            </a:r>
            <a:endParaRPr lang="en-US" sz="2400" b="1"/>
          </a:p>
        </p:txBody>
      </p:sp>
      <p:sp>
        <p:nvSpPr>
          <p:cNvPr id="6180" name="Rectangle 36"/>
          <p:cNvSpPr>
            <a:spLocks noChangeArrowheads="1"/>
          </p:cNvSpPr>
          <p:nvPr/>
        </p:nvSpPr>
        <p:spPr bwMode="auto">
          <a:xfrm>
            <a:off x="4546600" y="1930400"/>
            <a:ext cx="593725" cy="212725"/>
          </a:xfrm>
          <a:prstGeom prst="rect">
            <a:avLst/>
          </a:prstGeom>
          <a:noFill/>
          <a:ln w="9525">
            <a:noFill/>
            <a:miter lim="800000"/>
            <a:headEnd/>
            <a:tailEnd/>
          </a:ln>
        </p:spPr>
        <p:txBody>
          <a:bodyPr wrap="none" lIns="0" tIns="0" rIns="0" bIns="0">
            <a:spAutoFit/>
          </a:bodyPr>
          <a:lstStyle/>
          <a:p>
            <a:r>
              <a:rPr lang="en-US" sz="1400" b="1">
                <a:latin typeface="Helvetica" charset="0"/>
              </a:rPr>
              <a:t>(~1 µm)</a:t>
            </a:r>
            <a:endParaRPr lang="en-US" sz="2400" b="1"/>
          </a:p>
        </p:txBody>
      </p:sp>
      <p:grpSp>
        <p:nvGrpSpPr>
          <p:cNvPr id="6181" name="Group 37"/>
          <p:cNvGrpSpPr>
            <a:grpSpLocks/>
          </p:cNvGrpSpPr>
          <p:nvPr/>
        </p:nvGrpSpPr>
        <p:grpSpPr bwMode="auto">
          <a:xfrm>
            <a:off x="1282700" y="2260600"/>
            <a:ext cx="101600" cy="584200"/>
            <a:chOff x="1120" y="1736"/>
            <a:chExt cx="64" cy="368"/>
          </a:xfrm>
        </p:grpSpPr>
        <p:sp>
          <p:nvSpPr>
            <p:cNvPr id="6221" name="Freeform 38"/>
            <p:cNvSpPr>
              <a:spLocks/>
            </p:cNvSpPr>
            <p:nvPr/>
          </p:nvSpPr>
          <p:spPr bwMode="auto">
            <a:xfrm>
              <a:off x="1120" y="2016"/>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88"/>
                  </a:moveTo>
                  <a:lnTo>
                    <a:pt x="0" y="0"/>
                  </a:lnTo>
                  <a:lnTo>
                    <a:pt x="64" y="0"/>
                  </a:lnTo>
                  <a:lnTo>
                    <a:pt x="32" y="88"/>
                  </a:lnTo>
                  <a:close/>
                </a:path>
              </a:pathLst>
            </a:custGeom>
            <a:solidFill>
              <a:srgbClr val="000000"/>
            </a:solidFill>
            <a:ln w="9525">
              <a:noFill/>
              <a:round/>
              <a:headEnd/>
              <a:tailEnd/>
            </a:ln>
          </p:spPr>
          <p:txBody>
            <a:bodyPr/>
            <a:lstStyle/>
            <a:p>
              <a:endParaRPr lang="en-IN"/>
            </a:p>
          </p:txBody>
        </p:sp>
        <p:sp>
          <p:nvSpPr>
            <p:cNvPr id="6222" name="Line 39"/>
            <p:cNvSpPr>
              <a:spLocks noChangeShapeType="1"/>
            </p:cNvSpPr>
            <p:nvPr/>
          </p:nvSpPr>
          <p:spPr bwMode="auto">
            <a:xfrm>
              <a:off x="1152" y="1736"/>
              <a:ext cx="1" cy="344"/>
            </a:xfrm>
            <a:prstGeom prst="line">
              <a:avLst/>
            </a:prstGeom>
            <a:noFill/>
            <a:ln w="12700">
              <a:solidFill>
                <a:srgbClr val="000000"/>
              </a:solidFill>
              <a:round/>
              <a:headEnd/>
              <a:tailEnd/>
            </a:ln>
          </p:spPr>
          <p:txBody>
            <a:bodyPr/>
            <a:lstStyle/>
            <a:p>
              <a:endParaRPr lang="en-IN"/>
            </a:p>
          </p:txBody>
        </p:sp>
      </p:grpSp>
      <p:grpSp>
        <p:nvGrpSpPr>
          <p:cNvPr id="6182" name="Group 40"/>
          <p:cNvGrpSpPr>
            <a:grpSpLocks/>
          </p:cNvGrpSpPr>
          <p:nvPr/>
        </p:nvGrpSpPr>
        <p:grpSpPr bwMode="auto">
          <a:xfrm>
            <a:off x="2628900" y="2247900"/>
            <a:ext cx="101600" cy="596900"/>
            <a:chOff x="1968" y="1728"/>
            <a:chExt cx="64" cy="376"/>
          </a:xfrm>
        </p:grpSpPr>
        <p:sp>
          <p:nvSpPr>
            <p:cNvPr id="6219" name="Freeform 41"/>
            <p:cNvSpPr>
              <a:spLocks/>
            </p:cNvSpPr>
            <p:nvPr/>
          </p:nvSpPr>
          <p:spPr bwMode="auto">
            <a:xfrm>
              <a:off x="1968" y="2016"/>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88"/>
                  </a:moveTo>
                  <a:lnTo>
                    <a:pt x="0" y="0"/>
                  </a:lnTo>
                  <a:lnTo>
                    <a:pt x="64" y="0"/>
                  </a:lnTo>
                  <a:lnTo>
                    <a:pt x="32" y="88"/>
                  </a:lnTo>
                  <a:close/>
                </a:path>
              </a:pathLst>
            </a:custGeom>
            <a:solidFill>
              <a:srgbClr val="000000"/>
            </a:solidFill>
            <a:ln w="9525">
              <a:noFill/>
              <a:round/>
              <a:headEnd/>
              <a:tailEnd/>
            </a:ln>
          </p:spPr>
          <p:txBody>
            <a:bodyPr/>
            <a:lstStyle/>
            <a:p>
              <a:endParaRPr lang="en-IN"/>
            </a:p>
          </p:txBody>
        </p:sp>
        <p:sp>
          <p:nvSpPr>
            <p:cNvPr id="6220" name="Line 42"/>
            <p:cNvSpPr>
              <a:spLocks noChangeShapeType="1"/>
            </p:cNvSpPr>
            <p:nvPr/>
          </p:nvSpPr>
          <p:spPr bwMode="auto">
            <a:xfrm>
              <a:off x="2000" y="1728"/>
              <a:ext cx="1" cy="352"/>
            </a:xfrm>
            <a:prstGeom prst="line">
              <a:avLst/>
            </a:prstGeom>
            <a:noFill/>
            <a:ln w="12700">
              <a:solidFill>
                <a:srgbClr val="000000"/>
              </a:solidFill>
              <a:round/>
              <a:headEnd/>
              <a:tailEnd/>
            </a:ln>
          </p:spPr>
          <p:txBody>
            <a:bodyPr/>
            <a:lstStyle/>
            <a:p>
              <a:endParaRPr lang="en-IN"/>
            </a:p>
          </p:txBody>
        </p:sp>
      </p:grpSp>
      <p:grpSp>
        <p:nvGrpSpPr>
          <p:cNvPr id="6183" name="Group 43"/>
          <p:cNvGrpSpPr>
            <a:grpSpLocks/>
          </p:cNvGrpSpPr>
          <p:nvPr/>
        </p:nvGrpSpPr>
        <p:grpSpPr bwMode="auto">
          <a:xfrm>
            <a:off x="4749800" y="2235200"/>
            <a:ext cx="101600" cy="596900"/>
            <a:chOff x="3304" y="1720"/>
            <a:chExt cx="64" cy="376"/>
          </a:xfrm>
        </p:grpSpPr>
        <p:sp>
          <p:nvSpPr>
            <p:cNvPr id="6217" name="Freeform 44"/>
            <p:cNvSpPr>
              <a:spLocks/>
            </p:cNvSpPr>
            <p:nvPr/>
          </p:nvSpPr>
          <p:spPr bwMode="auto">
            <a:xfrm>
              <a:off x="3304" y="2008"/>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88"/>
                  </a:moveTo>
                  <a:lnTo>
                    <a:pt x="0" y="0"/>
                  </a:lnTo>
                  <a:lnTo>
                    <a:pt x="64" y="0"/>
                  </a:lnTo>
                  <a:lnTo>
                    <a:pt x="32" y="88"/>
                  </a:lnTo>
                  <a:close/>
                </a:path>
              </a:pathLst>
            </a:custGeom>
            <a:solidFill>
              <a:srgbClr val="000000"/>
            </a:solidFill>
            <a:ln w="9525">
              <a:noFill/>
              <a:round/>
              <a:headEnd/>
              <a:tailEnd/>
            </a:ln>
          </p:spPr>
          <p:txBody>
            <a:bodyPr/>
            <a:lstStyle/>
            <a:p>
              <a:endParaRPr lang="en-IN"/>
            </a:p>
          </p:txBody>
        </p:sp>
        <p:sp>
          <p:nvSpPr>
            <p:cNvPr id="6218" name="Line 45"/>
            <p:cNvSpPr>
              <a:spLocks noChangeShapeType="1"/>
            </p:cNvSpPr>
            <p:nvPr/>
          </p:nvSpPr>
          <p:spPr bwMode="auto">
            <a:xfrm>
              <a:off x="3336" y="1720"/>
              <a:ext cx="1" cy="352"/>
            </a:xfrm>
            <a:prstGeom prst="line">
              <a:avLst/>
            </a:prstGeom>
            <a:noFill/>
            <a:ln w="12700">
              <a:solidFill>
                <a:srgbClr val="000000"/>
              </a:solidFill>
              <a:round/>
              <a:headEnd/>
              <a:tailEnd/>
            </a:ln>
          </p:spPr>
          <p:txBody>
            <a:bodyPr/>
            <a:lstStyle/>
            <a:p>
              <a:endParaRPr lang="en-IN"/>
            </a:p>
          </p:txBody>
        </p:sp>
      </p:grpSp>
      <p:grpSp>
        <p:nvGrpSpPr>
          <p:cNvPr id="6184" name="Group 46"/>
          <p:cNvGrpSpPr>
            <a:grpSpLocks/>
          </p:cNvGrpSpPr>
          <p:nvPr/>
        </p:nvGrpSpPr>
        <p:grpSpPr bwMode="auto">
          <a:xfrm>
            <a:off x="5461000" y="2235200"/>
            <a:ext cx="101600" cy="596900"/>
            <a:chOff x="3752" y="1720"/>
            <a:chExt cx="64" cy="376"/>
          </a:xfrm>
        </p:grpSpPr>
        <p:sp>
          <p:nvSpPr>
            <p:cNvPr id="6215" name="Freeform 47"/>
            <p:cNvSpPr>
              <a:spLocks/>
            </p:cNvSpPr>
            <p:nvPr/>
          </p:nvSpPr>
          <p:spPr bwMode="auto">
            <a:xfrm>
              <a:off x="3752" y="2008"/>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88"/>
                  </a:moveTo>
                  <a:lnTo>
                    <a:pt x="0" y="0"/>
                  </a:lnTo>
                  <a:lnTo>
                    <a:pt x="64" y="0"/>
                  </a:lnTo>
                  <a:lnTo>
                    <a:pt x="32" y="88"/>
                  </a:lnTo>
                  <a:close/>
                </a:path>
              </a:pathLst>
            </a:custGeom>
            <a:solidFill>
              <a:srgbClr val="000000"/>
            </a:solidFill>
            <a:ln w="9525">
              <a:noFill/>
              <a:round/>
              <a:headEnd/>
              <a:tailEnd/>
            </a:ln>
          </p:spPr>
          <p:txBody>
            <a:bodyPr/>
            <a:lstStyle/>
            <a:p>
              <a:endParaRPr lang="en-IN"/>
            </a:p>
          </p:txBody>
        </p:sp>
        <p:sp>
          <p:nvSpPr>
            <p:cNvPr id="6216" name="Line 48"/>
            <p:cNvSpPr>
              <a:spLocks noChangeShapeType="1"/>
            </p:cNvSpPr>
            <p:nvPr/>
          </p:nvSpPr>
          <p:spPr bwMode="auto">
            <a:xfrm>
              <a:off x="3784" y="1720"/>
              <a:ext cx="1" cy="352"/>
            </a:xfrm>
            <a:prstGeom prst="line">
              <a:avLst/>
            </a:prstGeom>
            <a:noFill/>
            <a:ln w="12700">
              <a:solidFill>
                <a:srgbClr val="000000"/>
              </a:solidFill>
              <a:round/>
              <a:headEnd/>
              <a:tailEnd/>
            </a:ln>
          </p:spPr>
          <p:txBody>
            <a:bodyPr/>
            <a:lstStyle/>
            <a:p>
              <a:endParaRPr lang="en-IN"/>
            </a:p>
          </p:txBody>
        </p:sp>
      </p:grpSp>
      <p:sp>
        <p:nvSpPr>
          <p:cNvPr id="6185" name="Rectangle 49"/>
          <p:cNvSpPr>
            <a:spLocks noChangeArrowheads="1"/>
          </p:cNvSpPr>
          <p:nvPr/>
        </p:nvSpPr>
        <p:spPr bwMode="auto">
          <a:xfrm>
            <a:off x="5600700" y="1752600"/>
            <a:ext cx="681038" cy="212725"/>
          </a:xfrm>
          <a:prstGeom prst="rect">
            <a:avLst/>
          </a:prstGeom>
          <a:noFill/>
          <a:ln w="9525">
            <a:noFill/>
            <a:miter lim="800000"/>
            <a:headEnd/>
            <a:tailEnd/>
          </a:ln>
        </p:spPr>
        <p:txBody>
          <a:bodyPr wrap="none" lIns="0" tIns="0" rIns="0" bIns="0">
            <a:spAutoFit/>
          </a:bodyPr>
          <a:lstStyle/>
          <a:p>
            <a:r>
              <a:rPr lang="en-US" sz="1400" b="1">
                <a:latin typeface="Helvetica" charset="0"/>
              </a:rPr>
              <a:t>Protozoa</a:t>
            </a:r>
            <a:endParaRPr lang="en-US" sz="2400" b="1"/>
          </a:p>
        </p:txBody>
      </p:sp>
      <p:sp>
        <p:nvSpPr>
          <p:cNvPr id="6186" name="Rectangle 50"/>
          <p:cNvSpPr>
            <a:spLocks noChangeArrowheads="1"/>
          </p:cNvSpPr>
          <p:nvPr/>
        </p:nvSpPr>
        <p:spPr bwMode="auto">
          <a:xfrm>
            <a:off x="5600700" y="1930400"/>
            <a:ext cx="603250" cy="212725"/>
          </a:xfrm>
          <a:prstGeom prst="rect">
            <a:avLst/>
          </a:prstGeom>
          <a:noFill/>
          <a:ln w="9525">
            <a:noFill/>
            <a:miter lim="800000"/>
            <a:headEnd/>
            <a:tailEnd/>
          </a:ln>
        </p:spPr>
        <p:txBody>
          <a:bodyPr wrap="none" lIns="0" tIns="0" rIns="0" bIns="0">
            <a:spAutoFit/>
          </a:bodyPr>
          <a:lstStyle/>
          <a:p>
            <a:r>
              <a:rPr lang="en-US" sz="1400" b="1">
                <a:latin typeface="Helvetica" charset="0"/>
              </a:rPr>
              <a:t>(&gt;2 µm)</a:t>
            </a:r>
            <a:endParaRPr lang="en-US" sz="2400" b="1"/>
          </a:p>
        </p:txBody>
      </p:sp>
      <p:sp>
        <p:nvSpPr>
          <p:cNvPr id="6187" name="Rectangle 51"/>
          <p:cNvSpPr>
            <a:spLocks noChangeArrowheads="1"/>
          </p:cNvSpPr>
          <p:nvPr/>
        </p:nvSpPr>
        <p:spPr bwMode="auto">
          <a:xfrm>
            <a:off x="4800600" y="5562600"/>
            <a:ext cx="660400" cy="431800"/>
          </a:xfrm>
          <a:prstGeom prst="rect">
            <a:avLst/>
          </a:prstGeom>
          <a:solidFill>
            <a:srgbClr val="CCFF99"/>
          </a:solidFill>
          <a:ln w="6350">
            <a:solidFill>
              <a:srgbClr val="000000"/>
            </a:solidFill>
            <a:miter lim="800000"/>
            <a:headEnd/>
            <a:tailEnd/>
          </a:ln>
        </p:spPr>
        <p:txBody>
          <a:bodyPr wrap="none" lIns="0" tIns="0" rIns="0" bIns="0">
            <a:spAutoFit/>
          </a:bodyPr>
          <a:lstStyle/>
          <a:p>
            <a:r>
              <a:rPr lang="en-US" sz="1400" b="1">
                <a:latin typeface="Helvetica" charset="0"/>
              </a:rPr>
              <a:t>PM </a:t>
            </a:r>
            <a:r>
              <a:rPr lang="en-US" sz="1400" b="1" baseline="-25000">
                <a:latin typeface="Helvetica" charset="0"/>
              </a:rPr>
              <a:t>2.5</a:t>
            </a:r>
          </a:p>
          <a:p>
            <a:r>
              <a:rPr lang="en-US" sz="1400" b="1">
                <a:latin typeface="Helvetica" charset="0"/>
              </a:rPr>
              <a:t>Aerosols</a:t>
            </a:r>
            <a:endParaRPr lang="en-US" sz="2400" b="1"/>
          </a:p>
        </p:txBody>
      </p:sp>
      <p:grpSp>
        <p:nvGrpSpPr>
          <p:cNvPr id="6188" name="Group 54"/>
          <p:cNvGrpSpPr>
            <a:grpSpLocks/>
          </p:cNvGrpSpPr>
          <p:nvPr/>
        </p:nvGrpSpPr>
        <p:grpSpPr bwMode="auto">
          <a:xfrm>
            <a:off x="2044700" y="1549400"/>
            <a:ext cx="1854200" cy="152400"/>
            <a:chOff x="1600" y="1288"/>
            <a:chExt cx="1168" cy="96"/>
          </a:xfrm>
        </p:grpSpPr>
        <p:sp>
          <p:nvSpPr>
            <p:cNvPr id="6212" name="Freeform 55"/>
            <p:cNvSpPr>
              <a:spLocks/>
            </p:cNvSpPr>
            <p:nvPr/>
          </p:nvSpPr>
          <p:spPr bwMode="auto">
            <a:xfrm>
              <a:off x="1600" y="1288"/>
              <a:ext cx="112" cy="96"/>
            </a:xfrm>
            <a:custGeom>
              <a:avLst/>
              <a:gdLst>
                <a:gd name="T0" fmla="*/ 0 w 112"/>
                <a:gd name="T1" fmla="*/ 48 h 96"/>
                <a:gd name="T2" fmla="*/ 112 w 112"/>
                <a:gd name="T3" fmla="*/ 0 h 96"/>
                <a:gd name="T4" fmla="*/ 112 w 112"/>
                <a:gd name="T5" fmla="*/ 96 h 96"/>
                <a:gd name="T6" fmla="*/ 0 w 112"/>
                <a:gd name="T7" fmla="*/ 48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96">
                  <a:moveTo>
                    <a:pt x="0" y="48"/>
                  </a:moveTo>
                  <a:lnTo>
                    <a:pt x="112" y="0"/>
                  </a:lnTo>
                  <a:lnTo>
                    <a:pt x="112" y="96"/>
                  </a:lnTo>
                  <a:lnTo>
                    <a:pt x="0" y="48"/>
                  </a:lnTo>
                  <a:close/>
                </a:path>
              </a:pathLst>
            </a:custGeom>
            <a:solidFill>
              <a:srgbClr val="FFFF99"/>
            </a:solidFill>
            <a:ln w="9525">
              <a:solidFill>
                <a:schemeClr val="tx1"/>
              </a:solidFill>
              <a:round/>
              <a:headEnd/>
              <a:tailEnd/>
            </a:ln>
          </p:spPr>
          <p:txBody>
            <a:bodyPr/>
            <a:lstStyle/>
            <a:p>
              <a:endParaRPr lang="en-IN"/>
            </a:p>
          </p:txBody>
        </p:sp>
        <p:sp>
          <p:nvSpPr>
            <p:cNvPr id="6213" name="Freeform 56"/>
            <p:cNvSpPr>
              <a:spLocks/>
            </p:cNvSpPr>
            <p:nvPr/>
          </p:nvSpPr>
          <p:spPr bwMode="auto">
            <a:xfrm>
              <a:off x="2656" y="1288"/>
              <a:ext cx="112" cy="96"/>
            </a:xfrm>
            <a:custGeom>
              <a:avLst/>
              <a:gdLst>
                <a:gd name="T0" fmla="*/ 112 w 112"/>
                <a:gd name="T1" fmla="*/ 48 h 96"/>
                <a:gd name="T2" fmla="*/ 0 w 112"/>
                <a:gd name="T3" fmla="*/ 96 h 96"/>
                <a:gd name="T4" fmla="*/ 0 w 112"/>
                <a:gd name="T5" fmla="*/ 0 h 96"/>
                <a:gd name="T6" fmla="*/ 112 w 112"/>
                <a:gd name="T7" fmla="*/ 48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96">
                  <a:moveTo>
                    <a:pt x="112" y="48"/>
                  </a:moveTo>
                  <a:lnTo>
                    <a:pt x="0" y="96"/>
                  </a:lnTo>
                  <a:lnTo>
                    <a:pt x="0" y="0"/>
                  </a:lnTo>
                  <a:lnTo>
                    <a:pt x="112" y="48"/>
                  </a:lnTo>
                  <a:close/>
                </a:path>
              </a:pathLst>
            </a:custGeom>
            <a:solidFill>
              <a:srgbClr val="FFFF99"/>
            </a:solidFill>
            <a:ln w="9525">
              <a:solidFill>
                <a:schemeClr val="tx1"/>
              </a:solidFill>
              <a:round/>
              <a:headEnd/>
              <a:tailEnd/>
            </a:ln>
          </p:spPr>
          <p:txBody>
            <a:bodyPr/>
            <a:lstStyle/>
            <a:p>
              <a:endParaRPr lang="en-IN"/>
            </a:p>
          </p:txBody>
        </p:sp>
        <p:sp>
          <p:nvSpPr>
            <p:cNvPr id="6214" name="Line 57"/>
            <p:cNvSpPr>
              <a:spLocks noChangeShapeType="1"/>
            </p:cNvSpPr>
            <p:nvPr/>
          </p:nvSpPr>
          <p:spPr bwMode="auto">
            <a:xfrm flipH="1">
              <a:off x="1648" y="1336"/>
              <a:ext cx="1064" cy="1"/>
            </a:xfrm>
            <a:prstGeom prst="line">
              <a:avLst/>
            </a:prstGeom>
            <a:noFill/>
            <a:ln w="38100">
              <a:solidFill>
                <a:schemeClr val="tx1"/>
              </a:solidFill>
              <a:round/>
              <a:headEnd type="triangle" w="med" len="med"/>
              <a:tailEnd type="triangle" w="med" len="med"/>
            </a:ln>
          </p:spPr>
          <p:txBody>
            <a:bodyPr/>
            <a:lstStyle/>
            <a:p>
              <a:endParaRPr lang="en-IN"/>
            </a:p>
          </p:txBody>
        </p:sp>
      </p:grpSp>
      <p:sp>
        <p:nvSpPr>
          <p:cNvPr id="6189" name="Rectangle 58"/>
          <p:cNvSpPr>
            <a:spLocks noChangeArrowheads="1"/>
          </p:cNvSpPr>
          <p:nvPr/>
        </p:nvSpPr>
        <p:spPr bwMode="auto">
          <a:xfrm>
            <a:off x="1536700" y="990600"/>
            <a:ext cx="2673350" cy="274638"/>
          </a:xfrm>
          <a:prstGeom prst="rect">
            <a:avLst/>
          </a:prstGeom>
          <a:noFill/>
          <a:ln w="9525">
            <a:noFill/>
            <a:miter lim="800000"/>
            <a:headEnd/>
            <a:tailEnd/>
          </a:ln>
        </p:spPr>
        <p:txBody>
          <a:bodyPr wrap="none" lIns="0" tIns="0" rIns="0" bIns="0">
            <a:spAutoFit/>
          </a:bodyPr>
          <a:lstStyle/>
          <a:p>
            <a:r>
              <a:rPr lang="en-US" sz="1800" b="1">
                <a:latin typeface="Helvetica" charset="0"/>
              </a:rPr>
              <a:t>Nanoscale contaminants in </a:t>
            </a:r>
            <a:endParaRPr lang="en-US" sz="2400"/>
          </a:p>
        </p:txBody>
      </p:sp>
      <p:sp>
        <p:nvSpPr>
          <p:cNvPr id="6190" name="Rectangle 59"/>
          <p:cNvSpPr>
            <a:spLocks noChangeArrowheads="1"/>
          </p:cNvSpPr>
          <p:nvPr/>
        </p:nvSpPr>
        <p:spPr bwMode="auto">
          <a:xfrm>
            <a:off x="1447800" y="1219200"/>
            <a:ext cx="2901950" cy="274638"/>
          </a:xfrm>
          <a:prstGeom prst="rect">
            <a:avLst/>
          </a:prstGeom>
          <a:noFill/>
          <a:ln w="9525">
            <a:noFill/>
            <a:miter lim="800000"/>
            <a:headEnd/>
            <a:tailEnd/>
          </a:ln>
        </p:spPr>
        <p:txBody>
          <a:bodyPr wrap="none" lIns="0" tIns="0" rIns="0" bIns="0">
            <a:spAutoFit/>
          </a:bodyPr>
          <a:lstStyle/>
          <a:p>
            <a:r>
              <a:rPr lang="en-US" sz="1800" b="1">
                <a:latin typeface="Helvetica" charset="0"/>
              </a:rPr>
              <a:t>water and air (little is known)</a:t>
            </a:r>
            <a:endParaRPr lang="en-US" sz="2400"/>
          </a:p>
        </p:txBody>
      </p:sp>
      <p:sp>
        <p:nvSpPr>
          <p:cNvPr id="6191" name="Rectangle 60"/>
          <p:cNvSpPr>
            <a:spLocks noChangeArrowheads="1"/>
          </p:cNvSpPr>
          <p:nvPr/>
        </p:nvSpPr>
        <p:spPr bwMode="auto">
          <a:xfrm>
            <a:off x="1295400" y="228600"/>
            <a:ext cx="6138863" cy="365125"/>
          </a:xfrm>
          <a:prstGeom prst="rect">
            <a:avLst/>
          </a:prstGeom>
          <a:noFill/>
          <a:ln w="9525">
            <a:noFill/>
            <a:miter lim="800000"/>
            <a:headEnd/>
            <a:tailEnd/>
          </a:ln>
        </p:spPr>
        <p:txBody>
          <a:bodyPr wrap="none" lIns="0" tIns="0" rIns="0" bIns="0">
            <a:spAutoFit/>
          </a:bodyPr>
          <a:lstStyle/>
          <a:p>
            <a:r>
              <a:rPr lang="en-US" sz="2400" b="1"/>
              <a:t>Size Spectrum of Environmental Particles</a:t>
            </a:r>
            <a:endParaRPr lang="en-US" sz="2400"/>
          </a:p>
        </p:txBody>
      </p:sp>
      <p:grpSp>
        <p:nvGrpSpPr>
          <p:cNvPr id="6192" name="Group 61"/>
          <p:cNvGrpSpPr>
            <a:grpSpLocks/>
          </p:cNvGrpSpPr>
          <p:nvPr/>
        </p:nvGrpSpPr>
        <p:grpSpPr bwMode="auto">
          <a:xfrm>
            <a:off x="6121400" y="5016500"/>
            <a:ext cx="87313" cy="546100"/>
            <a:chOff x="4168" y="3472"/>
            <a:chExt cx="64" cy="328"/>
          </a:xfrm>
        </p:grpSpPr>
        <p:sp>
          <p:nvSpPr>
            <p:cNvPr id="6210" name="Freeform 62"/>
            <p:cNvSpPr>
              <a:spLocks/>
            </p:cNvSpPr>
            <p:nvPr/>
          </p:nvSpPr>
          <p:spPr bwMode="auto">
            <a:xfrm>
              <a:off x="4168" y="3472"/>
              <a:ext cx="64" cy="88"/>
            </a:xfrm>
            <a:custGeom>
              <a:avLst/>
              <a:gdLst>
                <a:gd name="T0" fmla="*/ 32 w 64"/>
                <a:gd name="T1" fmla="*/ 0 h 88"/>
                <a:gd name="T2" fmla="*/ 64 w 64"/>
                <a:gd name="T3" fmla="*/ 88 h 88"/>
                <a:gd name="T4" fmla="*/ 0 w 64"/>
                <a:gd name="T5" fmla="*/ 88 h 88"/>
                <a:gd name="T6" fmla="*/ 32 w 64"/>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0"/>
                  </a:moveTo>
                  <a:lnTo>
                    <a:pt x="64" y="88"/>
                  </a:lnTo>
                  <a:lnTo>
                    <a:pt x="0" y="88"/>
                  </a:lnTo>
                  <a:lnTo>
                    <a:pt x="32" y="0"/>
                  </a:lnTo>
                  <a:close/>
                </a:path>
              </a:pathLst>
            </a:custGeom>
            <a:solidFill>
              <a:srgbClr val="000000"/>
            </a:solidFill>
            <a:ln w="9525">
              <a:noFill/>
              <a:round/>
              <a:headEnd/>
              <a:tailEnd/>
            </a:ln>
          </p:spPr>
          <p:txBody>
            <a:bodyPr/>
            <a:lstStyle/>
            <a:p>
              <a:endParaRPr lang="en-IN"/>
            </a:p>
          </p:txBody>
        </p:sp>
        <p:sp>
          <p:nvSpPr>
            <p:cNvPr id="6211" name="Line 63"/>
            <p:cNvSpPr>
              <a:spLocks noChangeShapeType="1"/>
            </p:cNvSpPr>
            <p:nvPr/>
          </p:nvSpPr>
          <p:spPr bwMode="auto">
            <a:xfrm>
              <a:off x="4200" y="3488"/>
              <a:ext cx="1" cy="312"/>
            </a:xfrm>
            <a:prstGeom prst="line">
              <a:avLst/>
            </a:prstGeom>
            <a:noFill/>
            <a:ln w="12700">
              <a:solidFill>
                <a:srgbClr val="000000"/>
              </a:solidFill>
              <a:round/>
              <a:headEnd/>
              <a:tailEnd/>
            </a:ln>
          </p:spPr>
          <p:txBody>
            <a:bodyPr/>
            <a:lstStyle/>
            <a:p>
              <a:endParaRPr lang="en-IN"/>
            </a:p>
          </p:txBody>
        </p:sp>
      </p:grpSp>
      <p:grpSp>
        <p:nvGrpSpPr>
          <p:cNvPr id="6193" name="Group 64"/>
          <p:cNvGrpSpPr>
            <a:grpSpLocks/>
          </p:cNvGrpSpPr>
          <p:nvPr/>
        </p:nvGrpSpPr>
        <p:grpSpPr bwMode="auto">
          <a:xfrm>
            <a:off x="4978400" y="5016500"/>
            <a:ext cx="101600" cy="520700"/>
            <a:chOff x="3448" y="3472"/>
            <a:chExt cx="64" cy="328"/>
          </a:xfrm>
        </p:grpSpPr>
        <p:sp>
          <p:nvSpPr>
            <p:cNvPr id="6208" name="Freeform 65"/>
            <p:cNvSpPr>
              <a:spLocks/>
            </p:cNvSpPr>
            <p:nvPr/>
          </p:nvSpPr>
          <p:spPr bwMode="auto">
            <a:xfrm>
              <a:off x="3448" y="3472"/>
              <a:ext cx="64" cy="88"/>
            </a:xfrm>
            <a:custGeom>
              <a:avLst/>
              <a:gdLst>
                <a:gd name="T0" fmla="*/ 32 w 64"/>
                <a:gd name="T1" fmla="*/ 0 h 88"/>
                <a:gd name="T2" fmla="*/ 64 w 64"/>
                <a:gd name="T3" fmla="*/ 88 h 88"/>
                <a:gd name="T4" fmla="*/ 0 w 64"/>
                <a:gd name="T5" fmla="*/ 88 h 88"/>
                <a:gd name="T6" fmla="*/ 32 w 64"/>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0"/>
                  </a:moveTo>
                  <a:lnTo>
                    <a:pt x="64" y="88"/>
                  </a:lnTo>
                  <a:lnTo>
                    <a:pt x="0" y="88"/>
                  </a:lnTo>
                  <a:lnTo>
                    <a:pt x="32" y="0"/>
                  </a:lnTo>
                  <a:close/>
                </a:path>
              </a:pathLst>
            </a:custGeom>
            <a:solidFill>
              <a:srgbClr val="000000"/>
            </a:solidFill>
            <a:ln w="9525">
              <a:noFill/>
              <a:round/>
              <a:headEnd/>
              <a:tailEnd/>
            </a:ln>
          </p:spPr>
          <p:txBody>
            <a:bodyPr/>
            <a:lstStyle/>
            <a:p>
              <a:endParaRPr lang="en-IN"/>
            </a:p>
          </p:txBody>
        </p:sp>
        <p:sp>
          <p:nvSpPr>
            <p:cNvPr id="6209" name="Line 66"/>
            <p:cNvSpPr>
              <a:spLocks noChangeShapeType="1"/>
            </p:cNvSpPr>
            <p:nvPr/>
          </p:nvSpPr>
          <p:spPr bwMode="auto">
            <a:xfrm>
              <a:off x="3480" y="3488"/>
              <a:ext cx="1" cy="312"/>
            </a:xfrm>
            <a:prstGeom prst="line">
              <a:avLst/>
            </a:prstGeom>
            <a:noFill/>
            <a:ln w="12700">
              <a:solidFill>
                <a:srgbClr val="000000"/>
              </a:solidFill>
              <a:round/>
              <a:headEnd/>
              <a:tailEnd/>
            </a:ln>
          </p:spPr>
          <p:txBody>
            <a:bodyPr/>
            <a:lstStyle/>
            <a:p>
              <a:endParaRPr lang="en-IN"/>
            </a:p>
          </p:txBody>
        </p:sp>
      </p:grpSp>
      <p:sp>
        <p:nvSpPr>
          <p:cNvPr id="6194" name="Rectangle 67"/>
          <p:cNvSpPr>
            <a:spLocks noChangeArrowheads="1"/>
          </p:cNvSpPr>
          <p:nvPr/>
        </p:nvSpPr>
        <p:spPr bwMode="auto">
          <a:xfrm>
            <a:off x="5867400" y="5638800"/>
            <a:ext cx="922338" cy="431800"/>
          </a:xfrm>
          <a:prstGeom prst="rect">
            <a:avLst/>
          </a:prstGeom>
          <a:solidFill>
            <a:srgbClr val="CCFF99"/>
          </a:solidFill>
          <a:ln w="6350">
            <a:solidFill>
              <a:srgbClr val="000000"/>
            </a:solidFill>
            <a:miter lim="800000"/>
            <a:headEnd/>
            <a:tailEnd/>
          </a:ln>
        </p:spPr>
        <p:txBody>
          <a:bodyPr wrap="none" lIns="0" tIns="0" rIns="0" bIns="0">
            <a:spAutoFit/>
          </a:bodyPr>
          <a:lstStyle/>
          <a:p>
            <a:pPr algn="ctr"/>
            <a:r>
              <a:rPr lang="en-US" sz="1400" b="1">
                <a:latin typeface="Helvetica" charset="0"/>
              </a:rPr>
              <a:t>Pollens</a:t>
            </a:r>
          </a:p>
          <a:p>
            <a:pPr algn="ctr"/>
            <a:r>
              <a:rPr lang="en-US" sz="1400" b="1">
                <a:latin typeface="Helvetica" charset="0"/>
              </a:rPr>
              <a:t>(10-100 µm)</a:t>
            </a:r>
          </a:p>
        </p:txBody>
      </p:sp>
      <p:grpSp>
        <p:nvGrpSpPr>
          <p:cNvPr id="6195" name="Group 69"/>
          <p:cNvGrpSpPr>
            <a:grpSpLocks/>
          </p:cNvGrpSpPr>
          <p:nvPr/>
        </p:nvGrpSpPr>
        <p:grpSpPr bwMode="auto">
          <a:xfrm>
            <a:off x="3695700" y="2197100"/>
            <a:ext cx="101600" cy="596900"/>
            <a:chOff x="2640" y="1696"/>
            <a:chExt cx="64" cy="376"/>
          </a:xfrm>
        </p:grpSpPr>
        <p:sp>
          <p:nvSpPr>
            <p:cNvPr id="6206" name="Freeform 70"/>
            <p:cNvSpPr>
              <a:spLocks/>
            </p:cNvSpPr>
            <p:nvPr/>
          </p:nvSpPr>
          <p:spPr bwMode="auto">
            <a:xfrm>
              <a:off x="2640" y="1984"/>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88"/>
                  </a:moveTo>
                  <a:lnTo>
                    <a:pt x="0" y="0"/>
                  </a:lnTo>
                  <a:lnTo>
                    <a:pt x="64" y="0"/>
                  </a:lnTo>
                  <a:lnTo>
                    <a:pt x="32" y="88"/>
                  </a:lnTo>
                  <a:close/>
                </a:path>
              </a:pathLst>
            </a:custGeom>
            <a:solidFill>
              <a:srgbClr val="000000"/>
            </a:solidFill>
            <a:ln w="9525">
              <a:noFill/>
              <a:round/>
              <a:headEnd/>
              <a:tailEnd/>
            </a:ln>
          </p:spPr>
          <p:txBody>
            <a:bodyPr/>
            <a:lstStyle/>
            <a:p>
              <a:endParaRPr lang="en-IN"/>
            </a:p>
          </p:txBody>
        </p:sp>
        <p:sp>
          <p:nvSpPr>
            <p:cNvPr id="6207" name="Line 71"/>
            <p:cNvSpPr>
              <a:spLocks noChangeShapeType="1"/>
            </p:cNvSpPr>
            <p:nvPr/>
          </p:nvSpPr>
          <p:spPr bwMode="auto">
            <a:xfrm>
              <a:off x="2672" y="1696"/>
              <a:ext cx="1" cy="352"/>
            </a:xfrm>
            <a:prstGeom prst="line">
              <a:avLst/>
            </a:prstGeom>
            <a:noFill/>
            <a:ln w="12700">
              <a:solidFill>
                <a:srgbClr val="000000"/>
              </a:solidFill>
              <a:round/>
              <a:headEnd/>
              <a:tailEnd/>
            </a:ln>
          </p:spPr>
          <p:txBody>
            <a:bodyPr/>
            <a:lstStyle/>
            <a:p>
              <a:endParaRPr lang="en-IN"/>
            </a:p>
          </p:txBody>
        </p:sp>
      </p:grpSp>
      <p:sp>
        <p:nvSpPr>
          <p:cNvPr id="6196" name="Rectangle 72"/>
          <p:cNvSpPr>
            <a:spLocks noChangeArrowheads="1"/>
          </p:cNvSpPr>
          <p:nvPr/>
        </p:nvSpPr>
        <p:spPr bwMode="auto">
          <a:xfrm>
            <a:off x="7038975" y="3340100"/>
            <a:ext cx="1392238" cy="212725"/>
          </a:xfrm>
          <a:prstGeom prst="rect">
            <a:avLst/>
          </a:prstGeom>
          <a:noFill/>
          <a:ln w="9525">
            <a:noFill/>
            <a:miter lim="800000"/>
            <a:headEnd/>
            <a:tailEnd/>
          </a:ln>
        </p:spPr>
        <p:txBody>
          <a:bodyPr wrap="none" lIns="0" tIns="0" rIns="0" bIns="0">
            <a:spAutoFit/>
          </a:bodyPr>
          <a:lstStyle/>
          <a:p>
            <a:r>
              <a:rPr lang="en-US" sz="1400" b="1">
                <a:latin typeface="Helvetica" charset="0"/>
              </a:rPr>
              <a:t>Adenovirus 75 nm</a:t>
            </a:r>
            <a:endParaRPr lang="en-US" sz="2400" b="1"/>
          </a:p>
        </p:txBody>
      </p:sp>
      <p:sp>
        <p:nvSpPr>
          <p:cNvPr id="6197" name="Rectangle 73"/>
          <p:cNvSpPr>
            <a:spLocks noChangeArrowheads="1"/>
          </p:cNvSpPr>
          <p:nvPr/>
        </p:nvSpPr>
        <p:spPr bwMode="auto">
          <a:xfrm>
            <a:off x="7038975" y="3695700"/>
            <a:ext cx="1609725" cy="212725"/>
          </a:xfrm>
          <a:prstGeom prst="rect">
            <a:avLst/>
          </a:prstGeom>
          <a:noFill/>
          <a:ln w="9525">
            <a:noFill/>
            <a:miter lim="800000"/>
            <a:headEnd/>
            <a:tailEnd/>
          </a:ln>
        </p:spPr>
        <p:txBody>
          <a:bodyPr wrap="none" lIns="0" tIns="0" rIns="0" bIns="0">
            <a:spAutoFit/>
          </a:bodyPr>
          <a:lstStyle/>
          <a:p>
            <a:r>
              <a:rPr lang="en-US" sz="1400" b="1">
                <a:latin typeface="Helvetica" charset="0"/>
              </a:rPr>
              <a:t>Bacteriophage 80 nm</a:t>
            </a:r>
            <a:endParaRPr lang="en-US" sz="2400" b="1"/>
          </a:p>
        </p:txBody>
      </p:sp>
      <p:sp>
        <p:nvSpPr>
          <p:cNvPr id="6198" name="Rectangle 74"/>
          <p:cNvSpPr>
            <a:spLocks noChangeArrowheads="1"/>
          </p:cNvSpPr>
          <p:nvPr/>
        </p:nvSpPr>
        <p:spPr bwMode="auto">
          <a:xfrm>
            <a:off x="7038975" y="4051300"/>
            <a:ext cx="1322388" cy="212725"/>
          </a:xfrm>
          <a:prstGeom prst="rect">
            <a:avLst/>
          </a:prstGeom>
          <a:noFill/>
          <a:ln w="9525">
            <a:noFill/>
            <a:miter lim="800000"/>
            <a:headEnd/>
            <a:tailEnd/>
          </a:ln>
        </p:spPr>
        <p:txBody>
          <a:bodyPr wrap="none" lIns="0" tIns="0" rIns="0" bIns="0">
            <a:spAutoFit/>
          </a:bodyPr>
          <a:lstStyle/>
          <a:p>
            <a:r>
              <a:rPr lang="en-US" sz="1400" b="1">
                <a:latin typeface="Helvetica" charset="0"/>
              </a:rPr>
              <a:t>Influenza 100 nm</a:t>
            </a:r>
            <a:endParaRPr lang="en-US" sz="2400" b="1"/>
          </a:p>
        </p:txBody>
      </p:sp>
      <p:sp>
        <p:nvSpPr>
          <p:cNvPr id="6199" name="Rectangle 75"/>
          <p:cNvSpPr>
            <a:spLocks noChangeArrowheads="1"/>
          </p:cNvSpPr>
          <p:nvPr/>
        </p:nvSpPr>
        <p:spPr bwMode="auto">
          <a:xfrm>
            <a:off x="7038975" y="4406900"/>
            <a:ext cx="523875" cy="212725"/>
          </a:xfrm>
          <a:prstGeom prst="rect">
            <a:avLst/>
          </a:prstGeom>
          <a:noFill/>
          <a:ln w="9525">
            <a:noFill/>
            <a:miter lim="800000"/>
            <a:headEnd/>
            <a:tailEnd/>
          </a:ln>
        </p:spPr>
        <p:txBody>
          <a:bodyPr wrap="none" lIns="0" tIns="0" rIns="0" bIns="0">
            <a:spAutoFit/>
          </a:bodyPr>
          <a:lstStyle/>
          <a:p>
            <a:r>
              <a:rPr lang="en-US" sz="1400" b="1">
                <a:latin typeface="Helvetica" charset="0"/>
              </a:rPr>
              <a:t>E. Coli</a:t>
            </a:r>
            <a:endParaRPr lang="en-US" sz="2400" b="1"/>
          </a:p>
        </p:txBody>
      </p:sp>
      <p:sp>
        <p:nvSpPr>
          <p:cNvPr id="6200" name="Rectangle 76"/>
          <p:cNvSpPr>
            <a:spLocks noChangeArrowheads="1"/>
          </p:cNvSpPr>
          <p:nvPr/>
        </p:nvSpPr>
        <p:spPr bwMode="auto">
          <a:xfrm>
            <a:off x="7810500" y="4381500"/>
            <a:ext cx="646113" cy="212725"/>
          </a:xfrm>
          <a:prstGeom prst="rect">
            <a:avLst/>
          </a:prstGeom>
          <a:noFill/>
          <a:ln w="9525">
            <a:noFill/>
            <a:miter lim="800000"/>
            <a:headEnd/>
            <a:tailEnd/>
          </a:ln>
        </p:spPr>
        <p:txBody>
          <a:bodyPr wrap="none" lIns="0" tIns="0" rIns="0" bIns="0">
            <a:spAutoFit/>
          </a:bodyPr>
          <a:lstStyle/>
          <a:p>
            <a:r>
              <a:rPr lang="en-US" sz="1400" b="1">
                <a:latin typeface="Helvetica" charset="0"/>
              </a:rPr>
              <a:t>1000 nm</a:t>
            </a:r>
            <a:endParaRPr lang="en-US" sz="2400" b="1"/>
          </a:p>
        </p:txBody>
      </p:sp>
      <p:grpSp>
        <p:nvGrpSpPr>
          <p:cNvPr id="6201" name="Group 77"/>
          <p:cNvGrpSpPr>
            <a:grpSpLocks/>
          </p:cNvGrpSpPr>
          <p:nvPr/>
        </p:nvGrpSpPr>
        <p:grpSpPr bwMode="auto">
          <a:xfrm>
            <a:off x="2247900" y="5067300"/>
            <a:ext cx="101600" cy="520700"/>
            <a:chOff x="3448" y="3472"/>
            <a:chExt cx="64" cy="328"/>
          </a:xfrm>
        </p:grpSpPr>
        <p:sp>
          <p:nvSpPr>
            <p:cNvPr id="6204" name="Freeform 78"/>
            <p:cNvSpPr>
              <a:spLocks/>
            </p:cNvSpPr>
            <p:nvPr/>
          </p:nvSpPr>
          <p:spPr bwMode="auto">
            <a:xfrm>
              <a:off x="3448" y="3472"/>
              <a:ext cx="64" cy="88"/>
            </a:xfrm>
            <a:custGeom>
              <a:avLst/>
              <a:gdLst>
                <a:gd name="T0" fmla="*/ 32 w 64"/>
                <a:gd name="T1" fmla="*/ 0 h 88"/>
                <a:gd name="T2" fmla="*/ 64 w 64"/>
                <a:gd name="T3" fmla="*/ 88 h 88"/>
                <a:gd name="T4" fmla="*/ 0 w 64"/>
                <a:gd name="T5" fmla="*/ 88 h 88"/>
                <a:gd name="T6" fmla="*/ 32 w 64"/>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8">
                  <a:moveTo>
                    <a:pt x="32" y="0"/>
                  </a:moveTo>
                  <a:lnTo>
                    <a:pt x="64" y="88"/>
                  </a:lnTo>
                  <a:lnTo>
                    <a:pt x="0" y="88"/>
                  </a:lnTo>
                  <a:lnTo>
                    <a:pt x="32" y="0"/>
                  </a:lnTo>
                  <a:close/>
                </a:path>
              </a:pathLst>
            </a:custGeom>
            <a:solidFill>
              <a:srgbClr val="000000"/>
            </a:solidFill>
            <a:ln w="9525">
              <a:noFill/>
              <a:round/>
              <a:headEnd/>
              <a:tailEnd/>
            </a:ln>
          </p:spPr>
          <p:txBody>
            <a:bodyPr/>
            <a:lstStyle/>
            <a:p>
              <a:endParaRPr lang="en-IN"/>
            </a:p>
          </p:txBody>
        </p:sp>
        <p:sp>
          <p:nvSpPr>
            <p:cNvPr id="6205" name="Line 79"/>
            <p:cNvSpPr>
              <a:spLocks noChangeShapeType="1"/>
            </p:cNvSpPr>
            <p:nvPr/>
          </p:nvSpPr>
          <p:spPr bwMode="auto">
            <a:xfrm>
              <a:off x="3480" y="3488"/>
              <a:ext cx="1" cy="312"/>
            </a:xfrm>
            <a:prstGeom prst="line">
              <a:avLst/>
            </a:prstGeom>
            <a:noFill/>
            <a:ln w="12700">
              <a:solidFill>
                <a:srgbClr val="000000"/>
              </a:solidFill>
              <a:round/>
              <a:headEnd/>
              <a:tailEnd/>
            </a:ln>
          </p:spPr>
          <p:txBody>
            <a:bodyPr/>
            <a:lstStyle/>
            <a:p>
              <a:endParaRPr lang="en-IN"/>
            </a:p>
          </p:txBody>
        </p:sp>
      </p:grpSp>
      <p:sp>
        <p:nvSpPr>
          <p:cNvPr id="6202" name="Text Box 80"/>
          <p:cNvSpPr txBox="1">
            <a:spLocks noChangeArrowheads="1"/>
          </p:cNvSpPr>
          <p:nvPr/>
        </p:nvSpPr>
        <p:spPr bwMode="auto">
          <a:xfrm>
            <a:off x="914400" y="5638800"/>
            <a:ext cx="3268663" cy="466725"/>
          </a:xfrm>
          <a:prstGeom prst="rect">
            <a:avLst/>
          </a:prstGeom>
          <a:solidFill>
            <a:srgbClr val="FFCC66"/>
          </a:solidFill>
          <a:ln w="9525">
            <a:solidFill>
              <a:schemeClr val="tx1"/>
            </a:solidFill>
            <a:miter lim="800000"/>
            <a:headEnd/>
            <a:tailEnd/>
          </a:ln>
          <a:effectLst/>
        </p:spPr>
        <p:txBody>
          <a:bodyPr wrap="none">
            <a:spAutoFit/>
          </a:bodyPr>
          <a:lstStyle/>
          <a:p>
            <a:r>
              <a:rPr lang="en-US" sz="2400"/>
              <a:t>Fullerenes, nanotubes</a:t>
            </a:r>
          </a:p>
        </p:txBody>
      </p:sp>
      <p:sp>
        <p:nvSpPr>
          <p:cNvPr id="6203" name="Text Box 82"/>
          <p:cNvSpPr txBox="1">
            <a:spLocks noChangeArrowheads="1"/>
          </p:cNvSpPr>
          <p:nvPr/>
        </p:nvSpPr>
        <p:spPr bwMode="auto">
          <a:xfrm>
            <a:off x="7467600" y="5867400"/>
            <a:ext cx="1417638" cy="304800"/>
          </a:xfrm>
          <a:prstGeom prst="rect">
            <a:avLst/>
          </a:prstGeom>
          <a:noFill/>
          <a:ln w="9525">
            <a:noFill/>
            <a:miter lim="800000"/>
            <a:headEnd/>
            <a:tailEnd/>
          </a:ln>
          <a:effectLst/>
        </p:spPr>
        <p:txBody>
          <a:bodyPr wrap="none">
            <a:spAutoFit/>
          </a:bodyPr>
          <a:lstStyle/>
          <a:p>
            <a:r>
              <a:rPr lang="en-US" sz="1400"/>
              <a:t>After Wiesner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838200" y="838200"/>
            <a:ext cx="7543800" cy="5286375"/>
            <a:chOff x="-3" y="-3"/>
            <a:chExt cx="5411" cy="3330"/>
          </a:xfrm>
        </p:grpSpPr>
        <p:grpSp>
          <p:nvGrpSpPr>
            <p:cNvPr id="7173" name="Group 3"/>
            <p:cNvGrpSpPr>
              <a:grpSpLocks/>
            </p:cNvGrpSpPr>
            <p:nvPr/>
          </p:nvGrpSpPr>
          <p:grpSpPr bwMode="auto">
            <a:xfrm>
              <a:off x="0" y="0"/>
              <a:ext cx="5405" cy="3324"/>
              <a:chOff x="0" y="0"/>
              <a:chExt cx="5405" cy="3324"/>
            </a:xfrm>
          </p:grpSpPr>
          <p:grpSp>
            <p:nvGrpSpPr>
              <p:cNvPr id="7175" name="Group 4"/>
              <p:cNvGrpSpPr>
                <a:grpSpLocks/>
              </p:cNvGrpSpPr>
              <p:nvPr/>
            </p:nvGrpSpPr>
            <p:grpSpPr bwMode="auto">
              <a:xfrm>
                <a:off x="0" y="0"/>
                <a:ext cx="1943" cy="788"/>
                <a:chOff x="0" y="0"/>
                <a:chExt cx="1943" cy="788"/>
              </a:xfrm>
            </p:grpSpPr>
            <p:sp>
              <p:nvSpPr>
                <p:cNvPr id="7218" name="Rectangle 5"/>
                <p:cNvSpPr>
                  <a:spLocks noChangeArrowheads="1"/>
                </p:cNvSpPr>
                <p:nvPr/>
              </p:nvSpPr>
              <p:spPr bwMode="auto">
                <a:xfrm>
                  <a:off x="43" y="0"/>
                  <a:ext cx="1857" cy="788"/>
                </a:xfrm>
                <a:prstGeom prst="rect">
                  <a:avLst/>
                </a:prstGeom>
                <a:noFill/>
                <a:ln w="9525">
                  <a:noFill/>
                  <a:miter lim="800000"/>
                  <a:headEnd/>
                  <a:tailEnd/>
                </a:ln>
                <a:effectLst/>
              </p:spPr>
              <p:txBody>
                <a:bodyPr lIns="0" tIns="0" rIns="-406272" bIns="0"/>
                <a:lstStyle/>
                <a:p>
                  <a:r>
                    <a:rPr lang="en-US" sz="2600" b="1">
                      <a:solidFill>
                        <a:srgbClr val="0000FF"/>
                      </a:solidFill>
                      <a:cs typeface="Arial" pitchFamily="34" charset="0"/>
                    </a:rPr>
                    <a:t>Nanostructure</a:t>
                  </a:r>
                  <a:endParaRPr lang="en-US" sz="2600"/>
                </a:p>
              </p:txBody>
            </p:sp>
            <p:sp>
              <p:nvSpPr>
                <p:cNvPr id="7219" name="Rectangle 6"/>
                <p:cNvSpPr>
                  <a:spLocks noChangeArrowheads="1"/>
                </p:cNvSpPr>
                <p:nvPr/>
              </p:nvSpPr>
              <p:spPr bwMode="auto">
                <a:xfrm>
                  <a:off x="0" y="0"/>
                  <a:ext cx="1943" cy="788"/>
                </a:xfrm>
                <a:prstGeom prst="rect">
                  <a:avLst/>
                </a:prstGeom>
                <a:noFill/>
                <a:ln w="7">
                  <a:solidFill>
                    <a:srgbClr val="A0A0A0"/>
                  </a:solidFill>
                  <a:miter lim="800000"/>
                  <a:headEnd/>
                  <a:tailEnd/>
                </a:ln>
                <a:effectLst/>
              </p:spPr>
              <p:txBody>
                <a:bodyPr/>
                <a:lstStyle/>
                <a:p>
                  <a:endParaRPr lang="en-US"/>
                </a:p>
              </p:txBody>
            </p:sp>
          </p:grpSp>
          <p:grpSp>
            <p:nvGrpSpPr>
              <p:cNvPr id="7176" name="Group 7"/>
              <p:cNvGrpSpPr>
                <a:grpSpLocks/>
              </p:cNvGrpSpPr>
              <p:nvPr/>
            </p:nvGrpSpPr>
            <p:grpSpPr bwMode="auto">
              <a:xfrm>
                <a:off x="1943" y="0"/>
                <a:ext cx="1059" cy="788"/>
                <a:chOff x="1943" y="0"/>
                <a:chExt cx="1059" cy="788"/>
              </a:xfrm>
            </p:grpSpPr>
            <p:sp>
              <p:nvSpPr>
                <p:cNvPr id="7216" name="Rectangle 8"/>
                <p:cNvSpPr>
                  <a:spLocks noChangeArrowheads="1"/>
                </p:cNvSpPr>
                <p:nvPr/>
              </p:nvSpPr>
              <p:spPr bwMode="auto">
                <a:xfrm>
                  <a:off x="1986" y="0"/>
                  <a:ext cx="973" cy="788"/>
                </a:xfrm>
                <a:prstGeom prst="rect">
                  <a:avLst/>
                </a:prstGeom>
                <a:noFill/>
                <a:ln w="9525">
                  <a:noFill/>
                  <a:miter lim="800000"/>
                  <a:headEnd/>
                  <a:tailEnd/>
                </a:ln>
                <a:effectLst/>
              </p:spPr>
              <p:txBody>
                <a:bodyPr lIns="0" tIns="0" rIns="0" bIns="0"/>
                <a:lstStyle/>
                <a:p>
                  <a:r>
                    <a:rPr lang="en-US" sz="2600" b="1">
                      <a:cs typeface="Arial" pitchFamily="34" charset="0"/>
                    </a:rPr>
                    <a:t>Size</a:t>
                  </a:r>
                  <a:endParaRPr lang="en-US" sz="1200" b="1">
                    <a:cs typeface="Times New Roman" pitchFamily="18" charset="0"/>
                  </a:endParaRPr>
                </a:p>
                <a:p>
                  <a:pPr eaLnBrk="0" hangingPunct="0"/>
                  <a:endParaRPr lang="en-US" sz="2400"/>
                </a:p>
              </p:txBody>
            </p:sp>
            <p:sp>
              <p:nvSpPr>
                <p:cNvPr id="7217" name="Rectangle 9"/>
                <p:cNvSpPr>
                  <a:spLocks noChangeArrowheads="1"/>
                </p:cNvSpPr>
                <p:nvPr/>
              </p:nvSpPr>
              <p:spPr bwMode="auto">
                <a:xfrm>
                  <a:off x="1943" y="0"/>
                  <a:ext cx="1059" cy="788"/>
                </a:xfrm>
                <a:prstGeom prst="rect">
                  <a:avLst/>
                </a:prstGeom>
                <a:noFill/>
                <a:ln w="7">
                  <a:solidFill>
                    <a:srgbClr val="A0A0A0"/>
                  </a:solidFill>
                  <a:miter lim="800000"/>
                  <a:headEnd/>
                  <a:tailEnd/>
                </a:ln>
                <a:effectLst/>
              </p:spPr>
              <p:txBody>
                <a:bodyPr/>
                <a:lstStyle/>
                <a:p>
                  <a:endParaRPr lang="en-US"/>
                </a:p>
              </p:txBody>
            </p:sp>
          </p:grpSp>
          <p:grpSp>
            <p:nvGrpSpPr>
              <p:cNvPr id="7177" name="Group 10"/>
              <p:cNvGrpSpPr>
                <a:grpSpLocks/>
              </p:cNvGrpSpPr>
              <p:nvPr/>
            </p:nvGrpSpPr>
            <p:grpSpPr bwMode="auto">
              <a:xfrm>
                <a:off x="3002" y="0"/>
                <a:ext cx="2403" cy="788"/>
                <a:chOff x="3002" y="0"/>
                <a:chExt cx="2403" cy="788"/>
              </a:xfrm>
            </p:grpSpPr>
            <p:sp>
              <p:nvSpPr>
                <p:cNvPr id="7214" name="Rectangle 11"/>
                <p:cNvSpPr>
                  <a:spLocks noChangeArrowheads="1"/>
                </p:cNvSpPr>
                <p:nvPr/>
              </p:nvSpPr>
              <p:spPr bwMode="auto">
                <a:xfrm>
                  <a:off x="3045" y="0"/>
                  <a:ext cx="2317" cy="788"/>
                </a:xfrm>
                <a:prstGeom prst="rect">
                  <a:avLst/>
                </a:prstGeom>
                <a:noFill/>
                <a:ln w="9525">
                  <a:noFill/>
                  <a:miter lim="800000"/>
                  <a:headEnd/>
                  <a:tailEnd/>
                </a:ln>
                <a:effectLst/>
              </p:spPr>
              <p:txBody>
                <a:bodyPr/>
                <a:lstStyle/>
                <a:p>
                  <a:r>
                    <a:rPr lang="en-US" sz="2600" b="1">
                      <a:solidFill>
                        <a:srgbClr val="0000FF"/>
                      </a:solidFill>
                      <a:cs typeface="Arial" pitchFamily="34" charset="0"/>
                    </a:rPr>
                    <a:t>Example Material or Application</a:t>
                  </a:r>
                  <a:endParaRPr lang="en-US" sz="1200">
                    <a:cs typeface="Times New Roman" pitchFamily="18" charset="0"/>
                  </a:endParaRPr>
                </a:p>
                <a:p>
                  <a:pPr eaLnBrk="0" hangingPunct="0"/>
                  <a:endParaRPr lang="en-US" sz="2400"/>
                </a:p>
              </p:txBody>
            </p:sp>
            <p:sp>
              <p:nvSpPr>
                <p:cNvPr id="7215" name="Rectangle 12"/>
                <p:cNvSpPr>
                  <a:spLocks noChangeArrowheads="1"/>
                </p:cNvSpPr>
                <p:nvPr/>
              </p:nvSpPr>
              <p:spPr bwMode="auto">
                <a:xfrm>
                  <a:off x="3002" y="0"/>
                  <a:ext cx="2403" cy="788"/>
                </a:xfrm>
                <a:prstGeom prst="rect">
                  <a:avLst/>
                </a:prstGeom>
                <a:noFill/>
                <a:ln w="7">
                  <a:solidFill>
                    <a:srgbClr val="A0A0A0"/>
                  </a:solidFill>
                  <a:miter lim="800000"/>
                  <a:headEnd/>
                  <a:tailEnd/>
                </a:ln>
                <a:effectLst/>
              </p:spPr>
              <p:txBody>
                <a:bodyPr/>
                <a:lstStyle/>
                <a:p>
                  <a:endParaRPr lang="en-US"/>
                </a:p>
              </p:txBody>
            </p:sp>
          </p:grpSp>
          <p:grpSp>
            <p:nvGrpSpPr>
              <p:cNvPr id="7178" name="Group 13"/>
              <p:cNvGrpSpPr>
                <a:grpSpLocks/>
              </p:cNvGrpSpPr>
              <p:nvPr/>
            </p:nvGrpSpPr>
            <p:grpSpPr bwMode="auto">
              <a:xfrm>
                <a:off x="0" y="788"/>
                <a:ext cx="1943" cy="634"/>
                <a:chOff x="0" y="788"/>
                <a:chExt cx="1943" cy="634"/>
              </a:xfrm>
            </p:grpSpPr>
            <p:sp>
              <p:nvSpPr>
                <p:cNvPr id="7212" name="Rectangle 14"/>
                <p:cNvSpPr>
                  <a:spLocks noChangeArrowheads="1"/>
                </p:cNvSpPr>
                <p:nvPr/>
              </p:nvSpPr>
              <p:spPr bwMode="auto">
                <a:xfrm>
                  <a:off x="43" y="788"/>
                  <a:ext cx="1857" cy="634"/>
                </a:xfrm>
                <a:prstGeom prst="rect">
                  <a:avLst/>
                </a:prstGeom>
                <a:noFill/>
                <a:ln w="9525">
                  <a:noFill/>
                  <a:miter lim="800000"/>
                  <a:headEnd/>
                  <a:tailEnd/>
                </a:ln>
                <a:effectLst/>
              </p:spPr>
              <p:txBody>
                <a:bodyPr/>
                <a:lstStyle/>
                <a:p>
                  <a:r>
                    <a:rPr lang="en-US" sz="1800">
                      <a:solidFill>
                        <a:srgbClr val="0000FF"/>
                      </a:solidFill>
                      <a:cs typeface="Arial" pitchFamily="34" charset="0"/>
                    </a:rPr>
                    <a:t>Clusters, nanocrystals, quantum dots</a:t>
                  </a:r>
                  <a:endParaRPr lang="en-US" sz="1200">
                    <a:cs typeface="Times New Roman" pitchFamily="18" charset="0"/>
                  </a:endParaRPr>
                </a:p>
                <a:p>
                  <a:pPr eaLnBrk="0" hangingPunct="0"/>
                  <a:endParaRPr lang="en-US" sz="2400"/>
                </a:p>
              </p:txBody>
            </p:sp>
            <p:sp>
              <p:nvSpPr>
                <p:cNvPr id="7213" name="Rectangle 15"/>
                <p:cNvSpPr>
                  <a:spLocks noChangeArrowheads="1"/>
                </p:cNvSpPr>
                <p:nvPr/>
              </p:nvSpPr>
              <p:spPr bwMode="auto">
                <a:xfrm>
                  <a:off x="0" y="788"/>
                  <a:ext cx="1943" cy="634"/>
                </a:xfrm>
                <a:prstGeom prst="rect">
                  <a:avLst/>
                </a:prstGeom>
                <a:noFill/>
                <a:ln w="7">
                  <a:solidFill>
                    <a:srgbClr val="A0A0A0"/>
                  </a:solidFill>
                  <a:miter lim="800000"/>
                  <a:headEnd/>
                  <a:tailEnd/>
                </a:ln>
                <a:effectLst/>
              </p:spPr>
              <p:txBody>
                <a:bodyPr/>
                <a:lstStyle/>
                <a:p>
                  <a:endParaRPr lang="en-US"/>
                </a:p>
              </p:txBody>
            </p:sp>
          </p:grpSp>
          <p:grpSp>
            <p:nvGrpSpPr>
              <p:cNvPr id="7179" name="Group 16"/>
              <p:cNvGrpSpPr>
                <a:grpSpLocks/>
              </p:cNvGrpSpPr>
              <p:nvPr/>
            </p:nvGrpSpPr>
            <p:grpSpPr bwMode="auto">
              <a:xfrm>
                <a:off x="1943" y="788"/>
                <a:ext cx="1059" cy="634"/>
                <a:chOff x="1943" y="788"/>
                <a:chExt cx="1059" cy="634"/>
              </a:xfrm>
            </p:grpSpPr>
            <p:sp>
              <p:nvSpPr>
                <p:cNvPr id="7210" name="Rectangle 17"/>
                <p:cNvSpPr>
                  <a:spLocks noChangeArrowheads="1"/>
                </p:cNvSpPr>
                <p:nvPr/>
              </p:nvSpPr>
              <p:spPr bwMode="auto">
                <a:xfrm>
                  <a:off x="1986" y="788"/>
                  <a:ext cx="973" cy="634"/>
                </a:xfrm>
                <a:prstGeom prst="rect">
                  <a:avLst/>
                </a:prstGeom>
                <a:noFill/>
                <a:ln w="9525">
                  <a:noFill/>
                  <a:miter lim="800000"/>
                  <a:headEnd/>
                  <a:tailEnd/>
                </a:ln>
                <a:effectLst/>
              </p:spPr>
              <p:txBody>
                <a:bodyPr/>
                <a:lstStyle/>
                <a:p>
                  <a:r>
                    <a:rPr lang="en-US" sz="1800">
                      <a:cs typeface="Arial" pitchFamily="34" charset="0"/>
                    </a:rPr>
                    <a:t>Radius: </a:t>
                  </a:r>
                  <a:endParaRPr lang="en-US" sz="1200">
                    <a:cs typeface="Times New Roman" pitchFamily="18" charset="0"/>
                  </a:endParaRPr>
                </a:p>
                <a:p>
                  <a:pPr eaLnBrk="0" hangingPunct="0"/>
                  <a:r>
                    <a:rPr lang="en-US" sz="1800">
                      <a:cs typeface="Arial" pitchFamily="34" charset="0"/>
                    </a:rPr>
                    <a:t>1-10 nm</a:t>
                  </a:r>
                  <a:endParaRPr lang="en-US" sz="1200">
                    <a:cs typeface="Times New Roman" pitchFamily="18" charset="0"/>
                  </a:endParaRPr>
                </a:p>
                <a:p>
                  <a:pPr eaLnBrk="0" hangingPunct="0"/>
                  <a:endParaRPr lang="en-US" sz="2400"/>
                </a:p>
              </p:txBody>
            </p:sp>
            <p:sp>
              <p:nvSpPr>
                <p:cNvPr id="7211" name="Rectangle 18"/>
                <p:cNvSpPr>
                  <a:spLocks noChangeArrowheads="1"/>
                </p:cNvSpPr>
                <p:nvPr/>
              </p:nvSpPr>
              <p:spPr bwMode="auto">
                <a:xfrm>
                  <a:off x="1943" y="788"/>
                  <a:ext cx="1059" cy="634"/>
                </a:xfrm>
                <a:prstGeom prst="rect">
                  <a:avLst/>
                </a:prstGeom>
                <a:noFill/>
                <a:ln w="7">
                  <a:solidFill>
                    <a:srgbClr val="A0A0A0"/>
                  </a:solidFill>
                  <a:miter lim="800000"/>
                  <a:headEnd/>
                  <a:tailEnd/>
                </a:ln>
                <a:effectLst/>
              </p:spPr>
              <p:txBody>
                <a:bodyPr/>
                <a:lstStyle/>
                <a:p>
                  <a:endParaRPr lang="en-US"/>
                </a:p>
              </p:txBody>
            </p:sp>
          </p:grpSp>
          <p:grpSp>
            <p:nvGrpSpPr>
              <p:cNvPr id="7180" name="Group 19"/>
              <p:cNvGrpSpPr>
                <a:grpSpLocks/>
              </p:cNvGrpSpPr>
              <p:nvPr/>
            </p:nvGrpSpPr>
            <p:grpSpPr bwMode="auto">
              <a:xfrm>
                <a:off x="3002" y="788"/>
                <a:ext cx="2403" cy="634"/>
                <a:chOff x="3002" y="788"/>
                <a:chExt cx="2403" cy="634"/>
              </a:xfrm>
            </p:grpSpPr>
            <p:sp>
              <p:nvSpPr>
                <p:cNvPr id="7208" name="Rectangle 20"/>
                <p:cNvSpPr>
                  <a:spLocks noChangeArrowheads="1"/>
                </p:cNvSpPr>
                <p:nvPr/>
              </p:nvSpPr>
              <p:spPr bwMode="auto">
                <a:xfrm>
                  <a:off x="3045" y="788"/>
                  <a:ext cx="2317" cy="634"/>
                </a:xfrm>
                <a:prstGeom prst="rect">
                  <a:avLst/>
                </a:prstGeom>
                <a:noFill/>
                <a:ln w="9525">
                  <a:noFill/>
                  <a:miter lim="800000"/>
                  <a:headEnd/>
                  <a:tailEnd/>
                </a:ln>
                <a:effectLst/>
              </p:spPr>
              <p:txBody>
                <a:bodyPr/>
                <a:lstStyle/>
                <a:p>
                  <a:r>
                    <a:rPr lang="en-US" sz="1800">
                      <a:solidFill>
                        <a:srgbClr val="0000FF"/>
                      </a:solidFill>
                      <a:cs typeface="Arial" pitchFamily="34" charset="0"/>
                    </a:rPr>
                    <a:t>Insulators, semiconductors, metals, magnetic materials</a:t>
                  </a:r>
                  <a:endParaRPr lang="en-US" sz="1200">
                    <a:cs typeface="Times New Roman" pitchFamily="18" charset="0"/>
                  </a:endParaRPr>
                </a:p>
                <a:p>
                  <a:pPr eaLnBrk="0" hangingPunct="0"/>
                  <a:endParaRPr lang="en-US" sz="2400"/>
                </a:p>
              </p:txBody>
            </p:sp>
            <p:sp>
              <p:nvSpPr>
                <p:cNvPr id="7209" name="Rectangle 21"/>
                <p:cNvSpPr>
                  <a:spLocks noChangeArrowheads="1"/>
                </p:cNvSpPr>
                <p:nvPr/>
              </p:nvSpPr>
              <p:spPr bwMode="auto">
                <a:xfrm>
                  <a:off x="3002" y="788"/>
                  <a:ext cx="2403" cy="634"/>
                </a:xfrm>
                <a:prstGeom prst="rect">
                  <a:avLst/>
                </a:prstGeom>
                <a:noFill/>
                <a:ln w="7">
                  <a:solidFill>
                    <a:srgbClr val="A0A0A0"/>
                  </a:solidFill>
                  <a:miter lim="800000"/>
                  <a:headEnd/>
                  <a:tailEnd/>
                </a:ln>
                <a:effectLst/>
              </p:spPr>
              <p:txBody>
                <a:bodyPr/>
                <a:lstStyle/>
                <a:p>
                  <a:endParaRPr lang="en-US"/>
                </a:p>
              </p:txBody>
            </p:sp>
          </p:grpSp>
          <p:grpSp>
            <p:nvGrpSpPr>
              <p:cNvPr id="7181" name="Group 22"/>
              <p:cNvGrpSpPr>
                <a:grpSpLocks/>
              </p:cNvGrpSpPr>
              <p:nvPr/>
            </p:nvGrpSpPr>
            <p:grpSpPr bwMode="auto">
              <a:xfrm>
                <a:off x="0" y="1422"/>
                <a:ext cx="1943" cy="634"/>
                <a:chOff x="0" y="1422"/>
                <a:chExt cx="1943" cy="634"/>
              </a:xfrm>
            </p:grpSpPr>
            <p:sp>
              <p:nvSpPr>
                <p:cNvPr id="7206" name="Rectangle 23"/>
                <p:cNvSpPr>
                  <a:spLocks noChangeArrowheads="1"/>
                </p:cNvSpPr>
                <p:nvPr/>
              </p:nvSpPr>
              <p:spPr bwMode="auto">
                <a:xfrm>
                  <a:off x="43" y="1422"/>
                  <a:ext cx="1857" cy="634"/>
                </a:xfrm>
                <a:prstGeom prst="rect">
                  <a:avLst/>
                </a:prstGeom>
                <a:noFill/>
                <a:ln w="9525">
                  <a:noFill/>
                  <a:miter lim="800000"/>
                  <a:headEnd/>
                  <a:tailEnd/>
                </a:ln>
                <a:effectLst/>
              </p:spPr>
              <p:txBody>
                <a:bodyPr/>
                <a:lstStyle/>
                <a:p>
                  <a:r>
                    <a:rPr lang="en-US" sz="1800">
                      <a:solidFill>
                        <a:srgbClr val="0000FF"/>
                      </a:solidFill>
                      <a:cs typeface="Arial" pitchFamily="34" charset="0"/>
                    </a:rPr>
                    <a:t>Other nanoparticles</a:t>
                  </a:r>
                  <a:endParaRPr lang="en-US" sz="1200">
                    <a:cs typeface="Times New Roman" pitchFamily="18" charset="0"/>
                  </a:endParaRPr>
                </a:p>
                <a:p>
                  <a:pPr eaLnBrk="0" hangingPunct="0"/>
                  <a:endParaRPr lang="en-US" sz="2400"/>
                </a:p>
              </p:txBody>
            </p:sp>
            <p:sp>
              <p:nvSpPr>
                <p:cNvPr id="7207" name="Rectangle 24"/>
                <p:cNvSpPr>
                  <a:spLocks noChangeArrowheads="1"/>
                </p:cNvSpPr>
                <p:nvPr/>
              </p:nvSpPr>
              <p:spPr bwMode="auto">
                <a:xfrm>
                  <a:off x="0" y="1422"/>
                  <a:ext cx="1943" cy="634"/>
                </a:xfrm>
                <a:prstGeom prst="rect">
                  <a:avLst/>
                </a:prstGeom>
                <a:noFill/>
                <a:ln w="7">
                  <a:solidFill>
                    <a:srgbClr val="A0A0A0"/>
                  </a:solidFill>
                  <a:miter lim="800000"/>
                  <a:headEnd/>
                  <a:tailEnd/>
                </a:ln>
                <a:effectLst/>
              </p:spPr>
              <p:txBody>
                <a:bodyPr/>
                <a:lstStyle/>
                <a:p>
                  <a:endParaRPr lang="en-US"/>
                </a:p>
              </p:txBody>
            </p:sp>
          </p:grpSp>
          <p:grpSp>
            <p:nvGrpSpPr>
              <p:cNvPr id="7182" name="Group 25"/>
              <p:cNvGrpSpPr>
                <a:grpSpLocks/>
              </p:cNvGrpSpPr>
              <p:nvPr/>
            </p:nvGrpSpPr>
            <p:grpSpPr bwMode="auto">
              <a:xfrm>
                <a:off x="1943" y="1422"/>
                <a:ext cx="1059" cy="634"/>
                <a:chOff x="1943" y="1422"/>
                <a:chExt cx="1059" cy="634"/>
              </a:xfrm>
            </p:grpSpPr>
            <p:sp>
              <p:nvSpPr>
                <p:cNvPr id="7204" name="Rectangle 26"/>
                <p:cNvSpPr>
                  <a:spLocks noChangeArrowheads="1"/>
                </p:cNvSpPr>
                <p:nvPr/>
              </p:nvSpPr>
              <p:spPr bwMode="auto">
                <a:xfrm>
                  <a:off x="1986" y="1422"/>
                  <a:ext cx="973" cy="634"/>
                </a:xfrm>
                <a:prstGeom prst="rect">
                  <a:avLst/>
                </a:prstGeom>
                <a:noFill/>
                <a:ln w="9525">
                  <a:noFill/>
                  <a:miter lim="800000"/>
                  <a:headEnd/>
                  <a:tailEnd/>
                </a:ln>
                <a:effectLst/>
              </p:spPr>
              <p:txBody>
                <a:bodyPr/>
                <a:lstStyle/>
                <a:p>
                  <a:r>
                    <a:rPr lang="en-US" sz="1800">
                      <a:cs typeface="Arial" pitchFamily="34" charset="0"/>
                    </a:rPr>
                    <a:t>Radius: </a:t>
                  </a:r>
                  <a:endParaRPr lang="en-US" sz="1200">
                    <a:cs typeface="Times New Roman" pitchFamily="18" charset="0"/>
                  </a:endParaRPr>
                </a:p>
                <a:p>
                  <a:pPr eaLnBrk="0" hangingPunct="0"/>
                  <a:r>
                    <a:rPr lang="en-US" sz="1800">
                      <a:cs typeface="Arial" pitchFamily="34" charset="0"/>
                    </a:rPr>
                    <a:t>1-100 nm</a:t>
                  </a:r>
                  <a:endParaRPr lang="en-US" sz="1200">
                    <a:cs typeface="Times New Roman" pitchFamily="18" charset="0"/>
                  </a:endParaRPr>
                </a:p>
                <a:p>
                  <a:pPr eaLnBrk="0" hangingPunct="0"/>
                  <a:endParaRPr lang="en-US" sz="2400"/>
                </a:p>
              </p:txBody>
            </p:sp>
            <p:sp>
              <p:nvSpPr>
                <p:cNvPr id="7205" name="Rectangle 27"/>
                <p:cNvSpPr>
                  <a:spLocks noChangeArrowheads="1"/>
                </p:cNvSpPr>
                <p:nvPr/>
              </p:nvSpPr>
              <p:spPr bwMode="auto">
                <a:xfrm>
                  <a:off x="1943" y="1422"/>
                  <a:ext cx="1059" cy="634"/>
                </a:xfrm>
                <a:prstGeom prst="rect">
                  <a:avLst/>
                </a:prstGeom>
                <a:noFill/>
                <a:ln w="7">
                  <a:solidFill>
                    <a:srgbClr val="A0A0A0"/>
                  </a:solidFill>
                  <a:miter lim="800000"/>
                  <a:headEnd/>
                  <a:tailEnd/>
                </a:ln>
                <a:effectLst/>
              </p:spPr>
              <p:txBody>
                <a:bodyPr/>
                <a:lstStyle/>
                <a:p>
                  <a:endParaRPr lang="en-US"/>
                </a:p>
              </p:txBody>
            </p:sp>
          </p:grpSp>
          <p:grpSp>
            <p:nvGrpSpPr>
              <p:cNvPr id="7183" name="Group 28"/>
              <p:cNvGrpSpPr>
                <a:grpSpLocks/>
              </p:cNvGrpSpPr>
              <p:nvPr/>
            </p:nvGrpSpPr>
            <p:grpSpPr bwMode="auto">
              <a:xfrm>
                <a:off x="3002" y="1422"/>
                <a:ext cx="2403" cy="634"/>
                <a:chOff x="3002" y="1422"/>
                <a:chExt cx="2403" cy="634"/>
              </a:xfrm>
            </p:grpSpPr>
            <p:sp>
              <p:nvSpPr>
                <p:cNvPr id="7202" name="Rectangle 29"/>
                <p:cNvSpPr>
                  <a:spLocks noChangeArrowheads="1"/>
                </p:cNvSpPr>
                <p:nvPr/>
              </p:nvSpPr>
              <p:spPr bwMode="auto">
                <a:xfrm>
                  <a:off x="3045" y="1422"/>
                  <a:ext cx="2317" cy="634"/>
                </a:xfrm>
                <a:prstGeom prst="rect">
                  <a:avLst/>
                </a:prstGeom>
                <a:noFill/>
                <a:ln w="9525">
                  <a:noFill/>
                  <a:miter lim="800000"/>
                  <a:headEnd/>
                  <a:tailEnd/>
                </a:ln>
                <a:effectLst/>
              </p:spPr>
              <p:txBody>
                <a:bodyPr/>
                <a:lstStyle/>
                <a:p>
                  <a:r>
                    <a:rPr lang="en-US" sz="1800">
                      <a:solidFill>
                        <a:srgbClr val="0000FF"/>
                      </a:solidFill>
                      <a:cs typeface="Arial" pitchFamily="34" charset="0"/>
                    </a:rPr>
                    <a:t>Ceramic oxides, Buckyballs</a:t>
                  </a:r>
                  <a:endParaRPr lang="en-US" sz="1200">
                    <a:cs typeface="Times New Roman" pitchFamily="18" charset="0"/>
                  </a:endParaRPr>
                </a:p>
                <a:p>
                  <a:pPr eaLnBrk="0" hangingPunct="0"/>
                  <a:endParaRPr lang="en-US" sz="2400"/>
                </a:p>
              </p:txBody>
            </p:sp>
            <p:sp>
              <p:nvSpPr>
                <p:cNvPr id="7203" name="Rectangle 30"/>
                <p:cNvSpPr>
                  <a:spLocks noChangeArrowheads="1"/>
                </p:cNvSpPr>
                <p:nvPr/>
              </p:nvSpPr>
              <p:spPr bwMode="auto">
                <a:xfrm>
                  <a:off x="3002" y="1422"/>
                  <a:ext cx="2403" cy="634"/>
                </a:xfrm>
                <a:prstGeom prst="rect">
                  <a:avLst/>
                </a:prstGeom>
                <a:noFill/>
                <a:ln w="7">
                  <a:solidFill>
                    <a:srgbClr val="A0A0A0"/>
                  </a:solidFill>
                  <a:miter lim="800000"/>
                  <a:headEnd/>
                  <a:tailEnd/>
                </a:ln>
                <a:effectLst/>
              </p:spPr>
              <p:txBody>
                <a:bodyPr/>
                <a:lstStyle/>
                <a:p>
                  <a:endParaRPr lang="en-US"/>
                </a:p>
              </p:txBody>
            </p:sp>
          </p:grpSp>
          <p:grpSp>
            <p:nvGrpSpPr>
              <p:cNvPr id="7184" name="Group 31"/>
              <p:cNvGrpSpPr>
                <a:grpSpLocks/>
              </p:cNvGrpSpPr>
              <p:nvPr/>
            </p:nvGrpSpPr>
            <p:grpSpPr bwMode="auto">
              <a:xfrm>
                <a:off x="0" y="2056"/>
                <a:ext cx="1943" cy="634"/>
                <a:chOff x="0" y="2056"/>
                <a:chExt cx="1943" cy="634"/>
              </a:xfrm>
            </p:grpSpPr>
            <p:sp>
              <p:nvSpPr>
                <p:cNvPr id="7200" name="Rectangle 32"/>
                <p:cNvSpPr>
                  <a:spLocks noChangeArrowheads="1"/>
                </p:cNvSpPr>
                <p:nvPr/>
              </p:nvSpPr>
              <p:spPr bwMode="auto">
                <a:xfrm>
                  <a:off x="43" y="2056"/>
                  <a:ext cx="1857" cy="634"/>
                </a:xfrm>
                <a:prstGeom prst="rect">
                  <a:avLst/>
                </a:prstGeom>
                <a:noFill/>
                <a:ln w="9525">
                  <a:noFill/>
                  <a:miter lim="800000"/>
                  <a:headEnd/>
                  <a:tailEnd/>
                </a:ln>
                <a:effectLst/>
              </p:spPr>
              <p:txBody>
                <a:bodyPr/>
                <a:lstStyle/>
                <a:p>
                  <a:r>
                    <a:rPr lang="en-US" sz="1800">
                      <a:solidFill>
                        <a:srgbClr val="0000FF"/>
                      </a:solidFill>
                      <a:cs typeface="Arial" pitchFamily="34" charset="0"/>
                    </a:rPr>
                    <a:t>Nanowires</a:t>
                  </a:r>
                  <a:endParaRPr lang="en-US" sz="1200">
                    <a:cs typeface="Times New Roman" pitchFamily="18" charset="0"/>
                  </a:endParaRPr>
                </a:p>
                <a:p>
                  <a:pPr eaLnBrk="0" hangingPunct="0"/>
                  <a:endParaRPr lang="en-US" sz="2400"/>
                </a:p>
              </p:txBody>
            </p:sp>
            <p:sp>
              <p:nvSpPr>
                <p:cNvPr id="7201" name="Rectangle 33"/>
                <p:cNvSpPr>
                  <a:spLocks noChangeArrowheads="1"/>
                </p:cNvSpPr>
                <p:nvPr/>
              </p:nvSpPr>
              <p:spPr bwMode="auto">
                <a:xfrm>
                  <a:off x="0" y="2056"/>
                  <a:ext cx="1943" cy="634"/>
                </a:xfrm>
                <a:prstGeom prst="rect">
                  <a:avLst/>
                </a:prstGeom>
                <a:noFill/>
                <a:ln w="7">
                  <a:solidFill>
                    <a:srgbClr val="A0A0A0"/>
                  </a:solidFill>
                  <a:miter lim="800000"/>
                  <a:headEnd/>
                  <a:tailEnd/>
                </a:ln>
                <a:effectLst/>
              </p:spPr>
              <p:txBody>
                <a:bodyPr/>
                <a:lstStyle/>
                <a:p>
                  <a:endParaRPr lang="en-US"/>
                </a:p>
              </p:txBody>
            </p:sp>
          </p:grpSp>
          <p:grpSp>
            <p:nvGrpSpPr>
              <p:cNvPr id="7185" name="Group 34"/>
              <p:cNvGrpSpPr>
                <a:grpSpLocks/>
              </p:cNvGrpSpPr>
              <p:nvPr/>
            </p:nvGrpSpPr>
            <p:grpSpPr bwMode="auto">
              <a:xfrm>
                <a:off x="1943" y="2056"/>
                <a:ext cx="1059" cy="634"/>
                <a:chOff x="1943" y="2056"/>
                <a:chExt cx="1059" cy="634"/>
              </a:xfrm>
            </p:grpSpPr>
            <p:sp>
              <p:nvSpPr>
                <p:cNvPr id="7198" name="Rectangle 35"/>
                <p:cNvSpPr>
                  <a:spLocks noChangeArrowheads="1"/>
                </p:cNvSpPr>
                <p:nvPr/>
              </p:nvSpPr>
              <p:spPr bwMode="auto">
                <a:xfrm>
                  <a:off x="1986" y="2056"/>
                  <a:ext cx="973" cy="634"/>
                </a:xfrm>
                <a:prstGeom prst="rect">
                  <a:avLst/>
                </a:prstGeom>
                <a:noFill/>
                <a:ln w="9525">
                  <a:noFill/>
                  <a:miter lim="800000"/>
                  <a:headEnd/>
                  <a:tailEnd/>
                </a:ln>
                <a:effectLst/>
              </p:spPr>
              <p:txBody>
                <a:bodyPr/>
                <a:lstStyle/>
                <a:p>
                  <a:r>
                    <a:rPr lang="en-US" sz="1800">
                      <a:cs typeface="Arial" pitchFamily="34" charset="0"/>
                    </a:rPr>
                    <a:t>Diameter: 1-100 nm</a:t>
                  </a:r>
                  <a:endParaRPr lang="en-US" sz="1200">
                    <a:cs typeface="Times New Roman" pitchFamily="18" charset="0"/>
                  </a:endParaRPr>
                </a:p>
                <a:p>
                  <a:pPr eaLnBrk="0" hangingPunct="0"/>
                  <a:endParaRPr lang="en-US" sz="2400"/>
                </a:p>
              </p:txBody>
            </p:sp>
            <p:sp>
              <p:nvSpPr>
                <p:cNvPr id="7199" name="Rectangle 36"/>
                <p:cNvSpPr>
                  <a:spLocks noChangeArrowheads="1"/>
                </p:cNvSpPr>
                <p:nvPr/>
              </p:nvSpPr>
              <p:spPr bwMode="auto">
                <a:xfrm>
                  <a:off x="1943" y="2056"/>
                  <a:ext cx="1059" cy="634"/>
                </a:xfrm>
                <a:prstGeom prst="rect">
                  <a:avLst/>
                </a:prstGeom>
                <a:noFill/>
                <a:ln w="7">
                  <a:solidFill>
                    <a:srgbClr val="A0A0A0"/>
                  </a:solidFill>
                  <a:miter lim="800000"/>
                  <a:headEnd/>
                  <a:tailEnd/>
                </a:ln>
                <a:effectLst/>
              </p:spPr>
              <p:txBody>
                <a:bodyPr/>
                <a:lstStyle/>
                <a:p>
                  <a:endParaRPr lang="en-US"/>
                </a:p>
              </p:txBody>
            </p:sp>
          </p:grpSp>
          <p:grpSp>
            <p:nvGrpSpPr>
              <p:cNvPr id="7186" name="Group 37"/>
              <p:cNvGrpSpPr>
                <a:grpSpLocks/>
              </p:cNvGrpSpPr>
              <p:nvPr/>
            </p:nvGrpSpPr>
            <p:grpSpPr bwMode="auto">
              <a:xfrm>
                <a:off x="3002" y="2056"/>
                <a:ext cx="2403" cy="634"/>
                <a:chOff x="3002" y="2056"/>
                <a:chExt cx="2403" cy="634"/>
              </a:xfrm>
            </p:grpSpPr>
            <p:sp>
              <p:nvSpPr>
                <p:cNvPr id="7196" name="Rectangle 38"/>
                <p:cNvSpPr>
                  <a:spLocks noChangeArrowheads="1"/>
                </p:cNvSpPr>
                <p:nvPr/>
              </p:nvSpPr>
              <p:spPr bwMode="auto">
                <a:xfrm>
                  <a:off x="3045" y="2056"/>
                  <a:ext cx="2317" cy="634"/>
                </a:xfrm>
                <a:prstGeom prst="rect">
                  <a:avLst/>
                </a:prstGeom>
                <a:noFill/>
                <a:ln w="9525">
                  <a:noFill/>
                  <a:miter lim="800000"/>
                  <a:headEnd/>
                  <a:tailEnd/>
                </a:ln>
                <a:effectLst/>
              </p:spPr>
              <p:txBody>
                <a:bodyPr/>
                <a:lstStyle/>
                <a:p>
                  <a:r>
                    <a:rPr lang="en-US" sz="1800">
                      <a:solidFill>
                        <a:srgbClr val="0000FF"/>
                      </a:solidFill>
                      <a:cs typeface="Arial" pitchFamily="34" charset="0"/>
                    </a:rPr>
                    <a:t>Metals, semiconductors, oxides, sulfides, nitrides</a:t>
                  </a:r>
                  <a:endParaRPr lang="en-US" sz="1200">
                    <a:cs typeface="Times New Roman" pitchFamily="18" charset="0"/>
                  </a:endParaRPr>
                </a:p>
                <a:p>
                  <a:pPr eaLnBrk="0" hangingPunct="0"/>
                  <a:endParaRPr lang="en-US" sz="2400"/>
                </a:p>
              </p:txBody>
            </p:sp>
            <p:sp>
              <p:nvSpPr>
                <p:cNvPr id="7197" name="Rectangle 39"/>
                <p:cNvSpPr>
                  <a:spLocks noChangeArrowheads="1"/>
                </p:cNvSpPr>
                <p:nvPr/>
              </p:nvSpPr>
              <p:spPr bwMode="auto">
                <a:xfrm>
                  <a:off x="3002" y="2056"/>
                  <a:ext cx="2403" cy="634"/>
                </a:xfrm>
                <a:prstGeom prst="rect">
                  <a:avLst/>
                </a:prstGeom>
                <a:noFill/>
                <a:ln w="7">
                  <a:solidFill>
                    <a:srgbClr val="A0A0A0"/>
                  </a:solidFill>
                  <a:miter lim="800000"/>
                  <a:headEnd/>
                  <a:tailEnd/>
                </a:ln>
                <a:effectLst/>
              </p:spPr>
              <p:txBody>
                <a:bodyPr/>
                <a:lstStyle/>
                <a:p>
                  <a:endParaRPr lang="en-US"/>
                </a:p>
              </p:txBody>
            </p:sp>
          </p:grpSp>
          <p:grpSp>
            <p:nvGrpSpPr>
              <p:cNvPr id="7187" name="Group 40"/>
              <p:cNvGrpSpPr>
                <a:grpSpLocks/>
              </p:cNvGrpSpPr>
              <p:nvPr/>
            </p:nvGrpSpPr>
            <p:grpSpPr bwMode="auto">
              <a:xfrm>
                <a:off x="0" y="2690"/>
                <a:ext cx="1943" cy="634"/>
                <a:chOff x="0" y="2690"/>
                <a:chExt cx="1943" cy="634"/>
              </a:xfrm>
            </p:grpSpPr>
            <p:sp>
              <p:nvSpPr>
                <p:cNvPr id="7194" name="Rectangle 41"/>
                <p:cNvSpPr>
                  <a:spLocks noChangeArrowheads="1"/>
                </p:cNvSpPr>
                <p:nvPr/>
              </p:nvSpPr>
              <p:spPr bwMode="auto">
                <a:xfrm>
                  <a:off x="43" y="2690"/>
                  <a:ext cx="1857" cy="634"/>
                </a:xfrm>
                <a:prstGeom prst="rect">
                  <a:avLst/>
                </a:prstGeom>
                <a:noFill/>
                <a:ln w="9525">
                  <a:noFill/>
                  <a:miter lim="800000"/>
                  <a:headEnd/>
                  <a:tailEnd/>
                </a:ln>
                <a:effectLst/>
              </p:spPr>
              <p:txBody>
                <a:bodyPr/>
                <a:lstStyle/>
                <a:p>
                  <a:r>
                    <a:rPr lang="en-US" sz="1800">
                      <a:solidFill>
                        <a:srgbClr val="0000FF"/>
                      </a:solidFill>
                      <a:cs typeface="Arial" pitchFamily="34" charset="0"/>
                    </a:rPr>
                    <a:t>Nanotubes</a:t>
                  </a:r>
                  <a:endParaRPr lang="en-US" sz="2400"/>
                </a:p>
              </p:txBody>
            </p:sp>
            <p:sp>
              <p:nvSpPr>
                <p:cNvPr id="7195" name="Rectangle 42"/>
                <p:cNvSpPr>
                  <a:spLocks noChangeArrowheads="1"/>
                </p:cNvSpPr>
                <p:nvPr/>
              </p:nvSpPr>
              <p:spPr bwMode="auto">
                <a:xfrm>
                  <a:off x="0" y="2690"/>
                  <a:ext cx="1943" cy="634"/>
                </a:xfrm>
                <a:prstGeom prst="rect">
                  <a:avLst/>
                </a:prstGeom>
                <a:noFill/>
                <a:ln w="7">
                  <a:solidFill>
                    <a:srgbClr val="A0A0A0"/>
                  </a:solidFill>
                  <a:miter lim="800000"/>
                  <a:headEnd/>
                  <a:tailEnd/>
                </a:ln>
                <a:effectLst/>
              </p:spPr>
              <p:txBody>
                <a:bodyPr/>
                <a:lstStyle/>
                <a:p>
                  <a:endParaRPr lang="en-US"/>
                </a:p>
              </p:txBody>
            </p:sp>
          </p:grpSp>
          <p:grpSp>
            <p:nvGrpSpPr>
              <p:cNvPr id="7188" name="Group 43"/>
              <p:cNvGrpSpPr>
                <a:grpSpLocks/>
              </p:cNvGrpSpPr>
              <p:nvPr/>
            </p:nvGrpSpPr>
            <p:grpSpPr bwMode="auto">
              <a:xfrm>
                <a:off x="1943" y="2690"/>
                <a:ext cx="1059" cy="634"/>
                <a:chOff x="1943" y="2690"/>
                <a:chExt cx="1059" cy="634"/>
              </a:xfrm>
            </p:grpSpPr>
            <p:sp>
              <p:nvSpPr>
                <p:cNvPr id="7192" name="Rectangle 44"/>
                <p:cNvSpPr>
                  <a:spLocks noChangeArrowheads="1"/>
                </p:cNvSpPr>
                <p:nvPr/>
              </p:nvSpPr>
              <p:spPr bwMode="auto">
                <a:xfrm>
                  <a:off x="1986" y="2690"/>
                  <a:ext cx="973" cy="634"/>
                </a:xfrm>
                <a:prstGeom prst="rect">
                  <a:avLst/>
                </a:prstGeom>
                <a:noFill/>
                <a:ln w="9525">
                  <a:noFill/>
                  <a:miter lim="800000"/>
                  <a:headEnd/>
                  <a:tailEnd/>
                </a:ln>
                <a:effectLst/>
              </p:spPr>
              <p:txBody>
                <a:bodyPr/>
                <a:lstStyle/>
                <a:p>
                  <a:r>
                    <a:rPr lang="en-US" sz="1800">
                      <a:cs typeface="Arial" pitchFamily="34" charset="0"/>
                    </a:rPr>
                    <a:t>Diameter: 1-100 nm</a:t>
                  </a:r>
                  <a:endParaRPr lang="en-US" sz="1200">
                    <a:cs typeface="Times New Roman" pitchFamily="18" charset="0"/>
                  </a:endParaRPr>
                </a:p>
                <a:p>
                  <a:pPr eaLnBrk="0" hangingPunct="0"/>
                  <a:endParaRPr lang="en-US" sz="2400"/>
                </a:p>
              </p:txBody>
            </p:sp>
            <p:sp>
              <p:nvSpPr>
                <p:cNvPr id="7193" name="Rectangle 45"/>
                <p:cNvSpPr>
                  <a:spLocks noChangeArrowheads="1"/>
                </p:cNvSpPr>
                <p:nvPr/>
              </p:nvSpPr>
              <p:spPr bwMode="auto">
                <a:xfrm>
                  <a:off x="1943" y="2690"/>
                  <a:ext cx="1059" cy="634"/>
                </a:xfrm>
                <a:prstGeom prst="rect">
                  <a:avLst/>
                </a:prstGeom>
                <a:noFill/>
                <a:ln w="7">
                  <a:solidFill>
                    <a:srgbClr val="A0A0A0"/>
                  </a:solidFill>
                  <a:miter lim="800000"/>
                  <a:headEnd/>
                  <a:tailEnd/>
                </a:ln>
                <a:effectLst/>
              </p:spPr>
              <p:txBody>
                <a:bodyPr/>
                <a:lstStyle/>
                <a:p>
                  <a:endParaRPr lang="en-US"/>
                </a:p>
              </p:txBody>
            </p:sp>
          </p:grpSp>
          <p:grpSp>
            <p:nvGrpSpPr>
              <p:cNvPr id="7189" name="Group 46"/>
              <p:cNvGrpSpPr>
                <a:grpSpLocks/>
              </p:cNvGrpSpPr>
              <p:nvPr/>
            </p:nvGrpSpPr>
            <p:grpSpPr bwMode="auto">
              <a:xfrm>
                <a:off x="3002" y="2690"/>
                <a:ext cx="2403" cy="634"/>
                <a:chOff x="3002" y="2690"/>
                <a:chExt cx="2403" cy="634"/>
              </a:xfrm>
            </p:grpSpPr>
            <p:sp>
              <p:nvSpPr>
                <p:cNvPr id="7190" name="Rectangle 47"/>
                <p:cNvSpPr>
                  <a:spLocks noChangeArrowheads="1"/>
                </p:cNvSpPr>
                <p:nvPr/>
              </p:nvSpPr>
              <p:spPr bwMode="auto">
                <a:xfrm>
                  <a:off x="3045" y="2690"/>
                  <a:ext cx="2317" cy="634"/>
                </a:xfrm>
                <a:prstGeom prst="rect">
                  <a:avLst/>
                </a:prstGeom>
                <a:noFill/>
                <a:ln w="9525">
                  <a:noFill/>
                  <a:miter lim="800000"/>
                  <a:headEnd/>
                  <a:tailEnd/>
                </a:ln>
                <a:effectLst/>
              </p:spPr>
              <p:txBody>
                <a:bodyPr/>
                <a:lstStyle/>
                <a:p>
                  <a:r>
                    <a:rPr lang="en-US" sz="1800">
                      <a:solidFill>
                        <a:srgbClr val="0000FF"/>
                      </a:solidFill>
                      <a:cs typeface="Arial" pitchFamily="34" charset="0"/>
                    </a:rPr>
                    <a:t>Carbon, including fullerenes, layered chalcogenides</a:t>
                  </a:r>
                  <a:endParaRPr lang="en-US" sz="1200">
                    <a:cs typeface="Times New Roman" pitchFamily="18" charset="0"/>
                  </a:endParaRPr>
                </a:p>
                <a:p>
                  <a:pPr eaLnBrk="0" hangingPunct="0"/>
                  <a:endParaRPr lang="en-US" sz="2400"/>
                </a:p>
              </p:txBody>
            </p:sp>
            <p:sp>
              <p:nvSpPr>
                <p:cNvPr id="7191" name="Rectangle 48"/>
                <p:cNvSpPr>
                  <a:spLocks noChangeArrowheads="1"/>
                </p:cNvSpPr>
                <p:nvPr/>
              </p:nvSpPr>
              <p:spPr bwMode="auto">
                <a:xfrm>
                  <a:off x="3002" y="2690"/>
                  <a:ext cx="2403" cy="634"/>
                </a:xfrm>
                <a:prstGeom prst="rect">
                  <a:avLst/>
                </a:prstGeom>
                <a:noFill/>
                <a:ln w="7">
                  <a:solidFill>
                    <a:srgbClr val="A0A0A0"/>
                  </a:solidFill>
                  <a:miter lim="800000"/>
                  <a:headEnd/>
                  <a:tailEnd/>
                </a:ln>
                <a:effectLst/>
              </p:spPr>
              <p:txBody>
                <a:bodyPr/>
                <a:lstStyle/>
                <a:p>
                  <a:endParaRPr lang="en-US"/>
                </a:p>
              </p:txBody>
            </p:sp>
          </p:grpSp>
        </p:grpSp>
        <p:sp>
          <p:nvSpPr>
            <p:cNvPr id="7174" name="Rectangle 49"/>
            <p:cNvSpPr>
              <a:spLocks noChangeArrowheads="1"/>
            </p:cNvSpPr>
            <p:nvPr/>
          </p:nvSpPr>
          <p:spPr bwMode="auto">
            <a:xfrm>
              <a:off x="-3" y="-3"/>
              <a:ext cx="5411" cy="3330"/>
            </a:xfrm>
            <a:prstGeom prst="rect">
              <a:avLst/>
            </a:prstGeom>
            <a:noFill/>
            <a:ln w="11112">
              <a:solidFill>
                <a:srgbClr val="A0A0A0"/>
              </a:solidFill>
              <a:miter lim="800000"/>
              <a:headEnd/>
              <a:tailEnd/>
            </a:ln>
            <a:effectLst/>
          </p:spPr>
          <p:txBody>
            <a:bodyPr/>
            <a:lstStyle/>
            <a:p>
              <a:endParaRPr lang="en-US"/>
            </a:p>
          </p:txBody>
        </p:sp>
      </p:grpSp>
      <p:sp>
        <p:nvSpPr>
          <p:cNvPr id="7171" name="Rectangle 50"/>
          <p:cNvSpPr>
            <a:spLocks noChangeArrowheads="1"/>
          </p:cNvSpPr>
          <p:nvPr/>
        </p:nvSpPr>
        <p:spPr bwMode="auto">
          <a:xfrm>
            <a:off x="2209800" y="6096000"/>
            <a:ext cx="5867400" cy="304800"/>
          </a:xfrm>
          <a:prstGeom prst="rect">
            <a:avLst/>
          </a:prstGeom>
          <a:noFill/>
          <a:ln w="9525">
            <a:noFill/>
            <a:miter lim="800000"/>
            <a:headEnd/>
            <a:tailEnd/>
          </a:ln>
          <a:effectLst/>
        </p:spPr>
        <p:txBody>
          <a:bodyPr>
            <a:spAutoFit/>
          </a:bodyPr>
          <a:lstStyle/>
          <a:p>
            <a:r>
              <a:rPr lang="en-US" sz="1200">
                <a:cs typeface="Arial" pitchFamily="34" charset="0"/>
              </a:rPr>
              <a:t>Adapted from J.Jortner and C.N.R.Rao, Pure Appl Chem 74(9), 1491-1506, 2002</a:t>
            </a:r>
            <a:r>
              <a:rPr lang="en-US" sz="1400"/>
              <a:t> </a:t>
            </a:r>
            <a:endParaRPr lang="en-US" sz="2400"/>
          </a:p>
        </p:txBody>
      </p:sp>
      <p:sp>
        <p:nvSpPr>
          <p:cNvPr id="7172" name="Text Box 51"/>
          <p:cNvSpPr txBox="1">
            <a:spLocks noChangeArrowheads="1"/>
          </p:cNvSpPr>
          <p:nvPr/>
        </p:nvSpPr>
        <p:spPr bwMode="auto">
          <a:xfrm>
            <a:off x="2057400" y="228600"/>
            <a:ext cx="5762625" cy="457200"/>
          </a:xfrm>
          <a:prstGeom prst="rect">
            <a:avLst/>
          </a:prstGeom>
          <a:noFill/>
          <a:ln w="9525">
            <a:noFill/>
            <a:miter lim="800000"/>
            <a:headEnd/>
            <a:tailEnd/>
          </a:ln>
          <a:effectLst/>
        </p:spPr>
        <p:txBody>
          <a:bodyPr wrap="none">
            <a:spAutoFit/>
          </a:bodyPr>
          <a:lstStyle/>
          <a:p>
            <a:r>
              <a:rPr lang="en-US" sz="2400" b="1"/>
              <a:t>What are the materials of nanotech?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81000" y="801688"/>
            <a:ext cx="8534400" cy="6056312"/>
          </a:xfrm>
          <a:prstGeom prst="rect">
            <a:avLst/>
          </a:prstGeom>
          <a:noFill/>
          <a:ln w="9525">
            <a:noFill/>
            <a:miter lim="800000"/>
            <a:headEnd/>
            <a:tailEnd/>
          </a:ln>
          <a:effectLst/>
        </p:spPr>
      </p:pic>
      <p:sp>
        <p:nvSpPr>
          <p:cNvPr id="73731" name="Text Box 3"/>
          <p:cNvSpPr txBox="1">
            <a:spLocks noChangeArrowheads="1"/>
          </p:cNvSpPr>
          <p:nvPr/>
        </p:nvSpPr>
        <p:spPr bwMode="auto">
          <a:xfrm>
            <a:off x="457200" y="381000"/>
            <a:ext cx="7988300" cy="396875"/>
          </a:xfrm>
          <a:prstGeom prst="rect">
            <a:avLst/>
          </a:prstGeom>
          <a:solidFill>
            <a:srgbClr val="CCFF66"/>
          </a:solidFill>
          <a:ln w="9525">
            <a:noFill/>
            <a:miter lim="800000"/>
            <a:headEnd/>
            <a:tailEnd/>
          </a:ln>
          <a:effectLst/>
        </p:spPr>
        <p:txBody>
          <a:bodyPr wrap="none">
            <a:spAutoFit/>
          </a:bodyPr>
          <a:lstStyle/>
          <a:p>
            <a:r>
              <a:rPr lang="en-US" b="1"/>
              <a:t>How can these properties be used to protect the environment?</a:t>
            </a:r>
          </a:p>
        </p:txBody>
      </p:sp>
      <p:sp>
        <p:nvSpPr>
          <p:cNvPr id="73732" name="Text Box 4"/>
          <p:cNvSpPr txBox="1">
            <a:spLocks noChangeArrowheads="1"/>
          </p:cNvSpPr>
          <p:nvPr/>
        </p:nvSpPr>
        <p:spPr bwMode="auto">
          <a:xfrm>
            <a:off x="2041525" y="246063"/>
            <a:ext cx="4795838" cy="396875"/>
          </a:xfrm>
          <a:prstGeom prst="rect">
            <a:avLst/>
          </a:prstGeom>
          <a:noFill/>
          <a:ln w="9525">
            <a:noFill/>
            <a:miter lim="800000"/>
            <a:headEnd/>
            <a:tailEnd/>
          </a:ln>
          <a:effectLst/>
        </p:spPr>
        <p:txBody>
          <a:bodyPr wrap="none">
            <a:spAutoFit/>
          </a:bodyPr>
          <a:lstStyle/>
          <a:p>
            <a:r>
              <a:rPr lang="en-US" b="1"/>
              <a:t>Nanomaterials have unique properties</a:t>
            </a:r>
          </a:p>
        </p:txBody>
      </p:sp>
      <p:sp>
        <p:nvSpPr>
          <p:cNvPr id="8197" name="Text Box 5"/>
          <p:cNvSpPr txBox="1">
            <a:spLocks noChangeArrowheads="1"/>
          </p:cNvSpPr>
          <p:nvPr/>
        </p:nvSpPr>
        <p:spPr bwMode="auto">
          <a:xfrm>
            <a:off x="8153400" y="6484938"/>
            <a:ext cx="623888" cy="366712"/>
          </a:xfrm>
          <a:prstGeom prst="rect">
            <a:avLst/>
          </a:prstGeom>
          <a:solidFill>
            <a:schemeClr val="bg1"/>
          </a:solidFill>
          <a:ln w="9525">
            <a:noFill/>
            <a:miter lim="800000"/>
            <a:headEnd/>
            <a:tailEnd/>
          </a:ln>
          <a:effectLst/>
        </p:spPr>
        <p:txBody>
          <a:bodyPr wrap="none">
            <a:spAutoFit/>
          </a:bodyPr>
          <a:lstStyle/>
          <a:p>
            <a:r>
              <a:rPr lang="en-US" sz="1800"/>
              <a:t>VDI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2"/>
                                        </p:tgtEl>
                                        <p:attrNameLst>
                                          <p:attrName>style.visibility</p:attrName>
                                        </p:attrNameLst>
                                      </p:cBhvr>
                                      <p:to>
                                        <p:strVal val="visible"/>
                                      </p:to>
                                    </p:set>
                                  </p:childTnLst>
                                  <p:subTnLst>
                                    <p:set>
                                      <p:cBhvr override="childStyle">
                                        <p:cTn dur="1" fill="hold" display="0" masterRel="nextClick" afterEffect="1"/>
                                        <p:tgtEl>
                                          <p:spTgt spid="7373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3731"/>
                                        </p:tgtEl>
                                        <p:attrNameLst>
                                          <p:attrName>style.visibility</p:attrName>
                                        </p:attrNameLst>
                                      </p:cBhvr>
                                      <p:to>
                                        <p:strVal val="visible"/>
                                      </p:to>
                                    </p:set>
                                    <p:anim calcmode="lin" valueType="num">
                                      <p:cBhvr additive="base">
                                        <p:cTn id="11" dur="500" fill="hold"/>
                                        <p:tgtEl>
                                          <p:spTgt spid="73731"/>
                                        </p:tgtEl>
                                        <p:attrNameLst>
                                          <p:attrName>ppt_x</p:attrName>
                                        </p:attrNameLst>
                                      </p:cBhvr>
                                      <p:tavLst>
                                        <p:tav tm="0">
                                          <p:val>
                                            <p:strVal val="0-#ppt_w/2"/>
                                          </p:val>
                                        </p:tav>
                                        <p:tav tm="100000">
                                          <p:val>
                                            <p:strVal val="#ppt_x"/>
                                          </p:val>
                                        </p:tav>
                                      </p:tavLst>
                                    </p:anim>
                                    <p:anim calcmode="lin" valueType="num">
                                      <p:cBhvr additive="base">
                                        <p:cTn id="12" dur="500" fill="hold"/>
                                        <p:tgtEl>
                                          <p:spTgt spid="737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autoUpdateAnimBg="0"/>
      <p:bldP spid="7373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066800"/>
            <a:ext cx="9144000" cy="5561013"/>
          </a:xfrm>
          <a:prstGeom prst="rect">
            <a:avLst/>
          </a:prstGeom>
          <a:noFill/>
          <a:ln w="9525">
            <a:noFill/>
            <a:miter lim="800000"/>
            <a:headEnd/>
            <a:tailEnd/>
          </a:ln>
          <a:effectLst/>
        </p:spPr>
      </p:pic>
      <p:sp>
        <p:nvSpPr>
          <p:cNvPr id="9219" name="Text Box 3"/>
          <p:cNvSpPr txBox="1">
            <a:spLocks noChangeArrowheads="1"/>
          </p:cNvSpPr>
          <p:nvPr/>
        </p:nvSpPr>
        <p:spPr bwMode="auto">
          <a:xfrm>
            <a:off x="1905000" y="260350"/>
            <a:ext cx="5253038" cy="519113"/>
          </a:xfrm>
          <a:prstGeom prst="rect">
            <a:avLst/>
          </a:prstGeom>
          <a:noFill/>
          <a:ln w="9525">
            <a:noFill/>
            <a:miter lim="800000"/>
            <a:headEnd/>
            <a:tailEnd/>
          </a:ln>
          <a:effectLst/>
        </p:spPr>
        <p:txBody>
          <a:bodyPr wrap="none">
            <a:spAutoFit/>
          </a:bodyPr>
          <a:lstStyle/>
          <a:p>
            <a:r>
              <a:rPr lang="en-US" sz="2800" b="1"/>
              <a:t>Characterizing Nanomaterials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85800" y="1176338"/>
            <a:ext cx="7620000" cy="5681662"/>
          </a:xfrm>
          <a:prstGeom prst="rect">
            <a:avLst/>
          </a:prstGeom>
          <a:noFill/>
          <a:ln w="9525">
            <a:noFill/>
            <a:miter lim="800000"/>
            <a:headEnd/>
            <a:tailEnd/>
          </a:ln>
          <a:effectLst/>
        </p:spPr>
      </p:pic>
      <p:sp>
        <p:nvSpPr>
          <p:cNvPr id="10243" name="Text Box 3"/>
          <p:cNvSpPr txBox="1">
            <a:spLocks noChangeArrowheads="1"/>
          </p:cNvSpPr>
          <p:nvPr/>
        </p:nvSpPr>
        <p:spPr bwMode="auto">
          <a:xfrm>
            <a:off x="1447800" y="304800"/>
            <a:ext cx="6321425" cy="579438"/>
          </a:xfrm>
          <a:prstGeom prst="rect">
            <a:avLst/>
          </a:prstGeom>
          <a:noFill/>
          <a:ln w="9525">
            <a:noFill/>
            <a:miter lim="800000"/>
            <a:headEnd/>
            <a:tailEnd/>
          </a:ln>
          <a:effectLst/>
        </p:spPr>
        <p:txBody>
          <a:bodyPr wrap="none">
            <a:spAutoFit/>
          </a:bodyPr>
          <a:lstStyle/>
          <a:p>
            <a:r>
              <a:rPr lang="en-US" sz="3200" b="1"/>
              <a:t>Applications of Nanotechnology</a:t>
            </a:r>
          </a:p>
        </p:txBody>
      </p:sp>
      <p:sp>
        <p:nvSpPr>
          <p:cNvPr id="10244" name="Text Box 4"/>
          <p:cNvSpPr txBox="1">
            <a:spLocks noChangeArrowheads="1"/>
          </p:cNvSpPr>
          <p:nvPr/>
        </p:nvSpPr>
        <p:spPr bwMode="auto">
          <a:xfrm>
            <a:off x="8153400" y="6484938"/>
            <a:ext cx="623888" cy="366712"/>
          </a:xfrm>
          <a:prstGeom prst="rect">
            <a:avLst/>
          </a:prstGeom>
          <a:solidFill>
            <a:schemeClr val="bg1"/>
          </a:solidFill>
          <a:ln w="9525">
            <a:noFill/>
            <a:miter lim="800000"/>
            <a:headEnd/>
            <a:tailEnd/>
          </a:ln>
          <a:effectLst/>
        </p:spPr>
        <p:txBody>
          <a:bodyPr wrap="none">
            <a:spAutoFit/>
          </a:bodyPr>
          <a:lstStyle/>
          <a:p>
            <a:r>
              <a:rPr lang="en-US" sz="1800"/>
              <a:t>VDI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52400" y="1371600"/>
            <a:ext cx="8991600" cy="5141913"/>
          </a:xfrm>
          <a:prstGeom prst="rect">
            <a:avLst/>
          </a:prstGeom>
          <a:noFill/>
          <a:ln w="9525">
            <a:noFill/>
            <a:miter lim="800000"/>
            <a:headEnd/>
            <a:tailEnd/>
          </a:ln>
          <a:effectLst/>
        </p:spPr>
      </p:pic>
      <p:sp>
        <p:nvSpPr>
          <p:cNvPr id="11267" name="Text Box 5"/>
          <p:cNvSpPr txBox="1">
            <a:spLocks noChangeArrowheads="1"/>
          </p:cNvSpPr>
          <p:nvPr/>
        </p:nvSpPr>
        <p:spPr bwMode="auto">
          <a:xfrm>
            <a:off x="1447800" y="304800"/>
            <a:ext cx="6321425" cy="579438"/>
          </a:xfrm>
          <a:prstGeom prst="rect">
            <a:avLst/>
          </a:prstGeom>
          <a:noFill/>
          <a:ln w="9525">
            <a:noFill/>
            <a:miter lim="800000"/>
            <a:headEnd/>
            <a:tailEnd/>
          </a:ln>
          <a:effectLst/>
        </p:spPr>
        <p:txBody>
          <a:bodyPr wrap="none">
            <a:spAutoFit/>
          </a:bodyPr>
          <a:lstStyle/>
          <a:p>
            <a:r>
              <a:rPr lang="en-US" sz="3200" b="1"/>
              <a:t>Applications of Nanotechnology</a:t>
            </a:r>
          </a:p>
        </p:txBody>
      </p:sp>
      <p:sp>
        <p:nvSpPr>
          <p:cNvPr id="11268" name="Text Box 6"/>
          <p:cNvSpPr txBox="1">
            <a:spLocks noChangeArrowheads="1"/>
          </p:cNvSpPr>
          <p:nvPr/>
        </p:nvSpPr>
        <p:spPr bwMode="auto">
          <a:xfrm>
            <a:off x="8153400" y="6484938"/>
            <a:ext cx="623888" cy="366712"/>
          </a:xfrm>
          <a:prstGeom prst="rect">
            <a:avLst/>
          </a:prstGeom>
          <a:solidFill>
            <a:schemeClr val="bg1"/>
          </a:solidFill>
          <a:ln w="9525">
            <a:noFill/>
            <a:miter lim="800000"/>
            <a:headEnd/>
            <a:tailEnd/>
          </a:ln>
          <a:effectLst/>
        </p:spPr>
        <p:txBody>
          <a:bodyPr wrap="none">
            <a:spAutoFit/>
          </a:bodyPr>
          <a:lstStyle/>
          <a:p>
            <a:r>
              <a:rPr lang="en-US" sz="1800"/>
              <a:t>VDI</a:t>
            </a:r>
          </a:p>
        </p:txBody>
      </p:sp>
    </p:spTree>
  </p:cSld>
  <p:clrMapOvr>
    <a:masterClrMapping/>
  </p:clrMapOvr>
</p:sld>
</file>

<file path=ppt/theme/theme1.xml><?xml version="1.0" encoding="utf-8"?>
<a:theme xmlns:a="http://schemas.openxmlformats.org/drawingml/2006/main" name="ORD-Presentation-Template-footer">
  <a:themeElements>
    <a:clrScheme name="ORD-Presentation-Template-foo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D-Presentation-Template-foo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RD-Presentation-Template-foo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D-Presentation-Template-foo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D-Presentation-Template-foo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D-Presentation-Template-foo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D-Presentation-Template-foo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D-Presentation-Template-foo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D-Presentation-Template-foo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Settings\bkarn.ORD-DCRR\Application Data\Microsoft\Templates\ORD-Presentation-Template-footer.pot</Template>
  <TotalTime>465</TotalTime>
  <Words>1804</Words>
  <Application>Microsoft PowerPoint</Application>
  <PresentationFormat>On-screen Show (4:3)</PresentationFormat>
  <Paragraphs>314</Paragraphs>
  <Slides>28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Comic Sans MS</vt:lpstr>
      <vt:lpstr>Arial</vt:lpstr>
      <vt:lpstr>Wingdings</vt:lpstr>
      <vt:lpstr>Times New Roman</vt:lpstr>
      <vt:lpstr>Helvetica</vt:lpstr>
      <vt:lpstr>ZapfHumnst Dm BT</vt:lpstr>
      <vt:lpstr>Symbol</vt:lpstr>
      <vt:lpstr>ORD-Presentation-Template-footer</vt:lpstr>
      <vt:lpstr>Slide 1</vt:lpstr>
      <vt:lpstr>What is nanotechnology?   What is Different/Special about nano?   What is the scope of nanotech now that might impact the environment?  The relation of environmental protection to nanotechnology  Research Framework  Research-related issues-reports  Current EPA activities   What we hope to get from sponsored academic research</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EPA (NCER) Nanotechnology Activities</vt:lpstr>
      <vt:lpstr>Slide 27</vt:lpstr>
      <vt:lpstr>Slide 28</vt:lpstr>
    </vt:vector>
  </TitlesOfParts>
  <Company>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ORD</dc:creator>
  <cp:lastModifiedBy>DR MAIDUL HOSSAIN</cp:lastModifiedBy>
  <cp:revision>39</cp:revision>
  <dcterms:created xsi:type="dcterms:W3CDTF">2004-07-29T06:00:44Z</dcterms:created>
  <dcterms:modified xsi:type="dcterms:W3CDTF">2020-05-09T06:27:36Z</dcterms:modified>
</cp:coreProperties>
</file>