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9" r:id="rId13"/>
    <p:sldId id="26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lantcell.org/content/25/2/744" TargetMode="Externa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normAutofit fontScale="90000"/>
          </a:bodyPr>
          <a:lstStyle/>
          <a:p>
            <a:r>
              <a:rPr lang="en-IN" dirty="0" smtClean="0"/>
              <a:t>Microbiology</a:t>
            </a:r>
            <a:br>
              <a:rPr lang="en-IN" dirty="0" smtClean="0"/>
            </a:br>
            <a:r>
              <a:rPr lang="en-IN" dirty="0" smtClean="0"/>
              <a:t>2</a:t>
            </a:r>
            <a:r>
              <a:rPr lang="en-IN" baseline="30000" dirty="0" smtClean="0"/>
              <a:t>nd</a:t>
            </a:r>
            <a:r>
              <a:rPr lang="en-IN" dirty="0" smtClean="0"/>
              <a:t> Semester</a:t>
            </a:r>
            <a:br>
              <a:rPr lang="en-IN" dirty="0" smtClean="0"/>
            </a:br>
            <a:r>
              <a:rPr lang="en-IN" dirty="0" smtClean="0"/>
              <a:t>MCB 201 A</a:t>
            </a:r>
            <a:br>
              <a:rPr lang="en-IN" dirty="0" smtClean="0"/>
            </a:br>
            <a:r>
              <a:rPr lang="en-IN" dirty="0" smtClean="0"/>
              <a:t>Host pathogen </a:t>
            </a:r>
            <a:r>
              <a:rPr lang="en-IN" dirty="0" smtClean="0"/>
              <a:t>interaction</a:t>
            </a:r>
            <a:br>
              <a:rPr lang="en-IN" dirty="0" smtClean="0"/>
            </a:br>
            <a:r>
              <a:rPr lang="en-IN" dirty="0" smtClean="0"/>
              <a:t/>
            </a:r>
            <a:br>
              <a:rPr lang="en-IN" dirty="0" smtClean="0"/>
            </a:br>
            <a:r>
              <a:rPr lang="en-IN" dirty="0" smtClean="0"/>
              <a:t>4. </a:t>
            </a:r>
            <a:r>
              <a:rPr lang="en-IN" dirty="0" smtClean="0"/>
              <a:t>Plant diseases: Resistance mechanism in plants</a:t>
            </a:r>
            <a:r>
              <a:rPr lang="en-IN" dirty="0" smtClean="0"/>
              <a:t/>
            </a:r>
            <a:br>
              <a:rPr lang="en-IN" dirty="0" smtClean="0"/>
            </a:br>
            <a:r>
              <a:rPr lang="en-IN" dirty="0" smtClean="0"/>
              <a:t/>
            </a:r>
            <a:br>
              <a:rPr lang="en-IN" dirty="0" smtClean="0"/>
            </a:br>
            <a:r>
              <a:rPr lang="en-IN" dirty="0" smtClean="0"/>
              <a:t>Systemic </a:t>
            </a:r>
            <a:r>
              <a:rPr lang="en-IN" dirty="0" smtClean="0"/>
              <a:t>Acquired Resistance</a:t>
            </a:r>
            <a:endParaRPr lang="en-IN" dirty="0"/>
          </a:p>
        </p:txBody>
      </p:sp>
      <p:sp>
        <p:nvSpPr>
          <p:cNvPr id="3" name="Subtitle 2"/>
          <p:cNvSpPr>
            <a:spLocks noGrp="1"/>
          </p:cNvSpPr>
          <p:nvPr>
            <p:ph type="subTitle" idx="1"/>
          </p:nvPr>
        </p:nvSpPr>
        <p:spPr>
          <a:xfrm>
            <a:off x="1371600" y="6019800"/>
            <a:ext cx="6400800" cy="838200"/>
          </a:xfrm>
        </p:spPr>
        <p:txBody>
          <a:bodyPr/>
          <a:lstStyle/>
          <a:p>
            <a:r>
              <a:rPr lang="en-IN" dirty="0" smtClean="0"/>
              <a:t>Dr. </a:t>
            </a:r>
            <a:r>
              <a:rPr lang="en-IN" dirty="0" err="1" smtClean="0"/>
              <a:t>Nandini</a:t>
            </a:r>
            <a:r>
              <a:rPr lang="en-IN" dirty="0" smtClean="0"/>
              <a:t> </a:t>
            </a:r>
            <a:r>
              <a:rPr lang="en-IN" dirty="0" err="1" smtClean="0"/>
              <a:t>Ghosh</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686800" cy="954107"/>
          </a:xfrm>
          <a:prstGeom prst="rect">
            <a:avLst/>
          </a:prstGeom>
        </p:spPr>
        <p:txBody>
          <a:bodyPr wrap="square">
            <a:spAutoFit/>
          </a:bodyPr>
          <a:lstStyle/>
          <a:p>
            <a:pPr algn="ctr"/>
            <a:r>
              <a:rPr lang="en-IN" sz="2800" b="1" dirty="0" smtClean="0"/>
              <a:t>Signal Transduction between </a:t>
            </a:r>
            <a:r>
              <a:rPr lang="en-IN" sz="2800" b="1" dirty="0" err="1" smtClean="0"/>
              <a:t>Pathogenicity</a:t>
            </a:r>
            <a:r>
              <a:rPr lang="en-IN" sz="2800" b="1" dirty="0" smtClean="0"/>
              <a:t> Genes and Resistance Genes</a:t>
            </a:r>
            <a:endParaRPr lang="en-IN" sz="2800" b="1" dirty="0"/>
          </a:p>
        </p:txBody>
      </p:sp>
      <p:sp>
        <p:nvSpPr>
          <p:cNvPr id="3" name="Rectangle 2"/>
          <p:cNvSpPr/>
          <p:nvPr/>
        </p:nvSpPr>
        <p:spPr>
          <a:xfrm>
            <a:off x="0" y="990600"/>
            <a:ext cx="9144000" cy="5940088"/>
          </a:xfrm>
          <a:prstGeom prst="rect">
            <a:avLst/>
          </a:prstGeom>
        </p:spPr>
        <p:txBody>
          <a:bodyPr wrap="square">
            <a:spAutoFit/>
          </a:bodyPr>
          <a:lstStyle/>
          <a:p>
            <a:pPr>
              <a:buFont typeface="Arial" pitchFamily="34" charset="0"/>
              <a:buChar char="•"/>
            </a:pPr>
            <a:r>
              <a:rPr lang="en-IN" sz="2000" dirty="0" smtClean="0">
                <a:latin typeface="3ds Condensed" pitchFamily="2" charset="0"/>
              </a:rPr>
              <a:t>Induced </a:t>
            </a:r>
            <a:r>
              <a:rPr lang="en-IN" sz="2000" dirty="0" err="1" smtClean="0">
                <a:latin typeface="3ds Condensed" pitchFamily="2" charset="0"/>
              </a:rPr>
              <a:t>defenses</a:t>
            </a:r>
            <a:r>
              <a:rPr lang="en-IN" sz="2000" dirty="0" smtClean="0">
                <a:latin typeface="3ds Condensed" pitchFamily="2" charset="0"/>
              </a:rPr>
              <a:t> of plants against pathogens are regulated by networks of interconnecting </a:t>
            </a:r>
            <a:r>
              <a:rPr lang="en-IN" sz="2000" dirty="0" err="1" smtClean="0">
                <a:latin typeface="3ds Condensed" pitchFamily="2" charset="0"/>
              </a:rPr>
              <a:t>signaling</a:t>
            </a:r>
            <a:r>
              <a:rPr lang="en-IN" sz="2000" dirty="0" smtClean="0">
                <a:latin typeface="3ds Condensed" pitchFamily="2" charset="0"/>
              </a:rPr>
              <a:t> pathways in which the primary components are the plant signal molecules salicylic acid (SA), </a:t>
            </a:r>
            <a:r>
              <a:rPr lang="en-IN" sz="2000" dirty="0" err="1" smtClean="0">
                <a:latin typeface="3ds Condensed" pitchFamily="2" charset="0"/>
              </a:rPr>
              <a:t>jasmonic</a:t>
            </a:r>
            <a:r>
              <a:rPr lang="en-IN" sz="2000" dirty="0" smtClean="0">
                <a:latin typeface="3ds Condensed" pitchFamily="2" charset="0"/>
              </a:rPr>
              <a:t> acid (JA), ethylene (ET), and probably nitric oxide (NO). </a:t>
            </a:r>
          </a:p>
          <a:p>
            <a:pPr>
              <a:buFont typeface="Arial" pitchFamily="34" charset="0"/>
              <a:buChar char="•"/>
            </a:pPr>
            <a:r>
              <a:rPr lang="en-IN" sz="2000" dirty="0" smtClean="0">
                <a:latin typeface="3ds Condensed" pitchFamily="2" charset="0"/>
              </a:rPr>
              <a:t> In many host/pathogen interactions, plants react to attack by pathogens with enhanced production of these substances while a distinct set of gene-to-gene resistance </a:t>
            </a:r>
            <a:r>
              <a:rPr lang="en-IN" sz="2000" dirty="0" err="1" smtClean="0">
                <a:latin typeface="3ds Condensed" pitchFamily="2" charset="0"/>
              </a:rPr>
              <a:t>defense</a:t>
            </a:r>
            <a:r>
              <a:rPr lang="en-IN" sz="2000" dirty="0" smtClean="0">
                <a:latin typeface="3ds Condensed" pitchFamily="2" charset="0"/>
              </a:rPr>
              <a:t>-related genes is activated and attempts to block the infection. </a:t>
            </a:r>
          </a:p>
          <a:p>
            <a:pPr>
              <a:buFont typeface="Arial" pitchFamily="34" charset="0"/>
              <a:buChar char="•"/>
            </a:pPr>
            <a:r>
              <a:rPr lang="en-IN" sz="2000" dirty="0" smtClean="0">
                <a:latin typeface="3ds Condensed" pitchFamily="2" charset="0"/>
              </a:rPr>
              <a:t>Also, an exogenous application of SA, JA, ET, or NO to the plant often results in a higher level of resistance. </a:t>
            </a:r>
          </a:p>
          <a:p>
            <a:pPr>
              <a:buFont typeface="Arial" pitchFamily="34" charset="0"/>
              <a:buChar char="•"/>
            </a:pPr>
            <a:r>
              <a:rPr lang="en-IN" sz="2000" dirty="0" smtClean="0">
                <a:latin typeface="3ds Condensed" pitchFamily="2" charset="0"/>
              </a:rPr>
              <a:t>Salicylic acid reacts with several plant proteins, including the two major H2O2-scavenging enzymes </a:t>
            </a:r>
            <a:r>
              <a:rPr lang="en-IN" sz="2000" dirty="0" err="1" smtClean="0">
                <a:latin typeface="3ds Condensed" pitchFamily="2" charset="0"/>
              </a:rPr>
              <a:t>catalase</a:t>
            </a:r>
            <a:r>
              <a:rPr lang="en-IN" sz="2000" dirty="0" smtClean="0">
                <a:latin typeface="3ds Condensed" pitchFamily="2" charset="0"/>
              </a:rPr>
              <a:t> and </a:t>
            </a:r>
            <a:r>
              <a:rPr lang="en-IN" sz="2000" dirty="0" err="1" smtClean="0">
                <a:latin typeface="3ds Condensed" pitchFamily="2" charset="0"/>
              </a:rPr>
              <a:t>ascorbate</a:t>
            </a:r>
            <a:r>
              <a:rPr lang="en-IN" sz="2000" dirty="0" smtClean="0">
                <a:latin typeface="3ds Condensed" pitchFamily="2" charset="0"/>
              </a:rPr>
              <a:t> </a:t>
            </a:r>
            <a:r>
              <a:rPr lang="en-IN" sz="2000" dirty="0" err="1" smtClean="0">
                <a:latin typeface="3ds Condensed" pitchFamily="2" charset="0"/>
              </a:rPr>
              <a:t>peroxidase</a:t>
            </a:r>
            <a:r>
              <a:rPr lang="en-IN" sz="2000" dirty="0" smtClean="0">
                <a:latin typeface="3ds Condensed" pitchFamily="2" charset="0"/>
              </a:rPr>
              <a:t>, and with a chloroplast SA-binding protein, which also has antioxidant activity. </a:t>
            </a:r>
          </a:p>
          <a:p>
            <a:pPr>
              <a:buFont typeface="Arial" pitchFamily="34" charset="0"/>
              <a:buChar char="•"/>
            </a:pPr>
            <a:r>
              <a:rPr lang="en-IN" sz="2000" dirty="0" smtClean="0">
                <a:latin typeface="3ds Condensed" pitchFamily="2" charset="0"/>
              </a:rPr>
              <a:t>The main components of the SA-mediated pathway leading to disease resistance appear to be constitutively expressed genes encoding pathogenesis-related (PR) proteins. </a:t>
            </a:r>
          </a:p>
          <a:p>
            <a:pPr>
              <a:buFont typeface="Arial" pitchFamily="34" charset="0"/>
              <a:buChar char="•"/>
            </a:pPr>
            <a:r>
              <a:rPr lang="en-IN" sz="2000" dirty="0" smtClean="0">
                <a:latin typeface="3ds Condensed" pitchFamily="2" charset="0"/>
              </a:rPr>
              <a:t>Some of these genes also activate the JA- and ET mediated pathways, leading to induction of the gene encoding </a:t>
            </a:r>
            <a:r>
              <a:rPr lang="en-IN" sz="2000" dirty="0" err="1" smtClean="0">
                <a:latin typeface="3ds Condensed" pitchFamily="2" charset="0"/>
              </a:rPr>
              <a:t>defensin</a:t>
            </a:r>
            <a:r>
              <a:rPr lang="en-IN" sz="2000" dirty="0" smtClean="0">
                <a:latin typeface="3ds Condensed" pitchFamily="2" charset="0"/>
              </a:rPr>
              <a:t>. </a:t>
            </a:r>
          </a:p>
          <a:p>
            <a:pPr>
              <a:buFont typeface="Arial" pitchFamily="34" charset="0"/>
              <a:buChar char="•"/>
            </a:pPr>
            <a:r>
              <a:rPr lang="en-IN" sz="2000" dirty="0" smtClean="0">
                <a:latin typeface="3ds Condensed" pitchFamily="2" charset="0"/>
              </a:rPr>
              <a:t>However, NO </a:t>
            </a:r>
            <a:r>
              <a:rPr lang="en-IN" sz="2000" dirty="0" err="1" smtClean="0">
                <a:latin typeface="3ds Condensed" pitchFamily="2" charset="0"/>
              </a:rPr>
              <a:t>synthase</a:t>
            </a:r>
            <a:r>
              <a:rPr lang="en-IN" sz="2000" dirty="0" smtClean="0">
                <a:latin typeface="3ds Condensed" pitchFamily="2" charset="0"/>
              </a:rPr>
              <a:t> activity also increases dramatically upon inoculation of resistant but not of susceptible plants. NO induces the expression of PR-1 and the early </a:t>
            </a:r>
            <a:r>
              <a:rPr lang="en-IN" sz="2000" dirty="0" err="1" smtClean="0">
                <a:latin typeface="3ds Condensed" pitchFamily="2" charset="0"/>
              </a:rPr>
              <a:t>defense</a:t>
            </a:r>
            <a:r>
              <a:rPr lang="en-IN" sz="2000" dirty="0" smtClean="0">
                <a:latin typeface="3ds Condensed" pitchFamily="2" charset="0"/>
              </a:rPr>
              <a:t> gene phenylalanine lyase (PAL). </a:t>
            </a:r>
            <a:endParaRPr lang="en-IN" sz="2000" dirty="0">
              <a:latin typeface="3ds Condensed"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5638800" cy="4093428"/>
          </a:xfrm>
          <a:prstGeom prst="rect">
            <a:avLst/>
          </a:prstGeom>
        </p:spPr>
        <p:txBody>
          <a:bodyPr wrap="square">
            <a:spAutoFit/>
          </a:bodyPr>
          <a:lstStyle/>
          <a:p>
            <a:pPr>
              <a:buFont typeface="Arial" pitchFamily="34" charset="0"/>
              <a:buChar char="•"/>
            </a:pPr>
            <a:r>
              <a:rPr lang="en-IN" sz="2000" dirty="0" smtClean="0">
                <a:latin typeface="3ds Condensed" pitchFamily="2" charset="0"/>
              </a:rPr>
              <a:t>Production of SA occurs within the NO-mediated pathway downstream of NO. As with SA, NO also reacts with and inhibits the activity of the enzymes </a:t>
            </a:r>
            <a:r>
              <a:rPr lang="en-IN" sz="2000" dirty="0" err="1" smtClean="0">
                <a:latin typeface="3ds Condensed" pitchFamily="2" charset="0"/>
              </a:rPr>
              <a:t>aconitase</a:t>
            </a:r>
            <a:r>
              <a:rPr lang="en-IN" sz="2000" dirty="0" smtClean="0">
                <a:latin typeface="3ds Condensed" pitchFamily="2" charset="0"/>
              </a:rPr>
              <a:t>, </a:t>
            </a:r>
            <a:r>
              <a:rPr lang="en-IN" sz="2000" dirty="0" err="1" smtClean="0">
                <a:latin typeface="3ds Condensed" pitchFamily="2" charset="0"/>
              </a:rPr>
              <a:t>catalase</a:t>
            </a:r>
            <a:r>
              <a:rPr lang="en-IN" sz="2000" dirty="0" smtClean="0">
                <a:latin typeface="3ds Condensed" pitchFamily="2" charset="0"/>
              </a:rPr>
              <a:t>, and </a:t>
            </a:r>
            <a:r>
              <a:rPr lang="en-IN" sz="2000" dirty="0" err="1" smtClean="0">
                <a:latin typeface="3ds Condensed" pitchFamily="2" charset="0"/>
              </a:rPr>
              <a:t>ascorbate</a:t>
            </a:r>
            <a:r>
              <a:rPr lang="en-IN" sz="2000" dirty="0" smtClean="0">
                <a:latin typeface="3ds Condensed" pitchFamily="2" charset="0"/>
              </a:rPr>
              <a:t> </a:t>
            </a:r>
            <a:r>
              <a:rPr lang="en-IN" sz="2000" dirty="0" err="1" smtClean="0">
                <a:latin typeface="3ds Condensed" pitchFamily="2" charset="0"/>
              </a:rPr>
              <a:t>peroxidase</a:t>
            </a:r>
            <a:r>
              <a:rPr lang="en-IN" sz="2000" dirty="0" smtClean="0">
                <a:latin typeface="3ds Condensed" pitchFamily="2" charset="0"/>
              </a:rPr>
              <a:t>. </a:t>
            </a:r>
          </a:p>
          <a:p>
            <a:pPr>
              <a:buFont typeface="Arial" pitchFamily="34" charset="0"/>
              <a:buChar char="•"/>
            </a:pPr>
            <a:r>
              <a:rPr lang="en-IN" sz="2000" dirty="0" smtClean="0">
                <a:latin typeface="3ds Condensed" pitchFamily="2" charset="0"/>
              </a:rPr>
              <a:t>SA is not generally required for action of resistance genes R in determining resistance at the infection site, but in at least some plants, SA is required at the primary infection site and in distal secondary tissues for the establishment and maintenance of SAR. Current thinking, however, has HR based on the interplay and mutual positive feedback regulation of reactive oxygen intermediates (ROI) and SA-dependent signals.</a:t>
            </a:r>
            <a:endParaRPr lang="en-IN" sz="2000" dirty="0">
              <a:latin typeface="3ds Condensed" pitchFamily="2" charset="0"/>
            </a:endParaRPr>
          </a:p>
        </p:txBody>
      </p:sp>
      <p:sp>
        <p:nvSpPr>
          <p:cNvPr id="3" name="Rectangle 2"/>
          <p:cNvSpPr/>
          <p:nvPr/>
        </p:nvSpPr>
        <p:spPr>
          <a:xfrm>
            <a:off x="0" y="4458831"/>
            <a:ext cx="5562600" cy="2246769"/>
          </a:xfrm>
          <a:prstGeom prst="rect">
            <a:avLst/>
          </a:prstGeom>
        </p:spPr>
        <p:txBody>
          <a:bodyPr wrap="square">
            <a:spAutoFit/>
          </a:bodyPr>
          <a:lstStyle/>
          <a:p>
            <a:pPr>
              <a:buFont typeface="Arial" pitchFamily="34" charset="0"/>
              <a:buChar char="•"/>
            </a:pPr>
            <a:r>
              <a:rPr lang="en-IN" sz="2000" dirty="0" smtClean="0">
                <a:latin typeface="3ds Condensed" pitchFamily="2" charset="0"/>
              </a:rPr>
              <a:t>It is not known how plants integrate signals produced by different </a:t>
            </a:r>
            <a:r>
              <a:rPr lang="en-IN" sz="2000" dirty="0" err="1" smtClean="0">
                <a:latin typeface="3ds Condensed" pitchFamily="2" charset="0"/>
              </a:rPr>
              <a:t>defense</a:t>
            </a:r>
            <a:r>
              <a:rPr lang="en-IN" sz="2000" dirty="0" smtClean="0">
                <a:latin typeface="3ds Condensed" pitchFamily="2" charset="0"/>
              </a:rPr>
              <a:t> response pathways into specific </a:t>
            </a:r>
            <a:r>
              <a:rPr lang="en-IN" sz="2000" dirty="0" err="1" smtClean="0">
                <a:latin typeface="3ds Condensed" pitchFamily="2" charset="0"/>
              </a:rPr>
              <a:t>defense</a:t>
            </a:r>
            <a:r>
              <a:rPr lang="en-IN" sz="2000" dirty="0" smtClean="0">
                <a:latin typeface="3ds Condensed" pitchFamily="2" charset="0"/>
              </a:rPr>
              <a:t> responses. It is known, however, that the </a:t>
            </a:r>
            <a:r>
              <a:rPr lang="en-IN" sz="2000" dirty="0" err="1" smtClean="0">
                <a:latin typeface="3ds Condensed" pitchFamily="2" charset="0"/>
              </a:rPr>
              <a:t>defense</a:t>
            </a:r>
            <a:r>
              <a:rPr lang="en-IN" sz="2000" dirty="0" smtClean="0">
                <a:latin typeface="3ds Condensed" pitchFamily="2" charset="0"/>
              </a:rPr>
              <a:t> pathways dependent on SA, JA, ET, or NO affect each other’s </a:t>
            </a:r>
            <a:r>
              <a:rPr lang="en-IN" sz="2000" dirty="0" err="1" smtClean="0">
                <a:latin typeface="3ds Condensed" pitchFamily="2" charset="0"/>
              </a:rPr>
              <a:t>signaling</a:t>
            </a:r>
            <a:r>
              <a:rPr lang="en-IN" sz="2000" dirty="0" smtClean="0">
                <a:latin typeface="3ds Condensed" pitchFamily="2" charset="0"/>
              </a:rPr>
              <a:t> either positively or negatively. This is called “cross talk” between pathways. </a:t>
            </a:r>
            <a:endParaRPr lang="en-IN" sz="2000" dirty="0">
              <a:latin typeface="3ds Condensed" pitchFamily="2" charset="0"/>
            </a:endParaRPr>
          </a:p>
        </p:txBody>
      </p:sp>
      <p:pic>
        <p:nvPicPr>
          <p:cNvPr id="4" name="Picture 2"/>
          <p:cNvPicPr>
            <a:picLocks noChangeAspect="1" noChangeArrowheads="1"/>
          </p:cNvPicPr>
          <p:nvPr/>
        </p:nvPicPr>
        <p:blipFill>
          <a:blip r:embed="rId2"/>
          <a:srcRect l="29283" t="22917" r="51390" b="21875"/>
          <a:stretch>
            <a:fillRect/>
          </a:stretch>
        </p:blipFill>
        <p:spPr bwMode="auto">
          <a:xfrm>
            <a:off x="6248400" y="838200"/>
            <a:ext cx="2514600" cy="4038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6984" t="29167" r="40263" b="17708"/>
          <a:stretch>
            <a:fillRect/>
          </a:stretch>
        </p:blipFill>
        <p:spPr bwMode="auto">
          <a:xfrm>
            <a:off x="76200" y="152400"/>
            <a:ext cx="8943788" cy="6248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7."/>
          <p:cNvPicPr>
            <a:picLocks noChangeAspect="1" noChangeArrowheads="1"/>
          </p:cNvPicPr>
          <p:nvPr/>
        </p:nvPicPr>
        <p:blipFill>
          <a:blip r:embed="rId2"/>
          <a:srcRect/>
          <a:stretch>
            <a:fillRect/>
          </a:stretch>
        </p:blipFill>
        <p:spPr bwMode="auto">
          <a:xfrm>
            <a:off x="0" y="200047"/>
            <a:ext cx="5181600" cy="6595674"/>
          </a:xfrm>
          <a:prstGeom prst="rect">
            <a:avLst/>
          </a:prstGeom>
          <a:noFill/>
        </p:spPr>
      </p:pic>
      <p:sp>
        <p:nvSpPr>
          <p:cNvPr id="5" name="Rectangle 4"/>
          <p:cNvSpPr/>
          <p:nvPr/>
        </p:nvSpPr>
        <p:spPr>
          <a:xfrm>
            <a:off x="5181600" y="0"/>
            <a:ext cx="3962400" cy="6974217"/>
          </a:xfrm>
          <a:prstGeom prst="rect">
            <a:avLst/>
          </a:prstGeom>
        </p:spPr>
        <p:txBody>
          <a:bodyPr wrap="square">
            <a:spAutoFit/>
          </a:bodyPr>
          <a:lstStyle/>
          <a:p>
            <a:pPr fontAlgn="base">
              <a:buFont typeface="Arial" pitchFamily="34" charset="0"/>
              <a:buChar char="•"/>
            </a:pPr>
            <a:r>
              <a:rPr lang="en-IN" sz="1720" dirty="0" smtClean="0">
                <a:latin typeface="3ds Condensed" pitchFamily="2" charset="0"/>
              </a:rPr>
              <a:t>Infection by a </a:t>
            </a:r>
            <a:r>
              <a:rPr lang="en-IN" sz="1720" dirty="0" err="1" smtClean="0">
                <a:latin typeface="3ds Condensed" pitchFamily="2" charset="0"/>
              </a:rPr>
              <a:t>biotrophic</a:t>
            </a:r>
            <a:r>
              <a:rPr lang="en-IN" sz="1720" dirty="0" smtClean="0">
                <a:latin typeface="3ds Condensed" pitchFamily="2" charset="0"/>
              </a:rPr>
              <a:t> pathogen results in the accumulation of </a:t>
            </a:r>
            <a:r>
              <a:rPr lang="en-IN" sz="1720" b="1" dirty="0" smtClean="0">
                <a:latin typeface="3ds Condensed" pitchFamily="2" charset="0"/>
                <a:hlinkClick r:id="rId3"/>
              </a:rPr>
              <a:t>SA</a:t>
            </a:r>
            <a:r>
              <a:rPr lang="en-IN" sz="1720" dirty="0" smtClean="0">
                <a:latin typeface="3ds Condensed" pitchFamily="2" charset="0"/>
              </a:rPr>
              <a:t> and </a:t>
            </a:r>
            <a:r>
              <a:rPr lang="en-IN" sz="1720" dirty="0" err="1" smtClean="0">
                <a:latin typeface="3ds Condensed" pitchFamily="2" charset="0"/>
              </a:rPr>
              <a:t>monomerization</a:t>
            </a:r>
            <a:r>
              <a:rPr lang="en-IN" sz="1720" dirty="0" smtClean="0">
                <a:latin typeface="3ds Condensed" pitchFamily="2" charset="0"/>
              </a:rPr>
              <a:t> of NPR1 through </a:t>
            </a:r>
            <a:r>
              <a:rPr lang="en-IN" sz="1720" b="1" dirty="0" smtClean="0">
                <a:latin typeface="3ds Condensed" pitchFamily="2" charset="0"/>
                <a:hlinkClick r:id="rId3"/>
              </a:rPr>
              <a:t>SA</a:t>
            </a:r>
            <a:r>
              <a:rPr lang="en-IN" sz="1720" dirty="0" smtClean="0">
                <a:latin typeface="3ds Condensed" pitchFamily="2" charset="0"/>
              </a:rPr>
              <a:t>-mediated </a:t>
            </a:r>
            <a:r>
              <a:rPr lang="en-IN" sz="1720" dirty="0" err="1" smtClean="0">
                <a:latin typeface="3ds Condensed" pitchFamily="2" charset="0"/>
              </a:rPr>
              <a:t>redox</a:t>
            </a:r>
            <a:r>
              <a:rPr lang="en-IN" sz="1720" dirty="0" smtClean="0">
                <a:latin typeface="3ds Condensed" pitchFamily="2" charset="0"/>
              </a:rPr>
              <a:t> changes in the cell. </a:t>
            </a:r>
          </a:p>
          <a:p>
            <a:pPr fontAlgn="base">
              <a:buFont typeface="Arial" pitchFamily="34" charset="0"/>
              <a:buChar char="•"/>
            </a:pPr>
            <a:r>
              <a:rPr lang="en-IN" sz="1720" dirty="0" err="1" smtClean="0">
                <a:latin typeface="3ds Condensed" pitchFamily="2" charset="0"/>
              </a:rPr>
              <a:t>Monomeric</a:t>
            </a:r>
            <a:r>
              <a:rPr lang="en-IN" sz="1720" dirty="0" smtClean="0">
                <a:latin typeface="3ds Condensed" pitchFamily="2" charset="0"/>
              </a:rPr>
              <a:t> NPR1 is then </a:t>
            </a:r>
            <a:r>
              <a:rPr lang="en-IN" sz="1720" dirty="0" err="1" smtClean="0">
                <a:latin typeface="3ds Condensed" pitchFamily="2" charset="0"/>
              </a:rPr>
              <a:t>translocated</a:t>
            </a:r>
            <a:r>
              <a:rPr lang="en-IN" sz="1720" dirty="0" smtClean="0">
                <a:latin typeface="3ds Condensed" pitchFamily="2" charset="0"/>
              </a:rPr>
              <a:t> into the nucleus where it interacts with TGA transcription factors, ultimately leading to the activation of </a:t>
            </a:r>
            <a:r>
              <a:rPr lang="en-IN" sz="1720" b="1" dirty="0" smtClean="0">
                <a:latin typeface="3ds Condensed" pitchFamily="2" charset="0"/>
                <a:hlinkClick r:id="rId3"/>
              </a:rPr>
              <a:t>SA</a:t>
            </a:r>
            <a:r>
              <a:rPr lang="en-IN" sz="1720" dirty="0" smtClean="0">
                <a:latin typeface="3ds Condensed" pitchFamily="2" charset="0"/>
              </a:rPr>
              <a:t>-responsive genes. </a:t>
            </a:r>
          </a:p>
          <a:p>
            <a:pPr fontAlgn="base">
              <a:buFont typeface="Arial" pitchFamily="34" charset="0"/>
              <a:buChar char="•"/>
            </a:pPr>
            <a:r>
              <a:rPr lang="en-IN" sz="1720" dirty="0" smtClean="0">
                <a:latin typeface="3ds Condensed" pitchFamily="2" charset="0"/>
              </a:rPr>
              <a:t>Expression of a large set of </a:t>
            </a:r>
            <a:r>
              <a:rPr lang="en-IN" sz="1720" i="1" dirty="0" err="1" smtClean="0">
                <a:latin typeface="3ds Condensed" pitchFamily="2" charset="0"/>
              </a:rPr>
              <a:t>WRKY</a:t>
            </a:r>
            <a:r>
              <a:rPr lang="en-IN" sz="1720" dirty="0" err="1" smtClean="0">
                <a:latin typeface="3ds Condensed" pitchFamily="2" charset="0"/>
              </a:rPr>
              <a:t>genes</a:t>
            </a:r>
            <a:r>
              <a:rPr lang="en-IN" sz="1720" dirty="0" smtClean="0">
                <a:latin typeface="3ds Condensed" pitchFamily="2" charset="0"/>
              </a:rPr>
              <a:t> is induced by </a:t>
            </a:r>
            <a:r>
              <a:rPr lang="en-IN" sz="1720" b="1" dirty="0" smtClean="0">
                <a:latin typeface="3ds Condensed" pitchFamily="2" charset="0"/>
                <a:hlinkClick r:id="rId3"/>
              </a:rPr>
              <a:t>SA</a:t>
            </a:r>
            <a:r>
              <a:rPr lang="en-IN" sz="1720" dirty="0" smtClean="0">
                <a:latin typeface="3ds Condensed" pitchFamily="2" charset="0"/>
              </a:rPr>
              <a:t>, some of which can regulate </a:t>
            </a:r>
            <a:r>
              <a:rPr lang="en-IN" sz="1720" b="1" dirty="0" smtClean="0">
                <a:latin typeface="3ds Condensed" pitchFamily="2" charset="0"/>
                <a:hlinkClick r:id="rId3"/>
              </a:rPr>
              <a:t>SA</a:t>
            </a:r>
            <a:r>
              <a:rPr lang="en-IN" sz="1720" dirty="0" smtClean="0">
                <a:latin typeface="3ds Condensed" pitchFamily="2" charset="0"/>
              </a:rPr>
              <a:t>-responsive gene expression. </a:t>
            </a:r>
          </a:p>
          <a:p>
            <a:pPr fontAlgn="base">
              <a:buFont typeface="Arial" pitchFamily="34" charset="0"/>
              <a:buChar char="•"/>
            </a:pPr>
            <a:r>
              <a:rPr lang="en-IN" sz="1720" dirty="0" smtClean="0">
                <a:latin typeface="3ds Condensed" pitchFamily="2" charset="0"/>
              </a:rPr>
              <a:t>Wounding, such as that caused by insect feeding or infection by a </a:t>
            </a:r>
            <a:r>
              <a:rPr lang="en-IN" sz="1720" dirty="0" err="1" smtClean="0">
                <a:latin typeface="3ds Condensed" pitchFamily="2" charset="0"/>
              </a:rPr>
              <a:t>necrotrophic</a:t>
            </a:r>
            <a:r>
              <a:rPr lang="en-IN" sz="1720" dirty="0" smtClean="0">
                <a:latin typeface="3ds Condensed" pitchFamily="2" charset="0"/>
              </a:rPr>
              <a:t> pathogen, results in the accumulation of </a:t>
            </a:r>
            <a:r>
              <a:rPr lang="en-IN" sz="1720" b="1" dirty="0" smtClean="0">
                <a:latin typeface="3ds Condensed" pitchFamily="2" charset="0"/>
                <a:hlinkClick r:id="rId3"/>
              </a:rPr>
              <a:t>JA</a:t>
            </a:r>
            <a:r>
              <a:rPr lang="en-IN" sz="1720" dirty="0" smtClean="0">
                <a:latin typeface="3ds Condensed" pitchFamily="2" charset="0"/>
              </a:rPr>
              <a:t>. Binding of </a:t>
            </a:r>
            <a:r>
              <a:rPr lang="en-IN" sz="1720" b="1" dirty="0" smtClean="0">
                <a:latin typeface="3ds Condensed" pitchFamily="2" charset="0"/>
                <a:hlinkClick r:id="rId3"/>
              </a:rPr>
              <a:t>JA</a:t>
            </a:r>
            <a:r>
              <a:rPr lang="en-IN" sz="1720" dirty="0" smtClean="0">
                <a:latin typeface="3ds Condensed" pitchFamily="2" charset="0"/>
              </a:rPr>
              <a:t> to the SCF</a:t>
            </a:r>
            <a:r>
              <a:rPr lang="en-IN" sz="1720" baseline="30000" dirty="0" smtClean="0">
                <a:latin typeface="3ds Condensed" pitchFamily="2" charset="0"/>
              </a:rPr>
              <a:t>COI1</a:t>
            </a:r>
            <a:r>
              <a:rPr lang="en-IN" sz="1720" dirty="0" smtClean="0">
                <a:latin typeface="3ds Condensed" pitchFamily="2" charset="0"/>
              </a:rPr>
              <a:t>-E3 </a:t>
            </a:r>
            <a:r>
              <a:rPr lang="en-IN" sz="1720" dirty="0" err="1" smtClean="0">
                <a:latin typeface="3ds Condensed" pitchFamily="2" charset="0"/>
              </a:rPr>
              <a:t>ubiquitin-ligase</a:t>
            </a:r>
            <a:r>
              <a:rPr lang="en-IN" sz="1720" dirty="0" smtClean="0">
                <a:latin typeface="3ds Condensed" pitchFamily="2" charset="0"/>
              </a:rPr>
              <a:t> complex leads to degradation of JAZ transcriptional repressor proteins via the </a:t>
            </a:r>
            <a:r>
              <a:rPr lang="en-IN" sz="1720" dirty="0" err="1" smtClean="0">
                <a:latin typeface="3ds Condensed" pitchFamily="2" charset="0"/>
              </a:rPr>
              <a:t>proteasome</a:t>
            </a:r>
            <a:r>
              <a:rPr lang="en-IN" sz="1720" dirty="0" smtClean="0">
                <a:latin typeface="3ds Condensed" pitchFamily="2" charset="0"/>
              </a:rPr>
              <a:t>, which results in the release of transcriptional activators.</a:t>
            </a:r>
          </a:p>
          <a:p>
            <a:pPr fontAlgn="base">
              <a:buFont typeface="Arial" pitchFamily="34" charset="0"/>
              <a:buChar char="•"/>
            </a:pPr>
            <a:r>
              <a:rPr lang="en-IN" sz="1720" dirty="0" smtClean="0">
                <a:latin typeface="3ds Condensed" pitchFamily="2" charset="0"/>
              </a:rPr>
              <a:t> Subsequently, transcription factors ORA59 and ERF1, are induced that activate the </a:t>
            </a:r>
            <a:r>
              <a:rPr lang="en-IN" sz="1720" b="1" dirty="0" smtClean="0">
                <a:latin typeface="3ds Condensed" pitchFamily="2" charset="0"/>
                <a:hlinkClick r:id="rId3"/>
              </a:rPr>
              <a:t>JA</a:t>
            </a:r>
            <a:r>
              <a:rPr lang="en-IN" sz="1720" dirty="0" smtClean="0">
                <a:latin typeface="3ds Condensed" pitchFamily="2" charset="0"/>
              </a:rPr>
              <a:t> pathway. Binding of transcription factors to the GCC-box induces </a:t>
            </a:r>
            <a:r>
              <a:rPr lang="en-IN" sz="1720" b="1" dirty="0" smtClean="0">
                <a:latin typeface="3ds Condensed" pitchFamily="2" charset="0"/>
                <a:hlinkClick r:id="rId3"/>
              </a:rPr>
              <a:t>JA</a:t>
            </a:r>
            <a:r>
              <a:rPr lang="en-IN" sz="1720" dirty="0" smtClean="0">
                <a:latin typeface="3ds Condensed" pitchFamily="2" charset="0"/>
              </a:rPr>
              <a:t>-responsive gene expression, which can be suppressed by </a:t>
            </a:r>
            <a:r>
              <a:rPr lang="en-IN" sz="1720" b="1" dirty="0" smtClean="0">
                <a:latin typeface="3ds Condensed" pitchFamily="2" charset="0"/>
                <a:hlinkClick r:id="rId3"/>
              </a:rPr>
              <a:t>SA</a:t>
            </a:r>
            <a:r>
              <a:rPr lang="en-IN" sz="1720" dirty="0" smtClean="0">
                <a:latin typeface="3ds Condensed" pitchFamily="2" charset="0"/>
              </a:rPr>
              <a:t> in an SCF</a:t>
            </a:r>
            <a:r>
              <a:rPr lang="en-IN" sz="1720" baseline="30000" dirty="0" smtClean="0">
                <a:latin typeface="3ds Condensed" pitchFamily="2" charset="0"/>
              </a:rPr>
              <a:t>COI1</a:t>
            </a:r>
            <a:r>
              <a:rPr lang="en-IN" sz="1720" dirty="0" smtClean="0">
                <a:latin typeface="3ds Condensed" pitchFamily="2" charset="0"/>
              </a:rPr>
              <a:t>-JAZ–independent manner.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srcRect l="17570" t="21875" r="39092" b="19792"/>
          <a:stretch>
            <a:fillRect/>
          </a:stretch>
        </p:blipFill>
        <p:spPr bwMode="auto">
          <a:xfrm>
            <a:off x="304800" y="0"/>
            <a:ext cx="8659586" cy="6553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6984" t="21875" r="39678" b="22917"/>
          <a:stretch>
            <a:fillRect/>
          </a:stretch>
        </p:blipFill>
        <p:spPr bwMode="auto">
          <a:xfrm>
            <a:off x="304799" y="228600"/>
            <a:ext cx="8617789" cy="6172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1040" t="12500" r="32064" b="9375"/>
          <a:stretch>
            <a:fillRect/>
          </a:stretch>
        </p:blipFill>
        <p:spPr bwMode="auto">
          <a:xfrm>
            <a:off x="1560576" y="0"/>
            <a:ext cx="576072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2884" r="13909"/>
          <a:stretch>
            <a:fillRect/>
          </a:stretch>
        </p:blipFill>
        <p:spPr bwMode="auto">
          <a:xfrm>
            <a:off x="304800" y="228600"/>
            <a:ext cx="8334375"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6984" t="21875" r="39678" b="19792"/>
          <a:stretch>
            <a:fillRect/>
          </a:stretch>
        </p:blipFill>
        <p:spPr bwMode="auto">
          <a:xfrm>
            <a:off x="228600" y="0"/>
            <a:ext cx="8760278" cy="6629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211" y="1066800"/>
            <a:ext cx="8880389" cy="4267200"/>
            <a:chOff x="111211" y="1066800"/>
            <a:chExt cx="8880389" cy="4267200"/>
          </a:xfrm>
        </p:grpSpPr>
        <p:pic>
          <p:nvPicPr>
            <p:cNvPr id="4098" name="Picture 2"/>
            <p:cNvPicPr>
              <a:picLocks noChangeAspect="1" noChangeArrowheads="1"/>
            </p:cNvPicPr>
            <p:nvPr/>
          </p:nvPicPr>
          <p:blipFill>
            <a:blip r:embed="rId2"/>
            <a:srcRect l="15813" t="32292" r="39092" b="29167"/>
            <a:stretch>
              <a:fillRect/>
            </a:stretch>
          </p:blipFill>
          <p:spPr bwMode="auto">
            <a:xfrm>
              <a:off x="111211" y="1066800"/>
              <a:ext cx="8880389" cy="4267200"/>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l="50460" t="33668" r="42575" b="63579"/>
            <a:stretch>
              <a:fillRect/>
            </a:stretch>
          </p:blipFill>
          <p:spPr bwMode="auto">
            <a:xfrm>
              <a:off x="5943600" y="1828800"/>
              <a:ext cx="1371600" cy="304800"/>
            </a:xfrm>
            <a:prstGeom prst="rect">
              <a:avLst/>
            </a:prstGeom>
            <a:noFill/>
            <a:ln w="9525">
              <a:noFill/>
              <a:miter lim="800000"/>
              <a:headEnd/>
              <a:tailEnd/>
            </a:ln>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5813" t="22917" r="39092" b="18750"/>
          <a:stretch>
            <a:fillRect/>
          </a:stretch>
        </p:blipFill>
        <p:spPr bwMode="auto">
          <a:xfrm>
            <a:off x="0" y="0"/>
            <a:ext cx="9010650" cy="6553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6984" t="32292" r="40263" b="40625"/>
          <a:stretch>
            <a:fillRect/>
          </a:stretch>
        </p:blipFill>
        <p:spPr bwMode="auto">
          <a:xfrm>
            <a:off x="228600" y="1066800"/>
            <a:ext cx="8771792" cy="3124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4641" r="13909"/>
          <a:stretch>
            <a:fillRect/>
          </a:stretch>
        </p:blipFill>
        <p:spPr bwMode="auto">
          <a:xfrm>
            <a:off x="609600" y="228600"/>
            <a:ext cx="7747000"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409</Words>
  <Application>Microsoft Office PowerPoint</Application>
  <PresentationFormat>On-screen Show (4:3)</PresentationFormat>
  <Paragraphs>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Microbiology 2nd Semester MCB 201 A Host pathogen interaction  4. Plant diseases: Resistance mechanism in plants  Systemic Acquired Resistance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Acquired Resistance</dc:title>
  <dc:creator>Nandini Ghosh</dc:creator>
  <cp:lastModifiedBy>Calcutta University</cp:lastModifiedBy>
  <cp:revision>3</cp:revision>
  <dcterms:created xsi:type="dcterms:W3CDTF">2006-08-16T00:00:00Z</dcterms:created>
  <dcterms:modified xsi:type="dcterms:W3CDTF">2020-03-22T16:13:11Z</dcterms:modified>
</cp:coreProperties>
</file>