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80" r:id="rId6"/>
    <p:sldId id="277" r:id="rId7"/>
    <p:sldId id="261" r:id="rId8"/>
    <p:sldId id="262" r:id="rId9"/>
    <p:sldId id="278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81" r:id="rId22"/>
    <p:sldId id="282" r:id="rId23"/>
    <p:sldId id="283" r:id="rId24"/>
    <p:sldId id="284" r:id="rId25"/>
    <p:sldId id="28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15" autoAdjust="0"/>
    <p:restoredTop sz="94660"/>
  </p:normalViewPr>
  <p:slideViewPr>
    <p:cSldViewPr>
      <p:cViewPr varScale="1">
        <p:scale>
          <a:sx n="65" d="100"/>
          <a:sy n="65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B3F389-5F07-483B-8721-1AF2B268523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908B6A3-A7F1-461D-B745-5D43352D07EA}">
      <dgm:prSet custT="1"/>
      <dgm:spPr/>
      <dgm:t>
        <a:bodyPr/>
        <a:lstStyle/>
        <a:p>
          <a:pPr rtl="0"/>
          <a:r>
            <a:rPr lang="en-US" sz="2000" dirty="0" smtClean="0"/>
            <a:t>An executive summary of the EIA findings</a:t>
          </a:r>
          <a:r>
            <a:rPr lang="en-US" sz="1600" dirty="0" smtClean="0"/>
            <a:t>.</a:t>
          </a:r>
          <a:endParaRPr lang="en-US" sz="1600" dirty="0"/>
        </a:p>
      </dgm:t>
    </dgm:pt>
    <dgm:pt modelId="{7C891C64-785D-4859-A6BA-4BEC41269F18}" type="parTrans" cxnId="{48D13A05-9C3B-48CB-8EA5-E812C6455C22}">
      <dgm:prSet/>
      <dgm:spPr/>
      <dgm:t>
        <a:bodyPr/>
        <a:lstStyle/>
        <a:p>
          <a:endParaRPr lang="en-US"/>
        </a:p>
      </dgm:t>
    </dgm:pt>
    <dgm:pt modelId="{0413F40E-0131-4A69-B785-9C5B9BB6A647}" type="sibTrans" cxnId="{48D13A05-9C3B-48CB-8EA5-E812C6455C22}">
      <dgm:prSet/>
      <dgm:spPr/>
      <dgm:t>
        <a:bodyPr/>
        <a:lstStyle/>
        <a:p>
          <a:endParaRPr lang="en-US"/>
        </a:p>
      </dgm:t>
    </dgm:pt>
    <dgm:pt modelId="{D2B9386C-BA1A-4314-B662-3D07FEA85E5F}">
      <dgm:prSet custT="1"/>
      <dgm:spPr/>
      <dgm:t>
        <a:bodyPr/>
        <a:lstStyle/>
        <a:p>
          <a:pPr rtl="0"/>
          <a:r>
            <a:rPr lang="en-US" sz="2000" dirty="0" smtClean="0"/>
            <a:t>A description of the proposed development project.</a:t>
          </a:r>
          <a:endParaRPr lang="en-US" sz="2000" dirty="0"/>
        </a:p>
      </dgm:t>
    </dgm:pt>
    <dgm:pt modelId="{B9C939D9-FAAA-473D-B3FC-C054C1857996}" type="parTrans" cxnId="{9CCC5D1A-D9E3-4965-9DAB-67071C400B11}">
      <dgm:prSet/>
      <dgm:spPr/>
      <dgm:t>
        <a:bodyPr/>
        <a:lstStyle/>
        <a:p>
          <a:endParaRPr lang="en-US"/>
        </a:p>
      </dgm:t>
    </dgm:pt>
    <dgm:pt modelId="{C9A2AAD0-3965-40FF-A31F-244BD8AD08DE}" type="sibTrans" cxnId="{9CCC5D1A-D9E3-4965-9DAB-67071C400B11}">
      <dgm:prSet/>
      <dgm:spPr/>
      <dgm:t>
        <a:bodyPr/>
        <a:lstStyle/>
        <a:p>
          <a:endParaRPr lang="en-US"/>
        </a:p>
      </dgm:t>
    </dgm:pt>
    <dgm:pt modelId="{621AB626-D5B2-48C2-B651-73678B5B901F}">
      <dgm:prSet custT="1"/>
      <dgm:spPr/>
      <dgm:t>
        <a:bodyPr/>
        <a:lstStyle/>
        <a:p>
          <a:pPr rtl="0"/>
          <a:r>
            <a:rPr lang="en-US" sz="2000" dirty="0" smtClean="0"/>
            <a:t>The major environmental and natural resource issues that needed clarification and elaboration</a:t>
          </a:r>
          <a:r>
            <a:rPr lang="en-US" sz="1400" dirty="0" smtClean="0"/>
            <a:t>.</a:t>
          </a:r>
          <a:endParaRPr lang="en-US" sz="1400" dirty="0"/>
        </a:p>
      </dgm:t>
    </dgm:pt>
    <dgm:pt modelId="{384F9FEA-2701-44B3-A2A2-A58583CA92F2}" type="parTrans" cxnId="{23D5E82C-DD9B-490A-B129-64FF62A6EAAD}">
      <dgm:prSet/>
      <dgm:spPr/>
      <dgm:t>
        <a:bodyPr/>
        <a:lstStyle/>
        <a:p>
          <a:endParaRPr lang="en-US"/>
        </a:p>
      </dgm:t>
    </dgm:pt>
    <dgm:pt modelId="{B991EB51-63A6-4556-AECB-D7264AAE1287}" type="sibTrans" cxnId="{23D5E82C-DD9B-490A-B129-64FF62A6EAAD}">
      <dgm:prSet/>
      <dgm:spPr/>
      <dgm:t>
        <a:bodyPr/>
        <a:lstStyle/>
        <a:p>
          <a:endParaRPr lang="en-US"/>
        </a:p>
      </dgm:t>
    </dgm:pt>
    <dgm:pt modelId="{48D3797D-7DD2-49DF-8656-5F05BF5986F7}">
      <dgm:prSet custT="1"/>
      <dgm:spPr/>
      <dgm:t>
        <a:bodyPr/>
        <a:lstStyle/>
        <a:p>
          <a:pPr rtl="0"/>
          <a:r>
            <a:rPr lang="en-US" sz="2000" dirty="0" smtClean="0"/>
            <a:t>The project's impacts on the environment (in comparison with a baseline environment as it would be without the project), and how these impacts were identified and predicted.</a:t>
          </a:r>
          <a:endParaRPr lang="en-US" sz="2000" dirty="0"/>
        </a:p>
      </dgm:t>
    </dgm:pt>
    <dgm:pt modelId="{1618C05A-28CF-4A81-BFCB-BD1E0DFA3924}" type="parTrans" cxnId="{5F12EBA3-D01E-4ADF-A428-C599C3DDE397}">
      <dgm:prSet/>
      <dgm:spPr/>
      <dgm:t>
        <a:bodyPr/>
        <a:lstStyle/>
        <a:p>
          <a:endParaRPr lang="en-US"/>
        </a:p>
      </dgm:t>
    </dgm:pt>
    <dgm:pt modelId="{1292F731-4402-4414-9C28-EDAA8E2E2A0F}" type="sibTrans" cxnId="{5F12EBA3-D01E-4ADF-A428-C599C3DDE397}">
      <dgm:prSet/>
      <dgm:spPr/>
      <dgm:t>
        <a:bodyPr/>
        <a:lstStyle/>
        <a:p>
          <a:endParaRPr lang="en-US"/>
        </a:p>
      </dgm:t>
    </dgm:pt>
    <dgm:pt modelId="{4E699ACC-22D2-4605-BBDF-246CA0B33711}">
      <dgm:prSet custT="1"/>
      <dgm:spPr/>
      <dgm:t>
        <a:bodyPr/>
        <a:lstStyle/>
        <a:p>
          <a:pPr rtl="0"/>
          <a:r>
            <a:rPr lang="en-US" sz="2000" dirty="0" smtClean="0"/>
            <a:t>A discussion of options for mitigating adverse </a:t>
          </a:r>
          <a:r>
            <a:rPr lang="en-US" sz="2000" smtClean="0"/>
            <a:t>impacts and </a:t>
          </a:r>
          <a:r>
            <a:rPr lang="en-US" sz="2000" dirty="0" smtClean="0"/>
            <a:t>shaping the projects to suit its proposed environment, and an analysis of the trade-offs involved in choosing between alternative actions.</a:t>
          </a:r>
          <a:endParaRPr lang="en-US" sz="2000" dirty="0"/>
        </a:p>
      </dgm:t>
    </dgm:pt>
    <dgm:pt modelId="{8A30CD1A-59D7-4FC8-ABDD-575FC7139552}" type="parTrans" cxnId="{8F6FC55E-2339-482B-88E8-D098548781AB}">
      <dgm:prSet/>
      <dgm:spPr/>
      <dgm:t>
        <a:bodyPr/>
        <a:lstStyle/>
        <a:p>
          <a:endParaRPr lang="en-US"/>
        </a:p>
      </dgm:t>
    </dgm:pt>
    <dgm:pt modelId="{E31C8218-DF67-42D6-BDD2-3294E5D726F4}" type="sibTrans" cxnId="{8F6FC55E-2339-482B-88E8-D098548781AB}">
      <dgm:prSet/>
      <dgm:spPr/>
      <dgm:t>
        <a:bodyPr/>
        <a:lstStyle/>
        <a:p>
          <a:endParaRPr lang="en-US"/>
        </a:p>
      </dgm:t>
    </dgm:pt>
    <dgm:pt modelId="{4542FDCF-5CF0-480A-8B63-835AE180A784}">
      <dgm:prSet custT="1"/>
      <dgm:spPr/>
      <dgm:t>
        <a:bodyPr/>
        <a:lstStyle/>
        <a:p>
          <a:pPr rtl="0"/>
          <a:r>
            <a:rPr lang="en-US" sz="2000" dirty="0" smtClean="0"/>
            <a:t>An overview of gaps or uncertainties in the information</a:t>
          </a:r>
          <a:r>
            <a:rPr lang="en-US" sz="2500" dirty="0" smtClean="0"/>
            <a:t>.</a:t>
          </a:r>
          <a:endParaRPr lang="en-US" sz="2500" dirty="0"/>
        </a:p>
      </dgm:t>
    </dgm:pt>
    <dgm:pt modelId="{2D127B5F-C768-482A-9561-EF1300E9EE93}" type="parTrans" cxnId="{64BF2C22-4619-4B2A-B692-0F2118AA748A}">
      <dgm:prSet/>
      <dgm:spPr/>
      <dgm:t>
        <a:bodyPr/>
        <a:lstStyle/>
        <a:p>
          <a:endParaRPr lang="en-US"/>
        </a:p>
      </dgm:t>
    </dgm:pt>
    <dgm:pt modelId="{AEFC02EC-64BC-4C6E-86C8-378549FB4D32}" type="sibTrans" cxnId="{64BF2C22-4619-4B2A-B692-0F2118AA748A}">
      <dgm:prSet/>
      <dgm:spPr/>
      <dgm:t>
        <a:bodyPr/>
        <a:lstStyle/>
        <a:p>
          <a:endParaRPr lang="en-US"/>
        </a:p>
      </dgm:t>
    </dgm:pt>
    <dgm:pt modelId="{B291F94F-0896-473C-942E-4958DC9B0F5D}">
      <dgm:prSet custT="1"/>
      <dgm:spPr/>
      <dgm:t>
        <a:bodyPr/>
        <a:lstStyle/>
        <a:p>
          <a:pPr rtl="0"/>
          <a:r>
            <a:rPr lang="en-US" sz="2000" dirty="0" smtClean="0"/>
            <a:t>A summary of the EIA for the general public</a:t>
          </a:r>
          <a:r>
            <a:rPr lang="en-US" sz="3200" dirty="0" smtClean="0"/>
            <a:t>.</a:t>
          </a:r>
          <a:endParaRPr lang="en-US" sz="3200" dirty="0"/>
        </a:p>
      </dgm:t>
    </dgm:pt>
    <dgm:pt modelId="{09CA6228-68DC-4F24-96A1-4C70324CCC18}" type="parTrans" cxnId="{96B2F532-939C-4987-8046-F99271685BFB}">
      <dgm:prSet/>
      <dgm:spPr/>
      <dgm:t>
        <a:bodyPr/>
        <a:lstStyle/>
        <a:p>
          <a:endParaRPr lang="en-US"/>
        </a:p>
      </dgm:t>
    </dgm:pt>
    <dgm:pt modelId="{922CC68B-F0AE-43D6-A75B-CF159DCB1DD5}" type="sibTrans" cxnId="{96B2F532-939C-4987-8046-F99271685BFB}">
      <dgm:prSet/>
      <dgm:spPr/>
      <dgm:t>
        <a:bodyPr/>
        <a:lstStyle/>
        <a:p>
          <a:endParaRPr lang="en-US"/>
        </a:p>
      </dgm:t>
    </dgm:pt>
    <dgm:pt modelId="{5D448C68-D5B8-4A5B-A966-1A43605D083E}" type="pres">
      <dgm:prSet presAssocID="{85B3F389-5F07-483B-8721-1AF2B268523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D2F1A2B-DB22-4665-AAFA-4C492C261FF2}" type="pres">
      <dgm:prSet presAssocID="{3908B6A3-A7F1-461D-B745-5D43352D07EA}" presName="linNode" presStyleCnt="0"/>
      <dgm:spPr/>
    </dgm:pt>
    <dgm:pt modelId="{D632B12C-9D40-459C-B0E8-4D4BCA4DD818}" type="pres">
      <dgm:prSet presAssocID="{3908B6A3-A7F1-461D-B745-5D43352D07EA}" presName="parentText" presStyleLbl="node1" presStyleIdx="0" presStyleCnt="7" custScaleX="277778" custScaleY="7661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55A266-46B0-416F-95B9-F8326E7695A1}" type="pres">
      <dgm:prSet presAssocID="{0413F40E-0131-4A69-B785-9C5B9BB6A647}" presName="sp" presStyleCnt="0"/>
      <dgm:spPr/>
    </dgm:pt>
    <dgm:pt modelId="{F7E1B1B3-2814-48D1-AAC1-42A63D759663}" type="pres">
      <dgm:prSet presAssocID="{D2B9386C-BA1A-4314-B662-3D07FEA85E5F}" presName="linNode" presStyleCnt="0"/>
      <dgm:spPr/>
    </dgm:pt>
    <dgm:pt modelId="{410E94FA-BDBA-4778-B64E-176040602E2D}" type="pres">
      <dgm:prSet presAssocID="{D2B9386C-BA1A-4314-B662-3D07FEA85E5F}" presName="parentText" presStyleLbl="node1" presStyleIdx="1" presStyleCnt="7" custScaleX="277778" custScaleY="5101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27E071-E4B4-406B-B24E-5EEF9B7FDBAA}" type="pres">
      <dgm:prSet presAssocID="{C9A2AAD0-3965-40FF-A31F-244BD8AD08DE}" presName="sp" presStyleCnt="0"/>
      <dgm:spPr/>
    </dgm:pt>
    <dgm:pt modelId="{A848983F-7471-4756-9648-706431C1FDCC}" type="pres">
      <dgm:prSet presAssocID="{621AB626-D5B2-48C2-B651-73678B5B901F}" presName="linNode" presStyleCnt="0"/>
      <dgm:spPr/>
    </dgm:pt>
    <dgm:pt modelId="{425F1A9E-7241-4D33-8141-4CBA8DDB0517}" type="pres">
      <dgm:prSet presAssocID="{621AB626-D5B2-48C2-B651-73678B5B901F}" presName="parentText" presStyleLbl="node1" presStyleIdx="2" presStyleCnt="7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BA8BE4-03C4-4584-8CA0-702B0974F4AB}" type="pres">
      <dgm:prSet presAssocID="{B991EB51-63A6-4556-AECB-D7264AAE1287}" presName="sp" presStyleCnt="0"/>
      <dgm:spPr/>
    </dgm:pt>
    <dgm:pt modelId="{BF5351FA-267F-46CB-9BC3-081A21F99A3F}" type="pres">
      <dgm:prSet presAssocID="{48D3797D-7DD2-49DF-8656-5F05BF5986F7}" presName="linNode" presStyleCnt="0"/>
      <dgm:spPr/>
    </dgm:pt>
    <dgm:pt modelId="{1A9DED30-AEAB-4B0A-9AC9-C8F92F04727C}" type="pres">
      <dgm:prSet presAssocID="{48D3797D-7DD2-49DF-8656-5F05BF5986F7}" presName="parentText" presStyleLbl="node1" presStyleIdx="3" presStyleCnt="7" custScaleX="277778" custScaleY="106798" custLinFactNeighborX="-2974" custLinFactNeighborY="372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F5E500-CC21-4872-9C04-7F8EF8217107}" type="pres">
      <dgm:prSet presAssocID="{1292F731-4402-4414-9C28-EDAA8E2E2A0F}" presName="sp" presStyleCnt="0"/>
      <dgm:spPr/>
    </dgm:pt>
    <dgm:pt modelId="{95035724-2E99-4F1E-8237-252D4FE8EB81}" type="pres">
      <dgm:prSet presAssocID="{4E699ACC-22D2-4605-BBDF-246CA0B33711}" presName="linNode" presStyleCnt="0"/>
      <dgm:spPr/>
    </dgm:pt>
    <dgm:pt modelId="{4756ACEB-B290-4526-8925-F5E314209DB4}" type="pres">
      <dgm:prSet presAssocID="{4E699ACC-22D2-4605-BBDF-246CA0B33711}" presName="parentText" presStyleLbl="node1" presStyleIdx="4" presStyleCnt="7" custScaleX="277778" custScaleY="142386" custLinFactNeighborX="-136" custLinFactNeighborY="668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8A167F-F121-465B-9B47-78DEC724B7BC}" type="pres">
      <dgm:prSet presAssocID="{E31C8218-DF67-42D6-BDD2-3294E5D726F4}" presName="sp" presStyleCnt="0"/>
      <dgm:spPr/>
    </dgm:pt>
    <dgm:pt modelId="{2A6F61EF-AF5B-4473-AA58-080FDAB2AAEA}" type="pres">
      <dgm:prSet presAssocID="{4542FDCF-5CF0-480A-8B63-835AE180A784}" presName="linNode" presStyleCnt="0"/>
      <dgm:spPr/>
    </dgm:pt>
    <dgm:pt modelId="{AC7FA84F-A38B-462E-B4F2-88DF002E648F}" type="pres">
      <dgm:prSet presAssocID="{4542FDCF-5CF0-480A-8B63-835AE180A784}" presName="parentText" presStyleLbl="node1" presStyleIdx="5" presStyleCnt="7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E350B9-62C7-46EF-BBDE-02D7C3D87B05}" type="pres">
      <dgm:prSet presAssocID="{AEFC02EC-64BC-4C6E-86C8-378549FB4D32}" presName="sp" presStyleCnt="0"/>
      <dgm:spPr/>
    </dgm:pt>
    <dgm:pt modelId="{660975C4-D7E8-4EFD-A4EA-9FB1D8EB6045}" type="pres">
      <dgm:prSet presAssocID="{B291F94F-0896-473C-942E-4958DC9B0F5D}" presName="linNode" presStyleCnt="0"/>
      <dgm:spPr/>
    </dgm:pt>
    <dgm:pt modelId="{EC135C7D-C172-4B56-A08F-0C5EB1D0884E}" type="pres">
      <dgm:prSet presAssocID="{B291F94F-0896-473C-942E-4958DC9B0F5D}" presName="parentText" presStyleLbl="node1" presStyleIdx="6" presStyleCnt="7" custScaleX="277778" custLinFactNeighborX="-3097" custLinFactNeighborY="6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14E490D-C109-4D29-91F9-A41BEFE07A73}" type="presOf" srcId="{B291F94F-0896-473C-942E-4958DC9B0F5D}" destId="{EC135C7D-C172-4B56-A08F-0C5EB1D0884E}" srcOrd="0" destOrd="0" presId="urn:microsoft.com/office/officeart/2005/8/layout/vList5"/>
    <dgm:cxn modelId="{B38B4298-AC07-4F3C-8793-6C2D7EDD8B1F}" type="presOf" srcId="{85B3F389-5F07-483B-8721-1AF2B2685230}" destId="{5D448C68-D5B8-4A5B-A966-1A43605D083E}" srcOrd="0" destOrd="0" presId="urn:microsoft.com/office/officeart/2005/8/layout/vList5"/>
    <dgm:cxn modelId="{9CCC5D1A-D9E3-4965-9DAB-67071C400B11}" srcId="{85B3F389-5F07-483B-8721-1AF2B2685230}" destId="{D2B9386C-BA1A-4314-B662-3D07FEA85E5F}" srcOrd="1" destOrd="0" parTransId="{B9C939D9-FAAA-473D-B3FC-C054C1857996}" sibTransId="{C9A2AAD0-3965-40FF-A31F-244BD8AD08DE}"/>
    <dgm:cxn modelId="{6F32FC82-B02D-45D0-A8F6-2D1D77FA2AB6}" type="presOf" srcId="{D2B9386C-BA1A-4314-B662-3D07FEA85E5F}" destId="{410E94FA-BDBA-4778-B64E-176040602E2D}" srcOrd="0" destOrd="0" presId="urn:microsoft.com/office/officeart/2005/8/layout/vList5"/>
    <dgm:cxn modelId="{24E277C6-0293-4D30-B926-93731F029118}" type="presOf" srcId="{3908B6A3-A7F1-461D-B745-5D43352D07EA}" destId="{D632B12C-9D40-459C-B0E8-4D4BCA4DD818}" srcOrd="0" destOrd="0" presId="urn:microsoft.com/office/officeart/2005/8/layout/vList5"/>
    <dgm:cxn modelId="{96B2F532-939C-4987-8046-F99271685BFB}" srcId="{85B3F389-5F07-483B-8721-1AF2B2685230}" destId="{B291F94F-0896-473C-942E-4958DC9B0F5D}" srcOrd="6" destOrd="0" parTransId="{09CA6228-68DC-4F24-96A1-4C70324CCC18}" sibTransId="{922CC68B-F0AE-43D6-A75B-CF159DCB1DD5}"/>
    <dgm:cxn modelId="{7CCCF0F5-1C4B-4AFB-A4ED-2BA3F87C0AE8}" type="presOf" srcId="{48D3797D-7DD2-49DF-8656-5F05BF5986F7}" destId="{1A9DED30-AEAB-4B0A-9AC9-C8F92F04727C}" srcOrd="0" destOrd="0" presId="urn:microsoft.com/office/officeart/2005/8/layout/vList5"/>
    <dgm:cxn modelId="{48D13A05-9C3B-48CB-8EA5-E812C6455C22}" srcId="{85B3F389-5F07-483B-8721-1AF2B2685230}" destId="{3908B6A3-A7F1-461D-B745-5D43352D07EA}" srcOrd="0" destOrd="0" parTransId="{7C891C64-785D-4859-A6BA-4BEC41269F18}" sibTransId="{0413F40E-0131-4A69-B785-9C5B9BB6A647}"/>
    <dgm:cxn modelId="{23D5E82C-DD9B-490A-B129-64FF62A6EAAD}" srcId="{85B3F389-5F07-483B-8721-1AF2B2685230}" destId="{621AB626-D5B2-48C2-B651-73678B5B901F}" srcOrd="2" destOrd="0" parTransId="{384F9FEA-2701-44B3-A2A2-A58583CA92F2}" sibTransId="{B991EB51-63A6-4556-AECB-D7264AAE1287}"/>
    <dgm:cxn modelId="{DA81DB63-32C1-46BC-A377-220D9B9DEF4E}" type="presOf" srcId="{621AB626-D5B2-48C2-B651-73678B5B901F}" destId="{425F1A9E-7241-4D33-8141-4CBA8DDB0517}" srcOrd="0" destOrd="0" presId="urn:microsoft.com/office/officeart/2005/8/layout/vList5"/>
    <dgm:cxn modelId="{1E4F8806-C2BB-4260-8AFF-A92DCFB1202E}" type="presOf" srcId="{4E699ACC-22D2-4605-BBDF-246CA0B33711}" destId="{4756ACEB-B290-4526-8925-F5E314209DB4}" srcOrd="0" destOrd="0" presId="urn:microsoft.com/office/officeart/2005/8/layout/vList5"/>
    <dgm:cxn modelId="{68B58F4E-D52F-402A-995F-645F56C1B325}" type="presOf" srcId="{4542FDCF-5CF0-480A-8B63-835AE180A784}" destId="{AC7FA84F-A38B-462E-B4F2-88DF002E648F}" srcOrd="0" destOrd="0" presId="urn:microsoft.com/office/officeart/2005/8/layout/vList5"/>
    <dgm:cxn modelId="{8F6FC55E-2339-482B-88E8-D098548781AB}" srcId="{85B3F389-5F07-483B-8721-1AF2B2685230}" destId="{4E699ACC-22D2-4605-BBDF-246CA0B33711}" srcOrd="4" destOrd="0" parTransId="{8A30CD1A-59D7-4FC8-ABDD-575FC7139552}" sibTransId="{E31C8218-DF67-42D6-BDD2-3294E5D726F4}"/>
    <dgm:cxn modelId="{5F12EBA3-D01E-4ADF-A428-C599C3DDE397}" srcId="{85B3F389-5F07-483B-8721-1AF2B2685230}" destId="{48D3797D-7DD2-49DF-8656-5F05BF5986F7}" srcOrd="3" destOrd="0" parTransId="{1618C05A-28CF-4A81-BFCB-BD1E0DFA3924}" sibTransId="{1292F731-4402-4414-9C28-EDAA8E2E2A0F}"/>
    <dgm:cxn modelId="{64BF2C22-4619-4B2A-B692-0F2118AA748A}" srcId="{85B3F389-5F07-483B-8721-1AF2B2685230}" destId="{4542FDCF-5CF0-480A-8B63-835AE180A784}" srcOrd="5" destOrd="0" parTransId="{2D127B5F-C768-482A-9561-EF1300E9EE93}" sibTransId="{AEFC02EC-64BC-4C6E-86C8-378549FB4D32}"/>
    <dgm:cxn modelId="{39B0AEDD-BB22-4A75-9A2B-67F2EA67806A}" type="presParOf" srcId="{5D448C68-D5B8-4A5B-A966-1A43605D083E}" destId="{DD2F1A2B-DB22-4665-AAFA-4C492C261FF2}" srcOrd="0" destOrd="0" presId="urn:microsoft.com/office/officeart/2005/8/layout/vList5"/>
    <dgm:cxn modelId="{C48B9E89-A924-4DC0-B3B9-FACD8E272CF0}" type="presParOf" srcId="{DD2F1A2B-DB22-4665-AAFA-4C492C261FF2}" destId="{D632B12C-9D40-459C-B0E8-4D4BCA4DD818}" srcOrd="0" destOrd="0" presId="urn:microsoft.com/office/officeart/2005/8/layout/vList5"/>
    <dgm:cxn modelId="{C7AD2063-089F-46A7-910D-2008644BFBCE}" type="presParOf" srcId="{5D448C68-D5B8-4A5B-A966-1A43605D083E}" destId="{5755A266-46B0-416F-95B9-F8326E7695A1}" srcOrd="1" destOrd="0" presId="urn:microsoft.com/office/officeart/2005/8/layout/vList5"/>
    <dgm:cxn modelId="{821940C7-7856-4953-89D1-F211A6320F2A}" type="presParOf" srcId="{5D448C68-D5B8-4A5B-A966-1A43605D083E}" destId="{F7E1B1B3-2814-48D1-AAC1-42A63D759663}" srcOrd="2" destOrd="0" presId="urn:microsoft.com/office/officeart/2005/8/layout/vList5"/>
    <dgm:cxn modelId="{AD8D0F58-8CF6-4DF6-AA9B-40D6A2D770A2}" type="presParOf" srcId="{F7E1B1B3-2814-48D1-AAC1-42A63D759663}" destId="{410E94FA-BDBA-4778-B64E-176040602E2D}" srcOrd="0" destOrd="0" presId="urn:microsoft.com/office/officeart/2005/8/layout/vList5"/>
    <dgm:cxn modelId="{7F256454-378E-43D5-8045-D898A0061637}" type="presParOf" srcId="{5D448C68-D5B8-4A5B-A966-1A43605D083E}" destId="{5627E071-E4B4-406B-B24E-5EEF9B7FDBAA}" srcOrd="3" destOrd="0" presId="urn:microsoft.com/office/officeart/2005/8/layout/vList5"/>
    <dgm:cxn modelId="{863B6289-FC30-4890-B0AD-3C37A1AD14C6}" type="presParOf" srcId="{5D448C68-D5B8-4A5B-A966-1A43605D083E}" destId="{A848983F-7471-4756-9648-706431C1FDCC}" srcOrd="4" destOrd="0" presId="urn:microsoft.com/office/officeart/2005/8/layout/vList5"/>
    <dgm:cxn modelId="{99C59037-2356-4197-9CD9-1BCBF4083743}" type="presParOf" srcId="{A848983F-7471-4756-9648-706431C1FDCC}" destId="{425F1A9E-7241-4D33-8141-4CBA8DDB0517}" srcOrd="0" destOrd="0" presId="urn:microsoft.com/office/officeart/2005/8/layout/vList5"/>
    <dgm:cxn modelId="{055196F4-FA2F-42B3-B6FD-1DE1D3C98D44}" type="presParOf" srcId="{5D448C68-D5B8-4A5B-A966-1A43605D083E}" destId="{64BA8BE4-03C4-4584-8CA0-702B0974F4AB}" srcOrd="5" destOrd="0" presId="urn:microsoft.com/office/officeart/2005/8/layout/vList5"/>
    <dgm:cxn modelId="{AA96EE73-04CF-4DFB-9875-761F9369C7C4}" type="presParOf" srcId="{5D448C68-D5B8-4A5B-A966-1A43605D083E}" destId="{BF5351FA-267F-46CB-9BC3-081A21F99A3F}" srcOrd="6" destOrd="0" presId="urn:microsoft.com/office/officeart/2005/8/layout/vList5"/>
    <dgm:cxn modelId="{7393C062-FF80-4D85-933E-CFEBAF5118A6}" type="presParOf" srcId="{BF5351FA-267F-46CB-9BC3-081A21F99A3F}" destId="{1A9DED30-AEAB-4B0A-9AC9-C8F92F04727C}" srcOrd="0" destOrd="0" presId="urn:microsoft.com/office/officeart/2005/8/layout/vList5"/>
    <dgm:cxn modelId="{94F022BA-4BF7-4E58-920D-8E885435FCBF}" type="presParOf" srcId="{5D448C68-D5B8-4A5B-A966-1A43605D083E}" destId="{DBF5E500-CC21-4872-9C04-7F8EF8217107}" srcOrd="7" destOrd="0" presId="urn:microsoft.com/office/officeart/2005/8/layout/vList5"/>
    <dgm:cxn modelId="{5C5E36A7-1B96-43C2-8F33-57756AD82603}" type="presParOf" srcId="{5D448C68-D5B8-4A5B-A966-1A43605D083E}" destId="{95035724-2E99-4F1E-8237-252D4FE8EB81}" srcOrd="8" destOrd="0" presId="urn:microsoft.com/office/officeart/2005/8/layout/vList5"/>
    <dgm:cxn modelId="{69F36247-28AF-4FE1-89ED-C0DFEFEB058D}" type="presParOf" srcId="{95035724-2E99-4F1E-8237-252D4FE8EB81}" destId="{4756ACEB-B290-4526-8925-F5E314209DB4}" srcOrd="0" destOrd="0" presId="urn:microsoft.com/office/officeart/2005/8/layout/vList5"/>
    <dgm:cxn modelId="{990683F8-7E18-4435-8E08-1F5F9A3E376E}" type="presParOf" srcId="{5D448C68-D5B8-4A5B-A966-1A43605D083E}" destId="{ED8A167F-F121-465B-9B47-78DEC724B7BC}" srcOrd="9" destOrd="0" presId="urn:microsoft.com/office/officeart/2005/8/layout/vList5"/>
    <dgm:cxn modelId="{E4386777-A898-45E0-B64E-489B88FAF2CE}" type="presParOf" srcId="{5D448C68-D5B8-4A5B-A966-1A43605D083E}" destId="{2A6F61EF-AF5B-4473-AA58-080FDAB2AAEA}" srcOrd="10" destOrd="0" presId="urn:microsoft.com/office/officeart/2005/8/layout/vList5"/>
    <dgm:cxn modelId="{432C6023-6C57-4ACD-8B28-05FB59FAAB12}" type="presParOf" srcId="{2A6F61EF-AF5B-4473-AA58-080FDAB2AAEA}" destId="{AC7FA84F-A38B-462E-B4F2-88DF002E648F}" srcOrd="0" destOrd="0" presId="urn:microsoft.com/office/officeart/2005/8/layout/vList5"/>
    <dgm:cxn modelId="{A18DB187-66DC-4A59-AB06-0890FEE9F2F9}" type="presParOf" srcId="{5D448C68-D5B8-4A5B-A966-1A43605D083E}" destId="{B9E350B9-62C7-46EF-BBDE-02D7C3D87B05}" srcOrd="11" destOrd="0" presId="urn:microsoft.com/office/officeart/2005/8/layout/vList5"/>
    <dgm:cxn modelId="{56F79282-9C03-4B2A-8ACF-2B9B23B4CB95}" type="presParOf" srcId="{5D448C68-D5B8-4A5B-A966-1A43605D083E}" destId="{660975C4-D7E8-4EFD-A4EA-9FB1D8EB6045}" srcOrd="12" destOrd="0" presId="urn:microsoft.com/office/officeart/2005/8/layout/vList5"/>
    <dgm:cxn modelId="{B4EA9045-E2E2-4F10-AD92-ADD4CE7FE6DB}" type="presParOf" srcId="{660975C4-D7E8-4EFD-A4EA-9FB1D8EB6045}" destId="{EC135C7D-C172-4B56-A08F-0C5EB1D0884E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2EE4-6673-4C06-A4FB-84F1393E9568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704BB-7074-4155-844B-82836E3FDB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2EE4-6673-4C06-A4FB-84F1393E9568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704BB-7074-4155-844B-82836E3FDB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2EE4-6673-4C06-A4FB-84F1393E9568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704BB-7074-4155-844B-82836E3FDB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2EE4-6673-4C06-A4FB-84F1393E9568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704BB-7074-4155-844B-82836E3FDB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2EE4-6673-4C06-A4FB-84F1393E9568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704BB-7074-4155-844B-82836E3FDB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2EE4-6673-4C06-A4FB-84F1393E9568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704BB-7074-4155-844B-82836E3FDB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2EE4-6673-4C06-A4FB-84F1393E9568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704BB-7074-4155-844B-82836E3FDB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2EE4-6673-4C06-A4FB-84F1393E9568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704BB-7074-4155-844B-82836E3FDB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2EE4-6673-4C06-A4FB-84F1393E9568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704BB-7074-4155-844B-82836E3FDB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2EE4-6673-4C06-A4FB-84F1393E9568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704BB-7074-4155-844B-82836E3FDB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2EE4-6673-4C06-A4FB-84F1393E9568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B6704BB-7074-4155-844B-82836E3FDB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70C2EE4-6673-4C06-A4FB-84F1393E9568}" type="datetimeFigureOut">
              <a:rPr lang="en-US" smtClean="0"/>
              <a:pPr/>
              <a:t>1/1/2002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6704BB-7074-4155-844B-82836E3FDBA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p\Desktop\DSCN77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1241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7162800" cy="18943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+mn-lt"/>
              </a:rPr>
              <a:t>Basic Concepts of</a:t>
            </a:r>
            <a:br>
              <a:rPr lang="en-US" dirty="0" smtClean="0">
                <a:solidFill>
                  <a:srgbClr val="002060"/>
                </a:solidFill>
                <a:latin typeface="+mn-lt"/>
              </a:rPr>
            </a:br>
            <a:r>
              <a:rPr lang="en-US" dirty="0" smtClean="0">
                <a:solidFill>
                  <a:srgbClr val="002060"/>
                </a:solidFill>
                <a:latin typeface="+mn-lt"/>
              </a:rPr>
              <a:t>Environmental Impact Analysis (EIA)</a:t>
            </a:r>
            <a:endParaRPr lang="en-US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810000"/>
            <a:ext cx="6172200" cy="1371600"/>
          </a:xfrm>
        </p:spPr>
        <p:txBody>
          <a:bodyPr>
            <a:noAutofit/>
          </a:bodyPr>
          <a:lstStyle/>
          <a:p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b="1" dirty="0">
                <a:solidFill>
                  <a:srgbClr val="002060"/>
                </a:solidFill>
              </a:rPr>
              <a:t>by</a:t>
            </a:r>
          </a:p>
          <a:p>
            <a:r>
              <a:rPr lang="en-US" sz="1800" b="1" dirty="0">
                <a:solidFill>
                  <a:srgbClr val="002060"/>
                </a:solidFill>
              </a:rPr>
              <a:t>Dr. </a:t>
            </a:r>
            <a:r>
              <a:rPr lang="en-US" sz="1800" b="1" dirty="0" err="1">
                <a:solidFill>
                  <a:srgbClr val="002060"/>
                </a:solidFill>
              </a:rPr>
              <a:t>Misha</a:t>
            </a:r>
            <a:r>
              <a:rPr lang="en-US" sz="1800" b="1" dirty="0">
                <a:solidFill>
                  <a:srgbClr val="002060"/>
                </a:solidFill>
              </a:rPr>
              <a:t> Roy,</a:t>
            </a:r>
          </a:p>
          <a:p>
            <a:r>
              <a:rPr lang="en-US" sz="1800" b="1" dirty="0">
                <a:solidFill>
                  <a:srgbClr val="002060"/>
                </a:solidFill>
              </a:rPr>
              <a:t>Assistant Professor, Environmental Science</a:t>
            </a:r>
          </a:p>
          <a:p>
            <a:r>
              <a:rPr lang="en-US" sz="1800" b="1" dirty="0">
                <a:solidFill>
                  <a:srgbClr val="002060"/>
                </a:solidFill>
              </a:rPr>
              <a:t>Directorate of Distance education</a:t>
            </a:r>
          </a:p>
          <a:p>
            <a:r>
              <a:rPr lang="en-US" sz="1800" b="1" dirty="0">
                <a:solidFill>
                  <a:srgbClr val="002060"/>
                </a:solidFill>
              </a:rPr>
              <a:t>Vidyasagar University</a:t>
            </a:r>
            <a:endParaRPr lang="en-US" sz="1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772400" cy="1362456"/>
          </a:xfrm>
        </p:spPr>
        <p:txBody>
          <a:bodyPr/>
          <a:lstStyle/>
          <a:p>
            <a:pPr algn="ctr"/>
            <a:r>
              <a:rPr dirty="0" smtClean="0"/>
              <a:t>Scoping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057400"/>
            <a:ext cx="7772400" cy="4343400"/>
          </a:xfrm>
        </p:spPr>
        <p:txBody>
          <a:bodyPr>
            <a:normAutofit/>
          </a:bodyPr>
          <a:lstStyle/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dirty="0" smtClean="0"/>
              <a:t>A process of interaction between government agencies and project proponents</a:t>
            </a:r>
          </a:p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endParaRPr lang="en-US" dirty="0" smtClean="0"/>
          </a:p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30000"/>
              </a:spcAft>
              <a:buClr>
                <a:srgbClr val="C00000"/>
              </a:buClr>
            </a:pPr>
            <a:r>
              <a:rPr lang="en-US" dirty="0" smtClean="0"/>
              <a:t>Identifies:</a:t>
            </a:r>
          </a:p>
          <a:p>
            <a:pPr marL="736092" lvl="1" indent="-342900" algn="just">
              <a:lnSpc>
                <a:spcPct val="150000"/>
              </a:lnSpc>
              <a:spcBef>
                <a:spcPct val="0"/>
              </a:spcBef>
              <a:spcAft>
                <a:spcPct val="3000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sz="2400" dirty="0" smtClean="0"/>
              <a:t>spatial and temporal boundaries for the EIA</a:t>
            </a:r>
          </a:p>
          <a:p>
            <a:pPr marL="736092" lvl="1" indent="-342900" algn="just">
              <a:lnSpc>
                <a:spcPct val="150000"/>
              </a:lnSpc>
              <a:spcBef>
                <a:spcPct val="0"/>
              </a:spcBef>
              <a:spcAft>
                <a:spcPct val="3000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sz="2400" dirty="0" smtClean="0"/>
              <a:t>important issues and concern</a:t>
            </a:r>
          </a:p>
          <a:p>
            <a:pPr marL="736092" lvl="1" indent="-342900" algn="just">
              <a:lnSpc>
                <a:spcPct val="150000"/>
              </a:lnSpc>
              <a:spcBef>
                <a:spcPct val="0"/>
              </a:spcBef>
              <a:spcAft>
                <a:spcPct val="3000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sz="2400" dirty="0" smtClean="0"/>
              <a:t>information necessary for decision making</a:t>
            </a:r>
          </a:p>
          <a:p>
            <a:pPr marL="736092" lvl="1" indent="-342900" algn="just">
              <a:lnSpc>
                <a:spcPct val="15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sz="2400" dirty="0" smtClean="0"/>
              <a:t>significant effects and factors to be considered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362456"/>
          </a:xfrm>
        </p:spPr>
        <p:txBody>
          <a:bodyPr/>
          <a:lstStyle/>
          <a:p>
            <a:pPr algn="ctr"/>
            <a:r>
              <a:rPr smtClean="0"/>
              <a:t>Importance of Scoping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3315136"/>
          </a:xfrm>
        </p:spPr>
        <p:txBody>
          <a:bodyPr>
            <a:normAutofit/>
          </a:bodyPr>
          <a:lstStyle/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dirty="0" smtClean="0"/>
              <a:t>Serves to facilitate efficient EIA by identifying appropriate areas for consideration (</a:t>
            </a:r>
            <a:r>
              <a:rPr lang="en-US" dirty="0" err="1" smtClean="0"/>
              <a:t>e.g</a:t>
            </a:r>
            <a:r>
              <a:rPr lang="en-US" dirty="0" smtClean="0"/>
              <a:t>, key issues, concerns, alternatives)</a:t>
            </a:r>
          </a:p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endParaRPr lang="en-US" dirty="0" smtClean="0"/>
          </a:p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dirty="0" smtClean="0"/>
              <a:t>Reduces likelihood of deficiencies in EIA (e.g., ensures that important issues are not overlooked)</a:t>
            </a:r>
            <a:r>
              <a:rPr lang="en-US" sz="2000" dirty="0" smtClean="0"/>
              <a:t> </a:t>
            </a:r>
          </a:p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endParaRPr lang="en-US" sz="2000" dirty="0" smtClean="0"/>
          </a:p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dirty="0" smtClean="0"/>
              <a:t>Prevents unnecessary expenditures and time delays from oversights or unnecessary areas of study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772400" cy="1362456"/>
          </a:xfrm>
        </p:spPr>
        <p:txBody>
          <a:bodyPr/>
          <a:lstStyle/>
          <a:p>
            <a:pPr algn="ctr"/>
            <a:r>
              <a:rPr smtClean="0"/>
              <a:t>EIA Impact Identification Methods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838200" y="2057400"/>
          <a:ext cx="7010400" cy="405020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76400"/>
                <a:gridCol w="5334000"/>
              </a:tblGrid>
              <a:tr h="50294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Mangal"/>
                        </a:rPr>
                        <a:t>Types</a:t>
                      </a:r>
                      <a:endParaRPr lang="en-US" sz="1600" dirty="0">
                        <a:latin typeface="Times New Roman"/>
                        <a:ea typeface="Times New Roman"/>
                        <a:cs typeface="Mang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Mangal"/>
                        </a:rPr>
                        <a:t>Details </a:t>
                      </a:r>
                      <a:endParaRPr lang="en-US" sz="1600" dirty="0">
                        <a:latin typeface="Times New Roman"/>
                        <a:ea typeface="Times New Roman"/>
                        <a:cs typeface="Mangal"/>
                      </a:endParaRPr>
                    </a:p>
                  </a:txBody>
                  <a:tcPr marL="0" marR="0" marT="0" marB="0"/>
                </a:tc>
              </a:tr>
              <a:tr h="68208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Mangal"/>
                        </a:rPr>
                        <a:t>1.  Simple </a:t>
                      </a:r>
                      <a:br>
                        <a:rPr lang="en-US" sz="1600" b="1" dirty="0">
                          <a:latin typeface="Times New Roman"/>
                          <a:ea typeface="Times New Roman"/>
                          <a:cs typeface="Mangal"/>
                        </a:rPr>
                      </a:br>
                      <a:r>
                        <a:rPr lang="en-US" sz="1600" b="1" dirty="0">
                          <a:latin typeface="Times New Roman"/>
                          <a:ea typeface="Times New Roman"/>
                          <a:cs typeface="Mangal"/>
                        </a:rPr>
                        <a:t>    checklist </a:t>
                      </a:r>
                      <a:endParaRPr lang="en-US" sz="1600" dirty="0">
                        <a:latin typeface="Times New Roman"/>
                        <a:ea typeface="Times New Roman"/>
                        <a:cs typeface="Mang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Mangal"/>
                        </a:rPr>
                        <a:t>Contain specific lists of parameters affected by the project.  No information about cause and effect relationship </a:t>
                      </a:r>
                    </a:p>
                  </a:txBody>
                  <a:tcPr marL="0" marR="0" marT="0" marB="0"/>
                </a:tc>
              </a:tr>
              <a:tr h="50294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Mangal"/>
                        </a:rPr>
                        <a:t>2.  Matrix </a:t>
                      </a:r>
                      <a:endParaRPr lang="en-US" sz="1600" dirty="0">
                        <a:latin typeface="Times New Roman"/>
                        <a:ea typeface="Times New Roman"/>
                        <a:cs typeface="Mang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Mangal"/>
                        </a:rPr>
                        <a:t>Identifies cause and effect relationships between specific activities and impacts</a:t>
                      </a:r>
                    </a:p>
                  </a:txBody>
                  <a:tcPr marL="0" marR="0" marT="0" marB="0"/>
                </a:tc>
              </a:tr>
              <a:tr h="50294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Mangal"/>
                        </a:rPr>
                        <a:t>3.  Networks </a:t>
                      </a:r>
                      <a:endParaRPr lang="en-US" sz="1600" dirty="0">
                        <a:latin typeface="Times New Roman"/>
                        <a:ea typeface="Times New Roman"/>
                        <a:cs typeface="Mang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Mangal"/>
                        </a:rPr>
                        <a:t>Establish cause condition-effect relationship</a:t>
                      </a:r>
                    </a:p>
                  </a:txBody>
                  <a:tcPr marL="0" marR="0" marT="0" marB="0"/>
                </a:tc>
              </a:tr>
              <a:tr h="111613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>
                          <a:latin typeface="Times New Roman"/>
                          <a:ea typeface="Times New Roman"/>
                          <a:cs typeface="Mangal"/>
                        </a:rPr>
                        <a:t>4.  Overlays </a:t>
                      </a:r>
                      <a:endParaRPr lang="en-US" sz="1600">
                        <a:latin typeface="Times New Roman"/>
                        <a:ea typeface="Times New Roman"/>
                        <a:cs typeface="Mang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Mangal"/>
                        </a:rPr>
                        <a:t>Completion of information about set of maps of project area on various aspects of environmental characteristics – physical, social, ecological, aesthetic. </a:t>
                      </a:r>
                    </a:p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Mangal"/>
                        </a:rPr>
                        <a:t>Geographical information system (GIS)</a:t>
                      </a:r>
                    </a:p>
                  </a:txBody>
                  <a:tcPr marL="0" marR="0" marT="0" marB="0"/>
                </a:tc>
              </a:tr>
              <a:tr h="50294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dirty="0">
                          <a:latin typeface="Times New Roman"/>
                          <a:ea typeface="Times New Roman"/>
                          <a:cs typeface="Mangal"/>
                        </a:rPr>
                        <a:t>5.  </a:t>
                      </a:r>
                      <a:r>
                        <a:rPr lang="en-US" sz="1600" b="1" dirty="0" err="1" smtClean="0">
                          <a:latin typeface="Times New Roman"/>
                          <a:ea typeface="Times New Roman"/>
                          <a:cs typeface="Mangal"/>
                        </a:rPr>
                        <a:t>Battele</a:t>
                      </a:r>
                      <a:r>
                        <a:rPr lang="en-US" sz="1600" b="1" baseline="0" dirty="0" smtClean="0">
                          <a:latin typeface="Times New Roman"/>
                          <a:ea typeface="Times New Roman"/>
                          <a:cs typeface="Mangal"/>
                        </a:rPr>
                        <a:t> Environmental Evaluation System</a:t>
                      </a:r>
                      <a:endParaRPr lang="en-US" sz="1600" dirty="0">
                        <a:latin typeface="Times New Roman"/>
                        <a:ea typeface="Times New Roman"/>
                        <a:cs typeface="Mang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Mangal"/>
                        </a:rPr>
                        <a:t> Ranking  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740664"/>
          </a:xfrm>
        </p:spPr>
        <p:txBody>
          <a:bodyPr/>
          <a:lstStyle/>
          <a:p>
            <a:pPr algn="ctr"/>
            <a:r>
              <a:rPr sz="6000" smtClean="0"/>
              <a:t>Selection of Appropriate Methods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552264"/>
            <a:ext cx="7772400" cy="3696136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40000"/>
              </a:spcAft>
              <a:buClr>
                <a:srgbClr val="FFFFFF"/>
              </a:buClr>
              <a:buFont typeface="Wingdings" pitchFamily="2" charset="2"/>
              <a:buChar char="ü"/>
            </a:pPr>
            <a:r>
              <a:rPr lang="en-US" dirty="0" smtClean="0"/>
              <a:t>Type and size of proposal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40000"/>
              </a:spcAft>
              <a:buClr>
                <a:srgbClr val="FFFFFF"/>
              </a:buClr>
              <a:buFont typeface="Wingdings" pitchFamily="2" charset="2"/>
              <a:buChar char="ü"/>
            </a:pPr>
            <a:r>
              <a:rPr lang="en-US" dirty="0" smtClean="0"/>
              <a:t>Type of alternatives being assessed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40000"/>
              </a:spcAft>
              <a:buClr>
                <a:srgbClr val="FFFFFF"/>
              </a:buClr>
              <a:buFont typeface="Wingdings" pitchFamily="2" charset="2"/>
              <a:buChar char="ü"/>
            </a:pPr>
            <a:r>
              <a:rPr lang="en-US" dirty="0" smtClean="0"/>
              <a:t>Nature of likely impacts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40000"/>
              </a:spcAft>
              <a:buClr>
                <a:srgbClr val="FFFFFF"/>
              </a:buClr>
              <a:buFont typeface="Wingdings" pitchFamily="2" charset="2"/>
              <a:buChar char="ü"/>
            </a:pPr>
            <a:r>
              <a:rPr lang="en-US" dirty="0" smtClean="0"/>
              <a:t>Experience using EIA methods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40000"/>
              </a:spcAft>
              <a:buClr>
                <a:srgbClr val="FFFFFF"/>
              </a:buClr>
              <a:buFont typeface="Wingdings" pitchFamily="2" charset="2"/>
              <a:buChar char="ü"/>
            </a:pPr>
            <a:r>
              <a:rPr lang="en-US" dirty="0" smtClean="0"/>
              <a:t>Resources available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40000"/>
              </a:spcAft>
              <a:buClr>
                <a:srgbClr val="FFFFFF"/>
              </a:buClr>
              <a:buFont typeface="Wingdings" pitchFamily="2" charset="2"/>
              <a:buChar char="ü"/>
            </a:pPr>
            <a:r>
              <a:rPr lang="en-US" dirty="0" smtClean="0"/>
              <a:t>Nature of public involvement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40000"/>
              </a:spcAft>
              <a:buClr>
                <a:srgbClr val="FFFFFF"/>
              </a:buClr>
              <a:buFont typeface="Wingdings" pitchFamily="2" charset="2"/>
              <a:buChar char="ü"/>
            </a:pPr>
            <a:r>
              <a:rPr lang="en-US" dirty="0" smtClean="0"/>
              <a:t>Procedural/administrative requirements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772400" cy="762000"/>
          </a:xfrm>
        </p:spPr>
        <p:txBody>
          <a:bodyPr/>
          <a:lstStyle/>
          <a:p>
            <a:pPr algn="ctr"/>
            <a:r>
              <a:rPr smtClean="0"/>
              <a:t>Checklists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1905000"/>
            <a:ext cx="3889248" cy="2309376"/>
          </a:xfrm>
        </p:spPr>
        <p:txBody>
          <a:bodyPr>
            <a:normAutofit/>
          </a:bodyPr>
          <a:lstStyle/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60000"/>
              </a:spcAft>
              <a:buClr>
                <a:srgbClr val="C00000"/>
              </a:buClr>
            </a:pPr>
            <a:r>
              <a:rPr lang="en-US" sz="2400" dirty="0" smtClean="0">
                <a:solidFill>
                  <a:srgbClr val="92D050"/>
                </a:solidFill>
              </a:rPr>
              <a:t>ADVANTAGES</a:t>
            </a:r>
          </a:p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Simple to understand and use</a:t>
            </a:r>
          </a:p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endParaRPr lang="en-US" sz="2400" dirty="0" smtClean="0"/>
          </a:p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Good for site selection and priority setting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267200" y="3733800"/>
            <a:ext cx="4572000" cy="2731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  <a:spcBef>
                <a:spcPct val="0"/>
              </a:spcBef>
              <a:spcAft>
                <a:spcPct val="60000"/>
              </a:spcAft>
              <a:buClr>
                <a:srgbClr val="C00000"/>
              </a:buClr>
              <a:buFont typeface="Wingdings" pitchFamily="2" charset="2"/>
              <a:buNone/>
            </a:pPr>
            <a:r>
              <a:rPr lang="en-US" sz="2400" dirty="0" smtClean="0">
                <a:solidFill>
                  <a:srgbClr val="92D050"/>
                </a:solidFill>
              </a:rPr>
              <a:t>DISADVANTAGES</a:t>
            </a:r>
          </a:p>
          <a:p>
            <a:pPr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Do not distinguish between direct and indirect impacts</a:t>
            </a:r>
          </a:p>
          <a:p>
            <a:pPr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endParaRPr lang="en-US" sz="2400" dirty="0" smtClean="0"/>
          </a:p>
          <a:p>
            <a:pPr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Do not link action and impact</a:t>
            </a:r>
          </a:p>
          <a:p>
            <a:pPr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endParaRPr lang="en-US" sz="2400" dirty="0" smtClean="0"/>
          </a:p>
          <a:p>
            <a:pPr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Qualitative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772400" cy="1362456"/>
          </a:xfrm>
        </p:spPr>
        <p:txBody>
          <a:bodyPr/>
          <a:lstStyle/>
          <a:p>
            <a:pPr algn="ctr"/>
            <a:r>
              <a:rPr smtClean="0"/>
              <a:t>Matrices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9800"/>
            <a:ext cx="7772400" cy="1509712"/>
          </a:xfrm>
        </p:spPr>
        <p:txBody>
          <a:bodyPr/>
          <a:lstStyle/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60000"/>
              </a:spcAft>
              <a:buClr>
                <a:srgbClr val="C00000"/>
              </a:buClr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ADVANTAGES</a:t>
            </a:r>
            <a:endParaRPr lang="en-US" sz="24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Link action to impact</a:t>
            </a:r>
          </a:p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Good method for displaying EIA results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09800" y="4191000"/>
            <a:ext cx="6324600" cy="2177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60000"/>
              </a:spcAft>
              <a:buClr>
                <a:srgbClr val="C00000"/>
              </a:buClr>
              <a:buFont typeface="Wingdings" pitchFamily="2" charset="2"/>
              <a:buNone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DISADVANTAGES</a:t>
            </a:r>
          </a:p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Difficult to distinguish direct and indirect impacts</a:t>
            </a:r>
          </a:p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Significant potential for double-counting of impacts</a:t>
            </a:r>
          </a:p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Qualitative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772400" cy="1362456"/>
          </a:xfrm>
        </p:spPr>
        <p:txBody>
          <a:bodyPr/>
          <a:lstStyle/>
          <a:p>
            <a:pPr algn="ctr"/>
            <a:r>
              <a:rPr smtClean="0"/>
              <a:t>Networks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905000"/>
            <a:ext cx="7772400" cy="150971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70000"/>
              </a:lnSpc>
              <a:spcBef>
                <a:spcPct val="0"/>
              </a:spcBef>
              <a:spcAft>
                <a:spcPct val="60000"/>
              </a:spcAft>
              <a:buClr>
                <a:srgbClr val="C00000"/>
              </a:buClr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ADVANTAGES</a:t>
            </a:r>
            <a:endParaRPr lang="en-US" sz="24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Link action to impact</a:t>
            </a:r>
          </a:p>
          <a:p>
            <a:pPr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Useful in simplified form in checking for second order impacts</a:t>
            </a:r>
          </a:p>
          <a:p>
            <a:pPr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Handles direct and indirect impacts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124200" y="4343400"/>
            <a:ext cx="5638800" cy="19186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  <a:spcBef>
                <a:spcPct val="0"/>
              </a:spcBef>
              <a:spcAft>
                <a:spcPct val="60000"/>
              </a:spcAft>
              <a:buClr>
                <a:srgbClr val="C00000"/>
              </a:buClr>
              <a:buFont typeface="Wingdings" pitchFamily="2" charset="2"/>
              <a:buNone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DISADVANTAGES</a:t>
            </a:r>
          </a:p>
          <a:p>
            <a:pPr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Can become overly complex if used beyond simplified version</a:t>
            </a:r>
          </a:p>
          <a:p>
            <a:pPr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endParaRPr lang="en-US" sz="2400" dirty="0" smtClean="0"/>
          </a:p>
          <a:p>
            <a:pPr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Qualitative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7772400" cy="1362456"/>
          </a:xfrm>
        </p:spPr>
        <p:txBody>
          <a:bodyPr/>
          <a:lstStyle/>
          <a:p>
            <a:pPr algn="ctr"/>
            <a:r>
              <a:rPr smtClean="0"/>
              <a:t>Overlays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981200"/>
            <a:ext cx="7772400" cy="150971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70000"/>
              </a:lnSpc>
              <a:spcBef>
                <a:spcPct val="0"/>
              </a:spcBef>
              <a:spcAft>
                <a:spcPct val="60000"/>
              </a:spcAft>
              <a:buClr>
                <a:srgbClr val="C00000"/>
              </a:buClr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ADVANTAGES</a:t>
            </a:r>
          </a:p>
          <a:p>
            <a:pPr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Easy to understand and use</a:t>
            </a:r>
          </a:p>
          <a:p>
            <a:pPr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Good display method</a:t>
            </a:r>
          </a:p>
          <a:p>
            <a:pPr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Good for site selection setting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962400" y="4572000"/>
            <a:ext cx="4572000" cy="151240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0"/>
              </a:spcBef>
              <a:spcAft>
                <a:spcPct val="60000"/>
              </a:spcAft>
              <a:buClr>
                <a:srgbClr val="C00000"/>
              </a:buClr>
              <a:buFont typeface="Wingdings" pitchFamily="2" charset="2"/>
              <a:buNone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DISADVANTAGES</a:t>
            </a:r>
            <a:endParaRPr lang="en-US" sz="24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Address only direct impacts</a:t>
            </a:r>
          </a:p>
          <a:p>
            <a:pPr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Do not address impact duration or probability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772400" cy="1362456"/>
          </a:xfrm>
        </p:spPr>
        <p:txBody>
          <a:bodyPr/>
          <a:lstStyle/>
          <a:p>
            <a:pPr algn="ctr"/>
            <a:r>
              <a:rPr smtClean="0"/>
              <a:t>BEES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133600"/>
            <a:ext cx="7772400" cy="150971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70000"/>
              </a:lnSpc>
              <a:spcBef>
                <a:spcPct val="0"/>
              </a:spcBef>
              <a:spcAft>
                <a:spcPct val="60000"/>
              </a:spcAft>
              <a:buClr>
                <a:srgbClr val="C00000"/>
              </a:buClr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ADVANTAGES</a:t>
            </a:r>
          </a:p>
          <a:p>
            <a:pPr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Excellent for impact identification and analysis</a:t>
            </a:r>
          </a:p>
          <a:p>
            <a:pPr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Good for experimenting</a:t>
            </a:r>
          </a:p>
          <a:p>
            <a:pPr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Semi-quantitative to quantitative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0" y="4553938"/>
            <a:ext cx="5486400" cy="1237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  <a:spcBef>
                <a:spcPct val="0"/>
              </a:spcBef>
              <a:spcAft>
                <a:spcPct val="60000"/>
              </a:spcAft>
              <a:buClr>
                <a:srgbClr val="C00000"/>
              </a:buClr>
              <a:buFont typeface="Wingdings" pitchFamily="2" charset="2"/>
              <a:buNone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DISADVANTAGES</a:t>
            </a:r>
          </a:p>
          <a:p>
            <a:pPr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Heavy reliance on knowledge and data</a:t>
            </a:r>
          </a:p>
          <a:p>
            <a:pPr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400" dirty="0" smtClean="0"/>
              <a:t>Often complex and expensive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72400" cy="136245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Impact Significance Determination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246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00A73-A459-49FB-9E1F-7C9E7FA4025D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62468" name="Text Box 3"/>
          <p:cNvSpPr txBox="1">
            <a:spLocks noChangeArrowheads="1"/>
          </p:cNvSpPr>
          <p:nvPr/>
        </p:nvSpPr>
        <p:spPr bwMode="auto">
          <a:xfrm>
            <a:off x="669682" y="2890838"/>
            <a:ext cx="2575834" cy="1246495"/>
          </a:xfrm>
          <a:prstGeom prst="rect">
            <a:avLst/>
          </a:prstGeom>
          <a:solidFill>
            <a:srgbClr val="CCECFF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defTabSz="762000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</a:rPr>
              <a:t>Impact</a:t>
            </a:r>
          </a:p>
          <a:p>
            <a:pPr algn="ctr" defTabSz="762000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</a:rPr>
              <a:t>Characteristics</a:t>
            </a:r>
          </a:p>
          <a:p>
            <a:pPr algn="ctr" defTabSz="762000"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(e.g., spatial extent)</a:t>
            </a:r>
            <a:endParaRPr lang="en-US" sz="4000" b="1">
              <a:solidFill>
                <a:srgbClr val="0033CC"/>
              </a:solidFill>
            </a:endParaRPr>
          </a:p>
        </p:txBody>
      </p:sp>
      <p:sp>
        <p:nvSpPr>
          <p:cNvPr id="62469" name="Text Box 4"/>
          <p:cNvSpPr txBox="1">
            <a:spLocks noChangeArrowheads="1"/>
          </p:cNvSpPr>
          <p:nvPr/>
        </p:nvSpPr>
        <p:spPr bwMode="auto">
          <a:xfrm>
            <a:off x="3827585" y="2890838"/>
            <a:ext cx="1580881" cy="1246495"/>
          </a:xfrm>
          <a:prstGeom prst="rect">
            <a:avLst/>
          </a:prstGeom>
          <a:solidFill>
            <a:srgbClr val="CCECFF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defTabSz="762000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</a:rPr>
              <a:t>Impact</a:t>
            </a:r>
          </a:p>
          <a:p>
            <a:pPr algn="ctr" defTabSz="762000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</a:rPr>
              <a:t>Importance</a:t>
            </a:r>
          </a:p>
          <a:p>
            <a:pPr algn="ctr" defTabSz="762000"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(e.g., value)</a:t>
            </a:r>
            <a:endParaRPr lang="en-US" sz="4000" b="1">
              <a:solidFill>
                <a:srgbClr val="0033CC"/>
              </a:solidFill>
            </a:endParaRPr>
          </a:p>
        </p:txBody>
      </p:sp>
      <p:sp>
        <p:nvSpPr>
          <p:cNvPr id="62470" name="Text Box 5"/>
          <p:cNvSpPr txBox="1">
            <a:spLocks noChangeArrowheads="1"/>
          </p:cNvSpPr>
          <p:nvPr/>
        </p:nvSpPr>
        <p:spPr bwMode="auto">
          <a:xfrm>
            <a:off x="3352800" y="3276600"/>
            <a:ext cx="43152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defTabSz="762000"/>
            <a:r>
              <a:rPr lang="en-US" sz="4000" dirty="0">
                <a:solidFill>
                  <a:srgbClr val="00FFFF"/>
                </a:solidFill>
              </a:rPr>
              <a:t>x</a:t>
            </a:r>
            <a:endParaRPr lang="en-US" sz="4000" b="1" dirty="0">
              <a:solidFill>
                <a:srgbClr val="00FFFF"/>
              </a:solidFill>
            </a:endParaRPr>
          </a:p>
        </p:txBody>
      </p:sp>
      <p:sp>
        <p:nvSpPr>
          <p:cNvPr id="62471" name="Text Box 6"/>
          <p:cNvSpPr txBox="1">
            <a:spLocks noChangeArrowheads="1"/>
          </p:cNvSpPr>
          <p:nvPr/>
        </p:nvSpPr>
        <p:spPr bwMode="auto">
          <a:xfrm>
            <a:off x="5764824" y="3276601"/>
            <a:ext cx="468398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defTabSz="762000"/>
            <a:r>
              <a:rPr lang="en-US" sz="4000">
                <a:solidFill>
                  <a:srgbClr val="00FFFF"/>
                </a:solidFill>
              </a:rPr>
              <a:t>=</a:t>
            </a:r>
            <a:endParaRPr lang="en-US" sz="4000" b="1">
              <a:solidFill>
                <a:srgbClr val="00FFFF"/>
              </a:solidFill>
            </a:endParaRPr>
          </a:p>
        </p:txBody>
      </p:sp>
      <p:sp>
        <p:nvSpPr>
          <p:cNvPr id="62472" name="Text Box 7"/>
          <p:cNvSpPr txBox="1">
            <a:spLocks noChangeArrowheads="1"/>
          </p:cNvSpPr>
          <p:nvPr/>
        </p:nvSpPr>
        <p:spPr bwMode="auto">
          <a:xfrm>
            <a:off x="6440366" y="3052764"/>
            <a:ext cx="2066192" cy="784830"/>
          </a:xfrm>
          <a:prstGeom prst="rect">
            <a:avLst/>
          </a:prstGeom>
          <a:solidFill>
            <a:srgbClr val="CCECFF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762000">
              <a:spcBef>
                <a:spcPct val="50000"/>
              </a:spcBef>
            </a:pPr>
            <a:r>
              <a:rPr lang="en-US" b="1" dirty="0">
                <a:solidFill>
                  <a:srgbClr val="0033CC"/>
                </a:solidFill>
              </a:rPr>
              <a:t>Impact</a:t>
            </a:r>
          </a:p>
          <a:p>
            <a:pPr algn="ctr" defTabSz="762000">
              <a:spcBef>
                <a:spcPct val="50000"/>
              </a:spcBef>
            </a:pPr>
            <a:r>
              <a:rPr lang="en-US" b="1" dirty="0">
                <a:solidFill>
                  <a:srgbClr val="0033CC"/>
                </a:solidFill>
              </a:rPr>
              <a:t>Significance</a:t>
            </a:r>
            <a:endParaRPr lang="en-US" sz="4000" b="1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n Arrow 12"/>
          <p:cNvSpPr/>
          <p:nvPr/>
        </p:nvSpPr>
        <p:spPr>
          <a:xfrm>
            <a:off x="7086600" y="5137150"/>
            <a:ext cx="762000" cy="106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1722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What is EIA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62000" y="1371600"/>
            <a:ext cx="5791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2400" dirty="0" smtClean="0"/>
              <a:t>Environmental  Impact Assessment is</a:t>
            </a:r>
            <a:endParaRPr lang="en-US" sz="2400" dirty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304800" y="2362200"/>
            <a:ext cx="4343400" cy="277495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spcAft>
                <a:spcPct val="40000"/>
              </a:spcAft>
            </a:pPr>
            <a:r>
              <a:rPr lang="en-US" sz="2000" b="1" dirty="0">
                <a:latin typeface="Arial" charset="0"/>
              </a:rPr>
              <a:t>A formal process for identifying:</a:t>
            </a:r>
          </a:p>
          <a:p>
            <a:pPr marL="234950" lvl="1" indent="-117475" algn="l" eaLnBrk="1" hangingPunct="1">
              <a:spcAft>
                <a:spcPct val="40000"/>
              </a:spcAft>
              <a:buFontTx/>
              <a:buChar char="•"/>
            </a:pPr>
            <a:r>
              <a:rPr lang="en-US" sz="2000" b="1" dirty="0">
                <a:latin typeface="Arial" charset="0"/>
              </a:rPr>
              <a:t>likely effects of activities or projects on the </a:t>
            </a:r>
            <a:r>
              <a:rPr lang="en-US" sz="2000" b="1" dirty="0" smtClean="0">
                <a:latin typeface="Arial" charset="0"/>
              </a:rPr>
              <a:t>ENVIRONMENT</a:t>
            </a:r>
            <a:r>
              <a:rPr lang="en-US" sz="2000" b="1" dirty="0">
                <a:latin typeface="Arial" charset="0"/>
              </a:rPr>
              <a:t>, and on human health and welfare.</a:t>
            </a:r>
          </a:p>
          <a:p>
            <a:pPr marL="234950" lvl="1" indent="-117475" algn="l" eaLnBrk="1" hangingPunct="1">
              <a:spcAft>
                <a:spcPct val="40000"/>
              </a:spcAft>
              <a:buFontTx/>
              <a:buChar char="•"/>
            </a:pPr>
            <a:r>
              <a:rPr lang="en-US" sz="2000" b="1" dirty="0">
                <a:latin typeface="Arial" charset="0"/>
              </a:rPr>
              <a:t>means and measures to mitigate &amp; monitor these impacts</a:t>
            </a:r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 rot="16200000">
            <a:off x="4533900" y="3162300"/>
            <a:ext cx="1219200" cy="533400"/>
          </a:xfrm>
          <a:prstGeom prst="downArrow">
            <a:avLst>
              <a:gd name="adj1" fmla="val 62241"/>
              <a:gd name="adj2" fmla="val 100000"/>
            </a:avLst>
          </a:prstGeom>
          <a:solidFill>
            <a:srgbClr val="00206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638800" y="2971800"/>
            <a:ext cx="2971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ct val="40000"/>
              </a:spcAft>
            </a:pPr>
            <a:r>
              <a:rPr lang="en-US" b="1" dirty="0">
                <a:latin typeface="Arial" charset="0"/>
              </a:rPr>
              <a:t>Environment is broadly interpreted: physical, biological, and </a:t>
            </a:r>
            <a:r>
              <a:rPr lang="en-US" b="1" dirty="0" smtClean="0">
                <a:latin typeface="Arial" charset="0"/>
              </a:rPr>
              <a:t>social components in which man and other Organisms lives</a:t>
            </a:r>
            <a:endParaRPr lang="en-US" b="1" dirty="0"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181600" y="5181489"/>
            <a:ext cx="3886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ct val="40000"/>
              </a:spcAft>
            </a:pPr>
            <a:r>
              <a:rPr lang="en-US" b="1" dirty="0">
                <a:latin typeface="Arial" charset="0"/>
              </a:rPr>
              <a:t>In EIA, the term </a:t>
            </a:r>
            <a:r>
              <a:rPr lang="en-US" b="1" dirty="0" smtClean="0">
                <a:latin typeface="Arial" charset="0"/>
              </a:rPr>
              <a:t>“</a:t>
            </a:r>
            <a:r>
              <a:rPr lang="en-US" b="1" dirty="0" smtClean="0">
                <a:solidFill>
                  <a:srgbClr val="002060"/>
                </a:solidFill>
                <a:latin typeface="Arial" charset="0"/>
              </a:rPr>
              <a:t>impacts</a:t>
            </a:r>
            <a:r>
              <a:rPr lang="en-US" b="1" dirty="0">
                <a:latin typeface="Arial" charset="0"/>
              </a:rPr>
              <a:t>” is used instead of “effects of activities.”</a:t>
            </a:r>
          </a:p>
          <a:p>
            <a:pPr>
              <a:spcAft>
                <a:spcPct val="40000"/>
              </a:spcAft>
            </a:pPr>
            <a:endParaRPr lang="en-US" sz="2200" b="1" dirty="0" smtClean="0">
              <a:solidFill>
                <a:srgbClr val="1E4ABD"/>
              </a:solidFill>
              <a:latin typeface="Arial" charset="0"/>
            </a:endParaRPr>
          </a:p>
          <a:p>
            <a:pPr algn="ctr">
              <a:spcAft>
                <a:spcPct val="40000"/>
              </a:spcAft>
            </a:pPr>
            <a:r>
              <a:rPr lang="en-US" sz="2200" b="1" dirty="0" smtClean="0">
                <a:solidFill>
                  <a:srgbClr val="1E4ABD"/>
                </a:solidFill>
                <a:latin typeface="Arial" charset="0"/>
              </a:rPr>
              <a:t>          </a:t>
            </a:r>
            <a:endParaRPr lang="en-US" b="1" dirty="0">
              <a:solidFill>
                <a:srgbClr val="1E4ABD"/>
              </a:solidFill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35832" y="6228773"/>
            <a:ext cx="2663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What is an impact</a:t>
            </a:r>
            <a:endParaRPr lang="en-IN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9" grpId="0"/>
      <p:bldP spid="11" grpId="0" animBg="1"/>
      <p:bldP spid="12" grpId="0" animBg="1"/>
      <p:bldP spid="14" grpId="0"/>
      <p:bldP spid="15" grpId="0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772400" cy="1362456"/>
          </a:xfrm>
        </p:spPr>
        <p:txBody>
          <a:bodyPr/>
          <a:lstStyle/>
          <a:p>
            <a:pPr algn="ctr"/>
            <a:r>
              <a:rPr lang="en-US" sz="5400" dirty="0" smtClean="0"/>
              <a:t>Characteristics Affecting</a:t>
            </a:r>
            <a:br>
              <a:rPr lang="en-US" sz="5400" dirty="0" smtClean="0"/>
            </a:br>
            <a:r>
              <a:rPr lang="en-US" sz="5400" dirty="0" smtClean="0"/>
              <a:t>Impact Significance</a:t>
            </a:r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0352" y="2704664"/>
            <a:ext cx="7772400" cy="3315136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 smtClean="0"/>
              <a:t>Nature of impact (e.g., positive, negative, synergistic)</a:t>
            </a:r>
          </a:p>
          <a:p>
            <a:pPr marL="342900" indent="-342900" algn="just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 smtClean="0"/>
              <a:t>Extent and magnitude</a:t>
            </a:r>
          </a:p>
          <a:p>
            <a:pPr marL="342900" indent="-342900" algn="just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 smtClean="0"/>
              <a:t>Timing (i.e., construction, operation, closure)</a:t>
            </a:r>
          </a:p>
          <a:p>
            <a:pPr marL="342900" indent="-342900" algn="just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 smtClean="0"/>
              <a:t>Duration (i.e., short, chronic, intermittent)</a:t>
            </a:r>
          </a:p>
          <a:p>
            <a:pPr marL="342900" indent="-342900" algn="just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 smtClean="0"/>
              <a:t>Reversibility/irreversibility</a:t>
            </a:r>
          </a:p>
          <a:p>
            <a:pPr marL="342900" indent="-342900" algn="just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 smtClean="0"/>
              <a:t>Likelihood (i.e., probability, uncertainty)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228600"/>
            <a:ext cx="7772400" cy="1362456"/>
          </a:xfrm>
        </p:spPr>
        <p:txBody>
          <a:bodyPr/>
          <a:lstStyle/>
          <a:p>
            <a:pPr algn="ctr">
              <a:buClr>
                <a:srgbClr val="FFFFFF"/>
              </a:buClr>
            </a:pPr>
            <a:r>
              <a:rPr smtClean="0"/>
              <a:t>Mitigation Measures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447800"/>
            <a:ext cx="8001000" cy="5029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Although it is about impossible to eliminate the adverse environmental impacts altogether, it is often feasible to reduce its intensity. These measures are known as Mitigation Measures</a:t>
            </a:r>
          </a:p>
          <a:p>
            <a:endParaRPr lang="en-US" dirty="0" smtClean="0"/>
          </a:p>
          <a:p>
            <a:r>
              <a:rPr lang="en-US" dirty="0" smtClean="0"/>
              <a:t>Such measures may be</a:t>
            </a:r>
          </a:p>
          <a:p>
            <a:pPr>
              <a:buFont typeface="Wingdings" pitchFamily="2" charset="2"/>
              <a:buChar char="q"/>
            </a:pPr>
            <a:endParaRPr lang="en-US" dirty="0" smtClean="0"/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 Engineering Works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Management Practices</a:t>
            </a:r>
          </a:p>
          <a:p>
            <a:pPr>
              <a:buClr>
                <a:schemeClr val="tx1"/>
              </a:buClr>
            </a:pPr>
            <a:endParaRPr lang="en-US" dirty="0" smtClean="0"/>
          </a:p>
          <a:p>
            <a:r>
              <a:rPr lang="en-US" dirty="0" smtClean="0"/>
              <a:t>The possible mitigation measures include: </a:t>
            </a:r>
          </a:p>
          <a:p>
            <a:endParaRPr lang="en-US" dirty="0" smtClean="0"/>
          </a:p>
          <a:p>
            <a:pPr lvl="0"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  Changing project sites, routes, processes, raw materials, operating methods, disposal routes or locations, timing, or engineering designs. </a:t>
            </a:r>
          </a:p>
          <a:p>
            <a:pPr lvl="0">
              <a:buClr>
                <a:schemeClr val="tx1"/>
              </a:buClr>
              <a:buFont typeface="Wingdings" pitchFamily="2" charset="2"/>
              <a:buChar char="ü"/>
            </a:pPr>
            <a:endParaRPr lang="en-US" dirty="0" smtClean="0"/>
          </a:p>
          <a:p>
            <a:pPr lvl="0"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  Introducing pollution controls, waste treatment, monitoring, phased implementation, landscaping, personnel training, special social services or public education. </a:t>
            </a:r>
          </a:p>
          <a:p>
            <a:pPr lvl="0">
              <a:buClr>
                <a:schemeClr val="tx1"/>
              </a:buClr>
            </a:pPr>
            <a:endParaRPr lang="en-US" dirty="0" smtClean="0"/>
          </a:p>
          <a:p>
            <a:pPr lvl="0"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  Offering (as compensation) restoration of damaged resources, money to affected persons, concessions on other issues, or off-site </a:t>
            </a:r>
            <a:r>
              <a:rPr lang="en-US" dirty="0" err="1" smtClean="0"/>
              <a:t>programmes</a:t>
            </a:r>
            <a:r>
              <a:rPr lang="en-US" dirty="0" smtClean="0"/>
              <a:t> to enhance some other aspect of the environment or quality of life for the community. </a:t>
            </a:r>
          </a:p>
          <a:p>
            <a:pPr>
              <a:buClr>
                <a:schemeClr val="tx1"/>
              </a:buClr>
              <a:buFont typeface="Wingdings" pitchFamily="2" charset="2"/>
              <a:buChar char="ü"/>
            </a:pPr>
            <a:endParaRPr lang="en-US" dirty="0" smtClean="0"/>
          </a:p>
          <a:p>
            <a:pPr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  Mitigation plan should be supplemented with an environmental management plan (EMP) to guide the proponent towards environmental improvements</a:t>
            </a:r>
            <a:endParaRPr lang="en-US" dirty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867400" y="1905000"/>
            <a:ext cx="2743200" cy="175432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b="1" dirty="0">
                <a:solidFill>
                  <a:schemeClr val="bg1"/>
                </a:solidFill>
                <a:latin typeface="Arial" charset="0"/>
              </a:rPr>
              <a:t>The implementation of measures designed to reduce the undesirable effects of a proposed </a:t>
            </a:r>
            <a:r>
              <a:rPr lang="en-US" b="1" dirty="0" smtClean="0">
                <a:solidFill>
                  <a:schemeClr val="bg1"/>
                </a:solidFill>
                <a:latin typeface="Arial" charset="0"/>
              </a:rPr>
              <a:t>activities </a:t>
            </a:r>
            <a:r>
              <a:rPr lang="en-US" b="1" dirty="0">
                <a:solidFill>
                  <a:schemeClr val="bg1"/>
                </a:solidFill>
                <a:latin typeface="Arial" charset="0"/>
              </a:rPr>
              <a:t>on the environment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257800" y="1905000"/>
            <a:ext cx="584200" cy="7016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4000" b="1" dirty="0">
                <a:solidFill>
                  <a:srgbClr val="FF0000"/>
                </a:solidFill>
                <a:latin typeface="Verdana" pitchFamily="34" charset="0"/>
                <a:sym typeface="Wingdings" pitchFamily="2" charset="2"/>
              </a:rPr>
              <a:t>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581400" y="1524000"/>
            <a:ext cx="41910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/>
          <a:lstStyle/>
          <a:p>
            <a:r>
              <a:rPr smtClean="0"/>
              <a:t>Assessment of Alternatives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7772400" cy="4572000"/>
          </a:xfrm>
        </p:spPr>
        <p:txBody>
          <a:bodyPr/>
          <a:lstStyle/>
          <a:p>
            <a:r>
              <a:rPr lang="en-US" dirty="0" smtClean="0"/>
              <a:t>                                                In this step the Environmental          </a:t>
            </a:r>
          </a:p>
          <a:p>
            <a:r>
              <a:rPr lang="en-US" dirty="0" smtClean="0"/>
              <a:t>                                              losses and gains  will be combined    </a:t>
            </a:r>
          </a:p>
          <a:p>
            <a:r>
              <a:rPr lang="en-US" dirty="0" smtClean="0"/>
              <a:t>                                               with economic costs and benefits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It includes- </a:t>
            </a:r>
          </a:p>
          <a:p>
            <a:endParaRPr lang="en-US" dirty="0" smtClean="0"/>
          </a:p>
          <a:p>
            <a:pPr>
              <a:buClr>
                <a:srgbClr val="FFFFFF"/>
              </a:buClr>
              <a:buFont typeface="Wingdings" pitchFamily="2" charset="2"/>
              <a:buChar char="Ø"/>
            </a:pPr>
            <a:r>
              <a:rPr lang="en-US" dirty="0" smtClean="0"/>
              <a:t> A summary of Positive and negative environmental impacts</a:t>
            </a:r>
          </a:p>
          <a:p>
            <a:pPr>
              <a:buClr>
                <a:srgbClr val="FFFFFF"/>
              </a:buClr>
              <a:buFont typeface="Wingdings" pitchFamily="2" charset="2"/>
              <a:buChar char="Ø"/>
            </a:pPr>
            <a:r>
              <a:rPr lang="en-US" dirty="0" smtClean="0"/>
              <a:t> A summary of costs and benefits</a:t>
            </a:r>
          </a:p>
          <a:p>
            <a:pPr>
              <a:buClr>
                <a:srgbClr val="FFFFFF"/>
              </a:buClr>
              <a:buFont typeface="Wingdings" pitchFamily="2" charset="2"/>
              <a:buChar char="Ø"/>
            </a:pPr>
            <a:endParaRPr lang="en-US" dirty="0" smtClean="0"/>
          </a:p>
          <a:p>
            <a:pPr>
              <a:buClr>
                <a:srgbClr val="FFFFFF"/>
              </a:buClr>
            </a:pPr>
            <a:r>
              <a:rPr lang="en-US" dirty="0" smtClean="0"/>
              <a:t>Output- Helps decision makers to choose a course of action</a:t>
            </a:r>
            <a:endParaRPr lang="en-US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971800" y="1600200"/>
            <a:ext cx="584200" cy="7016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4000" b="1" dirty="0">
                <a:solidFill>
                  <a:srgbClr val="FF0000"/>
                </a:solidFill>
                <a:latin typeface="Verdana" pitchFamily="34" charset="0"/>
                <a:sym typeface="Wingdings" pitchFamily="2" charset="2"/>
              </a:rPr>
              <a:t>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381000"/>
            <a:ext cx="7772400" cy="1362456"/>
          </a:xfrm>
        </p:spPr>
        <p:txBody>
          <a:bodyPr/>
          <a:lstStyle/>
          <a:p>
            <a:r>
              <a:rPr smtClean="0"/>
              <a:t>Documentation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247836119"/>
              </p:ext>
            </p:extLst>
          </p:nvPr>
        </p:nvGraphicFramePr>
        <p:xfrm>
          <a:off x="533400" y="1066800"/>
          <a:ext cx="81534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and Round Single Corner Rectangle 3"/>
          <p:cNvSpPr/>
          <p:nvPr/>
        </p:nvSpPr>
        <p:spPr>
          <a:xfrm>
            <a:off x="1447800" y="2590800"/>
            <a:ext cx="6019800" cy="1676400"/>
          </a:xfrm>
          <a:prstGeom prst="snip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772400" cy="1362456"/>
          </a:xfrm>
        </p:spPr>
        <p:txBody>
          <a:bodyPr/>
          <a:lstStyle/>
          <a:p>
            <a:pPr algn="ctr"/>
            <a:r>
              <a:rPr smtClean="0"/>
              <a:t>Decision Making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8232648" cy="150971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                          The decision making starts when the working </a:t>
            </a:r>
          </a:p>
          <a:p>
            <a:pPr algn="just"/>
            <a:r>
              <a:rPr lang="en-US" dirty="0" smtClean="0"/>
              <a:t>                           document reaches the decision maker. This </a:t>
            </a:r>
          </a:p>
          <a:p>
            <a:pPr algn="just"/>
            <a:r>
              <a:rPr lang="en-US" dirty="0" smtClean="0"/>
              <a:t>                               includes a list of project alternatives. </a:t>
            </a:r>
          </a:p>
          <a:p>
            <a:pPr algn="just"/>
            <a:r>
              <a:rPr lang="en-US" dirty="0" smtClean="0"/>
              <a:t>                              Environmental and economic impacts </a:t>
            </a:r>
          </a:p>
          <a:p>
            <a:pPr algn="just"/>
            <a:r>
              <a:rPr lang="en-US" dirty="0" smtClean="0"/>
              <a:t>                                         and recommendations</a:t>
            </a:r>
            <a:endParaRPr lang="en-US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838200" y="2743200"/>
            <a:ext cx="584200" cy="7016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4000" b="1" dirty="0">
                <a:solidFill>
                  <a:srgbClr val="FF0000"/>
                </a:solidFill>
                <a:latin typeface="Verdana" pitchFamily="34" charset="0"/>
                <a:sym typeface="Wingdings" pitchFamily="2" charset="2"/>
              </a:rPr>
              <a:t>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181600" y="838200"/>
            <a:ext cx="3654718" cy="923330"/>
          </a:xfrm>
          <a:prstGeom prst="rect">
            <a:avLst/>
          </a:prstGeom>
          <a:noFill/>
          <a:scene3d>
            <a:camera prst="perspectiveRelaxed"/>
            <a:lightRig rig="threePt" dir="t"/>
          </a:scene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Thank You</a:t>
            </a:r>
            <a:endParaRPr lang="en-US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ight Arrow 7"/>
          <p:cNvSpPr/>
          <p:nvPr/>
        </p:nvSpPr>
        <p:spPr>
          <a:xfrm>
            <a:off x="304800" y="2514600"/>
            <a:ext cx="31242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772400" cy="1362456"/>
          </a:xfrm>
        </p:spPr>
        <p:txBody>
          <a:bodyPr/>
          <a:lstStyle/>
          <a:p>
            <a:pPr algn="ctr"/>
            <a:r>
              <a:rPr dirty="0" smtClean="0"/>
              <a:t>What is an impact?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" y="1905000"/>
            <a:ext cx="487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The impact of an activity is a deviation (a change) from the </a:t>
            </a:r>
            <a:endParaRPr lang="en-US" sz="2400" dirty="0"/>
          </a:p>
          <a:p>
            <a:r>
              <a:rPr lang="en-US" sz="2400" dirty="0" smtClean="0"/>
              <a:t>baseline situation </a:t>
            </a:r>
          </a:p>
          <a:p>
            <a:r>
              <a:rPr lang="en-US" sz="2400" dirty="0" smtClean="0"/>
              <a:t>that is caused by the activity.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4191000" y="327660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latin typeface="Arial" charset="0"/>
              </a:rPr>
              <a:t>The </a:t>
            </a:r>
            <a:r>
              <a:rPr lang="en-US" b="1" dirty="0">
                <a:solidFill>
                  <a:srgbClr val="1E4ABD"/>
                </a:solidFill>
                <a:latin typeface="Arial" charset="0"/>
              </a:rPr>
              <a:t>baseline situation</a:t>
            </a:r>
            <a:r>
              <a:rPr lang="en-US" b="1" dirty="0">
                <a:latin typeface="Arial" charset="0"/>
              </a:rPr>
              <a:t> is the existing environmental situation or condition in the absence of the activity</a:t>
            </a:r>
            <a:r>
              <a:rPr lang="en-US" b="1" dirty="0" smtClean="0">
                <a:latin typeface="Arial" charset="0"/>
              </a:rPr>
              <a:t>.</a:t>
            </a:r>
            <a:endParaRPr lang="en-US" b="1" dirty="0">
              <a:latin typeface="Arial" charset="0"/>
            </a:endParaRPr>
          </a:p>
          <a:p>
            <a:r>
              <a:rPr lang="en-US" b="1" dirty="0" smtClean="0">
                <a:solidFill>
                  <a:srgbClr val="1E4ABD"/>
                </a:solidFill>
                <a:latin typeface="Arial" charset="0"/>
              </a:rPr>
              <a:t>The </a:t>
            </a:r>
            <a:r>
              <a:rPr lang="en-US" b="1" dirty="0">
                <a:solidFill>
                  <a:srgbClr val="1E4ABD"/>
                </a:solidFill>
                <a:latin typeface="Arial" charset="0"/>
              </a:rPr>
              <a:t>baseline situation is a key concept in EIA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772400" cy="1362456"/>
          </a:xfrm>
        </p:spPr>
        <p:txBody>
          <a:bodyPr/>
          <a:lstStyle/>
          <a:p>
            <a:pPr algn="ctr"/>
            <a:r>
              <a:rPr sz="5400" dirty="0" smtClean="0"/>
              <a:t>The Environmental Impact Assessment Process</a:t>
            </a:r>
            <a:endParaRPr lang="en-US" sz="5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7772400" cy="40386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70000"/>
              </a:lnSpc>
              <a:spcBef>
                <a:spcPct val="0"/>
              </a:spcBef>
              <a:spcAft>
                <a:spcPct val="50000"/>
              </a:spcAft>
              <a:buClr>
                <a:schemeClr val="accent1"/>
              </a:buClr>
            </a:pPr>
            <a:endParaRPr lang="en-US" sz="2800" dirty="0" smtClean="0"/>
          </a:p>
          <a:p>
            <a:pPr>
              <a:lnSpc>
                <a:spcPct val="17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60000"/>
                  <a:lumOff val="40000"/>
                </a:schemeClr>
              </a:buClr>
              <a:buFont typeface="Wingdings" pitchFamily="2" charset="2"/>
              <a:buChar char="ü"/>
            </a:pPr>
            <a:r>
              <a:rPr lang="en-US" sz="7200" b="1" dirty="0" smtClean="0">
                <a:solidFill>
                  <a:schemeClr val="accent5"/>
                </a:solidFill>
              </a:rPr>
              <a:t>Screening</a:t>
            </a:r>
          </a:p>
          <a:p>
            <a:pPr>
              <a:lnSpc>
                <a:spcPct val="17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60000"/>
                  <a:lumOff val="40000"/>
                </a:schemeClr>
              </a:buClr>
              <a:buFont typeface="Wingdings" pitchFamily="2" charset="2"/>
              <a:buChar char="ü"/>
            </a:pPr>
            <a:r>
              <a:rPr lang="en-US" sz="7200" b="1" dirty="0" smtClean="0">
                <a:solidFill>
                  <a:schemeClr val="accent5"/>
                </a:solidFill>
              </a:rPr>
              <a:t>Scoping</a:t>
            </a:r>
          </a:p>
          <a:p>
            <a:pPr>
              <a:lnSpc>
                <a:spcPct val="17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60000"/>
                  <a:lumOff val="40000"/>
                </a:schemeClr>
              </a:buClr>
              <a:buFont typeface="Wingdings" pitchFamily="2" charset="2"/>
              <a:buChar char="ü"/>
            </a:pPr>
            <a:r>
              <a:rPr lang="en-US" sz="7200" b="1" dirty="0" smtClean="0">
                <a:solidFill>
                  <a:schemeClr val="accent5"/>
                </a:solidFill>
              </a:rPr>
              <a:t>Baseline study</a:t>
            </a:r>
          </a:p>
          <a:p>
            <a:pPr>
              <a:lnSpc>
                <a:spcPct val="17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60000"/>
                  <a:lumOff val="40000"/>
                </a:schemeClr>
              </a:buClr>
              <a:buFont typeface="Wingdings" pitchFamily="2" charset="2"/>
              <a:buChar char="ü"/>
            </a:pPr>
            <a:r>
              <a:rPr lang="en-US" sz="7200" b="1" dirty="0" smtClean="0">
                <a:solidFill>
                  <a:schemeClr val="accent5"/>
                </a:solidFill>
              </a:rPr>
              <a:t>Impact Evaluation</a:t>
            </a:r>
          </a:p>
          <a:p>
            <a:pPr>
              <a:lnSpc>
                <a:spcPct val="17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60000"/>
                  <a:lumOff val="40000"/>
                </a:schemeClr>
              </a:buClr>
              <a:buFont typeface="Wingdings" pitchFamily="2" charset="2"/>
              <a:buChar char="ü"/>
            </a:pPr>
            <a:r>
              <a:rPr lang="en-US" sz="7200" b="1" dirty="0" smtClean="0">
                <a:solidFill>
                  <a:schemeClr val="accent5"/>
                </a:solidFill>
              </a:rPr>
              <a:t>Mitigation Measures</a:t>
            </a:r>
          </a:p>
          <a:p>
            <a:pPr>
              <a:lnSpc>
                <a:spcPct val="17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60000"/>
                  <a:lumOff val="40000"/>
                </a:schemeClr>
              </a:buClr>
              <a:buFont typeface="Wingdings" pitchFamily="2" charset="2"/>
              <a:buChar char="ü"/>
            </a:pPr>
            <a:r>
              <a:rPr lang="en-US" sz="7200" b="1" dirty="0" smtClean="0">
                <a:solidFill>
                  <a:schemeClr val="accent5"/>
                </a:solidFill>
              </a:rPr>
              <a:t>Comparison of alternatives</a:t>
            </a:r>
          </a:p>
          <a:p>
            <a:pPr>
              <a:lnSpc>
                <a:spcPct val="17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60000"/>
                  <a:lumOff val="40000"/>
                </a:schemeClr>
              </a:buClr>
              <a:buFont typeface="Wingdings" pitchFamily="2" charset="2"/>
              <a:buChar char="ü"/>
            </a:pPr>
            <a:r>
              <a:rPr lang="en-US" sz="7200" b="1" dirty="0" smtClean="0">
                <a:solidFill>
                  <a:schemeClr val="accent5"/>
                </a:solidFill>
              </a:rPr>
              <a:t>Documentation</a:t>
            </a:r>
          </a:p>
          <a:p>
            <a:pPr>
              <a:lnSpc>
                <a:spcPct val="17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60000"/>
                  <a:lumOff val="40000"/>
                </a:schemeClr>
              </a:buClr>
              <a:buFont typeface="Wingdings" pitchFamily="2" charset="2"/>
              <a:buChar char="ü"/>
            </a:pPr>
            <a:r>
              <a:rPr lang="en-US" sz="7200" b="1" dirty="0" smtClean="0">
                <a:solidFill>
                  <a:schemeClr val="accent5"/>
                </a:solidFill>
              </a:rPr>
              <a:t>EIA Review and Decision Making</a:t>
            </a:r>
          </a:p>
          <a:p>
            <a:pPr>
              <a:lnSpc>
                <a:spcPct val="17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60000"/>
                  <a:lumOff val="40000"/>
                </a:schemeClr>
              </a:buClr>
              <a:buFont typeface="Wingdings" pitchFamily="2" charset="2"/>
              <a:buChar char="ü"/>
            </a:pPr>
            <a:r>
              <a:rPr lang="en-US" sz="7200" b="1" dirty="0" smtClean="0">
                <a:solidFill>
                  <a:schemeClr val="accent5"/>
                </a:solidFill>
              </a:rPr>
              <a:t>Monitoring and Follow-Up</a:t>
            </a:r>
          </a:p>
          <a:p>
            <a:pPr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</a:pPr>
            <a:endParaRPr lang="en-US" dirty="0" smtClean="0">
              <a:solidFill>
                <a:srgbClr val="FFFFFF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28109" y="512619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Proposal Identification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4267994" y="913606"/>
            <a:ext cx="304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10668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Screening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rot="5400000">
            <a:off x="4267994" y="1523206"/>
            <a:ext cx="304800" cy="1588"/>
          </a:xfrm>
          <a:prstGeom prst="straightConnector1">
            <a:avLst/>
          </a:prstGeom>
          <a:ln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057400" y="1676400"/>
            <a:ext cx="4876800" cy="1588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1867694" y="1866106"/>
            <a:ext cx="381000" cy="1588"/>
          </a:xfrm>
          <a:prstGeom prst="straightConnector1">
            <a:avLst/>
          </a:prstGeom>
          <a:ln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295400" y="20574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EIA Required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477000" y="20574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 EIA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447800" y="2667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Scoping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219200" y="33528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Impact analysis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33400" y="39624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Mitigation and Impact  Management</a:t>
            </a:r>
            <a:endParaRPr lang="en-US" dirty="0"/>
          </a:p>
        </p:txBody>
      </p:sp>
      <p:cxnSp>
        <p:nvCxnSpPr>
          <p:cNvPr id="39" name="Straight Arrow Connector 38"/>
          <p:cNvCxnSpPr/>
          <p:nvPr/>
        </p:nvCxnSpPr>
        <p:spPr>
          <a:xfrm rot="10800000">
            <a:off x="2362200" y="3124200"/>
            <a:ext cx="3581400" cy="1588"/>
          </a:xfrm>
          <a:prstGeom prst="straightConnector1">
            <a:avLst/>
          </a:prstGeom>
          <a:ln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943600" y="29718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Public involvement</a:t>
            </a:r>
            <a:endParaRPr lang="en-US" dirty="0"/>
          </a:p>
        </p:txBody>
      </p:sp>
      <p:cxnSp>
        <p:nvCxnSpPr>
          <p:cNvPr id="53" name="Straight Arrow Connector 52"/>
          <p:cNvCxnSpPr/>
          <p:nvPr/>
        </p:nvCxnSpPr>
        <p:spPr>
          <a:xfrm rot="5400000">
            <a:off x="6744494" y="1866106"/>
            <a:ext cx="381000" cy="1588"/>
          </a:xfrm>
          <a:prstGeom prst="straightConnector1">
            <a:avLst/>
          </a:prstGeom>
          <a:ln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5400000">
            <a:off x="1867694" y="2551906"/>
            <a:ext cx="381000" cy="1588"/>
          </a:xfrm>
          <a:prstGeom prst="straightConnector1">
            <a:avLst/>
          </a:prstGeom>
          <a:ln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5400000">
            <a:off x="1867694" y="3161506"/>
            <a:ext cx="381000" cy="1588"/>
          </a:xfrm>
          <a:prstGeom prst="straightConnector1">
            <a:avLst/>
          </a:prstGeom>
          <a:ln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rot="5400000">
            <a:off x="1867694" y="3771106"/>
            <a:ext cx="381000" cy="1588"/>
          </a:xfrm>
          <a:prstGeom prst="straightConnector1">
            <a:avLst/>
          </a:prstGeom>
          <a:ln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5400000">
            <a:off x="1867694" y="4380706"/>
            <a:ext cx="381000" cy="1588"/>
          </a:xfrm>
          <a:prstGeom prst="straightConnector1">
            <a:avLst/>
          </a:prstGeom>
          <a:ln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1371600" y="4572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EIA Report</a:t>
            </a:r>
            <a:endParaRPr lang="en-US" dirty="0"/>
          </a:p>
        </p:txBody>
      </p:sp>
      <p:cxnSp>
        <p:nvCxnSpPr>
          <p:cNvPr id="60" name="Straight Arrow Connector 59"/>
          <p:cNvCxnSpPr/>
          <p:nvPr/>
        </p:nvCxnSpPr>
        <p:spPr>
          <a:xfrm rot="5400000">
            <a:off x="1829594" y="4952206"/>
            <a:ext cx="457200" cy="1588"/>
          </a:xfrm>
          <a:prstGeom prst="straightConnector1">
            <a:avLst/>
          </a:prstGeom>
          <a:ln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990600" y="5105400"/>
            <a:ext cx="2438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Decision making</a:t>
            </a:r>
            <a:endParaRPr lang="en-US" dirty="0"/>
          </a:p>
        </p:txBody>
      </p:sp>
      <p:cxnSp>
        <p:nvCxnSpPr>
          <p:cNvPr id="62" name="Straight Arrow Connector 61"/>
          <p:cNvCxnSpPr/>
          <p:nvPr/>
        </p:nvCxnSpPr>
        <p:spPr>
          <a:xfrm rot="5400000">
            <a:off x="1867694" y="5523706"/>
            <a:ext cx="381000" cy="1588"/>
          </a:xfrm>
          <a:prstGeom prst="straightConnector1">
            <a:avLst/>
          </a:prstGeom>
          <a:ln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685800" y="5791200"/>
            <a:ext cx="3200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rot="5400000">
            <a:off x="3772694" y="5904706"/>
            <a:ext cx="228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276600" y="6019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Approved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381000" y="60198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 Approved</a:t>
            </a:r>
            <a:endParaRPr lang="en-US" dirty="0"/>
          </a:p>
        </p:txBody>
      </p:sp>
      <p:cxnSp>
        <p:nvCxnSpPr>
          <p:cNvPr id="78" name="Straight Arrow Connector 77"/>
          <p:cNvCxnSpPr/>
          <p:nvPr/>
        </p:nvCxnSpPr>
        <p:spPr>
          <a:xfrm rot="5400000">
            <a:off x="572294" y="5904706"/>
            <a:ext cx="228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4572000" y="6172200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5334000" y="58674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Implementation and Follow Up</a:t>
            </a:r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>
            <a:off x="2438400" y="6488668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Redesign &amp; Resubmit</a:t>
            </a:r>
            <a:endParaRPr lang="en-US" dirty="0"/>
          </a:p>
        </p:txBody>
      </p:sp>
      <p:cxnSp>
        <p:nvCxnSpPr>
          <p:cNvPr id="90" name="Straight Arrow Connector 89"/>
          <p:cNvCxnSpPr/>
          <p:nvPr/>
        </p:nvCxnSpPr>
        <p:spPr>
          <a:xfrm rot="5400000">
            <a:off x="6019800" y="4114800"/>
            <a:ext cx="1524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2743200" y="4876800"/>
            <a:ext cx="4038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Elbow Connector 104"/>
          <p:cNvCxnSpPr>
            <a:stCxn id="71" idx="3"/>
          </p:cNvCxnSpPr>
          <p:nvPr/>
        </p:nvCxnSpPr>
        <p:spPr>
          <a:xfrm>
            <a:off x="2057400" y="6204466"/>
            <a:ext cx="381000" cy="27253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533400" y="-152400"/>
            <a:ext cx="838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635">
                  <a:noFill/>
                </a:ln>
                <a:solidFill>
                  <a:srgbClr val="10CF9B">
                    <a:tint val="90000"/>
                    <a:satMod val="125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+mj-ea"/>
                <a:cs typeface="+mj-cs"/>
              </a:rPr>
              <a:t>EIA Process Flowchart</a:t>
            </a:r>
            <a:endParaRPr lang="en-US" sz="4400" b="1" dirty="0">
              <a:solidFill>
                <a:srgbClr val="00B050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7772400" cy="609600"/>
          </a:xfrm>
        </p:spPr>
        <p:txBody>
          <a:bodyPr>
            <a:noAutofit/>
          </a:bodyPr>
          <a:lstStyle/>
          <a:p>
            <a:pPr algn="ctr"/>
            <a:r>
              <a:rPr lang="en-US" sz="4400" dirty="0">
                <a:solidFill>
                  <a:schemeClr val="accent5">
                    <a:lumMod val="75000"/>
                  </a:schemeClr>
                </a:solidFill>
              </a:rPr>
              <a:t>The EIA process</a:t>
            </a:r>
          </a:p>
        </p:txBody>
      </p:sp>
      <p:sp>
        <p:nvSpPr>
          <p:cNvPr id="322564" name="Oval 4"/>
          <p:cNvSpPr>
            <a:spLocks noChangeArrowheads="1"/>
          </p:cNvSpPr>
          <p:nvPr/>
        </p:nvSpPr>
        <p:spPr bwMode="auto">
          <a:xfrm>
            <a:off x="381000" y="1638300"/>
            <a:ext cx="3886200" cy="4191000"/>
          </a:xfrm>
          <a:prstGeom prst="ellipse">
            <a:avLst/>
          </a:prstGeom>
          <a:solidFill>
            <a:srgbClr val="FFFF99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2565" name="Text Box 5"/>
          <p:cNvSpPr txBox="1">
            <a:spLocks noChangeArrowheads="1"/>
          </p:cNvSpPr>
          <p:nvPr/>
        </p:nvSpPr>
        <p:spPr bwMode="auto">
          <a:xfrm>
            <a:off x="5181600" y="3581400"/>
            <a:ext cx="3886200" cy="2289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230188" indent="-173038" algn="l">
              <a:buFontTx/>
              <a:buChar char="•"/>
            </a:pPr>
            <a:r>
              <a:rPr lang="en-US" sz="1800">
                <a:latin typeface="Arial" charset="0"/>
              </a:rPr>
              <a:t>Scope</a:t>
            </a:r>
          </a:p>
          <a:p>
            <a:pPr marL="230188" indent="-173038" algn="l">
              <a:buFontTx/>
              <a:buChar char="•"/>
            </a:pPr>
            <a:r>
              <a:rPr lang="en-US" sz="1800">
                <a:latin typeface="Arial" charset="0"/>
              </a:rPr>
              <a:t>Evaluate baseline situation</a:t>
            </a:r>
          </a:p>
          <a:p>
            <a:pPr marL="230188" indent="-173038" algn="l">
              <a:buFontTx/>
              <a:buChar char="•"/>
            </a:pPr>
            <a:r>
              <a:rPr lang="en-US" sz="1800">
                <a:latin typeface="Arial" charset="0"/>
              </a:rPr>
              <a:t>Identify &amp; choose alternatives</a:t>
            </a:r>
          </a:p>
          <a:p>
            <a:pPr marL="230188" indent="-173038" algn="l">
              <a:buFontTx/>
              <a:buChar char="•"/>
            </a:pPr>
            <a:r>
              <a:rPr lang="en-US" sz="1800">
                <a:latin typeface="Arial" charset="0"/>
              </a:rPr>
              <a:t>Identify and characterize potential impacts of proposed activity and each alternative</a:t>
            </a:r>
          </a:p>
          <a:p>
            <a:pPr marL="230188" indent="-173038" algn="l">
              <a:buFontTx/>
              <a:buChar char="•"/>
            </a:pPr>
            <a:r>
              <a:rPr lang="en-US" sz="1800">
                <a:latin typeface="Arial" charset="0"/>
              </a:rPr>
              <a:t>Develop mitigation and monitoring </a:t>
            </a:r>
          </a:p>
          <a:p>
            <a:pPr marL="230188" indent="-173038" algn="l">
              <a:buFontTx/>
              <a:buChar char="•"/>
            </a:pPr>
            <a:r>
              <a:rPr lang="en-US" sz="1800">
                <a:latin typeface="Arial" charset="0"/>
              </a:rPr>
              <a:t>Communicate and document  </a:t>
            </a:r>
          </a:p>
        </p:txBody>
      </p:sp>
      <p:sp>
        <p:nvSpPr>
          <p:cNvPr id="322566" name="Text Box 6"/>
          <p:cNvSpPr txBox="1">
            <a:spLocks noChangeArrowheads="1"/>
          </p:cNvSpPr>
          <p:nvPr/>
        </p:nvSpPr>
        <p:spPr bwMode="auto">
          <a:xfrm>
            <a:off x="1066800" y="1981200"/>
            <a:ext cx="2682875" cy="1520825"/>
          </a:xfrm>
          <a:prstGeom prst="rect">
            <a:avLst/>
          </a:prstGeom>
          <a:solidFill>
            <a:srgbClr val="808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anchor="ctr" anchorCtr="1"/>
          <a:lstStyle/>
          <a:p>
            <a:pPr algn="l"/>
            <a:r>
              <a:rPr lang="en-US" sz="2400" b="1">
                <a:solidFill>
                  <a:schemeClr val="bg1"/>
                </a:solidFill>
                <a:latin typeface="Arial" charset="0"/>
              </a:rPr>
              <a:t>Phase I:</a:t>
            </a:r>
            <a:br>
              <a:rPr lang="en-US" sz="2400" b="1">
                <a:solidFill>
                  <a:schemeClr val="bg1"/>
                </a:solidFill>
                <a:latin typeface="Arial" charset="0"/>
              </a:rPr>
            </a:br>
            <a:r>
              <a:rPr lang="en-US" sz="2400" b="1">
                <a:solidFill>
                  <a:schemeClr val="bg1"/>
                </a:solidFill>
                <a:latin typeface="Arial" charset="0"/>
              </a:rPr>
              <a:t>Initial inquiries</a:t>
            </a:r>
          </a:p>
        </p:txBody>
      </p:sp>
      <p:sp>
        <p:nvSpPr>
          <p:cNvPr id="322567" name="Text Box 7"/>
          <p:cNvSpPr txBox="1">
            <a:spLocks noChangeArrowheads="1"/>
          </p:cNvSpPr>
          <p:nvPr/>
        </p:nvSpPr>
        <p:spPr bwMode="auto">
          <a:xfrm>
            <a:off x="5638800" y="1981200"/>
            <a:ext cx="2530475" cy="1520825"/>
          </a:xfrm>
          <a:prstGeom prst="rect">
            <a:avLst/>
          </a:prstGeom>
          <a:solidFill>
            <a:srgbClr val="808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anchor="ctr" anchorCtr="1"/>
          <a:lstStyle/>
          <a:p>
            <a:pPr algn="l"/>
            <a:r>
              <a:rPr lang="en-US" sz="2400" b="1">
                <a:solidFill>
                  <a:schemeClr val="bg1"/>
                </a:solidFill>
                <a:latin typeface="Arial" charset="0"/>
              </a:rPr>
              <a:t>Phase II:</a:t>
            </a:r>
            <a:br>
              <a:rPr lang="en-US" sz="2400" b="1">
                <a:solidFill>
                  <a:schemeClr val="bg1"/>
                </a:solidFill>
                <a:latin typeface="Arial" charset="0"/>
              </a:rPr>
            </a:br>
            <a:r>
              <a:rPr lang="en-US" sz="2400" b="1">
                <a:solidFill>
                  <a:schemeClr val="bg1"/>
                </a:solidFill>
                <a:latin typeface="Arial" charset="0"/>
              </a:rPr>
              <a:t>Full EIA study </a:t>
            </a:r>
            <a:br>
              <a:rPr lang="en-US" sz="2400" b="1">
                <a:solidFill>
                  <a:schemeClr val="bg1"/>
                </a:solidFill>
                <a:latin typeface="Arial" charset="0"/>
              </a:rPr>
            </a:br>
            <a:r>
              <a:rPr lang="en-US" sz="2400" b="1">
                <a:solidFill>
                  <a:schemeClr val="bg1"/>
                </a:solidFill>
                <a:latin typeface="Arial" charset="0"/>
              </a:rPr>
              <a:t>(if needed)</a:t>
            </a:r>
          </a:p>
        </p:txBody>
      </p:sp>
      <p:sp>
        <p:nvSpPr>
          <p:cNvPr id="322568" name="AutoShape 8"/>
          <p:cNvSpPr>
            <a:spLocks noChangeArrowheads="1"/>
          </p:cNvSpPr>
          <p:nvPr/>
        </p:nvSpPr>
        <p:spPr bwMode="auto">
          <a:xfrm>
            <a:off x="4198938" y="2328863"/>
            <a:ext cx="1143000" cy="893762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808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2571" name="Rectangle 11"/>
          <p:cNvSpPr>
            <a:spLocks noChangeArrowheads="1"/>
          </p:cNvSpPr>
          <p:nvPr/>
        </p:nvSpPr>
        <p:spPr bwMode="auto">
          <a:xfrm>
            <a:off x="1524000" y="3581400"/>
            <a:ext cx="236220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1800" dirty="0">
                <a:latin typeface="Arial" charset="0"/>
              </a:rPr>
              <a:t>Understand proposed activities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1800" dirty="0">
                <a:latin typeface="Arial" charset="0"/>
              </a:rPr>
              <a:t>Screen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1800" dirty="0">
                <a:latin typeface="Arial" charset="0"/>
              </a:rPr>
              <a:t>Conduct preliminary assessment (if </a:t>
            </a:r>
            <a:r>
              <a:rPr lang="en-US" sz="1800" dirty="0" smtClean="0">
                <a:latin typeface="Arial" charset="0"/>
              </a:rPr>
              <a:t>needed</a:t>
            </a:r>
            <a:r>
              <a:rPr lang="en-US" sz="1800" dirty="0">
                <a:latin typeface="Arial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7772400" cy="838200"/>
          </a:xfrm>
        </p:spPr>
        <p:txBody>
          <a:bodyPr/>
          <a:lstStyle/>
          <a:p>
            <a:pPr algn="ctr"/>
            <a:r>
              <a:rPr smtClean="0"/>
              <a:t>Screening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1752600"/>
            <a:ext cx="7772400" cy="4495800"/>
          </a:xfrm>
        </p:spPr>
        <p:txBody>
          <a:bodyPr/>
          <a:lstStyle/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FFFFFF"/>
              </a:buClr>
              <a:buFont typeface="Wingdings" pitchFamily="2" charset="2"/>
              <a:buChar char="ü"/>
            </a:pPr>
            <a:r>
              <a:rPr lang="en-US" dirty="0" smtClean="0"/>
              <a:t>It would be time consuming and a waste of resources for all proposed projects and activities to undergo EIA</a:t>
            </a:r>
          </a:p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FFFFFF"/>
              </a:buClr>
              <a:buFont typeface="Wingdings" pitchFamily="2" charset="2"/>
              <a:buChar char="ü"/>
            </a:pPr>
            <a:endParaRPr lang="en-US" dirty="0" smtClean="0"/>
          </a:p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FFFFFF"/>
              </a:buClr>
              <a:buFont typeface="Wingdings" pitchFamily="2" charset="2"/>
              <a:buChar char="ü"/>
            </a:pPr>
            <a:r>
              <a:rPr lang="en-US" dirty="0" smtClean="0"/>
              <a:t>Not all development projects require an EIA, as some projects may not pose an environmental threat</a:t>
            </a:r>
          </a:p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FFFFFF"/>
              </a:buClr>
              <a:buFont typeface="Wingdings" pitchFamily="2" charset="2"/>
              <a:buChar char="ü"/>
            </a:pPr>
            <a:endParaRPr lang="en-US" dirty="0" smtClean="0"/>
          </a:p>
          <a:p>
            <a:pPr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FFFFFF"/>
              </a:buClr>
              <a:buFont typeface="Wingdings" pitchFamily="2" charset="2"/>
              <a:buChar char="ü"/>
            </a:pPr>
            <a:r>
              <a:rPr lang="en-US" dirty="0" smtClean="0"/>
              <a:t>Screening is the process used to determine whether a proposed project or activity requires an EIA and, if so, what level of environmental review is necessary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81376" y="3244334"/>
            <a:ext cx="1981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Screening Criteria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7772400" cy="1362456"/>
          </a:xfrm>
        </p:spPr>
        <p:txBody>
          <a:bodyPr/>
          <a:lstStyle/>
          <a:p>
            <a:pPr algn="ctr"/>
            <a:r>
              <a:rPr smtClean="0"/>
              <a:t>Screening Criteria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2286000"/>
            <a:ext cx="7239000" cy="38022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628650" algn="just">
              <a:lnSpc>
                <a:spcPct val="15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70000"/>
              <a:buFont typeface="Wingdings" pitchFamily="2" charset="2"/>
              <a:buChar char="è"/>
            </a:pPr>
            <a:r>
              <a:rPr lang="en-US" sz="2400" dirty="0" smtClean="0"/>
              <a:t>Project type, location, size (e.g., capital investment, number of people affected, project capacity, areal extent)</a:t>
            </a:r>
          </a:p>
          <a:p>
            <a:pPr marL="742950" lvl="1" indent="-628650" algn="just">
              <a:lnSpc>
                <a:spcPct val="15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70000"/>
              <a:buFont typeface="Wingdings" pitchFamily="2" charset="2"/>
              <a:buChar char="è"/>
            </a:pPr>
            <a:r>
              <a:rPr lang="en-US" sz="2400" dirty="0" smtClean="0"/>
              <a:t>Receiving environment characteristics</a:t>
            </a:r>
          </a:p>
          <a:p>
            <a:pPr marL="742950" lvl="1" indent="-628650" algn="just">
              <a:lnSpc>
                <a:spcPct val="15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70000"/>
              <a:buFont typeface="Wingdings" pitchFamily="2" charset="2"/>
              <a:buChar char="è"/>
            </a:pPr>
            <a:r>
              <a:rPr lang="en-US" sz="2400" dirty="0" smtClean="0"/>
              <a:t>Strength of community opinion</a:t>
            </a:r>
          </a:p>
          <a:p>
            <a:pPr marL="742950" lvl="1" indent="-628650" algn="just">
              <a:lnSpc>
                <a:spcPct val="15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70000"/>
              <a:buFont typeface="Wingdings" pitchFamily="2" charset="2"/>
              <a:buChar char="è"/>
            </a:pPr>
            <a:r>
              <a:rPr lang="en-US" sz="2400" dirty="0" smtClean="0"/>
              <a:t>Confidence in prediction of impacts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7724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Screen the activity</a:t>
            </a:r>
          </a:p>
        </p:txBody>
      </p:sp>
      <p:sp>
        <p:nvSpPr>
          <p:cNvPr id="330755" name="Text Box 3"/>
          <p:cNvSpPr txBox="1">
            <a:spLocks noChangeArrowheads="1"/>
          </p:cNvSpPr>
          <p:nvPr/>
        </p:nvSpPr>
        <p:spPr bwMode="auto">
          <a:xfrm>
            <a:off x="609600" y="1524000"/>
            <a:ext cx="1828800" cy="2563813"/>
          </a:xfrm>
          <a:prstGeom prst="rect">
            <a:avLst/>
          </a:prstGeom>
          <a:solidFill>
            <a:srgbClr val="FFFF99"/>
          </a:solidFill>
          <a:ln w="12700" cap="sq">
            <a:solidFill>
              <a:schemeClr val="bg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Aft>
                <a:spcPct val="50000"/>
              </a:spcAft>
            </a:pPr>
            <a:r>
              <a:rPr lang="en-US" sz="1700" b="1">
                <a:latin typeface="Arial" charset="0"/>
              </a:rPr>
              <a:t>Screen each activity</a:t>
            </a:r>
          </a:p>
          <a:p>
            <a:pPr>
              <a:spcAft>
                <a:spcPct val="50000"/>
              </a:spcAft>
            </a:pPr>
            <a:r>
              <a:rPr lang="en-US" sz="1700">
                <a:latin typeface="Arial" charset="0"/>
              </a:rPr>
              <a:t>Based on the </a:t>
            </a:r>
            <a:r>
              <a:rPr lang="en-US" sz="1700" b="1">
                <a:latin typeface="Arial" charset="0"/>
              </a:rPr>
              <a:t>nature</a:t>
            </a:r>
            <a:r>
              <a:rPr lang="en-US" sz="1700">
                <a:latin typeface="Arial" charset="0"/>
              </a:rPr>
              <a:t> of the activity, what level of environmental analysis is indicated?</a:t>
            </a:r>
            <a:endParaRPr lang="en-US" sz="1700" i="1">
              <a:latin typeface="Arial" charset="0"/>
            </a:endParaRPr>
          </a:p>
        </p:txBody>
      </p:sp>
      <p:sp>
        <p:nvSpPr>
          <p:cNvPr id="330756" name="AutoShape 4"/>
          <p:cNvSpPr>
            <a:spLocks noChangeArrowheads="1"/>
          </p:cNvSpPr>
          <p:nvPr/>
        </p:nvSpPr>
        <p:spPr bwMode="auto">
          <a:xfrm>
            <a:off x="2514600" y="1676400"/>
            <a:ext cx="304800" cy="1676400"/>
          </a:xfrm>
          <a:prstGeom prst="homePlate">
            <a:avLst>
              <a:gd name="adj" fmla="val 91667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0758" name="Rectangle 6"/>
          <p:cNvSpPr>
            <a:spLocks noChangeArrowheads="1"/>
          </p:cNvSpPr>
          <p:nvPr/>
        </p:nvSpPr>
        <p:spPr bwMode="auto">
          <a:xfrm>
            <a:off x="2971800" y="1828800"/>
            <a:ext cx="5410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 b="1">
                <a:solidFill>
                  <a:srgbClr val="009900"/>
                </a:solidFill>
                <a:latin typeface="Arial" charset="0"/>
              </a:rPr>
              <a:t>screening classifies the activity into a RISK CATEGORY:</a:t>
            </a:r>
          </a:p>
        </p:txBody>
      </p:sp>
      <p:sp>
        <p:nvSpPr>
          <p:cNvPr id="330759" name="Rectangle 7"/>
          <p:cNvSpPr>
            <a:spLocks noChangeArrowheads="1"/>
          </p:cNvSpPr>
          <p:nvPr/>
        </p:nvSpPr>
        <p:spPr bwMode="auto">
          <a:xfrm>
            <a:off x="2971800" y="2987675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en-US" sz="1900" b="1">
              <a:solidFill>
                <a:srgbClr val="1E4ABD"/>
              </a:solidFill>
              <a:latin typeface="Arial" charset="0"/>
            </a:endParaRPr>
          </a:p>
        </p:txBody>
      </p:sp>
      <p:sp>
        <p:nvSpPr>
          <p:cNvPr id="330761" name="Rectangle 9"/>
          <p:cNvSpPr>
            <a:spLocks noChangeArrowheads="1"/>
          </p:cNvSpPr>
          <p:nvPr/>
        </p:nvSpPr>
        <p:spPr bwMode="auto">
          <a:xfrm>
            <a:off x="3562350" y="2743200"/>
            <a:ext cx="2019300" cy="381000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marL="234950" indent="-234950" algn="l"/>
            <a:r>
              <a:rPr lang="en-US" sz="1800" b="1">
                <a:solidFill>
                  <a:srgbClr val="1E4ABD"/>
                </a:solidFill>
                <a:latin typeface="Arial" charset="0"/>
              </a:rPr>
              <a:t>VERY LOW RISK</a:t>
            </a:r>
            <a:endParaRPr lang="en-US" sz="1800" b="1">
              <a:latin typeface="Arial" charset="0"/>
            </a:endParaRPr>
          </a:p>
        </p:txBody>
      </p:sp>
      <p:sp>
        <p:nvSpPr>
          <p:cNvPr id="330762" name="Rectangle 10"/>
          <p:cNvSpPr>
            <a:spLocks noChangeArrowheads="1"/>
          </p:cNvSpPr>
          <p:nvPr/>
        </p:nvSpPr>
        <p:spPr bwMode="auto">
          <a:xfrm>
            <a:off x="3562350" y="3300413"/>
            <a:ext cx="2019300" cy="357187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marL="234950" indent="-234950" algn="l"/>
            <a:r>
              <a:rPr lang="en-US" sz="1800" b="1">
                <a:solidFill>
                  <a:schemeClr val="accent2"/>
                </a:solidFill>
                <a:latin typeface="Arial" charset="0"/>
              </a:rPr>
              <a:t>VERY HIGH RISK</a:t>
            </a:r>
            <a:endParaRPr lang="en-US" sz="1800" b="1">
              <a:latin typeface="Arial" charset="0"/>
            </a:endParaRPr>
          </a:p>
        </p:txBody>
      </p:sp>
      <p:sp>
        <p:nvSpPr>
          <p:cNvPr id="330763" name="Rectangle 11"/>
          <p:cNvSpPr>
            <a:spLocks noChangeArrowheads="1"/>
          </p:cNvSpPr>
          <p:nvPr/>
        </p:nvSpPr>
        <p:spPr bwMode="auto">
          <a:xfrm>
            <a:off x="3562350" y="3810000"/>
            <a:ext cx="2019300" cy="609600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/>
            <a:r>
              <a:rPr lang="en-US" sz="1800" b="1">
                <a:solidFill>
                  <a:srgbClr val="1E4ABD"/>
                </a:solidFill>
                <a:latin typeface="Arial" charset="0"/>
              </a:rPr>
              <a:t>MODERATE OR UNKNOWN RISK</a:t>
            </a:r>
          </a:p>
        </p:txBody>
      </p:sp>
      <p:sp>
        <p:nvSpPr>
          <p:cNvPr id="330764" name="AutoShape 12"/>
          <p:cNvSpPr>
            <a:spLocks noChangeArrowheads="1"/>
          </p:cNvSpPr>
          <p:nvPr/>
        </p:nvSpPr>
        <p:spPr bwMode="auto">
          <a:xfrm>
            <a:off x="5638800" y="2743200"/>
            <a:ext cx="381000" cy="381000"/>
          </a:xfrm>
          <a:prstGeom prst="homePlate">
            <a:avLst>
              <a:gd name="adj" fmla="val 10000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 b="1">
              <a:latin typeface="Arial" charset="0"/>
            </a:endParaRPr>
          </a:p>
        </p:txBody>
      </p:sp>
      <p:sp>
        <p:nvSpPr>
          <p:cNvPr id="330765" name="Rectangle 13"/>
          <p:cNvSpPr>
            <a:spLocks noChangeArrowheads="1"/>
          </p:cNvSpPr>
          <p:nvPr/>
        </p:nvSpPr>
        <p:spPr bwMode="auto">
          <a:xfrm>
            <a:off x="6172200" y="2743200"/>
            <a:ext cx="22129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900" b="1">
                <a:latin typeface="Arial" charset="0"/>
              </a:rPr>
              <a:t>EIA process ends</a:t>
            </a:r>
          </a:p>
        </p:txBody>
      </p:sp>
      <p:sp>
        <p:nvSpPr>
          <p:cNvPr id="330766" name="Rectangle 14"/>
          <p:cNvSpPr>
            <a:spLocks noChangeArrowheads="1"/>
          </p:cNvSpPr>
          <p:nvPr/>
        </p:nvSpPr>
        <p:spPr bwMode="auto">
          <a:xfrm>
            <a:off x="6172200" y="3276600"/>
            <a:ext cx="21161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900" b="1">
                <a:latin typeface="Arial" charset="0"/>
              </a:rPr>
              <a:t>Do full EIA study</a:t>
            </a:r>
          </a:p>
        </p:txBody>
      </p:sp>
      <p:sp>
        <p:nvSpPr>
          <p:cNvPr id="330767" name="AutoShape 15"/>
          <p:cNvSpPr>
            <a:spLocks noChangeArrowheads="1"/>
          </p:cNvSpPr>
          <p:nvPr/>
        </p:nvSpPr>
        <p:spPr bwMode="auto">
          <a:xfrm>
            <a:off x="5638800" y="3276600"/>
            <a:ext cx="381000" cy="381000"/>
          </a:xfrm>
          <a:prstGeom prst="homePlate">
            <a:avLst>
              <a:gd name="adj" fmla="val 10000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 b="1">
              <a:latin typeface="Arial" charset="0"/>
            </a:endParaRPr>
          </a:p>
        </p:txBody>
      </p:sp>
      <p:sp>
        <p:nvSpPr>
          <p:cNvPr id="330768" name="AutoShape 16"/>
          <p:cNvSpPr>
            <a:spLocks noChangeArrowheads="1"/>
          </p:cNvSpPr>
          <p:nvPr/>
        </p:nvSpPr>
        <p:spPr bwMode="auto">
          <a:xfrm>
            <a:off x="5638800" y="3886200"/>
            <a:ext cx="381000" cy="381000"/>
          </a:xfrm>
          <a:prstGeom prst="homePlate">
            <a:avLst>
              <a:gd name="adj" fmla="val 10000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 b="1">
              <a:latin typeface="Arial" charset="0"/>
            </a:endParaRPr>
          </a:p>
        </p:txBody>
      </p:sp>
      <p:sp>
        <p:nvSpPr>
          <p:cNvPr id="330769" name="Rectangle 17"/>
          <p:cNvSpPr>
            <a:spLocks noChangeArrowheads="1"/>
          </p:cNvSpPr>
          <p:nvPr/>
        </p:nvSpPr>
        <p:spPr bwMode="auto">
          <a:xfrm>
            <a:off x="6172200" y="3825875"/>
            <a:ext cx="25146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900" b="1">
                <a:latin typeface="Arial" charset="0"/>
              </a:rPr>
              <a:t>Do preliminary assessment</a:t>
            </a:r>
          </a:p>
        </p:txBody>
      </p:sp>
      <p:sp>
        <p:nvSpPr>
          <p:cNvPr id="330770" name="Rectangle 18"/>
          <p:cNvSpPr>
            <a:spLocks noChangeArrowheads="1"/>
          </p:cNvSpPr>
          <p:nvPr/>
        </p:nvSpPr>
        <p:spPr bwMode="auto">
          <a:xfrm>
            <a:off x="5105400" y="4953000"/>
            <a:ext cx="3200400" cy="1247775"/>
          </a:xfrm>
          <a:prstGeom prst="rect">
            <a:avLst/>
          </a:prstGeom>
          <a:solidFill>
            <a:srgbClr val="808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900" b="1">
                <a:solidFill>
                  <a:schemeClr val="bg1"/>
                </a:solidFill>
                <a:latin typeface="Arial" charset="0"/>
              </a:rPr>
              <a:t>The outcome of the screening process determines the next step in the EIA process</a:t>
            </a:r>
          </a:p>
        </p:txBody>
      </p:sp>
      <p:sp>
        <p:nvSpPr>
          <p:cNvPr id="330771" name="AutoShape 19"/>
          <p:cNvSpPr>
            <a:spLocks noChangeArrowheads="1"/>
          </p:cNvSpPr>
          <p:nvPr/>
        </p:nvSpPr>
        <p:spPr bwMode="auto">
          <a:xfrm rot="-5400000">
            <a:off x="7086600" y="3886200"/>
            <a:ext cx="304800" cy="1676400"/>
          </a:xfrm>
          <a:prstGeom prst="homePlate">
            <a:avLst>
              <a:gd name="adj" fmla="val 91667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385</TotalTime>
  <Words>1219</Words>
  <Application>Microsoft Office PowerPoint</Application>
  <PresentationFormat>On-screen Show (4:3)</PresentationFormat>
  <Paragraphs>230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Flow</vt:lpstr>
      <vt:lpstr>Basic Concepts of Environmental Impact Analysis (EIA)</vt:lpstr>
      <vt:lpstr>What is EIA</vt:lpstr>
      <vt:lpstr>What is an impact?</vt:lpstr>
      <vt:lpstr>The Environmental Impact Assessment Process</vt:lpstr>
      <vt:lpstr>PowerPoint Presentation</vt:lpstr>
      <vt:lpstr>The EIA process</vt:lpstr>
      <vt:lpstr>Screening</vt:lpstr>
      <vt:lpstr>Screening Criteria</vt:lpstr>
      <vt:lpstr> Screen the activity</vt:lpstr>
      <vt:lpstr>Scoping</vt:lpstr>
      <vt:lpstr>Importance of Scoping</vt:lpstr>
      <vt:lpstr>EIA Impact Identification Methods</vt:lpstr>
      <vt:lpstr>Selection of Appropriate Methods</vt:lpstr>
      <vt:lpstr>Checklists </vt:lpstr>
      <vt:lpstr>Matrices</vt:lpstr>
      <vt:lpstr>Networks</vt:lpstr>
      <vt:lpstr>Overlays</vt:lpstr>
      <vt:lpstr>BEES </vt:lpstr>
      <vt:lpstr>Impact Significance Determination</vt:lpstr>
      <vt:lpstr>Characteristics Affecting Impact Significance</vt:lpstr>
      <vt:lpstr>Mitigation Measures</vt:lpstr>
      <vt:lpstr>Assessment of Alternatives</vt:lpstr>
      <vt:lpstr>Documentation</vt:lpstr>
      <vt:lpstr>Decision Making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Concepts of Environmental Impact analysis (EIA)</dc:title>
  <dc:creator>m</dc:creator>
  <cp:lastModifiedBy>user</cp:lastModifiedBy>
  <cp:revision>50</cp:revision>
  <dcterms:created xsi:type="dcterms:W3CDTF">2015-02-15T05:50:03Z</dcterms:created>
  <dcterms:modified xsi:type="dcterms:W3CDTF">2001-12-31T18:53:33Z</dcterms:modified>
</cp:coreProperties>
</file>