
<file path=[Content_Types].xml><?xml version="1.0" encoding="utf-8"?>
<Types xmlns="http://schemas.openxmlformats.org/package/2006/content-types">
  <Override PartName="/customXml/itemProps3.xml" ContentType="application/vnd.openxmlformats-officedocument.customXmlProperties+xml"/>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docProps/custom.xml" ContentType="application/vnd.openxmlformats-officedocument.custom-properties+xml"/>
  <Override PartName="/ppt/commentAuthors.xml" ContentType="application/vnd.openxmlformats-officedocument.presentationml.commentAuthor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customXml/itemProps2.xml" ContentType="application/vnd.openxmlformats-officedocument.customXml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Layouts/slideLayout12.xml" ContentType="application/vnd.openxmlformats-officedocument.presentationml.slideLayout+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34"/>
  </p:notesMasterIdLst>
  <p:handoutMasterIdLst>
    <p:handoutMasterId r:id="rId35"/>
  </p:handoutMasterIdLst>
  <p:sldIdLst>
    <p:sldId id="273" r:id="rId5"/>
    <p:sldId id="276" r:id="rId6"/>
    <p:sldId id="277" r:id="rId7"/>
    <p:sldId id="279" r:id="rId8"/>
    <p:sldId id="281" r:id="rId9"/>
    <p:sldId id="282" r:id="rId10"/>
    <p:sldId id="295" r:id="rId11"/>
    <p:sldId id="296" r:id="rId12"/>
    <p:sldId id="297" r:id="rId13"/>
    <p:sldId id="298" r:id="rId14"/>
    <p:sldId id="300" r:id="rId15"/>
    <p:sldId id="301" r:id="rId16"/>
    <p:sldId id="302" r:id="rId17"/>
    <p:sldId id="303" r:id="rId18"/>
    <p:sldId id="304" r:id="rId19"/>
    <p:sldId id="305" r:id="rId20"/>
    <p:sldId id="306" r:id="rId21"/>
    <p:sldId id="307" r:id="rId22"/>
    <p:sldId id="308" r:id="rId23"/>
    <p:sldId id="309" r:id="rId24"/>
    <p:sldId id="310" r:id="rId25"/>
    <p:sldId id="311" r:id="rId26"/>
    <p:sldId id="313" r:id="rId27"/>
    <p:sldId id="314" r:id="rId28"/>
    <p:sldId id="315" r:id="rId29"/>
    <p:sldId id="316" r:id="rId30"/>
    <p:sldId id="317" r:id="rId31"/>
    <p:sldId id="318" r:id="rId32"/>
    <p:sldId id="319" r:id="rId33"/>
  </p:sldIdLst>
  <p:sldSz cx="10058400" cy="7772400"/>
  <p:notesSz cx="10058400" cy="7772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448" userDrawn="1">
          <p15:clr>
            <a:srgbClr val="A4A3A4"/>
          </p15:clr>
        </p15:guide>
        <p15:guide id="2" pos="3168" userDrawn="1">
          <p15:clr>
            <a:srgbClr val="A4A3A4"/>
          </p15:clr>
        </p15:guide>
      </p15:sldGuideLst>
    </p:ext>
    <p:ext uri="{2D200454-40CA-4A62-9FC3-DE9A4176ACB9}">
      <p15:notesGuideLst xmlns=""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Young-Turner, Cindy" initials="YC" lastIdx="3" clrIdx="0">
    <p:extLst/>
  </p:cmAuthor>
  <p:cmAuthor id="2" name="McGill, Deborah" initials="MD"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A92471"/>
    <a:srgbClr val="E6661F"/>
    <a:srgbClr val="1E1860"/>
    <a:srgbClr val="A29CC0"/>
    <a:srgbClr val="555276"/>
    <a:srgbClr val="A6C038"/>
    <a:srgbClr val="ECCE18"/>
    <a:srgbClr val="C83537"/>
    <a:srgbClr val="1E185F"/>
    <a:srgbClr val="A7BF39"/>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20580" autoAdjust="0"/>
    <p:restoredTop sz="82796" autoAdjust="0"/>
  </p:normalViewPr>
  <p:slideViewPr>
    <p:cSldViewPr>
      <p:cViewPr varScale="1">
        <p:scale>
          <a:sx n="54" d="100"/>
          <a:sy n="54" d="100"/>
        </p:scale>
        <p:origin x="-1464" y="-84"/>
      </p:cViewPr>
      <p:guideLst>
        <p:guide orient="horz" pos="2448"/>
        <p:guide pos="3168"/>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p:scale>
          <a:sx n="88" d="100"/>
          <a:sy n="88" d="100"/>
        </p:scale>
        <p:origin x="-1464" y="-60"/>
      </p:cViewPr>
      <p:guideLst>
        <p:guide orient="horz" pos="2448"/>
        <p:guide pos="3168"/>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4359275" cy="3889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5697538" y="0"/>
            <a:ext cx="4359275" cy="388938"/>
          </a:xfrm>
          <a:prstGeom prst="rect">
            <a:avLst/>
          </a:prstGeom>
        </p:spPr>
        <p:txBody>
          <a:bodyPr vert="horz" lIns="91440" tIns="45720" rIns="91440" bIns="45720" rtlCol="0"/>
          <a:lstStyle>
            <a:lvl1pPr algn="r">
              <a:defRPr sz="1200"/>
            </a:lvl1pPr>
          </a:lstStyle>
          <a:p>
            <a:fld id="{638342C8-1770-4004-A9F5-C37FDF397545}" type="datetimeFigureOut">
              <a:rPr lang="en-US" smtClean="0"/>
              <a:pPr/>
              <a:t>4/10/2020</a:t>
            </a:fld>
            <a:endParaRPr lang="en-US" dirty="0"/>
          </a:p>
        </p:txBody>
      </p:sp>
      <p:sp>
        <p:nvSpPr>
          <p:cNvPr id="4" name="Footer Placeholder 3"/>
          <p:cNvSpPr>
            <a:spLocks noGrp="1"/>
          </p:cNvSpPr>
          <p:nvPr>
            <p:ph type="ftr" sz="quarter" idx="2"/>
          </p:nvPr>
        </p:nvSpPr>
        <p:spPr>
          <a:xfrm>
            <a:off x="0" y="7383463"/>
            <a:ext cx="4359275" cy="38893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5697538" y="7383463"/>
            <a:ext cx="4359275" cy="388937"/>
          </a:xfrm>
          <a:prstGeom prst="rect">
            <a:avLst/>
          </a:prstGeom>
        </p:spPr>
        <p:txBody>
          <a:bodyPr vert="horz" lIns="91440" tIns="45720" rIns="91440" bIns="45720" rtlCol="0" anchor="b"/>
          <a:lstStyle>
            <a:lvl1pPr algn="r">
              <a:defRPr sz="1200"/>
            </a:lvl1pPr>
          </a:lstStyle>
          <a:p>
            <a:fld id="{F768BC3E-3DFE-4E62-ABA8-A3563E71BD52}" type="slidenum">
              <a:rPr lang="en-US" smtClean="0"/>
              <a:pPr/>
              <a:t>‹#›</a:t>
            </a:fld>
            <a:endParaRPr lang="en-US" dirty="0"/>
          </a:p>
        </p:txBody>
      </p:sp>
    </p:spTree>
    <p:extLst>
      <p:ext uri="{BB962C8B-B14F-4D97-AF65-F5344CB8AC3E}">
        <p14:creationId xmlns:p14="http://schemas.microsoft.com/office/powerpoint/2010/main" xmlns="" val="132132088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a:xfrm>
            <a:off x="3332163" y="971550"/>
            <a:ext cx="3394075" cy="2622550"/>
          </a:xfrm>
          <a:prstGeom prst="rect">
            <a:avLst/>
          </a:prstGeom>
          <a:noFill/>
          <a:ln w="12700">
            <a:solidFill>
              <a:prstClr val="black"/>
            </a:solidFill>
          </a:ln>
        </p:spPr>
        <p:txBody>
          <a:bodyPr vert="horz" lIns="91440" tIns="45720" rIns="91440" bIns="45720" rtlCol="0" anchor="ctr"/>
          <a:lstStyle/>
          <a:p>
            <a:endParaRPr lang="en-US"/>
          </a:p>
        </p:txBody>
      </p:sp>
      <p:sp>
        <p:nvSpPr>
          <p:cNvPr id="3" name="Notes Placeholder 2"/>
          <p:cNvSpPr>
            <a:spLocks noGrp="1"/>
          </p:cNvSpPr>
          <p:nvPr>
            <p:ph type="body" sz="quarter" idx="3"/>
          </p:nvPr>
        </p:nvSpPr>
        <p:spPr>
          <a:xfrm>
            <a:off x="1006475" y="3740150"/>
            <a:ext cx="8045450" cy="306070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p:cNvSpPr>
            <a:spLocks noGrp="1"/>
          </p:cNvSpPr>
          <p:nvPr>
            <p:ph type="sldNum" sz="quarter" idx="5"/>
          </p:nvPr>
        </p:nvSpPr>
        <p:spPr>
          <a:xfrm>
            <a:off x="5697538" y="7383463"/>
            <a:ext cx="4359275" cy="388937"/>
          </a:xfrm>
          <a:prstGeom prst="rect">
            <a:avLst/>
          </a:prstGeom>
        </p:spPr>
        <p:txBody>
          <a:bodyPr vert="horz" lIns="91440" tIns="45720" rIns="91440" bIns="45720" rtlCol="0" anchor="b"/>
          <a:lstStyle>
            <a:lvl1pPr algn="r">
              <a:defRPr sz="1200"/>
            </a:lvl1pPr>
          </a:lstStyle>
          <a:p>
            <a:fld id="{45030C55-16A3-4E6E-A494-1580878CDD31}" type="slidenum">
              <a:rPr lang="en-US" smtClean="0"/>
              <a:pPr/>
              <a:t>‹#›</a:t>
            </a:fld>
            <a:endParaRPr lang="en-US"/>
          </a:p>
        </p:txBody>
      </p:sp>
    </p:spTree>
    <p:extLst>
      <p:ext uri="{BB962C8B-B14F-4D97-AF65-F5344CB8AC3E}">
        <p14:creationId xmlns:p14="http://schemas.microsoft.com/office/powerpoint/2010/main" xmlns="" val="390652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lide Image Placeholder 2"/>
          <p:cNvSpPr>
            <a:spLocks noGrp="1" noRot="1" noChangeAspect="1"/>
          </p:cNvSpPr>
          <p:nvPr>
            <p:ph type="sldImg"/>
          </p:nvPr>
        </p:nvSpPr>
        <p:spPr/>
      </p:sp>
      <p:sp>
        <p:nvSpPr>
          <p:cNvPr id="4" name="Notes Placeholder 3"/>
          <p:cNvSpPr>
            <a:spLocks noGrp="1"/>
          </p:cNvSpPr>
          <p:nvPr>
            <p:ph type="body" idx="1"/>
          </p:nvPr>
        </p:nvSpPr>
        <p:spPr/>
        <p:txBody>
          <a:bodyPr/>
          <a:lstStyle/>
          <a:p>
            <a:endParaRPr lang="en-US"/>
          </a:p>
        </p:txBody>
      </p:sp>
    </p:spTree>
    <p:extLst>
      <p:ext uri="{BB962C8B-B14F-4D97-AF65-F5344CB8AC3E}">
        <p14:creationId xmlns:p14="http://schemas.microsoft.com/office/powerpoint/2010/main" xmlns="" val="384213871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r>
              <a:rPr lang="en-US" sz="1000" kern="1200" dirty="0">
                <a:solidFill>
                  <a:schemeClr val="tx1"/>
                </a:solidFill>
                <a:effectLst/>
                <a:latin typeface="Arial" charset="0"/>
                <a:ea typeface="Arial" charset="0"/>
                <a:cs typeface="Arial" charset="0"/>
              </a:rPr>
              <a:t>IBM (2013) categorizes analytics into three types: </a:t>
            </a:r>
          </a:p>
          <a:p>
            <a:r>
              <a:rPr lang="en-US" sz="1000" i="1" kern="1200" dirty="0">
                <a:solidFill>
                  <a:schemeClr val="tx1"/>
                </a:solidFill>
                <a:effectLst/>
                <a:latin typeface="Arial" charset="0"/>
                <a:ea typeface="Arial" charset="0"/>
                <a:cs typeface="Arial" charset="0"/>
              </a:rPr>
              <a:t>Descriptive</a:t>
            </a:r>
            <a:r>
              <a:rPr lang="en-US" sz="1000" kern="1200" dirty="0">
                <a:solidFill>
                  <a:schemeClr val="tx1"/>
                </a:solidFill>
                <a:effectLst/>
                <a:latin typeface="Arial" charset="0"/>
                <a:ea typeface="Arial" charset="0"/>
                <a:cs typeface="Arial" charset="0"/>
              </a:rPr>
              <a:t>: uses business intelligence and data mining to ask: “What has happened?” </a:t>
            </a:r>
          </a:p>
          <a:p>
            <a:r>
              <a:rPr lang="en-US" sz="1000" i="1" kern="1200" dirty="0">
                <a:solidFill>
                  <a:schemeClr val="tx1"/>
                </a:solidFill>
                <a:effectLst/>
                <a:latin typeface="Arial" charset="0"/>
                <a:ea typeface="Arial" charset="0"/>
                <a:cs typeface="Arial" charset="0"/>
              </a:rPr>
              <a:t>Predictive</a:t>
            </a:r>
            <a:r>
              <a:rPr lang="en-US" sz="1000" kern="1200" dirty="0">
                <a:solidFill>
                  <a:schemeClr val="tx1"/>
                </a:solidFill>
                <a:effectLst/>
                <a:latin typeface="Arial" charset="0"/>
                <a:ea typeface="Arial" charset="0"/>
                <a:cs typeface="Arial" charset="0"/>
              </a:rPr>
              <a:t>: uses statistical models and forecasts to ask: “What could happen?”</a:t>
            </a:r>
          </a:p>
          <a:p>
            <a:r>
              <a:rPr lang="en-US" sz="1000" i="1" kern="1200" dirty="0">
                <a:solidFill>
                  <a:schemeClr val="tx1"/>
                </a:solidFill>
                <a:effectLst/>
                <a:latin typeface="Arial" charset="0"/>
                <a:ea typeface="Arial" charset="0"/>
                <a:cs typeface="Arial" charset="0"/>
              </a:rPr>
              <a:t>Prescriptive</a:t>
            </a:r>
            <a:r>
              <a:rPr lang="en-US" sz="1000" kern="1200" dirty="0">
                <a:solidFill>
                  <a:schemeClr val="tx1"/>
                </a:solidFill>
                <a:effectLst/>
                <a:latin typeface="Arial" charset="0"/>
                <a:ea typeface="Arial" charset="0"/>
                <a:cs typeface="Arial" charset="0"/>
              </a:rPr>
              <a:t>: uses optimization and simulation to ask: “What should we do?”</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effectLst/>
              <a:latin typeface="Arial" charset="0"/>
              <a:ea typeface="Arial" charset="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Arial" charset="0"/>
                <a:ea typeface="Arial" charset="0"/>
                <a:cs typeface="Arial" charset="0"/>
              </a:rPr>
              <a:t>To these three types, Gartner adds a fourth type, of </a:t>
            </a:r>
            <a:r>
              <a:rPr lang="en-US" sz="1000" i="1" kern="1200" dirty="0">
                <a:solidFill>
                  <a:schemeClr val="tx1"/>
                </a:solidFill>
                <a:effectLst/>
                <a:latin typeface="Arial" charset="0"/>
                <a:ea typeface="Arial" charset="0"/>
                <a:cs typeface="Arial" charset="0"/>
              </a:rPr>
              <a:t>diagnostic</a:t>
            </a:r>
            <a:r>
              <a:rPr lang="en-US" sz="1000" kern="1200" dirty="0">
                <a:solidFill>
                  <a:schemeClr val="tx1"/>
                </a:solidFill>
                <a:effectLst/>
                <a:latin typeface="Arial" charset="0"/>
                <a:ea typeface="Arial" charset="0"/>
                <a:cs typeface="Arial" charset="0"/>
              </a:rPr>
              <a:t> analytics,</a:t>
            </a:r>
            <a:r>
              <a:rPr lang="en-US" sz="1000" kern="1200" baseline="0" dirty="0">
                <a:solidFill>
                  <a:schemeClr val="tx1"/>
                </a:solidFill>
                <a:effectLst/>
                <a:latin typeface="Arial" charset="0"/>
                <a:ea typeface="Arial" charset="0"/>
                <a:cs typeface="Arial" charset="0"/>
              </a:rPr>
              <a:t> </a:t>
            </a:r>
            <a:r>
              <a:rPr lang="en-US" sz="1000" kern="1200" dirty="0">
                <a:solidFill>
                  <a:schemeClr val="tx1"/>
                </a:solidFill>
                <a:effectLst/>
                <a:latin typeface="Arial" charset="0"/>
                <a:ea typeface="Arial" charset="0"/>
                <a:cs typeface="Arial" charset="0"/>
              </a:rPr>
              <a:t>which they define as “a form of advance analytics which examines data or content to answer the question “Why did it happen?”.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10</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13696887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Arial" charset="0"/>
                <a:ea typeface="Arial" charset="0"/>
                <a:cs typeface="Arial" charset="0"/>
              </a:rPr>
              <a:t>Descriptive analytics are the simplest type of analytics and simply describe the data.</a:t>
            </a:r>
            <a:r>
              <a:rPr lang="en-US" sz="1000" kern="1200" baseline="0" dirty="0">
                <a:solidFill>
                  <a:schemeClr val="tx1"/>
                </a:solidFill>
                <a:effectLst/>
                <a:latin typeface="Arial" charset="0"/>
                <a:ea typeface="Arial" charset="0"/>
                <a:cs typeface="Arial" charset="0"/>
              </a:rPr>
              <a:t> C</a:t>
            </a:r>
            <a:r>
              <a:rPr lang="en-US" sz="1000" kern="1200" dirty="0">
                <a:solidFill>
                  <a:schemeClr val="tx1"/>
                </a:solidFill>
                <a:effectLst/>
                <a:latin typeface="Arial" charset="0"/>
                <a:ea typeface="Arial" charset="0"/>
                <a:cs typeface="Arial" charset="0"/>
              </a:rPr>
              <a:t>ommon statistics are</a:t>
            </a:r>
            <a:r>
              <a:rPr lang="en-US" sz="1000" kern="1200" baseline="0" dirty="0">
                <a:solidFill>
                  <a:schemeClr val="tx1"/>
                </a:solidFill>
                <a:effectLst/>
                <a:latin typeface="Arial" charset="0"/>
                <a:ea typeface="Arial" charset="0"/>
                <a:cs typeface="Arial" charset="0"/>
              </a:rPr>
              <a:t> used</a:t>
            </a:r>
            <a:r>
              <a:rPr lang="en-US" sz="1000" kern="1200" dirty="0">
                <a:solidFill>
                  <a:schemeClr val="tx1"/>
                </a:solidFill>
                <a:effectLst/>
                <a:latin typeface="Arial" charset="0"/>
                <a:ea typeface="Arial" charset="0"/>
                <a:cs typeface="Arial" charset="0"/>
              </a:rPr>
              <a:t>, such as the number of laboratory tests, the average age of patients, or the average length of stay in the hospital for patients with a particular diagnosis. Descriptive analytics are often presented as pie charts, bar or column charts, tables, or written narratives. </a:t>
            </a:r>
          </a:p>
          <a:p>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11</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37350741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10000"/>
            <a:ext cx="5486400" cy="4114800"/>
          </a:xfrm>
          <a:prstGeom prst="rect">
            <a:avLst/>
          </a:prstGeom>
        </p:spPr>
        <p:txBody>
          <a:bodyPr/>
          <a:lstStyle/>
          <a:p>
            <a:r>
              <a:rPr lang="en-US" sz="1000" kern="1200" dirty="0">
                <a:solidFill>
                  <a:schemeClr val="tx1"/>
                </a:solidFill>
                <a:effectLst/>
                <a:latin typeface="Arial Hebrew Scholar" charset="-79"/>
                <a:ea typeface="Arial Hebrew Scholar" charset="-79"/>
                <a:cs typeface="Arial Hebrew Scholar" charset="-79"/>
              </a:rPr>
              <a:t>Gartner defines Diagnostic Analytics as “a form of advance analytics which examines data or content to answer the question “Why did it happen?”. </a:t>
            </a:r>
          </a:p>
          <a:p>
            <a:r>
              <a:rPr lang="en-US" sz="1000" kern="1200" dirty="0">
                <a:solidFill>
                  <a:schemeClr val="tx1"/>
                </a:solidFill>
                <a:effectLst/>
                <a:latin typeface="Arial Hebrew Scholar" charset="-79"/>
                <a:ea typeface="Arial Hebrew Scholar" charset="-79"/>
                <a:cs typeface="Arial Hebrew Scholar" charset="-79"/>
              </a:rPr>
              <a:t>Tools used for diagnostic analytics include drill-down techniques, data discovery, and correlations.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kern="1200" dirty="0">
              <a:solidFill>
                <a:schemeClr val="tx1"/>
              </a:solidFill>
              <a:effectLst/>
              <a:latin typeface="Arial Hebrew Scholar" charset="-79"/>
              <a:ea typeface="Arial Hebrew Scholar" charset="-79"/>
              <a:cs typeface="Arial Hebrew Scholar" charset="-79"/>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u="none" kern="1200" dirty="0">
              <a:solidFill>
                <a:schemeClr val="tx1"/>
              </a:solidFill>
              <a:effectLst/>
              <a:latin typeface="Arial Hebrew Scholar" charset="-79"/>
              <a:ea typeface="Arial Hebrew Scholar" charset="-79"/>
              <a:cs typeface="Arial Hebrew Scholar" charset="-79"/>
            </a:endParaRPr>
          </a:p>
          <a:p>
            <a:endParaRPr lang="en-US" sz="1000" kern="1200" dirty="0">
              <a:solidFill>
                <a:schemeClr val="tx1"/>
              </a:solidFill>
              <a:effectLst/>
              <a:latin typeface="Arial Hebrew Scholar" charset="-79"/>
              <a:ea typeface="Arial Hebrew Scholar" charset="-79"/>
              <a:cs typeface="Arial Hebrew Scholar" charset="-79"/>
            </a:endParaRPr>
          </a:p>
          <a:p>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12</a:t>
            </a:fld>
            <a:endParaRPr lang="en-US" dirty="0"/>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xmlns="" val="404729153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609600" y="3886200"/>
            <a:ext cx="8839200" cy="4114800"/>
          </a:xfrm>
          <a:prstGeom prst="rect">
            <a:avLst/>
          </a:prstGeom>
        </p:spPr>
        <p:txBody>
          <a:bodyPr/>
          <a:lstStyle/>
          <a:p>
            <a:r>
              <a:rPr lang="en-US" sz="1000" kern="1200" dirty="0">
                <a:solidFill>
                  <a:schemeClr val="tx1"/>
                </a:solidFill>
                <a:effectLst/>
                <a:ea typeface="Arial" charset="0"/>
                <a:cs typeface="Arial" charset="0"/>
              </a:rPr>
              <a:t>Let’s start with an example before going into the formal definitions.</a:t>
            </a:r>
            <a:endParaRPr lang="en-US" sz="1000" kern="1200" baseline="0" dirty="0">
              <a:solidFill>
                <a:schemeClr val="tx1"/>
              </a:solidFill>
              <a:effectLst/>
              <a:ea typeface="Arial" charset="0"/>
              <a:cs typeface="Arial" charset="0"/>
            </a:endParaRPr>
          </a:p>
          <a:p>
            <a:endParaRPr lang="en-US" sz="1000" kern="1200" baseline="0" dirty="0">
              <a:solidFill>
                <a:schemeClr val="tx1"/>
              </a:solidFill>
              <a:effectLst/>
              <a:ea typeface="Arial" charset="0"/>
              <a:cs typeface="Arial" charset="0"/>
            </a:endParaRPr>
          </a:p>
          <a:p>
            <a:r>
              <a:rPr lang="en-US" sz="1000" kern="1200" dirty="0">
                <a:solidFill>
                  <a:schemeClr val="tx1"/>
                </a:solidFill>
                <a:effectLst/>
                <a:ea typeface="Arial" charset="0"/>
                <a:cs typeface="Arial" charset="0"/>
              </a:rPr>
              <a:t>Kaiser Permanente analyzed data on infants to develop an algorithm for classifying which babies were at risk for developing </a:t>
            </a:r>
            <a:r>
              <a:rPr lang="en-US" sz="1000" i="1" kern="1200" dirty="0">
                <a:solidFill>
                  <a:schemeClr val="tx1"/>
                </a:solidFill>
                <a:effectLst/>
                <a:ea typeface="Arial" charset="0"/>
                <a:cs typeface="Arial" charset="0"/>
              </a:rPr>
              <a:t>sepsis</a:t>
            </a:r>
            <a:r>
              <a:rPr lang="en-US" sz="1000" kern="1200" dirty="0">
                <a:solidFill>
                  <a:schemeClr val="tx1"/>
                </a:solidFill>
                <a:effectLst/>
                <a:ea typeface="Arial" charset="0"/>
                <a:cs typeface="Arial" charset="0"/>
              </a:rPr>
              <a:t>,</a:t>
            </a:r>
            <a:r>
              <a:rPr lang="en-US" sz="1000" kern="1200" baseline="0" dirty="0">
                <a:solidFill>
                  <a:schemeClr val="tx1"/>
                </a:solidFill>
                <a:effectLst/>
                <a:ea typeface="Arial" charset="0"/>
                <a:cs typeface="Arial" charset="0"/>
              </a:rPr>
              <a:t> </a:t>
            </a:r>
            <a:r>
              <a:rPr lang="en-US" sz="1000" kern="1200" dirty="0">
                <a:solidFill>
                  <a:schemeClr val="tx1"/>
                </a:solidFill>
                <a:effectLst/>
                <a:ea typeface="Arial" charset="0"/>
                <a:cs typeface="Arial" charset="0"/>
              </a:rPr>
              <a:t>and conversely, which babies did not need to be treated. Sepsis is described</a:t>
            </a:r>
            <a:r>
              <a:rPr lang="en-US" sz="1000" kern="1200" baseline="0" dirty="0">
                <a:solidFill>
                  <a:schemeClr val="tx1"/>
                </a:solidFill>
                <a:effectLst/>
                <a:ea typeface="Arial" charset="0"/>
                <a:cs typeface="Arial" charset="0"/>
              </a:rPr>
              <a:t> by the Mayo Clinic as “</a:t>
            </a:r>
            <a:r>
              <a:rPr lang="en-US" sz="1000" b="0" i="0" kern="1200" dirty="0">
                <a:solidFill>
                  <a:schemeClr val="tx1"/>
                </a:solidFill>
                <a:effectLst/>
                <a:ea typeface="Arial" charset="0"/>
                <a:cs typeface="Arial" charset="0"/>
              </a:rPr>
              <a:t>a potentially life-threatening complication of an infection. Sepsis occurs when chemicals released into the bloodstream to fight the infection trigger inflammatory responses throughout the body. This inflammation can trigger a cascade of changes that can damage multiple organ systems, causing them to fail.</a:t>
            </a:r>
            <a:r>
              <a:rPr lang="en-US" sz="1000" b="0" i="0" kern="1200" baseline="0" dirty="0">
                <a:solidFill>
                  <a:schemeClr val="tx1"/>
                </a:solidFill>
                <a:effectLst/>
                <a:ea typeface="Arial" charset="0"/>
                <a:cs typeface="Arial" charset="0"/>
              </a:rPr>
              <a:t> </a:t>
            </a:r>
            <a:r>
              <a:rPr lang="en-US" sz="1000" b="0" i="0" kern="1200" dirty="0">
                <a:solidFill>
                  <a:schemeClr val="tx1"/>
                </a:solidFill>
                <a:effectLst/>
                <a:ea typeface="Arial" charset="0"/>
                <a:cs typeface="Arial" charset="0"/>
              </a:rPr>
              <a:t>If sepsis progresses to septic shock, blood pressure drops dramatically, which may lead to death.” </a:t>
            </a:r>
          </a:p>
          <a:p>
            <a:endParaRPr lang="en-US" sz="1000" kern="1200" dirty="0">
              <a:solidFill>
                <a:schemeClr val="tx1"/>
              </a:solidFill>
              <a:effectLst/>
              <a:ea typeface="Arial" charset="0"/>
              <a:cs typeface="Arial" charset="0"/>
            </a:endParaRPr>
          </a:p>
          <a:p>
            <a:r>
              <a:rPr lang="en-US" sz="1000" kern="1200" dirty="0">
                <a:solidFill>
                  <a:schemeClr val="tx1"/>
                </a:solidFill>
                <a:effectLst/>
                <a:ea typeface="Arial" charset="0"/>
                <a:cs typeface="Arial" charset="0"/>
              </a:rPr>
              <a:t>Kaiser Permanente</a:t>
            </a:r>
            <a:r>
              <a:rPr lang="en-US" sz="1000" kern="1200" baseline="0" dirty="0">
                <a:solidFill>
                  <a:schemeClr val="tx1"/>
                </a:solidFill>
                <a:effectLst/>
                <a:ea typeface="Arial" charset="0"/>
                <a:cs typeface="Arial" charset="0"/>
              </a:rPr>
              <a:t> </a:t>
            </a:r>
            <a:r>
              <a:rPr lang="en-US" sz="1000" kern="1200" dirty="0">
                <a:solidFill>
                  <a:schemeClr val="tx1"/>
                </a:solidFill>
                <a:effectLst/>
                <a:ea typeface="Arial" charset="0"/>
                <a:cs typeface="Arial" charset="0"/>
              </a:rPr>
              <a:t>stated that “Judicious application of our scheme could result in decreased antibiotic treatment in 80,000 to 240,000 US newborns each year”. </a:t>
            </a:r>
          </a:p>
          <a:p>
            <a:endParaRPr lang="en-US" sz="1000" u="none" kern="1200" dirty="0">
              <a:solidFill>
                <a:schemeClr val="tx1"/>
              </a:solidFill>
              <a:effectLst/>
              <a:ea typeface="Arial" charset="0"/>
              <a:cs typeface="Arial" charset="0"/>
            </a:endParaRPr>
          </a:p>
          <a:p>
            <a:r>
              <a:rPr lang="en-US" sz="1000" u="none" kern="1200" dirty="0">
                <a:solidFill>
                  <a:schemeClr val="tx1"/>
                </a:solidFill>
                <a:effectLst/>
                <a:ea typeface="Arial" charset="0"/>
                <a:cs typeface="Arial" charset="0"/>
              </a:rPr>
              <a:t>With</a:t>
            </a:r>
            <a:r>
              <a:rPr lang="en-US" sz="1000" u="none" kern="1200" baseline="0" dirty="0">
                <a:solidFill>
                  <a:schemeClr val="tx1"/>
                </a:solidFill>
                <a:effectLst/>
                <a:ea typeface="Arial" charset="0"/>
                <a:cs typeface="Arial" charset="0"/>
              </a:rPr>
              <a:t> that example in mind, let’s now look at a definition of predictive analytics and how the Kaiser Permanente case is an example of predictive analytics.</a:t>
            </a:r>
          </a:p>
          <a:p>
            <a:endParaRPr lang="en-US" sz="1000" u="none" kern="1200" dirty="0">
              <a:solidFill>
                <a:schemeClr val="tx1"/>
              </a:solidFill>
              <a:effectLst/>
              <a:ea typeface="Arial" charset="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u="none" kern="1200" dirty="0">
                <a:solidFill>
                  <a:schemeClr val="tx1"/>
                </a:solidFill>
                <a:effectLst/>
                <a:ea typeface="Arial" charset="0"/>
                <a:cs typeface="Arial" charset="0"/>
              </a:rPr>
              <a:t>Gartner states that predictive analytics has the following four attributes:</a:t>
            </a:r>
            <a:endParaRPr lang="en-US" sz="1000" kern="1200" dirty="0">
              <a:solidFill>
                <a:schemeClr val="tx1"/>
              </a:solidFill>
              <a:effectLst/>
              <a:ea typeface="Arial" charset="0"/>
              <a:cs typeface="Arial" charset="0"/>
            </a:endParaRPr>
          </a:p>
          <a:p>
            <a:r>
              <a:rPr lang="en-US" sz="1000" kern="1200" dirty="0">
                <a:solidFill>
                  <a:schemeClr val="tx1"/>
                </a:solidFill>
                <a:effectLst/>
                <a:ea typeface="Arial" charset="0"/>
                <a:cs typeface="Arial" charset="0"/>
              </a:rPr>
              <a:t>First: An emphasis on prediction (rather than description, classification or clustering).</a:t>
            </a:r>
            <a:r>
              <a:rPr lang="en-US" sz="1000" kern="1200" baseline="0" dirty="0">
                <a:solidFill>
                  <a:schemeClr val="tx1"/>
                </a:solidFill>
                <a:effectLst/>
                <a:ea typeface="Arial" charset="0"/>
                <a:cs typeface="Arial" charset="0"/>
              </a:rPr>
              <a:t> In the Kaiser Permanente example, they were trying to predict which newborns were at risk of developing a life-threatening condition, so that they could treat the babies to prevent it. </a:t>
            </a:r>
            <a:endParaRPr lang="en-US" sz="1000" kern="1200" dirty="0">
              <a:solidFill>
                <a:schemeClr val="tx1"/>
              </a:solidFill>
              <a:effectLst/>
              <a:ea typeface="Arial" charset="0"/>
              <a:cs typeface="Arial" charset="0"/>
            </a:endParaRPr>
          </a:p>
          <a:p>
            <a:endParaRPr lang="en-US" sz="1000" kern="1200" dirty="0">
              <a:solidFill>
                <a:schemeClr val="tx1"/>
              </a:solidFill>
              <a:effectLst/>
              <a:ea typeface="Arial" charset="0"/>
              <a:cs typeface="Arial" charset="0"/>
            </a:endParaRPr>
          </a:p>
          <a:p>
            <a:r>
              <a:rPr lang="en-US" sz="1000" kern="1200" dirty="0">
                <a:solidFill>
                  <a:schemeClr val="tx1"/>
                </a:solidFill>
                <a:effectLst/>
                <a:ea typeface="Arial" charset="0"/>
                <a:cs typeface="Arial" charset="0"/>
              </a:rPr>
              <a:t>The</a:t>
            </a:r>
            <a:r>
              <a:rPr lang="en-US" sz="1000" kern="1200" baseline="0" dirty="0">
                <a:solidFill>
                  <a:schemeClr val="tx1"/>
                </a:solidFill>
                <a:effectLst/>
                <a:ea typeface="Arial" charset="0"/>
                <a:cs typeface="Arial" charset="0"/>
              </a:rPr>
              <a:t> second attribute defined by Gartner is r</a:t>
            </a:r>
            <a:r>
              <a:rPr lang="en-US" sz="1000" kern="1200" dirty="0">
                <a:solidFill>
                  <a:schemeClr val="tx1"/>
                </a:solidFill>
                <a:effectLst/>
                <a:ea typeface="Arial" charset="0"/>
                <a:cs typeface="Arial" charset="0"/>
              </a:rPr>
              <a:t>apid analysis – often in hours or days.</a:t>
            </a:r>
            <a:r>
              <a:rPr lang="en-US" sz="1000" kern="1200" baseline="0" dirty="0">
                <a:solidFill>
                  <a:schemeClr val="tx1"/>
                </a:solidFill>
                <a:effectLst/>
                <a:ea typeface="Arial" charset="0"/>
                <a:cs typeface="Arial" charset="0"/>
              </a:rPr>
              <a:t> Consider again the sepsis example. Sepsis is a rapidly progressing condition that, if it progresses to the most severe stage of septic shock, can have a 50% mortality rate. Therefore, analysis of the data to predict which infants are at risk of developing this condition must be done rapidly – not over a period of weeks or months.</a:t>
            </a:r>
          </a:p>
          <a:p>
            <a:endParaRPr lang="en-US" sz="1000" kern="1200" dirty="0">
              <a:solidFill>
                <a:schemeClr val="tx1"/>
              </a:solidFill>
              <a:effectLst/>
              <a:ea typeface="Arial" charset="0"/>
              <a:cs typeface="Arial" charset="0"/>
            </a:endParaRPr>
          </a:p>
          <a:p>
            <a:r>
              <a:rPr lang="en-US" sz="1000" kern="1200" dirty="0">
                <a:solidFill>
                  <a:schemeClr val="tx1"/>
                </a:solidFill>
                <a:effectLst/>
                <a:ea typeface="Arial" charset="0"/>
                <a:cs typeface="Arial" charset="0"/>
              </a:rPr>
              <a:t>The third attribute defined by Gartner</a:t>
            </a:r>
            <a:r>
              <a:rPr lang="en-US" sz="1000" kern="1200" baseline="0" dirty="0">
                <a:solidFill>
                  <a:schemeClr val="tx1"/>
                </a:solidFill>
                <a:effectLst/>
                <a:ea typeface="Arial" charset="0"/>
                <a:cs typeface="Arial" charset="0"/>
              </a:rPr>
              <a:t> is “a</a:t>
            </a:r>
            <a:r>
              <a:rPr lang="en-US" sz="1000" kern="1200" dirty="0">
                <a:solidFill>
                  <a:schemeClr val="tx1"/>
                </a:solidFill>
                <a:effectLst/>
                <a:ea typeface="Arial" charset="0"/>
                <a:cs typeface="Arial" charset="0"/>
              </a:rPr>
              <a:t>n emphasis on the business relevance of the resulting insights.</a:t>
            </a:r>
            <a:r>
              <a:rPr lang="en-US" sz="1000" kern="1200" baseline="0" dirty="0">
                <a:solidFill>
                  <a:schemeClr val="tx1"/>
                </a:solidFill>
                <a:effectLst/>
                <a:ea typeface="Arial" charset="0"/>
                <a:cs typeface="Arial" charset="0"/>
              </a:rPr>
              <a:t>” Consider the word “relevance” and how that would apply to the example of infants with a life-threatening infection. Information that would directly affect the care and prevent infants from dying is relevant.</a:t>
            </a:r>
          </a:p>
          <a:p>
            <a:endParaRPr lang="en-US" sz="1000" kern="1200" dirty="0">
              <a:solidFill>
                <a:schemeClr val="tx1"/>
              </a:solidFill>
              <a:effectLst/>
              <a:ea typeface="Arial" charset="0"/>
              <a:cs typeface="Arial" charset="0"/>
            </a:endParaRPr>
          </a:p>
          <a:p>
            <a:r>
              <a:rPr lang="en-US" sz="1000" kern="1200" dirty="0">
                <a:solidFill>
                  <a:schemeClr val="tx1"/>
                </a:solidFill>
                <a:effectLst/>
                <a:ea typeface="Arial" charset="0"/>
                <a:cs typeface="Arial" charset="0"/>
              </a:rPr>
              <a:t>And</a:t>
            </a:r>
            <a:r>
              <a:rPr lang="en-US" sz="1000" kern="1200" baseline="0" dirty="0">
                <a:solidFill>
                  <a:schemeClr val="tx1"/>
                </a:solidFill>
                <a:effectLst/>
                <a:ea typeface="Arial" charset="0"/>
                <a:cs typeface="Arial" charset="0"/>
              </a:rPr>
              <a:t> finally, the fourth attribute defined by Gartner is</a:t>
            </a:r>
            <a:r>
              <a:rPr lang="en-US" sz="1000" kern="1200" dirty="0">
                <a:solidFill>
                  <a:schemeClr val="tx1"/>
                </a:solidFill>
                <a:effectLst/>
                <a:ea typeface="Arial" charset="0"/>
                <a:cs typeface="Arial" charset="0"/>
              </a:rPr>
              <a:t> “An emphasis on ease of use, thus making the tools accessible to business users.” In</a:t>
            </a:r>
            <a:r>
              <a:rPr lang="en-US" sz="1000" kern="1200" baseline="0" dirty="0">
                <a:solidFill>
                  <a:schemeClr val="tx1"/>
                </a:solidFill>
                <a:effectLst/>
                <a:ea typeface="Arial" charset="0"/>
                <a:cs typeface="Arial" charset="0"/>
              </a:rPr>
              <a:t> other words, these tools should be available to the clinical staff to use. </a:t>
            </a:r>
            <a:endParaRPr lang="en-US" sz="1000" kern="1200" dirty="0">
              <a:solidFill>
                <a:schemeClr val="tx1"/>
              </a:solidFill>
              <a:effectLst/>
              <a:ea typeface="Arial" charset="0"/>
              <a:cs typeface="Arial" charset="0"/>
            </a:endParaRPr>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13</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288920034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362200" y="3962400"/>
            <a:ext cx="5486400" cy="4114800"/>
          </a:xfrm>
          <a:prstGeom prst="rect">
            <a:avLst/>
          </a:prstGeom>
        </p:spPr>
        <p:txBody>
          <a:bodyPr/>
          <a:lstStyle/>
          <a:p>
            <a:r>
              <a:rPr lang="en-US" sz="1000" kern="1200" dirty="0">
                <a:solidFill>
                  <a:schemeClr val="tx1"/>
                </a:solidFill>
                <a:effectLst/>
                <a:latin typeface="Arial" charset="0"/>
                <a:ea typeface="Arial" charset="0"/>
                <a:cs typeface="Arial" charset="0"/>
              </a:rPr>
              <a:t>However, it is important to note that, as Michael Wu of Lithium states, “the purpose of predictive analytics is NOT to tell you what </a:t>
            </a:r>
            <a:r>
              <a:rPr lang="en-US" sz="1000" i="1" kern="1200" dirty="0">
                <a:solidFill>
                  <a:schemeClr val="tx1"/>
                </a:solidFill>
                <a:effectLst/>
                <a:latin typeface="Arial" charset="0"/>
                <a:ea typeface="Arial" charset="0"/>
                <a:cs typeface="Arial" charset="0"/>
              </a:rPr>
              <a:t>will</a:t>
            </a:r>
            <a:r>
              <a:rPr lang="en-US" sz="1000" kern="1200" dirty="0">
                <a:solidFill>
                  <a:schemeClr val="tx1"/>
                </a:solidFill>
                <a:effectLst/>
                <a:latin typeface="Arial" charset="0"/>
                <a:ea typeface="Arial" charset="0"/>
                <a:cs typeface="Arial" charset="0"/>
              </a:rPr>
              <a:t> happen in the future. It cannot do that. In fact, no analytics can do that. Predictive analytics can only forecast what </a:t>
            </a:r>
            <a:r>
              <a:rPr lang="en-US" sz="1000" i="1" kern="1200" dirty="0">
                <a:solidFill>
                  <a:schemeClr val="tx1"/>
                </a:solidFill>
                <a:effectLst/>
                <a:latin typeface="Arial" charset="0"/>
                <a:ea typeface="Arial" charset="0"/>
                <a:cs typeface="Arial" charset="0"/>
              </a:rPr>
              <a:t>might</a:t>
            </a:r>
            <a:r>
              <a:rPr lang="en-US" sz="1000" kern="1200" dirty="0">
                <a:solidFill>
                  <a:schemeClr val="tx1"/>
                </a:solidFill>
                <a:effectLst/>
                <a:latin typeface="Arial" charset="0"/>
                <a:ea typeface="Arial" charset="0"/>
                <a:cs typeface="Arial" charset="0"/>
              </a:rPr>
              <a:t> happen in the future, because all predictive analytics are probabilistic in nature.” </a:t>
            </a:r>
          </a:p>
          <a:p>
            <a:endParaRPr lang="en-US" sz="1000" dirty="0">
              <a:latin typeface="Arial" charset="0"/>
              <a:ea typeface="Arial" charset="0"/>
              <a:cs typeface="Arial"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Arial" charset="0"/>
                <a:ea typeface="Arial" charset="0"/>
                <a:cs typeface="Arial" charset="0"/>
              </a:rPr>
              <a:t>This brings us then to the highest level of analytics, which is prescriptive analytics.</a:t>
            </a:r>
          </a:p>
          <a:p>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14</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96940186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r>
              <a:rPr lang="en-US" sz="1000" b="0" i="0" kern="1200" dirty="0">
                <a:solidFill>
                  <a:schemeClr val="tx1"/>
                </a:solidFill>
                <a:effectLst/>
                <a:latin typeface="Arial Hebrew Scholar" charset="-79"/>
                <a:ea typeface="Arial Hebrew Scholar" charset="-79"/>
                <a:cs typeface="Arial Hebrew Scholar" charset="-79"/>
              </a:rPr>
              <a:t>Gartner defines</a:t>
            </a:r>
            <a:r>
              <a:rPr lang="en-US" sz="1000" b="0" i="0" kern="1200" baseline="0" dirty="0">
                <a:solidFill>
                  <a:schemeClr val="tx1"/>
                </a:solidFill>
                <a:effectLst/>
                <a:latin typeface="Arial Hebrew Scholar" charset="-79"/>
                <a:ea typeface="Arial Hebrew Scholar" charset="-79"/>
                <a:cs typeface="Arial Hebrew Scholar" charset="-79"/>
              </a:rPr>
              <a:t> p</a:t>
            </a:r>
            <a:r>
              <a:rPr lang="en-US" sz="1000" b="0" i="0" kern="1200" dirty="0">
                <a:solidFill>
                  <a:schemeClr val="tx1"/>
                </a:solidFill>
                <a:effectLst/>
                <a:latin typeface="Arial Hebrew Scholar" charset="-79"/>
                <a:ea typeface="Arial Hebrew Scholar" charset="-79"/>
                <a:cs typeface="Arial Hebrew Scholar" charset="-79"/>
              </a:rPr>
              <a:t>rescriptive analytics as “a form of advanced analytics which examines data or content to answer the question “What should be done?” or “What can we do to make _______ happen?”, and is characterized by techniques such as graph analysis, simulation, complex event processing, neural networks, recommendation engines, heuristics, and machine learning.”</a:t>
            </a:r>
            <a:endParaRPr lang="en-US" sz="1000" kern="1200" dirty="0">
              <a:solidFill>
                <a:schemeClr val="tx1"/>
              </a:solidFill>
              <a:effectLst/>
              <a:latin typeface="Arial Hebrew Scholar" charset="-79"/>
              <a:ea typeface="Arial Hebrew Scholar" charset="-79"/>
              <a:cs typeface="Arial Hebrew Scholar" charset="-79"/>
            </a:endParaRPr>
          </a:p>
          <a:p>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15</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290882144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4038600"/>
            <a:ext cx="5486400" cy="4114800"/>
          </a:xfrm>
          <a:prstGeom prst="rect">
            <a:avLst/>
          </a:prstGeo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sz="1000" dirty="0"/>
              <a:t>Now let’s look at the steps in data analysis</a:t>
            </a:r>
            <a:r>
              <a:rPr lang="en-US" sz="1000" baseline="0" dirty="0"/>
              <a:t> in more detail.</a:t>
            </a:r>
            <a:endParaRPr lang="en-US" sz="1000" dirty="0"/>
          </a:p>
          <a:p>
            <a:r>
              <a:rPr lang="en-US" sz="1000" dirty="0"/>
              <a:t>Data</a:t>
            </a:r>
            <a:r>
              <a:rPr lang="en-US" sz="1000" baseline="0" dirty="0"/>
              <a:t> analytics involves a sequence of steps. </a:t>
            </a:r>
          </a:p>
          <a:p>
            <a:pPr marL="228600" lvl="0" indent="-228600">
              <a:buFont typeface="+mj-lt"/>
              <a:buAutoNum type="arabicPeriod"/>
            </a:pPr>
            <a:r>
              <a:rPr lang="en-US" sz="1000" dirty="0"/>
              <a:t>Identify the problem </a:t>
            </a:r>
          </a:p>
          <a:p>
            <a:pPr marL="228600" lvl="0" indent="-228600">
              <a:buFont typeface="+mj-lt"/>
              <a:buAutoNum type="arabicPeriod"/>
            </a:pPr>
            <a:r>
              <a:rPr lang="en-US" sz="1000" dirty="0"/>
              <a:t>Identify what data are needed and where those data are located</a:t>
            </a:r>
          </a:p>
          <a:p>
            <a:pPr marL="228600" lvl="0" indent="-228600">
              <a:buFont typeface="+mj-lt"/>
              <a:buAutoNum type="arabicPeriod"/>
            </a:pPr>
            <a:r>
              <a:rPr lang="en-US" sz="1000" dirty="0"/>
              <a:t>Develop a plan for analysis and a plan for retrieval</a:t>
            </a:r>
          </a:p>
          <a:p>
            <a:pPr marL="228600" lvl="0" indent="-228600">
              <a:buFont typeface="+mj-lt"/>
              <a:buAutoNum type="arabicPeriod"/>
            </a:pPr>
            <a:r>
              <a:rPr lang="en-US" sz="1000" dirty="0"/>
              <a:t>Extract the data</a:t>
            </a:r>
          </a:p>
          <a:p>
            <a:pPr marL="228600" lvl="0" indent="-228600">
              <a:buFont typeface="+mj-lt"/>
              <a:buAutoNum type="arabicPeriod"/>
            </a:pPr>
            <a:r>
              <a:rPr lang="en-US" sz="1000" dirty="0"/>
              <a:t>Check, clean, and prepare the data for analysis </a:t>
            </a:r>
          </a:p>
          <a:p>
            <a:pPr marL="228600" lvl="0" indent="-228600">
              <a:buFont typeface="+mj-lt"/>
              <a:buAutoNum type="arabicPeriod"/>
            </a:pPr>
            <a:r>
              <a:rPr lang="en-US" sz="1000" dirty="0"/>
              <a:t>Analyze and interpret the data</a:t>
            </a:r>
          </a:p>
          <a:p>
            <a:pPr marL="228600" lvl="0" indent="-228600">
              <a:buFont typeface="+mj-lt"/>
              <a:buAutoNum type="arabicPeriod"/>
            </a:pPr>
            <a:r>
              <a:rPr lang="en-US" sz="1000" dirty="0"/>
              <a:t>Visualize the data</a:t>
            </a:r>
          </a:p>
          <a:p>
            <a:pPr marL="228600" lvl="0" indent="-228600">
              <a:buFont typeface="+mj-lt"/>
              <a:buAutoNum type="arabicPeriod"/>
            </a:pPr>
            <a:r>
              <a:rPr lang="en-US" sz="1000" dirty="0"/>
              <a:t>Dissiminating the new knowledge</a:t>
            </a:r>
          </a:p>
          <a:p>
            <a:pPr marL="228600" lvl="0" indent="-228600">
              <a:buFont typeface="+mj-lt"/>
              <a:buAutoNum type="arabicPeriod"/>
            </a:pPr>
            <a:r>
              <a:rPr lang="en-US" sz="1000" dirty="0"/>
              <a:t>Implement the knowledge into the organization</a:t>
            </a:r>
          </a:p>
          <a:p>
            <a:r>
              <a:rPr lang="en-US" sz="1000" baseline="0" dirty="0"/>
              <a:t>We will go into each of these in more detail on the next slides.</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16</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23902348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r>
              <a:rPr lang="en-US" sz="1000" baseline="0" dirty="0"/>
              <a:t>The first step is to define the problem to be studied, or in business terms, identify the business case. Why is this important to study? How will the results impact patient care or the institution? You must have a clearly stated problem or question to guide the rest of the process. You also need to identify any stakeholders- people who have a direct interest in this problem and who need to receive the results of the analysis at the end of the process. </a:t>
            </a:r>
          </a:p>
          <a:p>
            <a:endParaRPr lang="en-US" sz="1000" baseline="0" dirty="0"/>
          </a:p>
          <a:p>
            <a:endParaRPr lang="en-US" baseline="0"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17</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369039512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962400"/>
            <a:ext cx="5486400" cy="4114800"/>
          </a:xfrm>
          <a:prstGeom prst="rect">
            <a:avLst/>
          </a:prstGeo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baseline="0" dirty="0"/>
              <a:t>Next, the data needed for the analysis need to be identified. Where are the data elements located </a:t>
            </a:r>
            <a:r>
              <a:rPr lang="en-US" dirty="0"/>
              <a:t>in what system or systems and what database tables? Who is the contact person for each system who will be responsible for</a:t>
            </a:r>
            <a:r>
              <a:rPr lang="en-US" baseline="0" dirty="0"/>
              <a:t> retrieving the data? Is there a clinical data warehouse? If not, the required data elements may be stored in different systems, requiring multiple extraction steps.</a:t>
            </a:r>
          </a:p>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18</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3265857465"/>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4114800"/>
            <a:ext cx="5486400" cy="4114800"/>
          </a:xfrm>
          <a:prstGeom prst="rect">
            <a:avLst/>
          </a:prstGeo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a:t>A plan for retrieving the data from the various systems along with a plan for checking that all the data required were actually retrieved should be developed. There needs to be some way to determine how many records are expected and then actually retrieved. This may involve cross-checking against other systems. This step will require the participation of the individuals who normally perform data retrieval from the system(s) involved.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0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a:t>An analysis plan needs to be developed.  A statistician should be consulted, and questions to be addressed here include: What is the population? What size does the sample need to be? What statistical tests should be performed? </a:t>
            </a:r>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19</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36843715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pPr marL="0" marR="0" indent="0" algn="l" defTabSz="914400" rtl="0" eaLnBrk="0" fontAlgn="base" latinLnBrk="0" hangingPunct="0">
              <a:lnSpc>
                <a:spcPct val="100000"/>
              </a:lnSpc>
              <a:spcBef>
                <a:spcPct val="30000"/>
              </a:spcBef>
              <a:spcAft>
                <a:spcPts val="600"/>
              </a:spcAft>
              <a:buClrTx/>
              <a:buSzTx/>
              <a:buFontTx/>
              <a:buNone/>
              <a:tabLst/>
              <a:defRPr/>
            </a:pPr>
            <a:r>
              <a:rPr lang="en-US" altLang="en-US" sz="1000" dirty="0">
                <a:latin typeface="Arial" charset="0"/>
                <a:cs typeface="Arial" charset="0"/>
              </a:rPr>
              <a:t>This </a:t>
            </a:r>
            <a:r>
              <a:rPr lang="en-US" altLang="en-US" sz="1000" baseline="0" dirty="0">
                <a:latin typeface="Arial" charset="0"/>
                <a:cs typeface="Arial" charset="0"/>
              </a:rPr>
              <a:t>unit, I</a:t>
            </a:r>
            <a:r>
              <a:rPr lang="en-US" sz="1000" dirty="0"/>
              <a:t>ntroduction to Health Care Data Analytics</a:t>
            </a:r>
            <a:r>
              <a:rPr lang="en-US" sz="1000" kern="1200" dirty="0">
                <a:solidFill>
                  <a:schemeClr val="tx1"/>
                </a:solidFill>
                <a:latin typeface="Arial" pitchFamily="34" charset="0"/>
                <a:ea typeface="+mn-ea"/>
                <a:cs typeface="Arial" pitchFamily="34" charset="0"/>
              </a:rPr>
              <a:t>,</a:t>
            </a:r>
            <a:r>
              <a:rPr lang="en-US" sz="1000" kern="1200" baseline="0" dirty="0">
                <a:solidFill>
                  <a:schemeClr val="tx1"/>
                </a:solidFill>
                <a:latin typeface="Arial" pitchFamily="34" charset="0"/>
                <a:ea typeface="+mn-ea"/>
                <a:cs typeface="Arial" pitchFamily="34" charset="0"/>
              </a:rPr>
              <a:t> </a:t>
            </a:r>
            <a:r>
              <a:rPr lang="en-US" altLang="en-US" sz="1000" i="0" baseline="0" dirty="0">
                <a:latin typeface="Arial" charset="0"/>
                <a:cs typeface="Arial" charset="0"/>
              </a:rPr>
              <a:t>Lecture A, </a:t>
            </a:r>
            <a:r>
              <a:rPr lang="en-US" altLang="en-US" sz="1000" dirty="0">
                <a:latin typeface="Arial" charset="0"/>
                <a:cs typeface="Arial" charset="0"/>
              </a:rPr>
              <a:t>has the following objectives:</a:t>
            </a:r>
          </a:p>
          <a:p>
            <a:pPr>
              <a:spcAft>
                <a:spcPts val="600"/>
              </a:spcAft>
            </a:pPr>
            <a:endParaRPr lang="en-US" altLang="en-US" sz="1000" dirty="0">
              <a:latin typeface="Arial" charset="0"/>
              <a:cs typeface="Arial" charset="0"/>
            </a:endParaRPr>
          </a:p>
          <a:p>
            <a:pPr lvl="0"/>
            <a:r>
              <a:rPr lang="en-US" sz="1000" dirty="0"/>
              <a:t>Give a basic</a:t>
            </a:r>
            <a:r>
              <a:rPr lang="en-US" sz="1000" baseline="0" dirty="0"/>
              <a:t> overview of data analytics in health care</a:t>
            </a:r>
          </a:p>
          <a:p>
            <a:pPr lvl="0"/>
            <a:r>
              <a:rPr lang="en-US" sz="1000" baseline="0" dirty="0"/>
              <a:t>Describe the nine steps of the data analytics process</a:t>
            </a:r>
            <a:endParaRPr lang="en-US" sz="1000" dirty="0"/>
          </a:p>
          <a:p>
            <a:endParaRPr lang="en-US" altLang="en-US" sz="1200" dirty="0">
              <a:latin typeface="Arial" charset="0"/>
              <a:cs typeface="Arial" charset="0"/>
            </a:endParaRPr>
          </a:p>
          <a:p>
            <a:endParaRPr lang="en-US" altLang="en-US" sz="1200" dirty="0">
              <a:latin typeface="Arial" charset="0"/>
              <a:cs typeface="Arial" charset="0"/>
            </a:endParaRPr>
          </a:p>
          <a:p>
            <a:pPr>
              <a:spcAft>
                <a:spcPts val="600"/>
              </a:spcAft>
            </a:pPr>
            <a:endParaRPr lang="en-US" altLang="en-US" sz="300" dirty="0">
              <a:latin typeface="Arial" charset="0"/>
              <a:cs typeface="Arial" charset="0"/>
            </a:endParaRPr>
          </a:p>
          <a:p>
            <a:pPr eaLnBrk="1" hangingPunct="1">
              <a:spcBef>
                <a:spcPct val="0"/>
              </a:spcBef>
              <a:spcAft>
                <a:spcPts val="600"/>
              </a:spcAft>
            </a:pPr>
            <a:endParaRPr lang="en-US" altLang="en-US" sz="300" dirty="0">
              <a:latin typeface="Arial" charset="0"/>
              <a:cs typeface="Arial" charset="0"/>
            </a:endParaRPr>
          </a:p>
          <a:p>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2</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2290952263"/>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10000"/>
            <a:ext cx="5486400" cy="4114800"/>
          </a:xfrm>
          <a:prstGeom prst="rect">
            <a:avLst/>
          </a:prstGeom>
        </p:spPr>
        <p:txBody>
          <a:bodyPr/>
          <a:lstStyle/>
          <a:p>
            <a:r>
              <a:rPr lang="en-US" sz="1000" baseline="0" dirty="0"/>
              <a:t>The next step is the actual extraction of the data from the system or systems involved.  </a:t>
            </a:r>
          </a:p>
          <a:p>
            <a:endParaRPr lang="en-US" sz="1000" baseline="0" dirty="0"/>
          </a:p>
          <a:p>
            <a:r>
              <a:rPr lang="en-US" sz="1000" baseline="0" dirty="0"/>
              <a:t>After the data are retrieved, the data need to be checked for completeness – is the set of data complete? Were all the records that should be retrieved actually retrieved?  At a minimum, descriptive statistics, such as counts, must be performed at this step.</a:t>
            </a:r>
          </a:p>
          <a:p>
            <a:endParaRPr lang="en-US" sz="1000" baseline="0" dirty="0"/>
          </a:p>
          <a:p>
            <a:r>
              <a:rPr lang="en-US" sz="1000" baseline="0" dirty="0"/>
              <a:t>At this point, changes to the extraction plan may be needed and another extraction from the source system(s) may need to take place.</a:t>
            </a:r>
          </a:p>
          <a:p>
            <a:endParaRPr lang="en-US" sz="1000" baseline="0" dirty="0"/>
          </a:p>
          <a:p>
            <a:r>
              <a:rPr lang="en-US" sz="1000" baseline="0" dirty="0"/>
              <a:t>Once a complete set of records is extracted from the source systems, errors in the records need to be identified and corrected (and all data have errors, such as transposed letters in names and incorrect values). Decisions must be made about how to handle empty fields. </a:t>
            </a:r>
          </a:p>
          <a:p>
            <a:endParaRPr lang="en-US" sz="1000" baseline="0" dirty="0"/>
          </a:p>
          <a:p>
            <a:r>
              <a:rPr lang="en-US" sz="1000" baseline="0" dirty="0"/>
              <a:t>Next, data must also be synchronized or “transformed”.  For example, patient gender in one system in the hospital may be stored as M, F, U while another system might use 1, 2, 9. One set of values must be changed so that all the records are using the same values. </a:t>
            </a:r>
          </a:p>
          <a:p>
            <a:endParaRPr lang="en-US" sz="1000" baseline="0" dirty="0"/>
          </a:p>
          <a:p>
            <a:r>
              <a:rPr lang="en-US" sz="1000" baseline="0" dirty="0"/>
              <a:t>After all necessary transformation steps have been completed, the data are then imported into the destination system where the actual data analysis and reporting will take place. This may be a system as complex as a clinical data warehouse or as simple as a desktop computer. </a:t>
            </a:r>
          </a:p>
          <a:p>
            <a:endParaRPr lang="en-US" baseline="0" dirty="0"/>
          </a:p>
          <a:p>
            <a:endParaRPr lang="en-US" baseline="0" dirty="0"/>
          </a:p>
          <a:p>
            <a:endParaRPr lang="en-US" baseline="0" dirty="0"/>
          </a:p>
          <a:p>
            <a:endParaRPr lang="en-US" baseline="0" dirty="0"/>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20</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999830121"/>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000" dirty="0"/>
              <a:t>The data are now in the system where the analysis will be run</a:t>
            </a:r>
            <a:r>
              <a:rPr lang="en-US" sz="1000" baseline="0" dirty="0"/>
              <a:t> and it should be a complete set of data. You need to check that everything is ready for analysis – d</a:t>
            </a:r>
            <a:r>
              <a:rPr lang="en-US" sz="1000" dirty="0"/>
              <a:t>id you get what you needed?</a:t>
            </a:r>
            <a:r>
              <a:rPr lang="en-US" sz="1000" baseline="0" dirty="0"/>
              <a:t> Check and verify this against the analysis plan that was developed in Step 3 and that you have everything to address the problem that was identified in Step 1. </a:t>
            </a:r>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21</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1087672093"/>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4038600"/>
            <a:ext cx="5486400" cy="4114800"/>
          </a:xfrm>
          <a:prstGeom prst="rect">
            <a:avLst/>
          </a:prstGeom>
        </p:spPr>
        <p:txBody>
          <a:bodyPr/>
          <a:lstStyle/>
          <a:p>
            <a:r>
              <a:rPr lang="en-US" baseline="0" dirty="0"/>
              <a:t>Now you are ready to do the actual analysis – to execute the analysis plan that was developed earlier. Perform the statistical analyses and enlist the assistance of the statistician to confirm the interpretations and conclusions of your analysis.</a:t>
            </a:r>
          </a:p>
          <a:p>
            <a:endParaRPr lang="en-US" baseline="0" dirty="0"/>
          </a:p>
          <a:p>
            <a:endParaRPr lang="en-US" baseline="0" dirty="0"/>
          </a:p>
          <a:p>
            <a:endParaRPr lang="en-US" baseline="0"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22</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3400885779"/>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733800"/>
            <a:ext cx="5486400" cy="4114800"/>
          </a:xfrm>
          <a:prstGeom prst="rect">
            <a:avLst/>
          </a:prstGeom>
        </p:spPr>
        <p:txBody>
          <a:bodyPr/>
          <a:lstStyle/>
          <a:p>
            <a:r>
              <a:rPr lang="en-US" baseline="0" dirty="0"/>
              <a:t>Once the analysis, interpretation, and any visualizations are complete, a report must be developed – it might be a formal written document, an email, or a presentation. Regardless of the delivery method, the report needs to clearly state the original problem, the process that was used to address the problem, and then the results of the analysis along with the supporting visualizations. This represents new knowledge and needs to be distributed to the stakeholders that were identiifed in Step 1. </a:t>
            </a:r>
          </a:p>
          <a:p>
            <a:endParaRPr lang="en-US" baseline="0" dirty="0"/>
          </a:p>
          <a:p>
            <a:r>
              <a:rPr lang="en-US" baseline="0" dirty="0"/>
              <a:t>Finally, the new knowledge needs to be implemented to address the original problem. This will require the participation of the stakeholders.</a:t>
            </a:r>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23</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2537110252"/>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362200" y="3733800"/>
            <a:ext cx="5486400" cy="4114800"/>
          </a:xfrm>
          <a:prstGeom prst="rect">
            <a:avLst/>
          </a:prstGeom>
        </p:spPr>
        <p:txBody>
          <a:bodyPr/>
          <a:lstStyle/>
          <a:p>
            <a:pPr marL="0" indent="0">
              <a:buNone/>
            </a:pPr>
            <a:r>
              <a:rPr lang="en-US" sz="1000" dirty="0"/>
              <a:t>For more information on these topics read articles:</a:t>
            </a:r>
          </a:p>
          <a:p>
            <a:pPr marL="514350" indent="-514350">
              <a:buFont typeface="+mj-lt"/>
              <a:buAutoNum type="arabicPeriod"/>
            </a:pPr>
            <a:r>
              <a:rPr lang="en-US" sz="1000" i="1" dirty="0"/>
              <a:t>Six Steps of an Analytics Project </a:t>
            </a:r>
            <a:r>
              <a:rPr lang="en-US" sz="1000" dirty="0"/>
              <a:t>by Jaideep Khanduja</a:t>
            </a:r>
          </a:p>
          <a:p>
            <a:pPr marL="514350" indent="-514350">
              <a:buFont typeface="+mj-lt"/>
              <a:buAutoNum type="arabicPeriod"/>
            </a:pPr>
            <a:r>
              <a:rPr lang="en-US" sz="1000" i="1" dirty="0"/>
              <a:t>The Seven Key Steps of Data Analysis </a:t>
            </a:r>
            <a:r>
              <a:rPr lang="en-US" sz="1000" dirty="0"/>
              <a:t>by Gwen Shapira</a:t>
            </a:r>
          </a:p>
          <a:p>
            <a:pPr marL="514350" indent="-514350">
              <a:buFont typeface="+mj-lt"/>
              <a:buAutoNum type="arabicPeriod"/>
            </a:pPr>
            <a:endParaRPr lang="en-US" sz="1000" dirty="0"/>
          </a:p>
          <a:p>
            <a:pPr marL="0" indent="0">
              <a:buFont typeface="+mj-lt"/>
              <a:buNone/>
            </a:pPr>
            <a:r>
              <a:rPr lang="en-US" sz="1000" dirty="0"/>
              <a:t>Article</a:t>
            </a:r>
            <a:r>
              <a:rPr lang="en-US" sz="1000" baseline="0" dirty="0"/>
              <a:t> URLs are mentioned in the reference slide at the end of the slidedeck.</a:t>
            </a:r>
            <a:endParaRPr lang="en-US" sz="1000" dirty="0"/>
          </a:p>
          <a:p>
            <a:endParaRPr lang="en-US" dirty="0"/>
          </a:p>
        </p:txBody>
      </p:sp>
      <p:sp>
        <p:nvSpPr>
          <p:cNvPr id="4" name="Footer Placeholder 3"/>
          <p:cNvSpPr>
            <a:spLocks noGrp="1"/>
          </p:cNvSpPr>
          <p:nvPr>
            <p:ph type="ftr" sz="quarter" idx="10"/>
          </p:nvPr>
        </p:nvSpPr>
        <p:spPr>
          <a:xfrm>
            <a:off x="0" y="8685213"/>
            <a:ext cx="2971800" cy="457200"/>
          </a:xfrm>
          <a:prstGeom prst="rect">
            <a:avLst/>
          </a:prstGeom>
        </p:spPr>
        <p:txBody>
          <a:bodyPr/>
          <a:lstStyle/>
          <a:p>
            <a:pPr>
              <a:defRPr/>
            </a:pPr>
            <a:r>
              <a:rPr lang="en-US" dirty="0"/>
              <a:t>Health IT Workforce Curriculum Version 4.0</a:t>
            </a:r>
          </a:p>
        </p:txBody>
      </p:sp>
      <p:sp>
        <p:nvSpPr>
          <p:cNvPr id="5" name="Slide Number Placeholder 4"/>
          <p:cNvSpPr>
            <a:spLocks noGrp="1"/>
          </p:cNvSpPr>
          <p:nvPr>
            <p:ph type="sldNum" sz="quarter" idx="11"/>
          </p:nvPr>
        </p:nvSpPr>
        <p:spPr>
          <a:xfrm>
            <a:off x="7086600" y="8685213"/>
            <a:ext cx="2971800" cy="457200"/>
          </a:xfrm>
          <a:prstGeom prst="rect">
            <a:avLst/>
          </a:prstGeom>
        </p:spPr>
        <p:txBody>
          <a:bodyPr/>
          <a:lstStyle/>
          <a:p>
            <a:fld id="{BC67021A-487C-4D8E-B66A-9A323BD1E9A7}" type="slidenum">
              <a:rPr lang="en-US" altLang="en-US" smtClean="0"/>
              <a:pPr/>
              <a:t>24</a:t>
            </a:fld>
            <a:endParaRPr lang="en-US" altLang="en-US" dirty="0"/>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xmlns="" val="22808856"/>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09800" y="3810000"/>
            <a:ext cx="5486400" cy="4114800"/>
          </a:xfrm>
          <a:prstGeom prst="rect">
            <a:avLst/>
          </a:prstGeom>
        </p:spPr>
        <p:txBody>
          <a:bodyPr/>
          <a:lstStyle/>
          <a:p>
            <a:r>
              <a:rPr lang="en-US" kern="1200" dirty="0">
                <a:solidFill>
                  <a:schemeClr val="tx1"/>
                </a:solidFill>
                <a:effectLst/>
                <a:ea typeface="+mn-ea"/>
                <a:cs typeface="Arial" pitchFamily="34" charset="0"/>
              </a:rPr>
              <a:t>This concludes </a:t>
            </a:r>
            <a:r>
              <a:rPr lang="en-US" b="1" kern="1200" dirty="0">
                <a:solidFill>
                  <a:schemeClr val="tx1"/>
                </a:solidFill>
                <a:effectLst/>
                <a:ea typeface="+mn-ea"/>
                <a:cs typeface="Arial" pitchFamily="34" charset="0"/>
              </a:rPr>
              <a:t>Lecture A</a:t>
            </a:r>
            <a:r>
              <a:rPr lang="en-US" kern="1200" dirty="0">
                <a:solidFill>
                  <a:schemeClr val="tx1"/>
                </a:solidFill>
                <a:effectLst/>
                <a:ea typeface="+mn-ea"/>
                <a:cs typeface="Arial" pitchFamily="34" charset="0"/>
              </a:rPr>
              <a:t> of Introduction to Health Care Data Analytics (Unit 3, Data and Interoperability).</a:t>
            </a:r>
          </a:p>
          <a:p>
            <a:r>
              <a:rPr lang="en-US" dirty="0"/>
              <a:t>To summarize:</a:t>
            </a:r>
          </a:p>
          <a:p>
            <a:r>
              <a:rPr lang="en-US" dirty="0"/>
              <a:t>Analytics is the en</a:t>
            </a:r>
            <a:r>
              <a:rPr lang="en-US" altLang="en-US" dirty="0"/>
              <a:t>tire process of data collection, extraction, transformation, analysis, interpretation, and reporting</a:t>
            </a:r>
          </a:p>
          <a:p>
            <a:r>
              <a:rPr lang="en-US" dirty="0"/>
              <a:t>It can be categorized into three types: Descriptive, Predictive, and Prescriptive.</a:t>
            </a:r>
          </a:p>
          <a:p>
            <a:endParaRPr lang="en-US" dirty="0"/>
          </a:p>
        </p:txBody>
      </p:sp>
      <p:sp>
        <p:nvSpPr>
          <p:cNvPr id="4" name="Footer Placeholder 3"/>
          <p:cNvSpPr>
            <a:spLocks noGrp="1"/>
          </p:cNvSpPr>
          <p:nvPr>
            <p:ph type="ftr" sz="quarter" idx="10"/>
          </p:nvPr>
        </p:nvSpPr>
        <p:spPr>
          <a:xfrm>
            <a:off x="0" y="8685213"/>
            <a:ext cx="2971800" cy="457200"/>
          </a:xfrm>
          <a:prstGeom prst="rect">
            <a:avLst/>
          </a:prstGeom>
        </p:spPr>
        <p:txBody>
          <a:bodyPr/>
          <a:lstStyle/>
          <a:p>
            <a:pPr>
              <a:defRPr/>
            </a:pPr>
            <a:r>
              <a:rPr lang="en-US" dirty="0"/>
              <a:t>Health IT Workforce Curriculum Version 4.0</a:t>
            </a:r>
          </a:p>
        </p:txBody>
      </p:sp>
      <p:sp>
        <p:nvSpPr>
          <p:cNvPr id="5" name="Slide Number Placeholder 4"/>
          <p:cNvSpPr>
            <a:spLocks noGrp="1"/>
          </p:cNvSpPr>
          <p:nvPr>
            <p:ph type="sldNum" sz="quarter" idx="11"/>
          </p:nvPr>
        </p:nvSpPr>
        <p:spPr>
          <a:xfrm>
            <a:off x="7086600" y="8685213"/>
            <a:ext cx="2971800" cy="457200"/>
          </a:xfrm>
          <a:prstGeom prst="rect">
            <a:avLst/>
          </a:prstGeom>
        </p:spPr>
        <p:txBody>
          <a:bodyPr/>
          <a:lstStyle/>
          <a:p>
            <a:fld id="{BC67021A-487C-4D8E-B66A-9A323BD1E9A7}" type="slidenum">
              <a:rPr lang="en-US" altLang="en-US" smtClean="0"/>
              <a:pPr/>
              <a:t>25</a:t>
            </a:fld>
            <a:endParaRPr lang="en-US" altLang="en-US" dirty="0"/>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xmlns="" val="292264182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362200" y="3886200"/>
            <a:ext cx="5486400" cy="4114800"/>
          </a:xfrm>
          <a:prstGeom prst="rect">
            <a:avLst/>
          </a:prstGeo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No Audio.</a:t>
            </a:r>
          </a:p>
          <a:p>
            <a:endParaRPr lang="en-US" dirty="0"/>
          </a:p>
        </p:txBody>
      </p:sp>
      <p:sp>
        <p:nvSpPr>
          <p:cNvPr id="4" name="Footer Placeholder 3"/>
          <p:cNvSpPr>
            <a:spLocks noGrp="1"/>
          </p:cNvSpPr>
          <p:nvPr>
            <p:ph type="ftr" sz="quarter" idx="10"/>
          </p:nvPr>
        </p:nvSpPr>
        <p:spPr>
          <a:xfrm>
            <a:off x="0" y="8685213"/>
            <a:ext cx="2971800" cy="457200"/>
          </a:xfrm>
          <a:prstGeom prst="rect">
            <a:avLst/>
          </a:prstGeom>
        </p:spPr>
        <p:txBody>
          <a:bodyPr/>
          <a:lstStyle/>
          <a:p>
            <a:pPr>
              <a:defRPr/>
            </a:pPr>
            <a:r>
              <a:rPr lang="en-US" dirty="0"/>
              <a:t>Health IT Workforce Curriculum Version 4.0</a:t>
            </a:r>
          </a:p>
        </p:txBody>
      </p:sp>
      <p:sp>
        <p:nvSpPr>
          <p:cNvPr id="5" name="Slide Number Placeholder 4"/>
          <p:cNvSpPr>
            <a:spLocks noGrp="1"/>
          </p:cNvSpPr>
          <p:nvPr>
            <p:ph type="sldNum" sz="quarter" idx="11"/>
          </p:nvPr>
        </p:nvSpPr>
        <p:spPr>
          <a:xfrm>
            <a:off x="7086600" y="8685213"/>
            <a:ext cx="2971800" cy="457200"/>
          </a:xfrm>
          <a:prstGeom prst="rect">
            <a:avLst/>
          </a:prstGeom>
        </p:spPr>
        <p:txBody>
          <a:bodyPr/>
          <a:lstStyle/>
          <a:p>
            <a:fld id="{BC67021A-487C-4D8E-B66A-9A323BD1E9A7}" type="slidenum">
              <a:rPr lang="en-US" altLang="en-US" smtClean="0"/>
              <a:pPr/>
              <a:t>26</a:t>
            </a:fld>
            <a:endParaRPr lang="en-US" altLang="en-US" dirty="0"/>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xmlns="" val="27622645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4038600"/>
            <a:ext cx="5486400" cy="4114800"/>
          </a:xfrm>
          <a:prstGeom prst="rect">
            <a:avLst/>
          </a:prstGeo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No Audio.</a:t>
            </a:r>
          </a:p>
        </p:txBody>
      </p:sp>
      <p:sp>
        <p:nvSpPr>
          <p:cNvPr id="4" name="Footer Placeholder 3"/>
          <p:cNvSpPr>
            <a:spLocks noGrp="1"/>
          </p:cNvSpPr>
          <p:nvPr>
            <p:ph type="ftr" sz="quarter" idx="10"/>
          </p:nvPr>
        </p:nvSpPr>
        <p:spPr>
          <a:xfrm>
            <a:off x="0" y="8685213"/>
            <a:ext cx="2971800" cy="457200"/>
          </a:xfrm>
          <a:prstGeom prst="rect">
            <a:avLst/>
          </a:prstGeom>
        </p:spPr>
        <p:txBody>
          <a:bodyPr/>
          <a:lstStyle/>
          <a:p>
            <a:pPr>
              <a:defRPr/>
            </a:pPr>
            <a:r>
              <a:rPr lang="en-US" dirty="0"/>
              <a:t>Health IT Workforce Curriculum Version 4.0</a:t>
            </a:r>
          </a:p>
        </p:txBody>
      </p:sp>
      <p:sp>
        <p:nvSpPr>
          <p:cNvPr id="5" name="Slide Number Placeholder 4"/>
          <p:cNvSpPr>
            <a:spLocks noGrp="1"/>
          </p:cNvSpPr>
          <p:nvPr>
            <p:ph type="sldNum" sz="quarter" idx="11"/>
          </p:nvPr>
        </p:nvSpPr>
        <p:spPr>
          <a:xfrm>
            <a:off x="7086600" y="8685213"/>
            <a:ext cx="2971800" cy="457200"/>
          </a:xfrm>
          <a:prstGeom prst="rect">
            <a:avLst/>
          </a:prstGeom>
        </p:spPr>
        <p:txBody>
          <a:bodyPr/>
          <a:lstStyle/>
          <a:p>
            <a:fld id="{BC67021A-487C-4D8E-B66A-9A323BD1E9A7}" type="slidenum">
              <a:rPr lang="en-US" altLang="en-US" smtClean="0"/>
              <a:pPr/>
              <a:t>27</a:t>
            </a:fld>
            <a:endParaRPr lang="en-US" altLang="en-US" dirty="0"/>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xmlns="" val="323274576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962400"/>
            <a:ext cx="5486400" cy="4114800"/>
          </a:xfrm>
          <a:prstGeom prst="rect">
            <a:avLst/>
          </a:prstGeo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No Audio.</a:t>
            </a:r>
          </a:p>
        </p:txBody>
      </p:sp>
      <p:sp>
        <p:nvSpPr>
          <p:cNvPr id="4" name="Footer Placeholder 3"/>
          <p:cNvSpPr>
            <a:spLocks noGrp="1"/>
          </p:cNvSpPr>
          <p:nvPr>
            <p:ph type="ftr" sz="quarter" idx="10"/>
          </p:nvPr>
        </p:nvSpPr>
        <p:spPr>
          <a:xfrm>
            <a:off x="0" y="8685213"/>
            <a:ext cx="2971800" cy="457200"/>
          </a:xfrm>
          <a:prstGeom prst="rect">
            <a:avLst/>
          </a:prstGeom>
        </p:spPr>
        <p:txBody>
          <a:bodyPr/>
          <a:lstStyle/>
          <a:p>
            <a:pPr>
              <a:defRPr/>
            </a:pPr>
            <a:r>
              <a:rPr lang="en-US" dirty="0"/>
              <a:t>Health IT Workforce Curriculum Version 4.0</a:t>
            </a:r>
          </a:p>
        </p:txBody>
      </p:sp>
      <p:sp>
        <p:nvSpPr>
          <p:cNvPr id="5" name="Slide Number Placeholder 4"/>
          <p:cNvSpPr>
            <a:spLocks noGrp="1"/>
          </p:cNvSpPr>
          <p:nvPr>
            <p:ph type="sldNum" sz="quarter" idx="11"/>
          </p:nvPr>
        </p:nvSpPr>
        <p:spPr>
          <a:xfrm>
            <a:off x="7086600" y="8685213"/>
            <a:ext cx="2971800" cy="457200"/>
          </a:xfrm>
          <a:prstGeom prst="rect">
            <a:avLst/>
          </a:prstGeom>
        </p:spPr>
        <p:txBody>
          <a:bodyPr/>
          <a:lstStyle/>
          <a:p>
            <a:fld id="{BC67021A-487C-4D8E-B66A-9A323BD1E9A7}" type="slidenum">
              <a:rPr lang="en-US" altLang="en-US" smtClean="0"/>
              <a:pPr/>
              <a:t>28</a:t>
            </a:fld>
            <a:endParaRPr lang="en-US" altLang="en-US" dirty="0"/>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xmlns="" val="168385080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962400"/>
            <a:ext cx="5486400" cy="4114800"/>
          </a:xfrm>
          <a:prstGeom prst="rect">
            <a:avLst/>
          </a:prstGeom>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a:t>No Audio.</a:t>
            </a:r>
          </a:p>
        </p:txBody>
      </p:sp>
      <p:sp>
        <p:nvSpPr>
          <p:cNvPr id="4" name="Footer Placeholder 3"/>
          <p:cNvSpPr>
            <a:spLocks noGrp="1"/>
          </p:cNvSpPr>
          <p:nvPr>
            <p:ph type="ftr" sz="quarter" idx="10"/>
          </p:nvPr>
        </p:nvSpPr>
        <p:spPr>
          <a:xfrm>
            <a:off x="0" y="8685213"/>
            <a:ext cx="2971800" cy="457200"/>
          </a:xfrm>
          <a:prstGeom prst="rect">
            <a:avLst/>
          </a:prstGeom>
        </p:spPr>
        <p:txBody>
          <a:bodyPr/>
          <a:lstStyle/>
          <a:p>
            <a:pPr>
              <a:defRPr/>
            </a:pPr>
            <a:r>
              <a:rPr lang="en-US" dirty="0"/>
              <a:t>Health IT Workforce Curriculum Version 4.0</a:t>
            </a:r>
          </a:p>
        </p:txBody>
      </p:sp>
      <p:sp>
        <p:nvSpPr>
          <p:cNvPr id="5" name="Slide Number Placeholder 4"/>
          <p:cNvSpPr>
            <a:spLocks noGrp="1"/>
          </p:cNvSpPr>
          <p:nvPr>
            <p:ph type="sldNum" sz="quarter" idx="11"/>
          </p:nvPr>
        </p:nvSpPr>
        <p:spPr>
          <a:xfrm>
            <a:off x="7086600" y="8685213"/>
            <a:ext cx="2971800" cy="457200"/>
          </a:xfrm>
          <a:prstGeom prst="rect">
            <a:avLst/>
          </a:prstGeom>
        </p:spPr>
        <p:txBody>
          <a:bodyPr/>
          <a:lstStyle/>
          <a:p>
            <a:fld id="{BC67021A-487C-4D8E-B66A-9A323BD1E9A7}" type="slidenum">
              <a:rPr lang="en-US" altLang="en-US" smtClean="0"/>
              <a:pPr/>
              <a:t>29</a:t>
            </a:fld>
            <a:endParaRPr lang="en-US" altLang="en-US" dirty="0"/>
          </a:p>
        </p:txBody>
      </p:sp>
      <p:sp>
        <p:nvSpPr>
          <p:cNvPr id="6" name="Slide Image Placeholder 5"/>
          <p:cNvSpPr>
            <a:spLocks noGrp="1" noRot="1" noChangeAspect="1"/>
          </p:cNvSpPr>
          <p:nvPr>
            <p:ph type="sldImg"/>
          </p:nvPr>
        </p:nvSpPr>
        <p:spPr/>
      </p:sp>
    </p:spTree>
    <p:extLst>
      <p:ext uri="{BB962C8B-B14F-4D97-AF65-F5344CB8AC3E}">
        <p14:creationId xmlns:p14="http://schemas.microsoft.com/office/powerpoint/2010/main" xmlns="" val="16446498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kern="1200" dirty="0">
                <a:solidFill>
                  <a:schemeClr val="tx1"/>
                </a:solidFill>
                <a:effectLst/>
                <a:latin typeface="Arial" charset="0"/>
                <a:ea typeface="Arial" charset="0"/>
                <a:cs typeface="Arial" charset="0"/>
              </a:rPr>
              <a:t>In 2011, Peter Sondegaard, senior vice president and global head of research for the worldwide information technology research and advisory company Gartner, stated that “Information is the oil of the 21</a:t>
            </a:r>
            <a:r>
              <a:rPr lang="en-US" sz="1000" kern="1200" baseline="30000" dirty="0">
                <a:solidFill>
                  <a:schemeClr val="tx1"/>
                </a:solidFill>
                <a:effectLst/>
                <a:latin typeface="Arial" charset="0"/>
                <a:ea typeface="Arial" charset="0"/>
                <a:cs typeface="Arial" charset="0"/>
              </a:rPr>
              <a:t>st</a:t>
            </a:r>
            <a:r>
              <a:rPr lang="en-US" sz="1000" kern="1200" dirty="0">
                <a:solidFill>
                  <a:schemeClr val="tx1"/>
                </a:solidFill>
                <a:effectLst/>
                <a:latin typeface="Arial" charset="0"/>
                <a:ea typeface="Arial" charset="0"/>
                <a:cs typeface="Arial" charset="0"/>
              </a:rPr>
              <a:t> century, and analytics is the combustion engine.” So what exactly is analytics and why is it so important to 21st century healthcare?</a:t>
            </a:r>
          </a:p>
          <a:p>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3</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4275987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r>
              <a:rPr lang="en-US" dirty="0"/>
              <a:t>Consider the information</a:t>
            </a:r>
            <a:r>
              <a:rPr lang="en-US" baseline="0" dirty="0"/>
              <a:t> </a:t>
            </a:r>
            <a:r>
              <a:rPr lang="en-US" dirty="0"/>
              <a:t>systems you</a:t>
            </a:r>
            <a:r>
              <a:rPr lang="en-US" baseline="0" dirty="0"/>
              <a:t>’ve learned about so far. A hospital will likely have an electronic health record system as well as specialized departmental systems for laboratory, diagnostic imaging, pharmacy, nutrition services, billing, anatomic pathology, and so on. Each of these systems is designed and intended for clinical use – in other words, patient care, and so they capture specific data about the patient. However, none of these systems has a </a:t>
            </a:r>
            <a:r>
              <a:rPr lang="en-US" i="1" baseline="0" dirty="0"/>
              <a:t>complete</a:t>
            </a:r>
            <a:r>
              <a:rPr lang="en-US" baseline="0" dirty="0"/>
              <a:t> set of data for any individual patient or for a group of patients – such as all patients who were admitted in January with a certain diagnosis – that can be used for analysis and reporting. Obtaining deep insight into what is happening with individual patients as well as across groups of patients requires aggregating data together from many systems and performing statistical analyses of this aggregated data. </a:t>
            </a:r>
            <a:endParaRPr 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4</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279918716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7" name="Notes Placeholder 2"/>
          <p:cNvSpPr>
            <a:spLocks noGrp="1"/>
          </p:cNvSpPr>
          <p:nvPr>
            <p:ph type="body" idx="1"/>
          </p:nvPr>
        </p:nvSpPr>
        <p:spPr bwMode="auto">
          <a:xfrm>
            <a:off x="1447800" y="3810000"/>
            <a:ext cx="7162800" cy="4114800"/>
          </a:xfrm>
          <a:prstGeom prst="rect">
            <a:avLst/>
          </a:prstGeom>
          <a:noFill/>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a:t>Interoperability</a:t>
            </a:r>
            <a:r>
              <a:rPr lang="en-US" altLang="en-US" dirty="0">
                <a:latin typeface="Century Gothic" panose="020B0502020202020204" pitchFamily="34" charset="0"/>
              </a:rPr>
              <a:t>—</a:t>
            </a:r>
            <a:r>
              <a:rPr lang="en-US" altLang="en-US" dirty="0"/>
              <a:t>the ability to share and use data</a:t>
            </a:r>
            <a:r>
              <a:rPr lang="en-US" altLang="en-US" dirty="0">
                <a:latin typeface="Century Gothic" panose="020B0502020202020204" pitchFamily="34" charset="0"/>
              </a:rPr>
              <a:t>—</a:t>
            </a:r>
            <a:r>
              <a:rPr lang="en-US" altLang="en-US" dirty="0"/>
              <a:t>begins with the basic building blocks of what is shared.  We call that basic component a data element.  A data element has a name attribute</a:t>
            </a:r>
            <a:r>
              <a:rPr lang="en-US" altLang="en-US" dirty="0">
                <a:latin typeface="Century Gothic" panose="020B0502020202020204" pitchFamily="34" charset="0"/>
              </a:rPr>
              <a:t>—</a:t>
            </a:r>
            <a:r>
              <a:rPr lang="en-US" altLang="en-US" dirty="0"/>
              <a:t>which we call terminology</a:t>
            </a:r>
            <a:r>
              <a:rPr lang="en-US" altLang="en-US" dirty="0">
                <a:latin typeface="Century Gothic" panose="020B0502020202020204" pitchFamily="34" charset="0"/>
              </a:rPr>
              <a:t>—</a:t>
            </a:r>
            <a:r>
              <a:rPr lang="en-US" altLang="en-US" dirty="0"/>
              <a:t>and we have talked about terminology in the previous lecture.  The focus of that lecture was terminology, not the data element. In this lecture, we will discuss data elements and what attributes</a:t>
            </a:r>
            <a:r>
              <a:rPr lang="en-US" altLang="en-US" dirty="0">
                <a:latin typeface="Century Gothic" panose="020B0502020202020204" pitchFamily="34" charset="0"/>
              </a:rPr>
              <a:t>—</a:t>
            </a:r>
            <a:r>
              <a:rPr lang="en-US" altLang="en-US" dirty="0"/>
              <a:t>or characteristics</a:t>
            </a:r>
            <a:r>
              <a:rPr lang="en-US" altLang="en-US" dirty="0">
                <a:latin typeface="Century Gothic" panose="020B0502020202020204" pitchFamily="34" charset="0"/>
              </a:rPr>
              <a:t>—</a:t>
            </a:r>
            <a:r>
              <a:rPr lang="en-US" altLang="en-US" dirty="0"/>
              <a:t>a data element should have to enable interoperability.  </a:t>
            </a:r>
          </a:p>
          <a:p>
            <a:endParaRPr lang="en-US" altLang="en-US" dirty="0"/>
          </a:p>
          <a:p>
            <a:pPr eaLnBrk="1" hangingPunct="1"/>
            <a:r>
              <a:rPr lang="en-US" altLang="en-US" dirty="0"/>
              <a:t>A data element is the atomic unit of data that is finely grained and has a precise meaning. It is the </a:t>
            </a:r>
          </a:p>
          <a:p>
            <a:pPr eaLnBrk="1" hangingPunct="1"/>
            <a:r>
              <a:rPr lang="en-US" altLang="en-US" dirty="0"/>
              <a:t>level at which data is created and collected. This is the level that is necessary to define clinical models and input for clinical decision making.</a:t>
            </a:r>
          </a:p>
          <a:p>
            <a:pPr eaLnBrk="1" hangingPunct="1"/>
            <a:endParaRPr lang="en-US" altLang="en-US" dirty="0"/>
          </a:p>
          <a:p>
            <a:pPr eaLnBrk="1" hangingPunct="1"/>
            <a:r>
              <a:rPr lang="en-US" altLang="en-US" dirty="0"/>
              <a:t>This atomic unit is the level at which data elements can be precisely, uniquely and unambiguously defined, that is independent of use, location, and circumstance.  That information is important, but it is a qualifier or additional information that is collected in addition to the data element.  The data element simplifies achieving semantic interoperability.  It is essential for computer understandability.</a:t>
            </a:r>
          </a:p>
          <a:p>
            <a:endParaRPr lang="en-US" altLang="en-US" dirty="0"/>
          </a:p>
          <a:p>
            <a:r>
              <a:rPr lang="en-US" altLang="en-US" dirty="0"/>
              <a:t>A meta-dictionary is a collection or repository of data elements and their attributes.</a:t>
            </a:r>
          </a:p>
        </p:txBody>
      </p:sp>
      <p:sp>
        <p:nvSpPr>
          <p:cNvPr id="47109" name="Slide Number Placeholder 4"/>
          <p:cNvSpPr>
            <a:spLocks noGrp="1"/>
          </p:cNvSpPr>
          <p:nvPr>
            <p:ph type="sldNum" sz="quarter" idx="5"/>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38F007D4-5892-43F8-8FCF-8CDDF925A5CD}" type="slidenum">
              <a:rPr lang="en-US" altLang="en-US" smtClean="0"/>
              <a:pPr/>
              <a:t>5</a:t>
            </a:fld>
            <a:endParaRPr lang="en-US" altLang="en-US" dirty="0"/>
          </a:p>
        </p:txBody>
      </p:sp>
      <p:sp>
        <p:nvSpPr>
          <p:cNvPr id="3" name="Slide Image Placeholder 2"/>
          <p:cNvSpPr>
            <a:spLocks noGrp="1" noRot="1" noChangeAspect="1"/>
          </p:cNvSpPr>
          <p:nvPr>
            <p:ph type="sldImg"/>
          </p:nvPr>
        </p:nvSpPr>
        <p:spPr/>
      </p:sp>
    </p:spTree>
    <p:extLst>
      <p:ext uri="{BB962C8B-B14F-4D97-AF65-F5344CB8AC3E}">
        <p14:creationId xmlns:p14="http://schemas.microsoft.com/office/powerpoint/2010/main" xmlns="" val="28135479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5" name="Notes Placeholder 2"/>
          <p:cNvSpPr>
            <a:spLocks noGrp="1"/>
          </p:cNvSpPr>
          <p:nvPr>
            <p:ph type="body" idx="1"/>
          </p:nvPr>
        </p:nvSpPr>
        <p:spPr bwMode="auto">
          <a:xfrm>
            <a:off x="2286000" y="3810000"/>
            <a:ext cx="5486400" cy="4114800"/>
          </a:xfrm>
          <a:prstGeom prst="rect">
            <a:avLst/>
          </a:prstGeom>
          <a:extLst/>
        </p:spPr>
        <p:txBody>
          <a:bodyPr wrap="square" numCol="1" anchor="t" anchorCtr="0" compatLnSpc="1">
            <a:prstTxWarp prst="textNoShape">
              <a:avLst/>
            </a:prstTxWarp>
          </a:bodyPr>
          <a:lstStyle/>
          <a:p>
            <a:pPr>
              <a:spcBef>
                <a:spcPts val="0"/>
              </a:spcBef>
              <a:defRPr/>
            </a:pPr>
            <a:r>
              <a:rPr lang="en-US" dirty="0"/>
              <a:t>In some of the controlled vocabularies, the distinction between data elements and terminology is difficult to identify. The confusion between terminology and data elements may be a matter of focus.  However, to be clear, this unit relates terminology to the actual name of the data element. </a:t>
            </a:r>
          </a:p>
          <a:p>
            <a:pPr>
              <a:spcBef>
                <a:spcPts val="0"/>
              </a:spcBef>
              <a:defRPr/>
            </a:pPr>
            <a:endParaRPr lang="en-US" dirty="0"/>
          </a:p>
          <a:p>
            <a:pPr>
              <a:spcBef>
                <a:spcPts val="0"/>
              </a:spcBef>
              <a:defRPr/>
            </a:pPr>
            <a:r>
              <a:rPr lang="en-US" dirty="0"/>
              <a:t>So, when we are defining data elements, these are questions we must understand.</a:t>
            </a:r>
          </a:p>
          <a:p>
            <a:pPr marL="185660">
              <a:spcBef>
                <a:spcPts val="0"/>
              </a:spcBef>
              <a:defRPr/>
            </a:pPr>
            <a:r>
              <a:rPr lang="en-US" dirty="0"/>
              <a:t>Is hypertension a data element?</a:t>
            </a:r>
          </a:p>
          <a:p>
            <a:pPr marL="185660">
              <a:spcBef>
                <a:spcPts val="0"/>
              </a:spcBef>
              <a:defRPr/>
            </a:pPr>
            <a:r>
              <a:rPr lang="en-US" dirty="0"/>
              <a:t>Is a symptom a data element?</a:t>
            </a:r>
          </a:p>
          <a:p>
            <a:pPr marL="185660">
              <a:spcBef>
                <a:spcPts val="0"/>
              </a:spcBef>
              <a:defRPr/>
            </a:pPr>
            <a:r>
              <a:rPr lang="en-US" dirty="0"/>
              <a:t>Is a lab test a data element?</a:t>
            </a:r>
          </a:p>
          <a:p>
            <a:pPr marL="185660">
              <a:spcBef>
                <a:spcPts val="0"/>
              </a:spcBef>
              <a:defRPr/>
            </a:pPr>
            <a:r>
              <a:rPr lang="en-US" dirty="0"/>
              <a:t>Is atenonol a data element?</a:t>
            </a:r>
          </a:p>
          <a:p>
            <a:pPr marL="185660">
              <a:spcBef>
                <a:spcPts val="0"/>
              </a:spcBef>
              <a:defRPr/>
            </a:pPr>
            <a:r>
              <a:rPr lang="en-US" dirty="0"/>
              <a:t>Is marital status a data element and what are the possible answers?</a:t>
            </a:r>
          </a:p>
          <a:p>
            <a:pPr marL="185660">
              <a:spcBef>
                <a:spcPts val="0"/>
              </a:spcBef>
              <a:defRPr/>
            </a:pPr>
            <a:endParaRPr lang="en-US" dirty="0"/>
          </a:p>
          <a:p>
            <a:pPr>
              <a:spcBef>
                <a:spcPts val="0"/>
              </a:spcBef>
              <a:defRPr/>
            </a:pPr>
            <a:r>
              <a:rPr lang="en-US" dirty="0"/>
              <a:t>The answer is that all of these are data elements at different levels of specificity.  Some data elements are at the class level; others are at an item level.  Some are generic and others are specific.  It’s like comparing man as a data element to Charles as a data element.  We need to define every word we will ultimately use to document health care and to support secondary uses of the data.</a:t>
            </a:r>
          </a:p>
          <a:p>
            <a:pPr>
              <a:spcBef>
                <a:spcPts val="0"/>
              </a:spcBef>
              <a:defRPr/>
            </a:pPr>
            <a:endParaRPr lang="en-US" dirty="0"/>
          </a:p>
          <a:p>
            <a:pPr>
              <a:defRPr/>
            </a:pPr>
            <a:endParaRPr lang="en-US" dirty="0"/>
          </a:p>
        </p:txBody>
      </p:sp>
      <p:sp>
        <p:nvSpPr>
          <p:cNvPr id="48133" name="Slide Number Placeholder 4"/>
          <p:cNvSpPr>
            <a:spLocks noGrp="1"/>
          </p:cNvSpPr>
          <p:nvPr>
            <p:ph type="sldNum" sz="quarter" idx="5"/>
          </p:nvPr>
        </p:nvSpPr>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6FA5747A-830F-4B8F-9E58-54ADDF3F8353}" type="slidenum">
              <a:rPr lang="en-US" altLang="en-US" smtClean="0"/>
              <a:pPr/>
              <a:t>6</a:t>
            </a:fld>
            <a:endParaRPr lang="en-US" altLang="en-US" dirty="0"/>
          </a:p>
        </p:txBody>
      </p:sp>
      <p:sp>
        <p:nvSpPr>
          <p:cNvPr id="3" name="Slide Image Placeholder 2"/>
          <p:cNvSpPr>
            <a:spLocks noGrp="1" noRot="1" noChangeAspect="1"/>
          </p:cNvSpPr>
          <p:nvPr>
            <p:ph type="sldImg"/>
          </p:nvPr>
        </p:nvSpPr>
        <p:spPr/>
      </p:sp>
    </p:spTree>
    <p:extLst>
      <p:ext uri="{BB962C8B-B14F-4D97-AF65-F5344CB8AC3E}">
        <p14:creationId xmlns:p14="http://schemas.microsoft.com/office/powerpoint/2010/main" xmlns="" val="1314515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3886200"/>
            <a:ext cx="5486400" cy="4114800"/>
          </a:xfrm>
          <a:prstGeom prst="rect">
            <a:avLst/>
          </a:prstGeom>
        </p:spPr>
        <p:txBody>
          <a:bodyPr/>
          <a:lstStyle/>
          <a:p>
            <a:r>
              <a:rPr lang="en-US" sz="1000" dirty="0">
                <a:latin typeface="Arial" charset="0"/>
                <a:ea typeface="Arial" charset="0"/>
                <a:cs typeface="Arial" charset="0"/>
              </a:rPr>
              <a:t>What is analytics?</a:t>
            </a:r>
            <a:r>
              <a:rPr lang="en-US" sz="1000" baseline="0" dirty="0">
                <a:latin typeface="Arial" charset="0"/>
                <a:ea typeface="Arial" charset="0"/>
                <a:cs typeface="Arial" charset="0"/>
              </a:rPr>
              <a:t> Isn’t it the same thing as statistics?</a:t>
            </a:r>
          </a:p>
          <a:p>
            <a:endParaRPr lang="en-US" sz="1000" dirty="0">
              <a:latin typeface="Arial" charset="0"/>
              <a:ea typeface="Arial" charset="0"/>
              <a:cs typeface="Arial" charset="0"/>
            </a:endParaRPr>
          </a:p>
          <a:p>
            <a:r>
              <a:rPr lang="en-US" sz="1000" kern="1200" dirty="0">
                <a:solidFill>
                  <a:schemeClr val="tx1"/>
                </a:solidFill>
                <a:effectLst/>
                <a:latin typeface="Arial" charset="0"/>
                <a:ea typeface="Arial" charset="0"/>
                <a:cs typeface="Arial" charset="0"/>
              </a:rPr>
              <a:t>The term </a:t>
            </a:r>
            <a:r>
              <a:rPr lang="en-US" sz="1000" i="1" kern="1200" dirty="0">
                <a:solidFill>
                  <a:schemeClr val="tx1"/>
                </a:solidFill>
                <a:effectLst/>
                <a:latin typeface="Arial" charset="0"/>
                <a:ea typeface="Arial" charset="0"/>
                <a:cs typeface="Arial" charset="0"/>
              </a:rPr>
              <a:t>analytics</a:t>
            </a:r>
            <a:r>
              <a:rPr lang="en-US" sz="1000" kern="1200" dirty="0">
                <a:solidFill>
                  <a:schemeClr val="tx1"/>
                </a:solidFill>
                <a:effectLst/>
                <a:latin typeface="Arial" charset="0"/>
                <a:ea typeface="Arial" charset="0"/>
                <a:cs typeface="Arial" charset="0"/>
              </a:rPr>
              <a:t> has been used in a variety of ways and with different meanings. In fact, Gartner stated that “</a:t>
            </a:r>
            <a:r>
              <a:rPr lang="en-US" sz="1000" b="0" kern="1200" dirty="0">
                <a:solidFill>
                  <a:schemeClr val="tx1"/>
                </a:solidFill>
                <a:effectLst/>
                <a:latin typeface="Arial" charset="0"/>
                <a:ea typeface="Arial" charset="0"/>
                <a:cs typeface="Arial" charset="0"/>
              </a:rPr>
              <a:t>Analytics</a:t>
            </a:r>
            <a:r>
              <a:rPr lang="en-US" sz="1000" kern="1200" dirty="0">
                <a:solidFill>
                  <a:schemeClr val="tx1"/>
                </a:solidFill>
                <a:effectLst/>
                <a:latin typeface="Arial" charset="0"/>
                <a:ea typeface="Arial" charset="0"/>
                <a:cs typeface="Arial" charset="0"/>
              </a:rPr>
              <a:t> has emerged as a catch-all term for a variety of different business intelligence (BI) and application-related initiatives.  </a:t>
            </a:r>
          </a:p>
          <a:p>
            <a:r>
              <a:rPr lang="en-US" sz="1000" kern="1200" dirty="0">
                <a:solidFill>
                  <a:schemeClr val="tx1"/>
                </a:solidFill>
                <a:effectLst/>
                <a:latin typeface="Arial" charset="0"/>
                <a:ea typeface="Arial" charset="0"/>
                <a:cs typeface="Arial" charset="0"/>
              </a:rPr>
              <a:t>In 2015, the National Institute of Standards issued a formal definition of analytics, as follows:  </a:t>
            </a:r>
          </a:p>
          <a:p>
            <a:r>
              <a:rPr lang="en-US" sz="1000" kern="1200" dirty="0">
                <a:solidFill>
                  <a:schemeClr val="tx1"/>
                </a:solidFill>
                <a:effectLst/>
                <a:latin typeface="Arial" charset="0"/>
                <a:ea typeface="Arial" charset="0"/>
                <a:cs typeface="Arial" charset="0"/>
              </a:rPr>
              <a:t>“The term </a:t>
            </a:r>
            <a:r>
              <a:rPr lang="en-US" sz="1000" i="1" kern="1200" dirty="0">
                <a:solidFill>
                  <a:schemeClr val="tx1"/>
                </a:solidFill>
                <a:effectLst/>
                <a:latin typeface="Arial" charset="0"/>
                <a:ea typeface="Arial" charset="0"/>
                <a:cs typeface="Arial" charset="0"/>
              </a:rPr>
              <a:t>analytics </a:t>
            </a:r>
            <a:r>
              <a:rPr lang="en-US" sz="1000" kern="1200" dirty="0">
                <a:solidFill>
                  <a:schemeClr val="tx1"/>
                </a:solidFill>
                <a:effectLst/>
                <a:latin typeface="Arial" charset="0"/>
                <a:ea typeface="Arial" charset="0"/>
                <a:cs typeface="Arial" charset="0"/>
              </a:rPr>
              <a:t>refers to the discovery of meaningful patterns in data, and is one of the steps in the data life cycle of collection of raw data, preparation of information, analysis of patterns to synthesize knowledge, and action to produce value.”</a:t>
            </a:r>
            <a:endParaRPr lang="en-US" sz="1000" dirty="0">
              <a:latin typeface="Arial" charset="0"/>
              <a:ea typeface="Arial" charset="0"/>
              <a:cs typeface="Arial" charset="0"/>
            </a:endParaRPr>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7</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33190187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286000" y="4267200"/>
            <a:ext cx="5486400" cy="4114800"/>
          </a:xfrm>
          <a:prstGeom prst="rect">
            <a:avLst/>
          </a:prstGeom>
        </p:spPr>
        <p:txBody>
          <a:bodyPr/>
          <a:lstStyle/>
          <a:p>
            <a:pPr marL="0" marR="0" indent="0" algn="l" defTabSz="457146" rtl="0" eaLnBrk="1" fontAlgn="auto" latinLnBrk="0" hangingPunct="1">
              <a:lnSpc>
                <a:spcPct val="100000"/>
              </a:lnSpc>
              <a:spcBef>
                <a:spcPts val="0"/>
              </a:spcBef>
              <a:spcAft>
                <a:spcPts val="0"/>
              </a:spcAft>
              <a:buClrTx/>
              <a:buSzTx/>
              <a:buFontTx/>
              <a:buNone/>
              <a:tabLst/>
              <a:defRPr/>
            </a:pPr>
            <a:r>
              <a:rPr lang="en-US" dirty="0"/>
              <a:t>As shown</a:t>
            </a:r>
            <a:r>
              <a:rPr lang="en-US" baseline="0" dirty="0"/>
              <a:t> in this diagram, a</a:t>
            </a:r>
            <a:r>
              <a:rPr lang="en-US" dirty="0"/>
              <a:t>nalytics is the en</a:t>
            </a:r>
            <a:r>
              <a:rPr lang="en-US" altLang="en-US" dirty="0"/>
              <a:t>tire process of data collection, extraction, transformation, analysis, interpretation, and reporting.</a:t>
            </a:r>
            <a:r>
              <a:rPr lang="en-US" altLang="en-US" baseline="0" dirty="0"/>
              <a:t> It includes statistical analysis as one of the steps.</a:t>
            </a:r>
            <a:endParaRPr lang="en-US" altLang="en-US" dirty="0"/>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A9CC165-C1B4-724A-A079-44A91DF1D0C0}" type="slidenum">
              <a:rPr lang="en-US" smtClean="0"/>
              <a:pPr/>
              <a:t>8</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363397329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2514600" y="4114800"/>
            <a:ext cx="5486400" cy="4114800"/>
          </a:xfrm>
          <a:prstGeom prst="rect">
            <a:avLst/>
          </a:prstGeom>
        </p:spPr>
        <p:txBody>
          <a:bodyPr/>
          <a:lstStyle/>
          <a:p>
            <a:r>
              <a:rPr lang="en-US" sz="1000" kern="1200" dirty="0">
                <a:solidFill>
                  <a:schemeClr val="tx1"/>
                </a:solidFill>
                <a:effectLst/>
                <a:latin typeface="Arial" charset="0"/>
                <a:ea typeface="Arial" charset="0"/>
                <a:cs typeface="Arial" charset="0"/>
              </a:rPr>
              <a:t>Further, the NIST stated that </a:t>
            </a:r>
          </a:p>
          <a:p>
            <a:r>
              <a:rPr lang="en-US" sz="1000" kern="1200" dirty="0">
                <a:solidFill>
                  <a:schemeClr val="tx1"/>
                </a:solidFill>
                <a:effectLst/>
                <a:latin typeface="Arial" charset="0"/>
                <a:ea typeface="Arial" charset="0"/>
                <a:cs typeface="Arial" charset="0"/>
              </a:rPr>
              <a:t> “Analytics is used to refer to the methods, their implementations in tools, and the results of the use of the tools as interpreted by the practitioner.”</a:t>
            </a:r>
          </a:p>
          <a:p>
            <a:r>
              <a:rPr lang="en-US" sz="1000" b="0" i="0" kern="1200" dirty="0">
                <a:solidFill>
                  <a:schemeClr val="tx1"/>
                </a:solidFill>
                <a:effectLst/>
                <a:latin typeface="Arial" charset="0"/>
                <a:ea typeface="Arial" charset="0"/>
                <a:cs typeface="Arial" charset="0"/>
              </a:rPr>
              <a:t>The analytics process is the synthesis of knowledge from information.</a:t>
            </a:r>
          </a:p>
          <a:p>
            <a:endParaRPr lang="en-US" sz="1000" dirty="0">
              <a:latin typeface="Arial" charset="0"/>
              <a:ea typeface="Arial" charset="0"/>
              <a:cs typeface="Arial" charset="0"/>
            </a:endParaRPr>
          </a:p>
        </p:txBody>
      </p:sp>
      <p:sp>
        <p:nvSpPr>
          <p:cNvPr id="4" name="Slide Number Placeholder 3"/>
          <p:cNvSpPr>
            <a:spLocks noGrp="1"/>
          </p:cNvSpPr>
          <p:nvPr>
            <p:ph type="sldNum" sz="quarter" idx="10"/>
          </p:nvPr>
        </p:nvSpPr>
        <p:spPr>
          <a:xfrm>
            <a:off x="7086600" y="8685213"/>
            <a:ext cx="2971800" cy="457200"/>
          </a:xfrm>
          <a:prstGeom prst="rect">
            <a:avLst/>
          </a:prstGeom>
        </p:spPr>
        <p:txBody>
          <a:bodyPr/>
          <a:lstStyle/>
          <a:p>
            <a:fld id="{F4A8CC80-96B5-C042-A2C9-33DAFF9C2DBD}" type="slidenum">
              <a:rPr/>
              <a:pPr/>
              <a:t>9</a:t>
            </a:fld>
            <a:endParaRPr lang="en-US" dirty="0"/>
          </a:p>
        </p:txBody>
      </p:sp>
      <p:sp>
        <p:nvSpPr>
          <p:cNvPr id="5" name="Slide Image Placeholder 4"/>
          <p:cNvSpPr>
            <a:spLocks noGrp="1" noRot="1" noChangeAspect="1"/>
          </p:cNvSpPr>
          <p:nvPr>
            <p:ph type="sldImg"/>
          </p:nvPr>
        </p:nvSpPr>
        <p:spPr/>
      </p:sp>
    </p:spTree>
    <p:extLst>
      <p:ext uri="{BB962C8B-B14F-4D97-AF65-F5344CB8AC3E}">
        <p14:creationId xmlns:p14="http://schemas.microsoft.com/office/powerpoint/2010/main" xmlns="" val="2080743584"/>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object 3"/>
          <p:cNvSpPr/>
          <p:nvPr userDrawn="1"/>
        </p:nvSpPr>
        <p:spPr>
          <a:xfrm>
            <a:off x="0" y="-1"/>
            <a:ext cx="10058400" cy="1189172"/>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
        <p:nvSpPr>
          <p:cNvPr id="9" name="object 5"/>
          <p:cNvSpPr/>
          <p:nvPr userDrawn="1"/>
        </p:nvSpPr>
        <p:spPr>
          <a:xfrm>
            <a:off x="0" y="1143000"/>
            <a:ext cx="10058400" cy="5442455"/>
          </a:xfrm>
          <a:custGeom>
            <a:avLst/>
            <a:gdLst/>
            <a:ahLst/>
            <a:cxnLst/>
            <a:rect l="l" t="t" r="r" b="b"/>
            <a:pathLst>
              <a:path w="10058400" h="5274945">
                <a:moveTo>
                  <a:pt x="0" y="5274564"/>
                </a:moveTo>
                <a:lnTo>
                  <a:pt x="10058400" y="5274564"/>
                </a:lnTo>
                <a:lnTo>
                  <a:pt x="10058400" y="0"/>
                </a:lnTo>
                <a:lnTo>
                  <a:pt x="0" y="0"/>
                </a:lnTo>
                <a:lnTo>
                  <a:pt x="0" y="5274564"/>
                </a:lnTo>
                <a:close/>
              </a:path>
            </a:pathLst>
          </a:custGeom>
          <a:solidFill>
            <a:srgbClr val="A92471"/>
          </a:solidFill>
        </p:spPr>
        <p:txBody>
          <a:bodyPr wrap="square" lIns="0" tIns="0" rIns="0" bIns="0" rtlCol="0"/>
          <a:lstStyle/>
          <a:p>
            <a:endParaRPr dirty="0"/>
          </a:p>
        </p:txBody>
      </p:sp>
      <p:sp>
        <p:nvSpPr>
          <p:cNvPr id="11" name="object 8"/>
          <p:cNvSpPr txBox="1"/>
          <p:nvPr userDrawn="1"/>
        </p:nvSpPr>
        <p:spPr>
          <a:xfrm>
            <a:off x="914400" y="379900"/>
            <a:ext cx="7483475" cy="4167808"/>
          </a:xfrm>
          <a:prstGeom prst="rect">
            <a:avLst/>
          </a:prstGeom>
        </p:spPr>
        <p:txBody>
          <a:bodyPr vert="horz" wrap="square" lIns="0" tIns="0" rIns="0" bIns="0" rtlCol="0">
            <a:spAutoFit/>
          </a:bodyPr>
          <a:lstStyle/>
          <a:p>
            <a:pPr marL="12700">
              <a:lnSpc>
                <a:spcPts val="6495"/>
              </a:lnSpc>
            </a:pPr>
            <a:r>
              <a:rPr lang="en-US" sz="4400" b="1" spc="-265" dirty="0">
                <a:solidFill>
                  <a:srgbClr val="A29CC0"/>
                </a:solidFill>
                <a:latin typeface="Century Gothic" panose="020B0502020202020204" pitchFamily="34" charset="0"/>
                <a:cs typeface="Gill Sans MT"/>
              </a:rPr>
              <a:t>Headline goes here</a:t>
            </a:r>
          </a:p>
          <a:p>
            <a:pPr marL="12700">
              <a:lnSpc>
                <a:spcPts val="6495"/>
              </a:lnSpc>
            </a:pPr>
            <a:r>
              <a:rPr lang="en-US" sz="4000" b="1" spc="-265" dirty="0">
                <a:solidFill>
                  <a:srgbClr val="1E1860"/>
                </a:solidFill>
                <a:latin typeface="Century Gothic" panose="020B0502020202020204" pitchFamily="34" charset="0"/>
                <a:cs typeface="Gill Sans MT"/>
              </a:rPr>
              <a:t>Headline goes here</a:t>
            </a:r>
          </a:p>
          <a:p>
            <a:pPr marL="12700" marR="0" indent="0" algn="l" defTabSz="914400" rtl="0" eaLnBrk="1" fontAlgn="auto" latinLnBrk="0" hangingPunct="1">
              <a:lnSpc>
                <a:spcPts val="6495"/>
              </a:lnSpc>
              <a:spcBef>
                <a:spcPts val="0"/>
              </a:spcBef>
              <a:spcAft>
                <a:spcPts val="0"/>
              </a:spcAft>
              <a:buClrTx/>
              <a:buSzTx/>
              <a:buFontTx/>
              <a:buNone/>
              <a:tabLst/>
              <a:defRPr/>
            </a:pPr>
            <a:r>
              <a:rPr lang="en-US" sz="3600" b="1" spc="-265" dirty="0">
                <a:solidFill>
                  <a:schemeClr val="bg1"/>
                </a:solidFill>
                <a:latin typeface="Century Gothic" panose="020B0502020202020204" pitchFamily="34" charset="0"/>
                <a:cs typeface="Gill Sans MT"/>
              </a:rPr>
              <a:t>Headline goes here</a:t>
            </a:r>
            <a:endParaRPr lang="en-US" sz="3600" dirty="0">
              <a:solidFill>
                <a:schemeClr val="bg1"/>
              </a:solidFill>
              <a:latin typeface="Century Gothic" panose="020B0502020202020204" pitchFamily="34" charset="0"/>
              <a:cs typeface="Gill Sans MT"/>
            </a:endParaRPr>
          </a:p>
          <a:p>
            <a:pPr marL="12700">
              <a:lnSpc>
                <a:spcPts val="6495"/>
              </a:lnSpc>
            </a:pPr>
            <a:endParaRPr lang="en-US" sz="5700" dirty="0">
              <a:solidFill>
                <a:schemeClr val="bg1"/>
              </a:solidFill>
              <a:latin typeface="Futura Lt BT" panose="020B0402020204020303" pitchFamily="34" charset="0"/>
              <a:cs typeface="Gill Sans MT"/>
            </a:endParaRPr>
          </a:p>
          <a:p>
            <a:pPr marL="12700">
              <a:lnSpc>
                <a:spcPts val="6495"/>
              </a:lnSpc>
            </a:pPr>
            <a:endParaRPr sz="5700" dirty="0">
              <a:solidFill>
                <a:srgbClr val="1E185F"/>
              </a:solidFill>
              <a:latin typeface="Futura Lt BT" panose="020B0402020204020303" pitchFamily="34" charset="0"/>
              <a:cs typeface="Gill Sans MT"/>
            </a:endParaRPr>
          </a:p>
        </p:txBody>
      </p:sp>
      <p:sp>
        <p:nvSpPr>
          <p:cNvPr id="12" name="object 9"/>
          <p:cNvSpPr txBox="1"/>
          <p:nvPr userDrawn="1"/>
        </p:nvSpPr>
        <p:spPr>
          <a:xfrm>
            <a:off x="4495800" y="4572000"/>
            <a:ext cx="4493260" cy="1646605"/>
          </a:xfrm>
          <a:prstGeom prst="rect">
            <a:avLst/>
          </a:prstGeom>
        </p:spPr>
        <p:txBody>
          <a:bodyPr vert="horz" wrap="square" lIns="0" tIns="0" rIns="0" bIns="0" rtlCol="0">
            <a:spAutoFit/>
          </a:bodyPr>
          <a:lstStyle/>
          <a:p>
            <a:pPr marL="12700">
              <a:lnSpc>
                <a:spcPts val="2250"/>
              </a:lnSpc>
            </a:pPr>
            <a:r>
              <a:rPr sz="1600" dirty="0">
                <a:solidFill>
                  <a:srgbClr val="1E1860"/>
                </a:solidFill>
                <a:latin typeface="Futura LT Pro Book"/>
                <a:cs typeface="Futura LT Pro Book"/>
              </a:rPr>
              <a:t>Author Name and Degree Here</a:t>
            </a:r>
          </a:p>
          <a:p>
            <a:pPr marL="12700">
              <a:lnSpc>
                <a:spcPts val="2250"/>
              </a:lnSpc>
            </a:pPr>
            <a:r>
              <a:rPr sz="1600" b="1" dirty="0">
                <a:solidFill>
                  <a:srgbClr val="1E1860"/>
                </a:solidFill>
                <a:latin typeface="Futura LT Pro Book"/>
                <a:cs typeface="Futura LT Pro Book"/>
              </a:rPr>
              <a:t>MEASURE Evaluation</a:t>
            </a:r>
            <a:endParaRPr sz="1600" dirty="0">
              <a:solidFill>
                <a:srgbClr val="1E1860"/>
              </a:solidFill>
              <a:latin typeface="Futura LT Pro Book"/>
              <a:cs typeface="Futura LT Pro Book"/>
            </a:endParaRPr>
          </a:p>
          <a:p>
            <a:pPr marL="12700">
              <a:lnSpc>
                <a:spcPct val="100000"/>
              </a:lnSpc>
            </a:pPr>
            <a:r>
              <a:rPr sz="1600" dirty="0">
                <a:solidFill>
                  <a:srgbClr val="1E1860"/>
                </a:solidFill>
                <a:latin typeface="Futura LT Pro Book"/>
                <a:cs typeface="Futura LT Pro Book"/>
              </a:rPr>
              <a:t>Your organization here</a:t>
            </a:r>
          </a:p>
          <a:p>
            <a:pPr>
              <a:lnSpc>
                <a:spcPct val="100000"/>
              </a:lnSpc>
              <a:spcBef>
                <a:spcPts val="45"/>
              </a:spcBef>
            </a:pPr>
            <a:endParaRPr sz="1600" dirty="0">
              <a:solidFill>
                <a:srgbClr val="1E1860"/>
              </a:solidFill>
              <a:latin typeface="Times New Roman"/>
              <a:cs typeface="Times New Roman"/>
            </a:endParaRPr>
          </a:p>
          <a:p>
            <a:pPr marL="12700">
              <a:lnSpc>
                <a:spcPts val="2200"/>
              </a:lnSpc>
            </a:pPr>
            <a:r>
              <a:rPr lang="en-US" sz="1600" dirty="0">
                <a:solidFill>
                  <a:srgbClr val="1E1860"/>
                </a:solidFill>
                <a:latin typeface="Futura LT Pro Book"/>
                <a:cs typeface="Futura LT Pro Book"/>
              </a:rPr>
              <a:t>Date for presentation</a:t>
            </a:r>
            <a:r>
              <a:rPr lang="en-US" sz="1600" baseline="0" dirty="0">
                <a:solidFill>
                  <a:srgbClr val="1E1860"/>
                </a:solidFill>
                <a:latin typeface="Futura LT Pro Book"/>
                <a:cs typeface="Futura LT Pro Book"/>
              </a:rPr>
              <a:t> if necessary</a:t>
            </a:r>
            <a:endParaRPr sz="1600" dirty="0">
              <a:solidFill>
                <a:srgbClr val="1E1860"/>
              </a:solidFill>
              <a:latin typeface="Futura LT Pro Book"/>
              <a:cs typeface="Futura LT Pro Book"/>
            </a:endParaRPr>
          </a:p>
          <a:p>
            <a:pPr marL="12700">
              <a:lnSpc>
                <a:spcPts val="2200"/>
              </a:lnSpc>
            </a:pPr>
            <a:r>
              <a:rPr lang="en-US" sz="1600" b="1" dirty="0">
                <a:solidFill>
                  <a:srgbClr val="1E1860"/>
                </a:solidFill>
                <a:latin typeface="Futura LT Pro Book"/>
                <a:cs typeface="Futura LT Pro Book"/>
              </a:rPr>
              <a:t>Name of meeting</a:t>
            </a:r>
            <a:endParaRPr sz="1600" dirty="0">
              <a:solidFill>
                <a:srgbClr val="1E1860"/>
              </a:solidFill>
              <a:latin typeface="Futura LT Pro Book"/>
              <a:cs typeface="Futura LT Pro Book"/>
            </a:endParaRPr>
          </a:p>
        </p:txBody>
      </p:sp>
      <p:sp>
        <p:nvSpPr>
          <p:cNvPr id="8" name="Rectangle 1"/>
          <p:cNvSpPr>
            <a:spLocks noChangeArrowheads="1"/>
          </p:cNvSpPr>
          <p:nvPr userDrawn="1"/>
        </p:nvSpPr>
        <p:spPr bwMode="auto">
          <a:xfrm>
            <a:off x="-1087826" y="7290541"/>
            <a:ext cx="65" cy="276999"/>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pic>
        <p:nvPicPr>
          <p:cNvPr id="13" name="Picture 12"/>
          <p:cNvPicPr>
            <a:picLocks noChangeAspect="1"/>
          </p:cNvPicPr>
          <p:nvPr userDrawn="1"/>
        </p:nvPicPr>
        <p:blipFill rotWithShape="1">
          <a:blip r:embed="rId2">
            <a:extLst>
              <a:ext uri="{28A0092B-C50C-407E-A947-70E740481C1C}">
                <a14:useLocalDpi xmlns:a14="http://schemas.microsoft.com/office/drawing/2010/main" xmlns="" val="0"/>
              </a:ext>
            </a:extLst>
          </a:blip>
          <a:srcRect l="40134" b="23721"/>
          <a:stretch/>
        </p:blipFill>
        <p:spPr>
          <a:xfrm>
            <a:off x="5770174" y="6713450"/>
            <a:ext cx="2159599" cy="990600"/>
          </a:xfrm>
          <a:prstGeom prst="rect">
            <a:avLst/>
          </a:prstGeom>
        </p:spPr>
      </p:pic>
      <p:pic>
        <p:nvPicPr>
          <p:cNvPr id="14" name="Picture 13"/>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4495800" y="6606476"/>
            <a:ext cx="1274374" cy="1089590"/>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ONC Side by Side All Options">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5"/>
            <a:ext cx="9052560" cy="1295400"/>
          </a:xfrm>
          <a:prstGeom prst="rect">
            <a:avLst/>
          </a:prstGeom>
        </p:spPr>
        <p:txBody>
          <a:bodyPr/>
          <a:lstStyle>
            <a:lvl1pPr>
              <a:defRPr sz="3960">
                <a:latin typeface="Verdana" pitchFamily="34" charset="0"/>
                <a:ea typeface="Verdana" pitchFamily="34" charset="0"/>
                <a:cs typeface="Verdana" pitchFamily="34" charset="0"/>
              </a:defRPr>
            </a:lvl1pPr>
          </a:lstStyle>
          <a:p>
            <a:r>
              <a:rPr lang="en-US"/>
              <a:t>Click to edit Master title style</a:t>
            </a:r>
            <a:endParaRPr lang="en-US" dirty="0"/>
          </a:p>
        </p:txBody>
      </p:sp>
      <p:sp>
        <p:nvSpPr>
          <p:cNvPr id="17" name="Content Placeholder 1"/>
          <p:cNvSpPr>
            <a:spLocks noGrp="1"/>
          </p:cNvSpPr>
          <p:nvPr>
            <p:ph sz="quarter" idx="14"/>
          </p:nvPr>
        </p:nvSpPr>
        <p:spPr>
          <a:xfrm>
            <a:off x="502920" y="1813560"/>
            <a:ext cx="4445813" cy="5181600"/>
          </a:xfrm>
          <a:prstGeom prst="rect">
            <a:avLst/>
          </a:prstGeom>
        </p:spPr>
        <p:txBody>
          <a:bodyPr/>
          <a:lstStyle>
            <a:lvl1pPr>
              <a:defRPr>
                <a:latin typeface="+mn-lt"/>
              </a:defRPr>
            </a:lvl1pPr>
            <a:lvl2pPr>
              <a:buSzPct val="85000"/>
              <a:defRPr>
                <a:latin typeface="+mn-lt"/>
              </a:defRPr>
            </a:lvl2pPr>
            <a:lvl3pPr marL="1257300" indent="-251460">
              <a:buSzPct val="80000"/>
              <a:buFont typeface="Courier New" panose="02070309020205020404" pitchFamily="49" charset="0"/>
              <a:buChar char="o"/>
              <a:defRPr>
                <a:latin typeface="+mn-lt"/>
              </a:defRPr>
            </a:lvl3pPr>
            <a:lvl4pPr marL="1760220" indent="-251460">
              <a:buSzPct val="120000"/>
              <a:buFont typeface="Wingdings" panose="05000000000000000000" pitchFamily="2" charset="2"/>
              <a:buChar char="§"/>
              <a:defRPr>
                <a:latin typeface="+mn-lt"/>
              </a:defRPr>
            </a:lvl4pPr>
            <a:lvl5pPr marL="2263140" indent="-251460">
              <a:buSzPct val="70000"/>
              <a:buFont typeface="Wingdings" panose="05000000000000000000" pitchFamily="2" charset="2"/>
              <a:buChar char="q"/>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0" name="Text Placeholder 1"/>
          <p:cNvSpPr>
            <a:spLocks noGrp="1"/>
          </p:cNvSpPr>
          <p:nvPr>
            <p:ph type="body" sz="quarter" idx="32" hasCustomPrompt="1"/>
          </p:nvPr>
        </p:nvSpPr>
        <p:spPr>
          <a:xfrm>
            <a:off x="502919" y="7116064"/>
            <a:ext cx="3782595" cy="604520"/>
          </a:xfrm>
          <a:prstGeom prst="rect">
            <a:avLst/>
          </a:prstGeom>
        </p:spPr>
        <p:txBody>
          <a:bodyPr anchor="t"/>
          <a:lstStyle>
            <a:lvl1pPr marL="0" indent="0" algn="l">
              <a:buNone/>
              <a:defRPr sz="1320" baseline="0"/>
            </a:lvl1pPr>
            <a:lvl2pPr marL="502920" indent="0">
              <a:buNone/>
              <a:defRPr sz="1320"/>
            </a:lvl2pPr>
            <a:lvl3pPr marL="1005840" indent="0">
              <a:buNone/>
              <a:defRPr sz="1320"/>
            </a:lvl3pPr>
            <a:lvl4pPr marL="1508760" indent="0">
              <a:buNone/>
              <a:defRPr sz="1320"/>
            </a:lvl4pPr>
            <a:lvl5pPr marL="2011680" indent="0">
              <a:buNone/>
              <a:defRPr sz="1320"/>
            </a:lvl5pPr>
          </a:lstStyle>
          <a:p>
            <a:pPr lvl="0"/>
            <a:r>
              <a:rPr lang="en-US" dirty="0"/>
              <a:t>Click to edit content attribution.</a:t>
            </a:r>
          </a:p>
        </p:txBody>
      </p:sp>
      <p:sp>
        <p:nvSpPr>
          <p:cNvPr id="18" name="Content Placeholder 2"/>
          <p:cNvSpPr>
            <a:spLocks noGrp="1"/>
          </p:cNvSpPr>
          <p:nvPr>
            <p:ph sz="quarter" idx="18"/>
          </p:nvPr>
        </p:nvSpPr>
        <p:spPr>
          <a:xfrm>
            <a:off x="5113020" y="1813560"/>
            <a:ext cx="4445813" cy="5181600"/>
          </a:xfrm>
          <a:prstGeom prst="rect">
            <a:avLst/>
          </a:prstGeom>
        </p:spPr>
        <p:txBody>
          <a:bodyPr/>
          <a:lstStyle>
            <a:lvl1pPr>
              <a:defRPr sz="3520"/>
            </a:lvl1pPr>
            <a:lvl2pPr>
              <a:buSzPct val="85000"/>
              <a:defRPr/>
            </a:lvl2pPr>
            <a:lvl3pPr marL="1257300" indent="-251460">
              <a:buSzPct val="80000"/>
              <a:buFont typeface="Courier New" panose="02070309020205020404" pitchFamily="49" charset="0"/>
              <a:buChar char="o"/>
              <a:defRPr lang="en-US" sz="2640" kern="1200" dirty="0" smtClean="0">
                <a:solidFill>
                  <a:schemeClr val="tx1"/>
                </a:solidFill>
                <a:latin typeface="+mn-lt"/>
                <a:ea typeface="+mn-ea"/>
                <a:cs typeface="+mn-cs"/>
              </a:defRPr>
            </a:lvl3pPr>
            <a:lvl4pPr marL="1760220" indent="-251460">
              <a:buSzPct val="120000"/>
              <a:buFont typeface="Wingdings" panose="05000000000000000000" pitchFamily="2" charset="2"/>
              <a:buChar char="§"/>
              <a:defRPr/>
            </a:lvl4pPr>
            <a:lvl5pPr marL="2263140" indent="-251460">
              <a:buSzPct val="70000"/>
              <a:buFont typeface="Wingdings" panose="05000000000000000000" pitchFamily="2" charset="2"/>
              <a:buChar char="q"/>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1" name="Text Placeholder 1"/>
          <p:cNvSpPr>
            <a:spLocks noGrp="1"/>
          </p:cNvSpPr>
          <p:nvPr>
            <p:ph type="body" sz="quarter" idx="33" hasCustomPrompt="1"/>
          </p:nvPr>
        </p:nvSpPr>
        <p:spPr>
          <a:xfrm>
            <a:off x="5113021" y="7116064"/>
            <a:ext cx="3795146" cy="604520"/>
          </a:xfrm>
          <a:prstGeom prst="rect">
            <a:avLst/>
          </a:prstGeom>
        </p:spPr>
        <p:txBody>
          <a:bodyPr anchor="t"/>
          <a:lstStyle>
            <a:lvl1pPr marL="0" indent="0" algn="l">
              <a:buNone/>
              <a:defRPr sz="1320" baseline="0"/>
            </a:lvl1pPr>
            <a:lvl2pPr marL="502920" indent="0">
              <a:buNone/>
              <a:defRPr sz="1320"/>
            </a:lvl2pPr>
            <a:lvl3pPr marL="1005840" indent="0">
              <a:buNone/>
              <a:defRPr sz="1320"/>
            </a:lvl3pPr>
            <a:lvl4pPr marL="1508760" indent="0">
              <a:buNone/>
              <a:defRPr sz="1320"/>
            </a:lvl4pPr>
            <a:lvl5pPr marL="2011680" indent="0">
              <a:buNone/>
              <a:defRPr sz="1320"/>
            </a:lvl5pPr>
          </a:lstStyle>
          <a:p>
            <a:pPr lvl="0"/>
            <a:r>
              <a:rPr lang="en-US" dirty="0"/>
              <a:t>Click to edit content attribution.</a:t>
            </a:r>
          </a:p>
        </p:txBody>
      </p:sp>
      <p:sp>
        <p:nvSpPr>
          <p:cNvPr id="8" name="Slide Number Placeholder 4"/>
          <p:cNvSpPr>
            <a:spLocks noGrp="1"/>
          </p:cNvSpPr>
          <p:nvPr>
            <p:ph type="sldNum" sz="quarter" idx="4"/>
          </p:nvPr>
        </p:nvSpPr>
        <p:spPr>
          <a:xfrm>
            <a:off x="8994870" y="7098792"/>
            <a:ext cx="559540" cy="621792"/>
          </a:xfrm>
          <a:prstGeom prst="rect">
            <a:avLst/>
          </a:prstGeom>
        </p:spPr>
        <p:txBody>
          <a:bodyPr anchor="ctr"/>
          <a:lstStyle>
            <a:lvl1pPr algn="r">
              <a:defRPr sz="1100">
                <a:solidFill>
                  <a:srgbClr val="898989"/>
                </a:solidFill>
              </a:defRPr>
            </a:lvl1pPr>
          </a:lstStyle>
          <a:p>
            <a:fld id="{F3BF8891-5E06-46C2-89A4-6DB85D39BA35}" type="slidenum">
              <a:rPr lang="en-US" smtClean="0"/>
              <a:pPr/>
              <a:t>‹#›</a:t>
            </a:fld>
            <a:endParaRPr lang="en-US" dirty="0"/>
          </a:p>
        </p:txBody>
      </p:sp>
    </p:spTree>
    <p:extLst>
      <p:ext uri="{BB962C8B-B14F-4D97-AF65-F5344CB8AC3E}">
        <p14:creationId xmlns:p14="http://schemas.microsoft.com/office/powerpoint/2010/main" xmlns="" val="14339337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ONC Picture">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5"/>
            <a:ext cx="9052560" cy="1295400"/>
          </a:xfrm>
          <a:prstGeom prst="rect">
            <a:avLst/>
          </a:prstGeom>
        </p:spPr>
        <p:txBody>
          <a:bodyPr/>
          <a:lstStyle>
            <a:lvl1pPr>
              <a:defRPr sz="3960">
                <a:solidFill>
                  <a:schemeClr val="tx1"/>
                </a:solidFill>
                <a:latin typeface="Verdana" pitchFamily="34" charset="0"/>
                <a:ea typeface="Verdana" pitchFamily="34" charset="0"/>
                <a:cs typeface="Verdana" pitchFamily="34" charset="0"/>
              </a:defRPr>
            </a:lvl1pPr>
          </a:lstStyle>
          <a:p>
            <a:r>
              <a:rPr lang="en-US"/>
              <a:t>Click to edit Master title style</a:t>
            </a:r>
            <a:endParaRPr lang="en-US" dirty="0"/>
          </a:p>
        </p:txBody>
      </p:sp>
      <p:sp>
        <p:nvSpPr>
          <p:cNvPr id="8" name="Picture Placeholder 7"/>
          <p:cNvSpPr>
            <a:spLocks noGrp="1"/>
          </p:cNvSpPr>
          <p:nvPr>
            <p:ph type="pic" sz="quarter" idx="14"/>
          </p:nvPr>
        </p:nvSpPr>
        <p:spPr>
          <a:xfrm>
            <a:off x="502920" y="1813560"/>
            <a:ext cx="9052560" cy="5181600"/>
          </a:xfrm>
          <a:prstGeom prst="rect">
            <a:avLst/>
          </a:prstGeom>
        </p:spPr>
        <p:txBody>
          <a:bodyPr rtlCol="0">
            <a:normAutofit/>
          </a:bodyPr>
          <a:lstStyle>
            <a:lvl1pPr>
              <a:defRPr sz="3520">
                <a:latin typeface="+mn-lt"/>
              </a:defRPr>
            </a:lvl1pPr>
          </a:lstStyle>
          <a:p>
            <a:pPr lvl="0"/>
            <a:r>
              <a:rPr lang="en-US" noProof="0" dirty="0"/>
              <a:t>Click icon to add picture</a:t>
            </a:r>
          </a:p>
        </p:txBody>
      </p:sp>
      <p:sp>
        <p:nvSpPr>
          <p:cNvPr id="7" name="Text Placeholder 1"/>
          <p:cNvSpPr>
            <a:spLocks noGrp="1"/>
          </p:cNvSpPr>
          <p:nvPr>
            <p:ph type="body" sz="quarter" idx="32" hasCustomPrompt="1"/>
          </p:nvPr>
        </p:nvSpPr>
        <p:spPr>
          <a:xfrm>
            <a:off x="502918" y="7116064"/>
            <a:ext cx="8397764" cy="604520"/>
          </a:xfrm>
          <a:prstGeom prst="rect">
            <a:avLst/>
          </a:prstGeom>
        </p:spPr>
        <p:txBody>
          <a:bodyPr anchor="t"/>
          <a:lstStyle>
            <a:lvl1pPr marL="0" indent="0" algn="l">
              <a:buNone/>
              <a:defRPr sz="1320" baseline="0"/>
            </a:lvl1pPr>
            <a:lvl2pPr marL="502920" indent="0">
              <a:buNone/>
              <a:defRPr sz="1320"/>
            </a:lvl2pPr>
            <a:lvl3pPr marL="1005840" indent="0">
              <a:buNone/>
              <a:defRPr sz="1320"/>
            </a:lvl3pPr>
            <a:lvl4pPr marL="1508760" indent="0">
              <a:buNone/>
              <a:defRPr sz="1320"/>
            </a:lvl4pPr>
            <a:lvl5pPr marL="2011680" indent="0">
              <a:buNone/>
              <a:defRPr sz="1320"/>
            </a:lvl5pPr>
          </a:lstStyle>
          <a:p>
            <a:pPr lvl="0"/>
            <a:r>
              <a:rPr lang="en-US" dirty="0"/>
              <a:t>Click to edit image attribution.</a:t>
            </a:r>
          </a:p>
        </p:txBody>
      </p:sp>
      <p:sp>
        <p:nvSpPr>
          <p:cNvPr id="9" name="Slide Number Placeholder 4"/>
          <p:cNvSpPr>
            <a:spLocks noGrp="1"/>
          </p:cNvSpPr>
          <p:nvPr>
            <p:ph type="sldNum" sz="quarter" idx="4"/>
          </p:nvPr>
        </p:nvSpPr>
        <p:spPr>
          <a:xfrm>
            <a:off x="8994870" y="7098792"/>
            <a:ext cx="559540" cy="621792"/>
          </a:xfrm>
          <a:prstGeom prst="rect">
            <a:avLst/>
          </a:prstGeom>
        </p:spPr>
        <p:txBody>
          <a:bodyPr anchor="ctr"/>
          <a:lstStyle>
            <a:lvl1pPr algn="r">
              <a:defRPr sz="1100">
                <a:solidFill>
                  <a:srgbClr val="898989"/>
                </a:solidFill>
              </a:defRPr>
            </a:lvl1pPr>
          </a:lstStyle>
          <a:p>
            <a:fld id="{F3BF8891-5E06-46C2-89A4-6DB85D39BA35}" type="slidenum">
              <a:rPr lang="en-US" smtClean="0"/>
              <a:pPr/>
              <a:t>‹#›</a:t>
            </a:fld>
            <a:endParaRPr lang="en-US" dirty="0"/>
          </a:p>
        </p:txBody>
      </p:sp>
    </p:spTree>
    <p:extLst>
      <p:ext uri="{BB962C8B-B14F-4D97-AF65-F5344CB8AC3E}">
        <p14:creationId xmlns:p14="http://schemas.microsoft.com/office/powerpoint/2010/main" xmlns="" val="22036749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NC Summary">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5"/>
            <a:ext cx="9052560" cy="1295400"/>
          </a:xfrm>
          <a:prstGeom prst="rect">
            <a:avLst/>
          </a:prstGeom>
        </p:spPr>
        <p:txBody>
          <a:bodyPr/>
          <a:lstStyle>
            <a:lvl1pPr>
              <a:defRPr sz="3960" baseline="0">
                <a:latin typeface="Verdana" pitchFamily="34" charset="0"/>
                <a:ea typeface="Verdana" pitchFamily="34" charset="0"/>
                <a:cs typeface="Verdana" pitchFamily="34" charset="0"/>
              </a:defRPr>
            </a:lvl1pPr>
          </a:lstStyle>
          <a:p>
            <a:r>
              <a:rPr lang="en-US"/>
              <a:t>Click to edit Master title style</a:t>
            </a:r>
            <a:endParaRPr lang="en-US" dirty="0"/>
          </a:p>
        </p:txBody>
      </p:sp>
      <p:sp>
        <p:nvSpPr>
          <p:cNvPr id="5" name="Text Placeholder 4"/>
          <p:cNvSpPr>
            <a:spLocks noGrp="1"/>
          </p:cNvSpPr>
          <p:nvPr>
            <p:ph type="body" sz="quarter" idx="11"/>
          </p:nvPr>
        </p:nvSpPr>
        <p:spPr>
          <a:xfrm>
            <a:off x="502920" y="1813560"/>
            <a:ext cx="9052560" cy="5181600"/>
          </a:xfrm>
          <a:prstGeom prst="rect">
            <a:avLst/>
          </a:prstGeom>
        </p:spPr>
        <p:txBody>
          <a:bodyPr/>
          <a:lstStyle>
            <a:lvl1pPr>
              <a:defRPr sz="3520" baseline="0">
                <a:latin typeface="+mn-lt"/>
              </a:defRPr>
            </a:lvl1pPr>
            <a:lvl2pPr>
              <a:defRPr sz="3080">
                <a:latin typeface="+mn-lt"/>
              </a:defRPr>
            </a:lvl2pPr>
          </a:lstStyle>
          <a:p>
            <a:pPr lvl="0"/>
            <a:r>
              <a:rPr lang="en-US"/>
              <a:t>Click to edit Master text styles</a:t>
            </a:r>
          </a:p>
          <a:p>
            <a:pPr lvl="1"/>
            <a:r>
              <a:rPr lang="en-US"/>
              <a:t>Second level</a:t>
            </a:r>
          </a:p>
        </p:txBody>
      </p:sp>
      <p:sp>
        <p:nvSpPr>
          <p:cNvPr id="6" name="Slide Number Placeholder 4"/>
          <p:cNvSpPr>
            <a:spLocks noGrp="1"/>
          </p:cNvSpPr>
          <p:nvPr>
            <p:ph type="sldNum" sz="quarter" idx="4"/>
          </p:nvPr>
        </p:nvSpPr>
        <p:spPr>
          <a:xfrm>
            <a:off x="8994870" y="7098792"/>
            <a:ext cx="559540" cy="621792"/>
          </a:xfrm>
          <a:prstGeom prst="rect">
            <a:avLst/>
          </a:prstGeom>
        </p:spPr>
        <p:txBody>
          <a:bodyPr anchor="ctr"/>
          <a:lstStyle>
            <a:lvl1pPr algn="r">
              <a:defRPr sz="1100">
                <a:solidFill>
                  <a:srgbClr val="898989"/>
                </a:solidFill>
              </a:defRPr>
            </a:lvl1pPr>
          </a:lstStyle>
          <a:p>
            <a:fld id="{F3BF8891-5E06-46C2-89A4-6DB85D39BA35}" type="slidenum">
              <a:rPr lang="en-US" smtClean="0"/>
              <a:pPr/>
              <a:t>‹#›</a:t>
            </a:fld>
            <a:endParaRPr lang="en-US" dirty="0"/>
          </a:p>
        </p:txBody>
      </p:sp>
    </p:spTree>
    <p:extLst>
      <p:ext uri="{BB962C8B-B14F-4D97-AF65-F5344CB8AC3E}">
        <p14:creationId xmlns:p14="http://schemas.microsoft.com/office/powerpoint/2010/main" xmlns="" val="1362001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ONC Reference">
    <p:spTree>
      <p:nvGrpSpPr>
        <p:cNvPr id="1" name=""/>
        <p:cNvGrpSpPr/>
        <p:nvPr/>
      </p:nvGrpSpPr>
      <p:grpSpPr>
        <a:xfrm>
          <a:off x="0" y="0"/>
          <a:ext cx="0" cy="0"/>
          <a:chOff x="0" y="0"/>
          <a:chExt cx="0" cy="0"/>
        </a:xfrm>
      </p:grpSpPr>
      <p:sp>
        <p:nvSpPr>
          <p:cNvPr id="2" name="Title 1"/>
          <p:cNvSpPr>
            <a:spLocks noGrp="1"/>
          </p:cNvSpPr>
          <p:nvPr>
            <p:ph type="title"/>
          </p:nvPr>
        </p:nvSpPr>
        <p:spPr>
          <a:xfrm>
            <a:off x="502920" y="311255"/>
            <a:ext cx="9052560" cy="1295400"/>
          </a:xfrm>
          <a:prstGeom prst="rect">
            <a:avLst/>
          </a:prstGeom>
        </p:spPr>
        <p:txBody>
          <a:bodyPr/>
          <a:lstStyle>
            <a:lvl1pPr>
              <a:defRPr sz="3960" baseline="0">
                <a:latin typeface="Verdana" pitchFamily="34" charset="0"/>
                <a:ea typeface="Verdana" pitchFamily="34" charset="0"/>
                <a:cs typeface="Verdana" pitchFamily="34" charset="0"/>
              </a:defRPr>
            </a:lvl1pPr>
          </a:lstStyle>
          <a:p>
            <a:r>
              <a:rPr lang="en-US"/>
              <a:t>Click to edit Master title style</a:t>
            </a:r>
            <a:endParaRPr lang="en-US" dirty="0"/>
          </a:p>
        </p:txBody>
      </p:sp>
      <p:sp>
        <p:nvSpPr>
          <p:cNvPr id="8" name="Text Placeholder 1"/>
          <p:cNvSpPr>
            <a:spLocks noGrp="1"/>
          </p:cNvSpPr>
          <p:nvPr>
            <p:ph type="body" sz="quarter" idx="16"/>
          </p:nvPr>
        </p:nvSpPr>
        <p:spPr>
          <a:xfrm>
            <a:off x="502920" y="1813560"/>
            <a:ext cx="9052560" cy="1554480"/>
          </a:xfrm>
          <a:prstGeom prst="rect">
            <a:avLst/>
          </a:prstGeom>
        </p:spPr>
        <p:txBody>
          <a:bodyPr/>
          <a:lstStyle>
            <a:lvl1pPr>
              <a:buNone/>
              <a:defRPr sz="1760" b="1">
                <a:latin typeface="+mn-lt"/>
                <a:cs typeface="Arial" pitchFamily="34" charset="0"/>
              </a:defRPr>
            </a:lvl1pPr>
            <a:lvl2pPr marL="301752" indent="-311810">
              <a:buFont typeface="Arial" pitchFamily="34" charset="0"/>
              <a:buNone/>
              <a:defRPr sz="1540" baseline="0">
                <a:latin typeface="+mn-lt"/>
                <a:cs typeface="Arial" pitchFamily="34" charset="0"/>
              </a:defRPr>
            </a:lvl2pPr>
          </a:lstStyle>
          <a:p>
            <a:pPr lvl="0"/>
            <a:r>
              <a:rPr lang="en-US"/>
              <a:t>Click to edit Master text styles</a:t>
            </a:r>
          </a:p>
          <a:p>
            <a:pPr lvl="1"/>
            <a:r>
              <a:rPr lang="en-US"/>
              <a:t>Second level</a:t>
            </a:r>
          </a:p>
        </p:txBody>
      </p:sp>
      <p:sp>
        <p:nvSpPr>
          <p:cNvPr id="9" name="Text Placeholder 2"/>
          <p:cNvSpPr>
            <a:spLocks noGrp="1"/>
          </p:cNvSpPr>
          <p:nvPr>
            <p:ph type="body" sz="quarter" idx="20"/>
          </p:nvPr>
        </p:nvSpPr>
        <p:spPr>
          <a:xfrm>
            <a:off x="502920" y="3627120"/>
            <a:ext cx="9052560" cy="1554480"/>
          </a:xfrm>
          <a:prstGeom prst="rect">
            <a:avLst/>
          </a:prstGeom>
        </p:spPr>
        <p:txBody>
          <a:bodyPr/>
          <a:lstStyle>
            <a:lvl1pPr>
              <a:buNone/>
              <a:defRPr sz="1760" b="1" baseline="0">
                <a:latin typeface="+mn-lt"/>
                <a:cs typeface="Arial" pitchFamily="34" charset="0"/>
              </a:defRPr>
            </a:lvl1pPr>
            <a:lvl2pPr marL="301752" marR="0" indent="-314325" algn="l" defTabSz="1005840" rtl="0" eaLnBrk="1" fontAlgn="base" latinLnBrk="0" hangingPunct="1">
              <a:lnSpc>
                <a:spcPct val="100000"/>
              </a:lnSpc>
              <a:spcBef>
                <a:spcPct val="20000"/>
              </a:spcBef>
              <a:spcAft>
                <a:spcPct val="0"/>
              </a:spcAft>
              <a:buClrTx/>
              <a:buSzTx/>
              <a:buFont typeface="+mj-lt"/>
              <a:buNone/>
              <a:tabLst/>
              <a:defRPr lang="en-US" sz="1540" smtClean="0">
                <a:latin typeface="+mn-lt"/>
              </a:defRPr>
            </a:lvl2pPr>
          </a:lstStyle>
          <a:p>
            <a:pPr lvl="0"/>
            <a:r>
              <a:rPr lang="en-US"/>
              <a:t>Click to edit Master text styles</a:t>
            </a:r>
          </a:p>
          <a:p>
            <a:pPr lvl="1"/>
            <a:r>
              <a:rPr lang="en-US"/>
              <a:t>Second level</a:t>
            </a:r>
          </a:p>
        </p:txBody>
      </p:sp>
      <p:sp>
        <p:nvSpPr>
          <p:cNvPr id="10" name="Text Placeholder 3"/>
          <p:cNvSpPr>
            <a:spLocks noGrp="1"/>
          </p:cNvSpPr>
          <p:nvPr>
            <p:ph type="body" sz="quarter" idx="21"/>
          </p:nvPr>
        </p:nvSpPr>
        <p:spPr>
          <a:xfrm>
            <a:off x="502920" y="5440680"/>
            <a:ext cx="9052560" cy="1554480"/>
          </a:xfrm>
          <a:prstGeom prst="rect">
            <a:avLst/>
          </a:prstGeom>
        </p:spPr>
        <p:txBody>
          <a:bodyPr/>
          <a:lstStyle>
            <a:lvl1pPr>
              <a:buNone/>
              <a:defRPr sz="1760" b="1">
                <a:latin typeface="+mn-lt"/>
                <a:cs typeface="Arial" pitchFamily="34" charset="0"/>
              </a:defRPr>
            </a:lvl1pPr>
            <a:lvl2pPr marL="301752">
              <a:buFont typeface="Arial" pitchFamily="34" charset="0"/>
              <a:buNone/>
              <a:defRPr lang="en-US" sz="1540" smtClean="0">
                <a:latin typeface="+mn-lt"/>
              </a:defRPr>
            </a:lvl2pPr>
          </a:lstStyle>
          <a:p>
            <a:pPr lvl="0"/>
            <a:r>
              <a:rPr lang="en-US"/>
              <a:t>Click to edit Master text styles</a:t>
            </a:r>
          </a:p>
          <a:p>
            <a:pPr lvl="1"/>
            <a:r>
              <a:rPr lang="en-US"/>
              <a:t>Second level</a:t>
            </a:r>
          </a:p>
        </p:txBody>
      </p:sp>
      <p:sp>
        <p:nvSpPr>
          <p:cNvPr id="11" name="Slide Number Placeholder 4"/>
          <p:cNvSpPr>
            <a:spLocks noGrp="1"/>
          </p:cNvSpPr>
          <p:nvPr>
            <p:ph type="sldNum" sz="quarter" idx="4"/>
          </p:nvPr>
        </p:nvSpPr>
        <p:spPr>
          <a:xfrm>
            <a:off x="8994870" y="7098792"/>
            <a:ext cx="559540" cy="621792"/>
          </a:xfrm>
          <a:prstGeom prst="rect">
            <a:avLst/>
          </a:prstGeom>
        </p:spPr>
        <p:txBody>
          <a:bodyPr anchor="ctr"/>
          <a:lstStyle>
            <a:lvl1pPr algn="r">
              <a:defRPr sz="1100">
                <a:solidFill>
                  <a:srgbClr val="898989"/>
                </a:solidFill>
              </a:defRPr>
            </a:lvl1pPr>
          </a:lstStyle>
          <a:p>
            <a:fld id="{F3BF8891-5E06-46C2-89A4-6DB85D39BA35}" type="slidenum">
              <a:rPr lang="en-US" smtClean="0"/>
              <a:pPr/>
              <a:t>‹#›</a:t>
            </a:fld>
            <a:endParaRPr lang="en-US" dirty="0"/>
          </a:p>
        </p:txBody>
      </p:sp>
    </p:spTree>
    <p:extLst>
      <p:ext uri="{BB962C8B-B14F-4D97-AF65-F5344CB8AC3E}">
        <p14:creationId xmlns:p14="http://schemas.microsoft.com/office/powerpoint/2010/main" xmlns="" val="303043056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ONC Side by side_four with citation placeholders">
    <p:spTree>
      <p:nvGrpSpPr>
        <p:cNvPr id="1" name=""/>
        <p:cNvGrpSpPr/>
        <p:nvPr/>
      </p:nvGrpSpPr>
      <p:grpSpPr>
        <a:xfrm>
          <a:off x="0" y="0"/>
          <a:ext cx="0" cy="0"/>
          <a:chOff x="0" y="0"/>
          <a:chExt cx="0" cy="0"/>
        </a:xfrm>
      </p:grpSpPr>
      <p:sp>
        <p:nvSpPr>
          <p:cNvPr id="15" name="Title 1"/>
          <p:cNvSpPr>
            <a:spLocks noGrp="1"/>
          </p:cNvSpPr>
          <p:nvPr>
            <p:ph type="title"/>
          </p:nvPr>
        </p:nvSpPr>
        <p:spPr>
          <a:xfrm>
            <a:off x="502920" y="311255"/>
            <a:ext cx="9052560" cy="1295400"/>
          </a:xfrm>
          <a:prstGeom prst="rect">
            <a:avLst/>
          </a:prstGeom>
        </p:spPr>
        <p:txBody>
          <a:bodyPr/>
          <a:lstStyle>
            <a:lvl1pPr>
              <a:defRPr sz="3960">
                <a:latin typeface="Verdana" pitchFamily="34" charset="0"/>
                <a:ea typeface="Verdana" pitchFamily="34" charset="0"/>
                <a:cs typeface="Verdana" pitchFamily="34" charset="0"/>
              </a:defRPr>
            </a:lvl1pPr>
          </a:lstStyle>
          <a:p>
            <a:r>
              <a:rPr lang="en-US"/>
              <a:t>Click to edit Master title style</a:t>
            </a:r>
            <a:endParaRPr lang="en-US" dirty="0"/>
          </a:p>
        </p:txBody>
      </p:sp>
      <p:sp>
        <p:nvSpPr>
          <p:cNvPr id="8" name="Content Placeholder 1"/>
          <p:cNvSpPr>
            <a:spLocks noGrp="1"/>
          </p:cNvSpPr>
          <p:nvPr>
            <p:ph sz="quarter" idx="14"/>
          </p:nvPr>
        </p:nvSpPr>
        <p:spPr>
          <a:xfrm>
            <a:off x="502920" y="1813560"/>
            <a:ext cx="4459224" cy="1986280"/>
          </a:xfrm>
          <a:prstGeom prst="rect">
            <a:avLst/>
          </a:prstGeom>
        </p:spPr>
        <p:txBody>
          <a:bodyPr/>
          <a:lstStyle>
            <a:lvl1pPr>
              <a:defRPr sz="2200">
                <a:latin typeface="+mn-lt"/>
              </a:defRPr>
            </a:lvl1pPr>
            <a:lvl2pPr>
              <a:defRPr sz="1760">
                <a:latin typeface="+mn-lt"/>
              </a:defRPr>
            </a:lvl2pPr>
          </a:lstStyle>
          <a:p>
            <a:pPr lvl="0"/>
            <a:r>
              <a:rPr lang="en-US"/>
              <a:t>Click to edit Master text styles</a:t>
            </a:r>
          </a:p>
          <a:p>
            <a:pPr lvl="1"/>
            <a:r>
              <a:rPr lang="en-US"/>
              <a:t>Second level</a:t>
            </a:r>
          </a:p>
        </p:txBody>
      </p:sp>
      <p:sp>
        <p:nvSpPr>
          <p:cNvPr id="28" name="Text Placeholder 16"/>
          <p:cNvSpPr>
            <a:spLocks noGrp="1"/>
          </p:cNvSpPr>
          <p:nvPr>
            <p:ph type="body" sz="quarter" idx="42" hasCustomPrompt="1"/>
          </p:nvPr>
        </p:nvSpPr>
        <p:spPr>
          <a:xfrm>
            <a:off x="502920" y="3817112"/>
            <a:ext cx="4459224" cy="477859"/>
          </a:xfrm>
          <a:prstGeom prst="rect">
            <a:avLst/>
          </a:prstGeom>
        </p:spPr>
        <p:txBody>
          <a:bodyPr/>
          <a:lstStyle>
            <a:lvl1pPr marL="0" indent="0">
              <a:buNone/>
              <a:defRPr sz="1320" baseline="0"/>
            </a:lvl1pPr>
            <a:lvl2pPr marL="502920" indent="0">
              <a:buNone/>
              <a:defRPr sz="1320"/>
            </a:lvl2pPr>
            <a:lvl3pPr marL="1005840" indent="0">
              <a:buNone/>
              <a:defRPr sz="1320"/>
            </a:lvl3pPr>
            <a:lvl4pPr marL="1508760" indent="0">
              <a:buNone/>
              <a:defRPr sz="1320"/>
            </a:lvl4pPr>
            <a:lvl5pPr marL="2011680" indent="0">
              <a:buNone/>
              <a:defRPr sz="1320"/>
            </a:lvl5pPr>
          </a:lstStyle>
          <a:p>
            <a:pPr lvl="0"/>
            <a:r>
              <a:rPr lang="en-US" dirty="0"/>
              <a:t>Click to edit content attribution. </a:t>
            </a:r>
          </a:p>
        </p:txBody>
      </p:sp>
      <p:sp>
        <p:nvSpPr>
          <p:cNvPr id="22" name="Content Placeholder 1"/>
          <p:cNvSpPr>
            <a:spLocks noGrp="1"/>
          </p:cNvSpPr>
          <p:nvPr>
            <p:ph sz="quarter" idx="37"/>
          </p:nvPr>
        </p:nvSpPr>
        <p:spPr>
          <a:xfrm>
            <a:off x="502920" y="4496477"/>
            <a:ext cx="4459224" cy="1986280"/>
          </a:xfrm>
          <a:prstGeom prst="rect">
            <a:avLst/>
          </a:prstGeom>
        </p:spPr>
        <p:txBody>
          <a:bodyPr/>
          <a:lstStyle>
            <a:lvl1pPr>
              <a:defRPr sz="2200">
                <a:latin typeface="+mn-lt"/>
              </a:defRPr>
            </a:lvl1pPr>
            <a:lvl2pPr>
              <a:defRPr sz="1760">
                <a:latin typeface="+mn-lt"/>
              </a:defRPr>
            </a:lvl2pPr>
          </a:lstStyle>
          <a:p>
            <a:pPr lvl="0"/>
            <a:r>
              <a:rPr lang="en-US"/>
              <a:t>Click to edit Master text styles</a:t>
            </a:r>
          </a:p>
          <a:p>
            <a:pPr lvl="1"/>
            <a:r>
              <a:rPr lang="en-US"/>
              <a:t>Second level</a:t>
            </a:r>
          </a:p>
        </p:txBody>
      </p:sp>
      <p:sp>
        <p:nvSpPr>
          <p:cNvPr id="24" name="Text Placeholder 16"/>
          <p:cNvSpPr>
            <a:spLocks noGrp="1"/>
          </p:cNvSpPr>
          <p:nvPr>
            <p:ph type="body" sz="quarter" idx="39" hasCustomPrompt="1"/>
          </p:nvPr>
        </p:nvSpPr>
        <p:spPr>
          <a:xfrm>
            <a:off x="502920" y="6505787"/>
            <a:ext cx="4459224" cy="477859"/>
          </a:xfrm>
          <a:prstGeom prst="rect">
            <a:avLst/>
          </a:prstGeom>
        </p:spPr>
        <p:txBody>
          <a:bodyPr/>
          <a:lstStyle>
            <a:lvl1pPr marL="0" indent="0">
              <a:buNone/>
              <a:defRPr sz="1320" baseline="0"/>
            </a:lvl1pPr>
            <a:lvl2pPr marL="502920" indent="0">
              <a:buNone/>
              <a:defRPr sz="1320"/>
            </a:lvl2pPr>
            <a:lvl3pPr marL="1005840" indent="0">
              <a:buNone/>
              <a:defRPr sz="1320"/>
            </a:lvl3pPr>
            <a:lvl4pPr marL="1508760" indent="0">
              <a:buNone/>
              <a:defRPr sz="1320"/>
            </a:lvl4pPr>
            <a:lvl5pPr marL="2011680" indent="0">
              <a:buNone/>
              <a:defRPr sz="1320"/>
            </a:lvl5pPr>
          </a:lstStyle>
          <a:p>
            <a:pPr lvl="0"/>
            <a:r>
              <a:rPr lang="en-US" dirty="0"/>
              <a:t>Click to edit content attribution. </a:t>
            </a:r>
          </a:p>
        </p:txBody>
      </p:sp>
      <p:sp>
        <p:nvSpPr>
          <p:cNvPr id="14" name="Content Placeholder 1"/>
          <p:cNvSpPr>
            <a:spLocks noGrp="1"/>
          </p:cNvSpPr>
          <p:nvPr>
            <p:ph sz="quarter" idx="35"/>
          </p:nvPr>
        </p:nvSpPr>
        <p:spPr>
          <a:xfrm>
            <a:off x="5107432" y="1813560"/>
            <a:ext cx="4459224" cy="1986280"/>
          </a:xfrm>
          <a:prstGeom prst="rect">
            <a:avLst/>
          </a:prstGeom>
        </p:spPr>
        <p:txBody>
          <a:bodyPr/>
          <a:lstStyle>
            <a:lvl1pPr>
              <a:defRPr sz="2200">
                <a:latin typeface="+mn-lt"/>
              </a:defRPr>
            </a:lvl1pPr>
            <a:lvl2pPr>
              <a:defRPr sz="1760">
                <a:latin typeface="+mn-lt"/>
              </a:defRPr>
            </a:lvl2pPr>
          </a:lstStyle>
          <a:p>
            <a:pPr lvl="0"/>
            <a:r>
              <a:rPr lang="en-US"/>
              <a:t>Click to edit Master text styles</a:t>
            </a:r>
          </a:p>
          <a:p>
            <a:pPr lvl="1"/>
            <a:r>
              <a:rPr lang="en-US"/>
              <a:t>Second level</a:t>
            </a:r>
          </a:p>
        </p:txBody>
      </p:sp>
      <p:sp>
        <p:nvSpPr>
          <p:cNvPr id="27" name="Text Placeholder 16"/>
          <p:cNvSpPr>
            <a:spLocks noGrp="1"/>
          </p:cNvSpPr>
          <p:nvPr>
            <p:ph type="body" sz="quarter" idx="41" hasCustomPrompt="1"/>
          </p:nvPr>
        </p:nvSpPr>
        <p:spPr>
          <a:xfrm>
            <a:off x="5107432" y="3817112"/>
            <a:ext cx="4459224" cy="477859"/>
          </a:xfrm>
          <a:prstGeom prst="rect">
            <a:avLst/>
          </a:prstGeom>
        </p:spPr>
        <p:txBody>
          <a:bodyPr/>
          <a:lstStyle>
            <a:lvl1pPr marL="0" indent="0">
              <a:buNone/>
              <a:defRPr sz="1320" baseline="0"/>
            </a:lvl1pPr>
            <a:lvl2pPr marL="502920" indent="0">
              <a:buNone/>
              <a:defRPr sz="1320"/>
            </a:lvl2pPr>
            <a:lvl3pPr marL="1005840" indent="0">
              <a:buNone/>
              <a:defRPr sz="1320"/>
            </a:lvl3pPr>
            <a:lvl4pPr marL="1508760" indent="0">
              <a:buNone/>
              <a:defRPr sz="1320"/>
            </a:lvl4pPr>
            <a:lvl5pPr marL="2011680" indent="0">
              <a:buNone/>
              <a:defRPr sz="1320"/>
            </a:lvl5pPr>
          </a:lstStyle>
          <a:p>
            <a:pPr lvl="0"/>
            <a:r>
              <a:rPr lang="en-US" dirty="0"/>
              <a:t>Click to edit content attribution. </a:t>
            </a:r>
          </a:p>
        </p:txBody>
      </p:sp>
      <p:sp>
        <p:nvSpPr>
          <p:cNvPr id="21" name="Content Placeholder 1"/>
          <p:cNvSpPr>
            <a:spLocks noGrp="1"/>
          </p:cNvSpPr>
          <p:nvPr>
            <p:ph sz="quarter" idx="36"/>
          </p:nvPr>
        </p:nvSpPr>
        <p:spPr>
          <a:xfrm>
            <a:off x="5129784" y="4496477"/>
            <a:ext cx="4459224" cy="1986280"/>
          </a:xfrm>
          <a:prstGeom prst="rect">
            <a:avLst/>
          </a:prstGeom>
        </p:spPr>
        <p:txBody>
          <a:bodyPr/>
          <a:lstStyle>
            <a:lvl1pPr>
              <a:defRPr sz="2200">
                <a:latin typeface="+mn-lt"/>
              </a:defRPr>
            </a:lvl1pPr>
            <a:lvl2pPr>
              <a:defRPr sz="1760">
                <a:latin typeface="+mn-lt"/>
              </a:defRPr>
            </a:lvl2pPr>
          </a:lstStyle>
          <a:p>
            <a:pPr lvl="0"/>
            <a:r>
              <a:rPr lang="en-US"/>
              <a:t>Click to edit Master text styles</a:t>
            </a:r>
          </a:p>
          <a:p>
            <a:pPr lvl="1"/>
            <a:r>
              <a:rPr lang="en-US"/>
              <a:t>Second level</a:t>
            </a:r>
          </a:p>
        </p:txBody>
      </p:sp>
      <p:sp>
        <p:nvSpPr>
          <p:cNvPr id="26" name="Text Placeholder 16"/>
          <p:cNvSpPr>
            <a:spLocks noGrp="1"/>
          </p:cNvSpPr>
          <p:nvPr>
            <p:ph type="body" sz="quarter" idx="40" hasCustomPrompt="1"/>
          </p:nvPr>
        </p:nvSpPr>
        <p:spPr>
          <a:xfrm>
            <a:off x="5129784" y="6505787"/>
            <a:ext cx="4459224" cy="477859"/>
          </a:xfrm>
          <a:prstGeom prst="rect">
            <a:avLst/>
          </a:prstGeom>
        </p:spPr>
        <p:txBody>
          <a:bodyPr/>
          <a:lstStyle>
            <a:lvl1pPr marL="0" indent="0">
              <a:buNone/>
              <a:defRPr sz="1320" baseline="0"/>
            </a:lvl1pPr>
            <a:lvl2pPr marL="502920" indent="0">
              <a:buNone/>
              <a:defRPr sz="1320"/>
            </a:lvl2pPr>
            <a:lvl3pPr marL="1005840" indent="0">
              <a:buNone/>
              <a:defRPr sz="1320"/>
            </a:lvl3pPr>
            <a:lvl4pPr marL="1508760" indent="0">
              <a:buNone/>
              <a:defRPr sz="1320"/>
            </a:lvl4pPr>
            <a:lvl5pPr marL="2011680" indent="0">
              <a:buNone/>
              <a:defRPr sz="1320"/>
            </a:lvl5pPr>
          </a:lstStyle>
          <a:p>
            <a:pPr lvl="0"/>
            <a:r>
              <a:rPr lang="en-US" dirty="0"/>
              <a:t>Click to edit content attribution. </a:t>
            </a:r>
          </a:p>
        </p:txBody>
      </p:sp>
      <p:sp>
        <p:nvSpPr>
          <p:cNvPr id="16" name="Slide Number Placeholder 4"/>
          <p:cNvSpPr>
            <a:spLocks noGrp="1"/>
          </p:cNvSpPr>
          <p:nvPr>
            <p:ph type="sldNum" sz="quarter" idx="4"/>
          </p:nvPr>
        </p:nvSpPr>
        <p:spPr>
          <a:xfrm>
            <a:off x="8994870" y="7098792"/>
            <a:ext cx="559540" cy="621792"/>
          </a:xfrm>
          <a:prstGeom prst="rect">
            <a:avLst/>
          </a:prstGeom>
        </p:spPr>
        <p:txBody>
          <a:bodyPr anchor="ctr"/>
          <a:lstStyle>
            <a:lvl1pPr algn="r">
              <a:defRPr sz="1100">
                <a:solidFill>
                  <a:srgbClr val="898989"/>
                </a:solidFill>
              </a:defRPr>
            </a:lvl1pPr>
          </a:lstStyle>
          <a:p>
            <a:fld id="{F3BF8891-5E06-46C2-89A4-6DB85D39BA35}" type="slidenum">
              <a:rPr lang="en-US" smtClean="0"/>
              <a:pPr/>
              <a:t>‹#›</a:t>
            </a:fld>
            <a:endParaRPr lang="en-US" dirty="0"/>
          </a:p>
        </p:txBody>
      </p:sp>
    </p:spTree>
    <p:extLst>
      <p:ext uri="{BB962C8B-B14F-4D97-AF65-F5344CB8AC3E}">
        <p14:creationId xmlns:p14="http://schemas.microsoft.com/office/powerpoint/2010/main" xmlns="" val="19520650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ONC Attribution_Final_Slide">
    <p:spTree>
      <p:nvGrpSpPr>
        <p:cNvPr id="1" name=""/>
        <p:cNvGrpSpPr/>
        <p:nvPr/>
      </p:nvGrpSpPr>
      <p:grpSpPr>
        <a:xfrm>
          <a:off x="0" y="0"/>
          <a:ext cx="0" cy="0"/>
          <a:chOff x="0" y="0"/>
          <a:chExt cx="0" cy="0"/>
        </a:xfrm>
      </p:grpSpPr>
      <p:sp>
        <p:nvSpPr>
          <p:cNvPr id="3" name="Title 2"/>
          <p:cNvSpPr>
            <a:spLocks noGrp="1"/>
          </p:cNvSpPr>
          <p:nvPr>
            <p:ph type="title"/>
          </p:nvPr>
        </p:nvSpPr>
        <p:spPr>
          <a:xfrm>
            <a:off x="502920" y="311256"/>
            <a:ext cx="9052560" cy="1977284"/>
          </a:xfrm>
          <a:prstGeom prst="rect">
            <a:avLst/>
          </a:prstGeom>
        </p:spPr>
        <p:txBody>
          <a:bodyPr/>
          <a:lstStyle>
            <a:lvl1pPr>
              <a:defRPr sz="3960">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8" name="Content Placeholder 7"/>
          <p:cNvSpPr>
            <a:spLocks noGrp="1"/>
          </p:cNvSpPr>
          <p:nvPr>
            <p:ph sz="quarter" idx="14"/>
          </p:nvPr>
        </p:nvSpPr>
        <p:spPr>
          <a:xfrm>
            <a:off x="502920" y="2562013"/>
            <a:ext cx="9052560" cy="4433147"/>
          </a:xfrm>
          <a:prstGeom prst="rect">
            <a:avLst/>
          </a:prstGeom>
        </p:spPr>
        <p:txBody>
          <a:bodyPr anchor="b" anchorCtr="0"/>
          <a:lstStyle>
            <a:lvl1pPr marL="0" indent="0">
              <a:buNone/>
              <a:defRPr sz="3520" i="1">
                <a:latin typeface="+mn-lt"/>
              </a:defRPr>
            </a:lvl1pPr>
            <a:lvl2pPr>
              <a:buSzPct val="85000"/>
              <a:defRPr i="1">
                <a:latin typeface="+mn-lt"/>
              </a:defRPr>
            </a:lvl2pPr>
            <a:lvl3pPr marL="1257300" indent="-251460">
              <a:buSzPct val="80000"/>
              <a:buFont typeface="Courier New" panose="02070309020205020404" pitchFamily="49" charset="0"/>
              <a:buChar char="o"/>
              <a:defRPr i="1">
                <a:latin typeface="+mn-lt"/>
              </a:defRPr>
            </a:lvl3pPr>
            <a:lvl4pPr marL="1760220" indent="-251460">
              <a:buSzPct val="120000"/>
              <a:buFont typeface="Wingdings" panose="05000000000000000000" pitchFamily="2" charset="2"/>
              <a:buChar char="§"/>
              <a:defRPr i="1">
                <a:latin typeface="+mn-lt"/>
              </a:defRPr>
            </a:lvl4pPr>
            <a:lvl5pPr marL="2263140" indent="-251460">
              <a:buSzPct val="70000"/>
              <a:buFont typeface="Wingdings" panose="05000000000000000000" pitchFamily="2" charset="2"/>
              <a:buChar char="q"/>
              <a:defRPr i="1">
                <a:latin typeface="+mn-lt"/>
              </a:defRPr>
            </a:lvl5pPr>
          </a:lstStyle>
          <a:p>
            <a:pPr lvl="0"/>
            <a:r>
              <a:rPr lang="en-US"/>
              <a:t>Click to edit Master text styles</a:t>
            </a:r>
          </a:p>
        </p:txBody>
      </p:sp>
      <p:sp>
        <p:nvSpPr>
          <p:cNvPr id="5" name="Slide Number Placeholder 4"/>
          <p:cNvSpPr>
            <a:spLocks noGrp="1"/>
          </p:cNvSpPr>
          <p:nvPr>
            <p:ph type="sldNum" sz="quarter" idx="4"/>
          </p:nvPr>
        </p:nvSpPr>
        <p:spPr>
          <a:xfrm>
            <a:off x="8994870" y="7098792"/>
            <a:ext cx="559540" cy="621792"/>
          </a:xfrm>
          <a:prstGeom prst="rect">
            <a:avLst/>
          </a:prstGeom>
        </p:spPr>
        <p:txBody>
          <a:bodyPr anchor="ctr"/>
          <a:lstStyle>
            <a:lvl1pPr algn="r">
              <a:defRPr sz="1100">
                <a:solidFill>
                  <a:srgbClr val="898989"/>
                </a:solidFill>
              </a:defRPr>
            </a:lvl1pPr>
          </a:lstStyle>
          <a:p>
            <a:fld id="{F3BF8891-5E06-46C2-89A4-6DB85D39BA35}" type="slidenum">
              <a:rPr lang="en-US" smtClean="0"/>
              <a:pPr/>
              <a:t>‹#›</a:t>
            </a:fld>
            <a:endParaRPr lang="en-US" dirty="0"/>
          </a:p>
        </p:txBody>
      </p:sp>
    </p:spTree>
    <p:extLst>
      <p:ext uri="{BB962C8B-B14F-4D97-AF65-F5344CB8AC3E}">
        <p14:creationId xmlns:p14="http://schemas.microsoft.com/office/powerpoint/2010/main" xmlns="" val="29929279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and Content">
    <p:bg>
      <p:bgPr>
        <a:solidFill>
          <a:schemeClr val="bg1"/>
        </a:solidFill>
        <a:effectLst/>
      </p:bgPr>
    </p:bg>
    <p:spTree>
      <p:nvGrpSpPr>
        <p:cNvPr id="1" name=""/>
        <p:cNvGrpSpPr/>
        <p:nvPr/>
      </p:nvGrpSpPr>
      <p:grpSpPr>
        <a:xfrm>
          <a:off x="0" y="0"/>
          <a:ext cx="0" cy="0"/>
          <a:chOff x="0" y="0"/>
          <a:chExt cx="0" cy="0"/>
        </a:xfrm>
      </p:grpSpPr>
      <p:sp>
        <p:nvSpPr>
          <p:cNvPr id="13" name="object 3"/>
          <p:cNvSpPr/>
          <p:nvPr userDrawn="1"/>
        </p:nvSpPr>
        <p:spPr>
          <a:xfrm>
            <a:off x="0" y="-1"/>
            <a:ext cx="10058400" cy="1190825"/>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
        <p:nvSpPr>
          <p:cNvPr id="16" name="bk object 16"/>
          <p:cNvSpPr/>
          <p:nvPr/>
        </p:nvSpPr>
        <p:spPr>
          <a:xfrm>
            <a:off x="10058400" y="1352550"/>
            <a:ext cx="0" cy="5067300"/>
          </a:xfrm>
          <a:custGeom>
            <a:avLst/>
            <a:gdLst/>
            <a:ahLst/>
            <a:cxnLst/>
            <a:rect l="l" t="t" r="r" b="b"/>
            <a:pathLst>
              <a:path h="5067300">
                <a:moveTo>
                  <a:pt x="0" y="0"/>
                </a:moveTo>
                <a:lnTo>
                  <a:pt x="0" y="5067300"/>
                </a:lnTo>
              </a:path>
            </a:pathLst>
          </a:custGeom>
          <a:ln w="3175">
            <a:solidFill>
              <a:srgbClr val="A7BF39"/>
            </a:solidFill>
          </a:ln>
        </p:spPr>
        <p:txBody>
          <a:bodyPr wrap="square" lIns="0" tIns="0" rIns="0" bIns="0" rtlCol="0"/>
          <a:lstStyle/>
          <a:p>
            <a:endParaRPr dirty="0"/>
          </a:p>
        </p:txBody>
      </p:sp>
      <p:sp>
        <p:nvSpPr>
          <p:cNvPr id="12" name="Title 11"/>
          <p:cNvSpPr>
            <a:spLocks noGrp="1"/>
          </p:cNvSpPr>
          <p:nvPr>
            <p:ph type="title" hasCustomPrompt="1"/>
          </p:nvPr>
        </p:nvSpPr>
        <p:spPr>
          <a:xfrm>
            <a:off x="384048" y="621792"/>
            <a:ext cx="8674100" cy="545110"/>
          </a:xfrm>
          <a:prstGeom prst="rect">
            <a:avLst/>
          </a:prstGeom>
        </p:spPr>
        <p:txBody>
          <a:bodyPr/>
          <a:lstStyle>
            <a:lvl1pPr>
              <a:defRPr sz="3600" b="1">
                <a:solidFill>
                  <a:srgbClr val="A29CC0"/>
                </a:solidFill>
                <a:latin typeface="Century Gothic" panose="020B0502020202020204" pitchFamily="34" charset="0"/>
              </a:defRPr>
            </a:lvl1pPr>
          </a:lstStyle>
          <a:p>
            <a:r>
              <a:rPr lang="en-US" dirty="0"/>
              <a:t>Headline goes here</a:t>
            </a:r>
            <a:br>
              <a:rPr lang="en-US" dirty="0"/>
            </a:br>
            <a:endParaRPr lang="en-US" dirty="0"/>
          </a:p>
        </p:txBody>
      </p:sp>
      <p:sp>
        <p:nvSpPr>
          <p:cNvPr id="23" name="Text Placeholder 22"/>
          <p:cNvSpPr>
            <a:spLocks noGrp="1"/>
          </p:cNvSpPr>
          <p:nvPr>
            <p:ph type="body" sz="quarter" idx="10"/>
          </p:nvPr>
        </p:nvSpPr>
        <p:spPr>
          <a:xfrm>
            <a:off x="384048" y="2133600"/>
            <a:ext cx="8305800" cy="2590800"/>
          </a:xfrm>
          <a:prstGeom prst="rect">
            <a:avLst/>
          </a:prstGeom>
        </p:spPr>
        <p:txBody>
          <a:bodyPr/>
          <a:lstStyle>
            <a:lvl1pPr>
              <a:defRPr sz="2400">
                <a:solidFill>
                  <a:schemeClr val="tx1"/>
                </a:solidFill>
                <a:latin typeface="Century Gothic" panose="020B0502020202020204" pitchFamily="34" charset="0"/>
              </a:defRPr>
            </a:lvl1pPr>
            <a:lvl2pPr>
              <a:defRPr sz="2400">
                <a:solidFill>
                  <a:schemeClr val="tx1"/>
                </a:solidFill>
                <a:latin typeface="Century Gothic" panose="020B0502020202020204" pitchFamily="34" charset="0"/>
              </a:defRPr>
            </a:lvl2pPr>
            <a:lvl3pPr>
              <a:defRPr sz="2400">
                <a:solidFill>
                  <a:schemeClr val="tx1"/>
                </a:solidFill>
                <a:latin typeface="Century Gothic" panose="020B0502020202020204" pitchFamily="34" charset="0"/>
              </a:defRPr>
            </a:lvl3pPr>
            <a:lvl4pPr>
              <a:defRPr sz="2400">
                <a:solidFill>
                  <a:schemeClr val="tx1"/>
                </a:solidFill>
                <a:latin typeface="Century Gothic" panose="020B0502020202020204" pitchFamily="34" charset="0"/>
              </a:defRPr>
            </a:lvl4pPr>
            <a:lvl5pPr>
              <a:defRPr>
                <a:solidFill>
                  <a:schemeClr val="tx1"/>
                </a:solidFill>
                <a:latin typeface="Futura LT Pro Book" panose="020B05020202040203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
        <p:nvSpPr>
          <p:cNvPr id="25" name="Text Placeholder 24"/>
          <p:cNvSpPr>
            <a:spLocks noGrp="1"/>
          </p:cNvSpPr>
          <p:nvPr>
            <p:ph type="body" sz="quarter" idx="11" hasCustomPrompt="1"/>
          </p:nvPr>
        </p:nvSpPr>
        <p:spPr>
          <a:xfrm>
            <a:off x="384048" y="1166902"/>
            <a:ext cx="8674100" cy="509498"/>
          </a:xfrm>
          <a:prstGeom prst="rect">
            <a:avLst/>
          </a:prstGeom>
        </p:spPr>
        <p:txBody>
          <a:bodyPr/>
          <a:lstStyle>
            <a:lvl1pPr>
              <a:defRPr sz="2400">
                <a:solidFill>
                  <a:srgbClr val="1E1860"/>
                </a:solidFill>
                <a:latin typeface="Century Gothic" panose="020B0502020202020204" pitchFamily="34" charset="0"/>
              </a:defRPr>
            </a:lvl1pPr>
          </a:lstStyle>
          <a:p>
            <a:pPr lvl="0"/>
            <a:r>
              <a:rPr lang="en-US" dirty="0"/>
              <a:t>Subtitle goes here</a:t>
            </a:r>
          </a:p>
        </p:txBody>
      </p:sp>
    </p:spTree>
    <p:extLst>
      <p:ext uri="{BB962C8B-B14F-4D97-AF65-F5344CB8AC3E}">
        <p14:creationId xmlns:p14="http://schemas.microsoft.com/office/powerpoint/2010/main" xmlns="" val="191264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Bullets">
    <p:bg>
      <p:bgPr>
        <a:solidFill>
          <a:schemeClr val="bg1"/>
        </a:solidFill>
        <a:effectLst/>
      </p:bgPr>
    </p:bg>
    <p:spTree>
      <p:nvGrpSpPr>
        <p:cNvPr id="1" name=""/>
        <p:cNvGrpSpPr/>
        <p:nvPr/>
      </p:nvGrpSpPr>
      <p:grpSpPr>
        <a:xfrm>
          <a:off x="0" y="0"/>
          <a:ext cx="0" cy="0"/>
          <a:chOff x="0" y="0"/>
          <a:chExt cx="0" cy="0"/>
        </a:xfrm>
      </p:grpSpPr>
      <p:sp>
        <p:nvSpPr>
          <p:cNvPr id="13" name="object 3"/>
          <p:cNvSpPr/>
          <p:nvPr userDrawn="1"/>
        </p:nvSpPr>
        <p:spPr>
          <a:xfrm>
            <a:off x="0" y="-1"/>
            <a:ext cx="10058400" cy="1190825"/>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
        <p:nvSpPr>
          <p:cNvPr id="16" name="bk object 16"/>
          <p:cNvSpPr/>
          <p:nvPr/>
        </p:nvSpPr>
        <p:spPr>
          <a:xfrm>
            <a:off x="10058400" y="1352550"/>
            <a:ext cx="0" cy="5067300"/>
          </a:xfrm>
          <a:custGeom>
            <a:avLst/>
            <a:gdLst/>
            <a:ahLst/>
            <a:cxnLst/>
            <a:rect l="l" t="t" r="r" b="b"/>
            <a:pathLst>
              <a:path h="5067300">
                <a:moveTo>
                  <a:pt x="0" y="0"/>
                </a:moveTo>
                <a:lnTo>
                  <a:pt x="0" y="5067300"/>
                </a:lnTo>
              </a:path>
            </a:pathLst>
          </a:custGeom>
          <a:ln w="3175">
            <a:solidFill>
              <a:srgbClr val="A7BF39"/>
            </a:solidFill>
          </a:ln>
        </p:spPr>
        <p:txBody>
          <a:bodyPr wrap="square" lIns="0" tIns="0" rIns="0" bIns="0" rtlCol="0"/>
          <a:lstStyle/>
          <a:p>
            <a:endParaRPr dirty="0"/>
          </a:p>
        </p:txBody>
      </p:sp>
      <p:sp>
        <p:nvSpPr>
          <p:cNvPr id="12" name="Title 11"/>
          <p:cNvSpPr>
            <a:spLocks noGrp="1"/>
          </p:cNvSpPr>
          <p:nvPr>
            <p:ph type="title" hasCustomPrompt="1"/>
          </p:nvPr>
        </p:nvSpPr>
        <p:spPr>
          <a:xfrm>
            <a:off x="384048" y="621792"/>
            <a:ext cx="8674100" cy="545110"/>
          </a:xfrm>
          <a:prstGeom prst="rect">
            <a:avLst/>
          </a:prstGeom>
        </p:spPr>
        <p:txBody>
          <a:bodyPr/>
          <a:lstStyle>
            <a:lvl1pPr>
              <a:defRPr sz="3600" b="1">
                <a:solidFill>
                  <a:srgbClr val="A29CC0"/>
                </a:solidFill>
                <a:latin typeface="Century Gothic" panose="020B0502020202020204" pitchFamily="34" charset="0"/>
              </a:defRPr>
            </a:lvl1pPr>
          </a:lstStyle>
          <a:p>
            <a:r>
              <a:rPr lang="en-US" dirty="0"/>
              <a:t>Headline goes here</a:t>
            </a:r>
            <a:br>
              <a:rPr lang="en-US" dirty="0"/>
            </a:br>
            <a:endParaRPr lang="en-US" dirty="0"/>
          </a:p>
        </p:txBody>
      </p:sp>
      <p:sp>
        <p:nvSpPr>
          <p:cNvPr id="23" name="Text Placeholder 22"/>
          <p:cNvSpPr>
            <a:spLocks noGrp="1"/>
          </p:cNvSpPr>
          <p:nvPr>
            <p:ph type="body" sz="quarter" idx="10"/>
          </p:nvPr>
        </p:nvSpPr>
        <p:spPr>
          <a:xfrm>
            <a:off x="384048" y="1600200"/>
            <a:ext cx="8305800" cy="2590800"/>
          </a:xfrm>
          <a:prstGeom prst="rect">
            <a:avLst/>
          </a:prstGeom>
        </p:spPr>
        <p:txBody>
          <a:bodyPr/>
          <a:lstStyle>
            <a:lvl1pPr marL="342900" indent="-342900">
              <a:spcAft>
                <a:spcPts val="600"/>
              </a:spcAft>
              <a:buFont typeface="Arial" panose="020B0604020202020204" pitchFamily="34" charset="0"/>
              <a:buChar char="•"/>
              <a:defRPr sz="2400">
                <a:solidFill>
                  <a:schemeClr val="tx1"/>
                </a:solidFill>
                <a:latin typeface="Century Gothic" panose="020B0502020202020204" pitchFamily="34" charset="0"/>
              </a:defRPr>
            </a:lvl1pPr>
            <a:lvl2pPr marL="688975" indent="-350838">
              <a:spcAft>
                <a:spcPts val="600"/>
              </a:spcAft>
              <a:buFont typeface="Courier New" panose="02070309020205020404" pitchFamily="49" charset="0"/>
              <a:buChar char="o"/>
              <a:defRPr sz="2400">
                <a:solidFill>
                  <a:schemeClr val="tx1"/>
                </a:solidFill>
                <a:latin typeface="Century Gothic" panose="020B0502020202020204" pitchFamily="34" charset="0"/>
              </a:defRPr>
            </a:lvl2pPr>
            <a:lvl3pPr>
              <a:spcAft>
                <a:spcPts val="600"/>
              </a:spcAft>
              <a:defRPr sz="2400">
                <a:solidFill>
                  <a:schemeClr val="tx1"/>
                </a:solidFill>
                <a:latin typeface="Century Gothic" panose="020B0502020202020204" pitchFamily="34" charset="0"/>
              </a:defRPr>
            </a:lvl3pPr>
            <a:lvl4pPr>
              <a:defRPr sz="2400">
                <a:solidFill>
                  <a:schemeClr val="tx1"/>
                </a:solidFill>
                <a:latin typeface="Century Gothic" panose="020B0502020202020204" pitchFamily="34" charset="0"/>
              </a:defRPr>
            </a:lvl4pPr>
            <a:lvl5pPr>
              <a:defRPr>
                <a:solidFill>
                  <a:schemeClr val="tx1"/>
                </a:solidFill>
                <a:latin typeface="Futura LT Pro Book" panose="020B0502020204020303" pitchFamily="34"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2_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058400" y="1352550"/>
            <a:ext cx="0" cy="5067300"/>
          </a:xfrm>
          <a:custGeom>
            <a:avLst/>
            <a:gdLst/>
            <a:ahLst/>
            <a:cxnLst/>
            <a:rect l="l" t="t" r="r" b="b"/>
            <a:pathLst>
              <a:path h="5067300">
                <a:moveTo>
                  <a:pt x="0" y="0"/>
                </a:moveTo>
                <a:lnTo>
                  <a:pt x="0" y="5067300"/>
                </a:lnTo>
              </a:path>
            </a:pathLst>
          </a:custGeom>
          <a:ln w="3175">
            <a:solidFill>
              <a:srgbClr val="A7BF39"/>
            </a:solidFill>
          </a:ln>
        </p:spPr>
        <p:txBody>
          <a:bodyPr wrap="square" lIns="0" tIns="0" rIns="0" bIns="0" rtlCol="0"/>
          <a:lstStyle/>
          <a:p>
            <a:endParaRPr dirty="0"/>
          </a:p>
        </p:txBody>
      </p:sp>
      <p:sp>
        <p:nvSpPr>
          <p:cNvPr id="9" name="object 3"/>
          <p:cNvSpPr/>
          <p:nvPr userDrawn="1"/>
        </p:nvSpPr>
        <p:spPr>
          <a:xfrm>
            <a:off x="-11723" y="0"/>
            <a:ext cx="10058400" cy="1185862"/>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
        <p:nvSpPr>
          <p:cNvPr id="12" name="Title 11"/>
          <p:cNvSpPr>
            <a:spLocks noGrp="1"/>
          </p:cNvSpPr>
          <p:nvPr>
            <p:ph type="title" hasCustomPrompt="1"/>
          </p:nvPr>
        </p:nvSpPr>
        <p:spPr>
          <a:xfrm>
            <a:off x="384048" y="612648"/>
            <a:ext cx="8674100" cy="569119"/>
          </a:xfrm>
          <a:prstGeom prst="rect">
            <a:avLst/>
          </a:prstGeom>
        </p:spPr>
        <p:txBody>
          <a:bodyPr/>
          <a:lstStyle>
            <a:lvl1pPr>
              <a:defRPr sz="3600" b="1">
                <a:solidFill>
                  <a:srgbClr val="A29CC0"/>
                </a:solidFill>
                <a:latin typeface="Century Gothic" panose="020B0502020202020204" pitchFamily="34" charset="0"/>
              </a:defRPr>
            </a:lvl1pPr>
          </a:lstStyle>
          <a:p>
            <a:r>
              <a:rPr lang="en-US" dirty="0"/>
              <a:t>Headline goes here</a:t>
            </a:r>
            <a:br>
              <a:rPr lang="en-US" dirty="0"/>
            </a:br>
            <a:endParaRPr lang="en-US" dirty="0"/>
          </a:p>
        </p:txBody>
      </p:sp>
      <p:sp>
        <p:nvSpPr>
          <p:cNvPr id="3" name="Text Placeholder 2"/>
          <p:cNvSpPr>
            <a:spLocks noGrp="1"/>
          </p:cNvSpPr>
          <p:nvPr>
            <p:ph type="body" sz="quarter" idx="11" hasCustomPrompt="1"/>
          </p:nvPr>
        </p:nvSpPr>
        <p:spPr>
          <a:xfrm>
            <a:off x="384048" y="1181767"/>
            <a:ext cx="8664792" cy="616743"/>
          </a:xfrm>
          <a:prstGeom prst="rect">
            <a:avLst/>
          </a:prstGeom>
        </p:spPr>
        <p:txBody>
          <a:bodyPr/>
          <a:lstStyle>
            <a:lvl1pPr>
              <a:defRPr sz="2400">
                <a:solidFill>
                  <a:srgbClr val="1E1860"/>
                </a:solidFill>
                <a:latin typeface="Futura LT Pro Book" panose="020B0502020204020303" pitchFamily="34" charset="0"/>
              </a:defRPr>
            </a:lvl1pPr>
          </a:lstStyle>
          <a:p>
            <a:pPr lvl="0"/>
            <a:r>
              <a:rPr lang="en-US" dirty="0"/>
              <a:t>Subtitle goes here</a:t>
            </a:r>
          </a:p>
        </p:txBody>
      </p:sp>
      <p:sp>
        <p:nvSpPr>
          <p:cNvPr id="5" name="Text Placeholder 4"/>
          <p:cNvSpPr>
            <a:spLocks noGrp="1"/>
          </p:cNvSpPr>
          <p:nvPr>
            <p:ph type="body" sz="quarter" idx="12" hasCustomPrompt="1"/>
          </p:nvPr>
        </p:nvSpPr>
        <p:spPr>
          <a:xfrm>
            <a:off x="384048" y="2076450"/>
            <a:ext cx="8591897" cy="3619500"/>
          </a:xfrm>
          <a:prstGeom prst="rect">
            <a:avLst/>
          </a:prstGeom>
        </p:spPr>
        <p:txBody>
          <a:bodyPr/>
          <a:lstStyle>
            <a:lvl1pPr>
              <a:defRPr sz="2400">
                <a:solidFill>
                  <a:schemeClr val="tx1"/>
                </a:solidFill>
                <a:latin typeface="Century Gothic" panose="020B0502020202020204" pitchFamily="34" charset="0"/>
              </a:defRPr>
            </a:lvl1pPr>
            <a:lvl2pPr marL="800100" indent="-342900">
              <a:buFont typeface="Arial" panose="020B0604020202020204" pitchFamily="34" charset="0"/>
              <a:buChar char="•"/>
              <a:defRPr sz="2400" baseline="0">
                <a:latin typeface="Century Gothic" panose="020B0502020202020204" pitchFamily="34" charset="0"/>
              </a:defRPr>
            </a:lvl2pPr>
            <a:lvl3pPr marL="1030288" indent="-231775">
              <a:buFont typeface="Courier New" panose="02070309020205020404" pitchFamily="49" charset="0"/>
              <a:buChar char="o"/>
              <a:defRPr sz="2400">
                <a:latin typeface="Century Gothic" panose="020B0502020202020204" pitchFamily="34" charset="0"/>
              </a:defRPr>
            </a:lvl3pPr>
          </a:lstStyle>
          <a:p>
            <a:pPr lvl="0"/>
            <a:r>
              <a:rPr lang="en-US" dirty="0"/>
              <a:t>Point number 1</a:t>
            </a:r>
          </a:p>
          <a:p>
            <a:pPr lvl="1"/>
            <a:r>
              <a:rPr lang="en-US" dirty="0"/>
              <a:t>Information about point number 1</a:t>
            </a:r>
          </a:p>
          <a:p>
            <a:pPr lvl="2"/>
            <a:r>
              <a:rPr lang="en-US" dirty="0"/>
              <a:t>Information about point number 1</a:t>
            </a:r>
            <a:br>
              <a:rPr lang="en-US" dirty="0"/>
            </a:br>
            <a:endParaRPr lang="en-US" dirty="0"/>
          </a:p>
          <a:p>
            <a:pPr lvl="0"/>
            <a:r>
              <a:rPr lang="en-US" dirty="0"/>
              <a:t>Point number 2</a:t>
            </a:r>
          </a:p>
          <a:p>
            <a:pPr lvl="1"/>
            <a:r>
              <a:rPr lang="en-US" dirty="0"/>
              <a:t>Information about point number 2</a:t>
            </a:r>
          </a:p>
          <a:p>
            <a:pPr lvl="2"/>
            <a:r>
              <a:rPr lang="en-US" dirty="0"/>
              <a:t>Information about point number 2</a:t>
            </a:r>
          </a:p>
          <a:p>
            <a:pPr lvl="2"/>
            <a:endParaRPr lang="en-US" dirty="0"/>
          </a:p>
        </p:txBody>
      </p:sp>
    </p:spTree>
    <p:extLst>
      <p:ext uri="{BB962C8B-B14F-4D97-AF65-F5344CB8AC3E}">
        <p14:creationId xmlns:p14="http://schemas.microsoft.com/office/powerpoint/2010/main" xmlns="" val="38066491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3_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058400" y="1352550"/>
            <a:ext cx="0" cy="5067300"/>
          </a:xfrm>
          <a:custGeom>
            <a:avLst/>
            <a:gdLst/>
            <a:ahLst/>
            <a:cxnLst/>
            <a:rect l="l" t="t" r="r" b="b"/>
            <a:pathLst>
              <a:path h="5067300">
                <a:moveTo>
                  <a:pt x="0" y="0"/>
                </a:moveTo>
                <a:lnTo>
                  <a:pt x="0" y="5067300"/>
                </a:lnTo>
              </a:path>
            </a:pathLst>
          </a:custGeom>
          <a:ln w="3175">
            <a:solidFill>
              <a:srgbClr val="A7BF39"/>
            </a:solidFill>
          </a:ln>
        </p:spPr>
        <p:txBody>
          <a:bodyPr wrap="square" lIns="0" tIns="0" rIns="0" bIns="0" rtlCol="0"/>
          <a:lstStyle/>
          <a:p>
            <a:endParaRPr dirty="0"/>
          </a:p>
        </p:txBody>
      </p:sp>
      <p:sp>
        <p:nvSpPr>
          <p:cNvPr id="9" name="object 3"/>
          <p:cNvSpPr/>
          <p:nvPr userDrawn="1"/>
        </p:nvSpPr>
        <p:spPr>
          <a:xfrm>
            <a:off x="-11723" y="0"/>
            <a:ext cx="10058400" cy="1143000"/>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
        <p:nvSpPr>
          <p:cNvPr id="12" name="Title 11"/>
          <p:cNvSpPr>
            <a:spLocks noGrp="1"/>
          </p:cNvSpPr>
          <p:nvPr>
            <p:ph type="title" hasCustomPrompt="1"/>
          </p:nvPr>
        </p:nvSpPr>
        <p:spPr>
          <a:xfrm>
            <a:off x="680427" y="342900"/>
            <a:ext cx="8674100" cy="1143000"/>
          </a:xfrm>
          <a:prstGeom prst="rect">
            <a:avLst/>
          </a:prstGeom>
        </p:spPr>
        <p:txBody>
          <a:bodyPr/>
          <a:lstStyle>
            <a:lvl1pPr>
              <a:defRPr sz="4800" b="1">
                <a:solidFill>
                  <a:srgbClr val="A29CC0"/>
                </a:solidFill>
                <a:latin typeface="Futura LT Pro Book" panose="020B0502020204020303" pitchFamily="34" charset="0"/>
              </a:defRPr>
            </a:lvl1pPr>
          </a:lstStyle>
          <a:p>
            <a:r>
              <a:rPr lang="en-US" dirty="0"/>
              <a:t>Headline goes here</a:t>
            </a:r>
            <a:br>
              <a:rPr lang="en-US" dirty="0"/>
            </a:br>
            <a:endParaRPr lang="en-US" dirty="0"/>
          </a:p>
        </p:txBody>
      </p:sp>
      <p:sp>
        <p:nvSpPr>
          <p:cNvPr id="3" name="Text Placeholder 2"/>
          <p:cNvSpPr>
            <a:spLocks noGrp="1"/>
          </p:cNvSpPr>
          <p:nvPr>
            <p:ph type="body" sz="quarter" idx="11" hasCustomPrompt="1"/>
          </p:nvPr>
        </p:nvSpPr>
        <p:spPr>
          <a:xfrm>
            <a:off x="680427" y="1062038"/>
            <a:ext cx="6629400" cy="1147762"/>
          </a:xfrm>
          <a:prstGeom prst="rect">
            <a:avLst/>
          </a:prstGeom>
        </p:spPr>
        <p:txBody>
          <a:bodyPr/>
          <a:lstStyle>
            <a:lvl1pPr>
              <a:defRPr sz="4400">
                <a:solidFill>
                  <a:srgbClr val="1E1860"/>
                </a:solidFill>
                <a:latin typeface="Futura LT Pro Book" panose="020B0502020204020303" pitchFamily="34" charset="0"/>
              </a:defRPr>
            </a:lvl1pPr>
          </a:lstStyle>
          <a:p>
            <a:pPr lvl="0"/>
            <a:r>
              <a:rPr lang="en-US" dirty="0"/>
              <a:t>Subtitle goes here</a:t>
            </a:r>
          </a:p>
        </p:txBody>
      </p:sp>
      <p:sp>
        <p:nvSpPr>
          <p:cNvPr id="4" name="Picture Placeholder 3"/>
          <p:cNvSpPr>
            <a:spLocks noGrp="1"/>
          </p:cNvSpPr>
          <p:nvPr>
            <p:ph type="pic" sz="quarter" idx="12"/>
          </p:nvPr>
        </p:nvSpPr>
        <p:spPr>
          <a:xfrm>
            <a:off x="685800" y="3276600"/>
            <a:ext cx="4038600" cy="3962400"/>
          </a:xfrm>
          <a:prstGeom prst="rect">
            <a:avLst/>
          </a:prstGeom>
        </p:spPr>
        <p:txBody>
          <a:bodyPr/>
          <a:lstStyle/>
          <a:p>
            <a:r>
              <a:rPr lang="en-US" dirty="0"/>
              <a:t>Click icon to add picture</a:t>
            </a:r>
          </a:p>
        </p:txBody>
      </p:sp>
      <p:sp>
        <p:nvSpPr>
          <p:cNvPr id="7" name="Picture Placeholder 6"/>
          <p:cNvSpPr>
            <a:spLocks noGrp="1"/>
          </p:cNvSpPr>
          <p:nvPr>
            <p:ph type="pic" sz="quarter" idx="13"/>
          </p:nvPr>
        </p:nvSpPr>
        <p:spPr>
          <a:xfrm>
            <a:off x="5017477" y="3276600"/>
            <a:ext cx="4191000" cy="3962400"/>
          </a:xfrm>
          <a:prstGeom prst="rect">
            <a:avLst/>
          </a:prstGeom>
        </p:spPr>
        <p:txBody>
          <a:bodyPr/>
          <a:lstStyle/>
          <a:p>
            <a:r>
              <a:rPr lang="en-US" dirty="0"/>
              <a:t>Click icon to add picture</a:t>
            </a:r>
          </a:p>
        </p:txBody>
      </p:sp>
    </p:spTree>
    <p:extLst>
      <p:ext uri="{BB962C8B-B14F-4D97-AF65-F5344CB8AC3E}">
        <p14:creationId xmlns:p14="http://schemas.microsoft.com/office/powerpoint/2010/main" xmlns="" val="8218720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4_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058400" y="1352550"/>
            <a:ext cx="0" cy="5067300"/>
          </a:xfrm>
          <a:custGeom>
            <a:avLst/>
            <a:gdLst/>
            <a:ahLst/>
            <a:cxnLst/>
            <a:rect l="l" t="t" r="r" b="b"/>
            <a:pathLst>
              <a:path h="5067300">
                <a:moveTo>
                  <a:pt x="0" y="0"/>
                </a:moveTo>
                <a:lnTo>
                  <a:pt x="0" y="5067300"/>
                </a:lnTo>
              </a:path>
            </a:pathLst>
          </a:custGeom>
          <a:ln w="3175">
            <a:solidFill>
              <a:srgbClr val="A7BF39"/>
            </a:solidFill>
          </a:ln>
        </p:spPr>
        <p:txBody>
          <a:bodyPr wrap="square" lIns="0" tIns="0" rIns="0" bIns="0" rtlCol="0"/>
          <a:lstStyle/>
          <a:p>
            <a:endParaRPr dirty="0"/>
          </a:p>
        </p:txBody>
      </p:sp>
      <p:sp>
        <p:nvSpPr>
          <p:cNvPr id="9" name="object 3"/>
          <p:cNvSpPr/>
          <p:nvPr userDrawn="1"/>
        </p:nvSpPr>
        <p:spPr>
          <a:xfrm>
            <a:off x="-11723" y="0"/>
            <a:ext cx="10058400" cy="1219200"/>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
        <p:nvSpPr>
          <p:cNvPr id="3" name="Text Placeholder 2"/>
          <p:cNvSpPr>
            <a:spLocks noGrp="1"/>
          </p:cNvSpPr>
          <p:nvPr>
            <p:ph type="body" sz="quarter" idx="11" hasCustomPrompt="1"/>
          </p:nvPr>
        </p:nvSpPr>
        <p:spPr>
          <a:xfrm>
            <a:off x="497784" y="1216819"/>
            <a:ext cx="6629400" cy="1147762"/>
          </a:xfrm>
          <a:prstGeom prst="rect">
            <a:avLst/>
          </a:prstGeom>
        </p:spPr>
        <p:txBody>
          <a:bodyPr/>
          <a:lstStyle>
            <a:lvl1pPr>
              <a:defRPr sz="4400" baseline="0">
                <a:solidFill>
                  <a:srgbClr val="1E1860"/>
                </a:solidFill>
                <a:latin typeface="Futura LT Pro Book" panose="020B0502020204020303" pitchFamily="34" charset="0"/>
              </a:defRPr>
            </a:lvl1pPr>
          </a:lstStyle>
          <a:p>
            <a:pPr lvl="0"/>
            <a:r>
              <a:rPr lang="en-US" dirty="0"/>
              <a:t>Title for art goes here</a:t>
            </a:r>
          </a:p>
        </p:txBody>
      </p:sp>
      <p:sp>
        <p:nvSpPr>
          <p:cNvPr id="7" name="Picture Placeholder 6"/>
          <p:cNvSpPr>
            <a:spLocks noGrp="1"/>
          </p:cNvSpPr>
          <p:nvPr>
            <p:ph type="pic" sz="quarter" idx="13"/>
          </p:nvPr>
        </p:nvSpPr>
        <p:spPr>
          <a:xfrm>
            <a:off x="5017477" y="2362200"/>
            <a:ext cx="4191000" cy="3962400"/>
          </a:xfrm>
          <a:prstGeom prst="rect">
            <a:avLst/>
          </a:prstGeom>
        </p:spPr>
        <p:txBody>
          <a:bodyPr/>
          <a:lstStyle/>
          <a:p>
            <a:r>
              <a:rPr lang="en-US" dirty="0"/>
              <a:t>Click icon to add picture</a:t>
            </a:r>
          </a:p>
        </p:txBody>
      </p:sp>
      <p:sp>
        <p:nvSpPr>
          <p:cNvPr id="5" name="Text Placeholder 4"/>
          <p:cNvSpPr>
            <a:spLocks noGrp="1"/>
          </p:cNvSpPr>
          <p:nvPr>
            <p:ph type="body" sz="quarter" idx="14" hasCustomPrompt="1"/>
          </p:nvPr>
        </p:nvSpPr>
        <p:spPr>
          <a:xfrm>
            <a:off x="533400" y="2362200"/>
            <a:ext cx="4267200" cy="4648200"/>
          </a:xfrm>
          <a:prstGeom prst="rect">
            <a:avLst/>
          </a:prstGeom>
        </p:spPr>
        <p:txBody>
          <a:bodyPr/>
          <a:lstStyle>
            <a:lvl1pPr>
              <a:defRPr sz="2800">
                <a:latin typeface="Futura LT Pro Book" panose="020B0502020204020303" pitchFamily="34" charset="0"/>
              </a:defRPr>
            </a:lvl1pPr>
            <a:lvl2pPr marL="800100" indent="-342900">
              <a:buFont typeface="Arial" panose="020B0604020202020204" pitchFamily="34" charset="0"/>
              <a:buChar char="•"/>
              <a:defRPr sz="2000">
                <a:latin typeface="Futura LT Pro Book" panose="020B0502020204020303" pitchFamily="34" charset="0"/>
              </a:defRPr>
            </a:lvl2pPr>
            <a:lvl3pPr marL="1200150" indent="-285750">
              <a:buFont typeface="Arial" panose="020B0604020202020204" pitchFamily="34" charset="0"/>
              <a:buChar char="•"/>
              <a:defRPr>
                <a:latin typeface="Futura LT Pro Book" panose="020B0502020204020303" pitchFamily="34" charset="0"/>
              </a:defRPr>
            </a:lvl3pPr>
            <a:lvl4pPr marL="1657350" indent="-285750">
              <a:buFont typeface="Arial" panose="020B0604020202020204" pitchFamily="34" charset="0"/>
              <a:buChar char="•"/>
              <a:defRPr>
                <a:latin typeface="Futura LT Pro Book" panose="020B0502020204020303" pitchFamily="34" charset="0"/>
              </a:defRPr>
            </a:lvl4pPr>
            <a:lvl5pPr marL="2114550" indent="-285750">
              <a:buFont typeface="Arial" panose="020B0604020202020204" pitchFamily="34" charset="0"/>
              <a:buChar char="•"/>
              <a:defRPr>
                <a:latin typeface="Futura LT Pro Book" panose="020B0502020204020303" pitchFamily="34" charset="0"/>
              </a:defRPr>
            </a:lvl5pPr>
          </a:lstStyle>
          <a:p>
            <a:pPr lvl="0"/>
            <a:r>
              <a:rPr lang="en-US" dirty="0"/>
              <a:t>Type text here</a:t>
            </a:r>
          </a:p>
          <a:p>
            <a:pPr lvl="1"/>
            <a:r>
              <a:rPr lang="en-US" dirty="0"/>
              <a:t>Type text here</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xmlns="" val="2021444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5_Title and Content">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10058400" y="1352550"/>
            <a:ext cx="0" cy="5067300"/>
          </a:xfrm>
          <a:custGeom>
            <a:avLst/>
            <a:gdLst/>
            <a:ahLst/>
            <a:cxnLst/>
            <a:rect l="l" t="t" r="r" b="b"/>
            <a:pathLst>
              <a:path h="5067300">
                <a:moveTo>
                  <a:pt x="0" y="0"/>
                </a:moveTo>
                <a:lnTo>
                  <a:pt x="0" y="5067300"/>
                </a:lnTo>
              </a:path>
            </a:pathLst>
          </a:custGeom>
          <a:ln w="3175">
            <a:solidFill>
              <a:srgbClr val="A7BF39"/>
            </a:solidFill>
          </a:ln>
        </p:spPr>
        <p:txBody>
          <a:bodyPr wrap="square" lIns="0" tIns="0" rIns="0" bIns="0" rtlCol="0"/>
          <a:lstStyle/>
          <a:p>
            <a:endParaRPr dirty="0"/>
          </a:p>
        </p:txBody>
      </p:sp>
      <p:sp>
        <p:nvSpPr>
          <p:cNvPr id="9" name="object 3"/>
          <p:cNvSpPr/>
          <p:nvPr userDrawn="1"/>
        </p:nvSpPr>
        <p:spPr>
          <a:xfrm>
            <a:off x="-11723" y="0"/>
            <a:ext cx="10058400" cy="1143000"/>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
        <p:nvSpPr>
          <p:cNvPr id="3" name="Text Placeholder 2"/>
          <p:cNvSpPr>
            <a:spLocks noGrp="1"/>
          </p:cNvSpPr>
          <p:nvPr>
            <p:ph type="body" sz="quarter" idx="11" hasCustomPrompt="1"/>
          </p:nvPr>
        </p:nvSpPr>
        <p:spPr>
          <a:xfrm>
            <a:off x="533400" y="1143000"/>
            <a:ext cx="6629400" cy="1147762"/>
          </a:xfrm>
          <a:prstGeom prst="rect">
            <a:avLst/>
          </a:prstGeom>
        </p:spPr>
        <p:txBody>
          <a:bodyPr/>
          <a:lstStyle>
            <a:lvl1pPr>
              <a:defRPr sz="4400" baseline="0">
                <a:solidFill>
                  <a:srgbClr val="1E1860"/>
                </a:solidFill>
                <a:latin typeface="Futura LT Pro Book" panose="020B0502020204020303" pitchFamily="34" charset="0"/>
              </a:defRPr>
            </a:lvl1pPr>
          </a:lstStyle>
          <a:p>
            <a:pPr lvl="0"/>
            <a:r>
              <a:rPr lang="en-US" dirty="0"/>
              <a:t>Title for (</a:t>
            </a:r>
            <a:r>
              <a:rPr lang="en-US" dirty="0" err="1"/>
              <a:t>ch</a:t>
            </a:r>
            <a:r>
              <a:rPr lang="en-US" dirty="0"/>
              <a:t>)art goes here</a:t>
            </a:r>
          </a:p>
        </p:txBody>
      </p:sp>
      <p:sp>
        <p:nvSpPr>
          <p:cNvPr id="5" name="Picture Placeholder 4"/>
          <p:cNvSpPr>
            <a:spLocks noGrp="1"/>
          </p:cNvSpPr>
          <p:nvPr>
            <p:ph type="pic" sz="quarter" idx="12"/>
          </p:nvPr>
        </p:nvSpPr>
        <p:spPr>
          <a:xfrm>
            <a:off x="543732" y="2057400"/>
            <a:ext cx="8991600" cy="5486400"/>
          </a:xfrm>
          <a:prstGeom prst="rect">
            <a:avLst/>
          </a:prstGeom>
        </p:spPr>
        <p:txBody>
          <a:bodyPr/>
          <a:lstStyle/>
          <a:p>
            <a:r>
              <a:rPr lang="en-US" dirty="0"/>
              <a:t>Click icon to add picture</a:t>
            </a:r>
          </a:p>
        </p:txBody>
      </p:sp>
    </p:spTree>
    <p:extLst>
      <p:ext uri="{BB962C8B-B14F-4D97-AF65-F5344CB8AC3E}">
        <p14:creationId xmlns:p14="http://schemas.microsoft.com/office/powerpoint/2010/main" xmlns="" val="40694773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8" name="object 3"/>
          <p:cNvSpPr/>
          <p:nvPr userDrawn="1"/>
        </p:nvSpPr>
        <p:spPr>
          <a:xfrm>
            <a:off x="0" y="-1"/>
            <a:ext cx="10058400" cy="1219201"/>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pPr marL="469900" lvl="1" algn="l">
              <a:lnSpc>
                <a:spcPts val="3400"/>
              </a:lnSpc>
            </a:pPr>
            <a:endParaRPr lang="en-US" sz="1800" dirty="0">
              <a:solidFill>
                <a:schemeClr val="bg1"/>
              </a:solidFill>
              <a:latin typeface="Futura LT Pro Book"/>
              <a:cs typeface="Futura LT Pro Book"/>
            </a:endParaRPr>
          </a:p>
        </p:txBody>
      </p:sp>
      <p:sp>
        <p:nvSpPr>
          <p:cNvPr id="17" name="bk object 17"/>
          <p:cNvSpPr/>
          <p:nvPr/>
        </p:nvSpPr>
        <p:spPr>
          <a:xfrm>
            <a:off x="1523" y="0"/>
            <a:ext cx="0" cy="1386840"/>
          </a:xfrm>
          <a:custGeom>
            <a:avLst/>
            <a:gdLst/>
            <a:ahLst/>
            <a:cxnLst/>
            <a:rect l="l" t="t" r="r" b="b"/>
            <a:pathLst>
              <a:path h="1386840">
                <a:moveTo>
                  <a:pt x="0" y="0"/>
                </a:moveTo>
                <a:lnTo>
                  <a:pt x="0" y="1386839"/>
                </a:lnTo>
              </a:path>
            </a:pathLst>
          </a:custGeom>
          <a:ln w="4318">
            <a:solidFill>
              <a:srgbClr val="1E185F"/>
            </a:solidFill>
          </a:ln>
        </p:spPr>
        <p:txBody>
          <a:bodyPr wrap="square" lIns="0" tIns="0" rIns="0" bIns="0" rtlCol="0"/>
          <a:lstStyle/>
          <a:p>
            <a:endParaRPr dirty="0"/>
          </a:p>
        </p:txBody>
      </p:sp>
      <p:sp>
        <p:nvSpPr>
          <p:cNvPr id="10" name="object 5"/>
          <p:cNvSpPr/>
          <p:nvPr userDrawn="1"/>
        </p:nvSpPr>
        <p:spPr>
          <a:xfrm>
            <a:off x="0" y="1219200"/>
            <a:ext cx="10058400" cy="5331086"/>
          </a:xfrm>
          <a:custGeom>
            <a:avLst/>
            <a:gdLst/>
            <a:ahLst/>
            <a:cxnLst/>
            <a:rect l="l" t="t" r="r" b="b"/>
            <a:pathLst>
              <a:path w="10058400" h="5274945">
                <a:moveTo>
                  <a:pt x="0" y="5274564"/>
                </a:moveTo>
                <a:lnTo>
                  <a:pt x="10058400" y="5274564"/>
                </a:lnTo>
                <a:lnTo>
                  <a:pt x="10058400" y="0"/>
                </a:lnTo>
                <a:lnTo>
                  <a:pt x="0" y="0"/>
                </a:lnTo>
                <a:lnTo>
                  <a:pt x="0" y="5274564"/>
                </a:lnTo>
                <a:close/>
              </a:path>
            </a:pathLst>
          </a:custGeom>
          <a:solidFill>
            <a:srgbClr val="A92471"/>
          </a:solidFill>
        </p:spPr>
        <p:txBody>
          <a:bodyPr wrap="square" lIns="0" tIns="0" rIns="0" bIns="0" rtlCol="0"/>
          <a:lstStyle/>
          <a:p>
            <a:endParaRPr dirty="0">
              <a:solidFill>
                <a:srgbClr val="A7BF39"/>
              </a:solidFill>
            </a:endParaRPr>
          </a:p>
        </p:txBody>
      </p:sp>
      <p:sp>
        <p:nvSpPr>
          <p:cNvPr id="5" name="Rectangle 4"/>
          <p:cNvSpPr/>
          <p:nvPr userDrawn="1"/>
        </p:nvSpPr>
        <p:spPr>
          <a:xfrm>
            <a:off x="1066800" y="2971800"/>
            <a:ext cx="8077200" cy="2698175"/>
          </a:xfrm>
          <a:prstGeom prst="rect">
            <a:avLst/>
          </a:prstGeom>
        </p:spPr>
        <p:txBody>
          <a:bodyPr wrap="square">
            <a:spAutoFit/>
          </a:bodyPr>
          <a:lstStyle/>
          <a:p>
            <a:r>
              <a:rPr lang="en-US" sz="1800" kern="1200" dirty="0">
                <a:solidFill>
                  <a:schemeClr val="bg1"/>
                </a:solidFill>
                <a:effectLst/>
                <a:latin typeface="Futura LT Pro Book" panose="020B0502020204020303" pitchFamily="34" charset="0"/>
                <a:ea typeface="+mn-ea"/>
                <a:cs typeface="+mn-cs"/>
              </a:rPr>
              <a:t>This presentation was produced with the support of the United States Agency for International Development (USAID) under the terms of MEASURE Evaluation cooperative agreement AID-OAA-L-14-00004. MEASURE Evaluation is implemented by the Carolina Population Center, University of North Carolina at Chapel Hill in partnership with ICF International; John Snow, Inc.; Management Sciences for Health; Palladium; and Tulane University. Views expressed are not necessarily those of USAID or the United States government. </a:t>
            </a:r>
          </a:p>
          <a:p>
            <a:pPr marL="12700" marR="819150">
              <a:lnSpc>
                <a:spcPts val="5200"/>
              </a:lnSpc>
            </a:pPr>
            <a:r>
              <a:rPr lang="en-US" sz="1800" b="1" dirty="0">
                <a:solidFill>
                  <a:srgbClr val="1E1860"/>
                </a:solidFill>
                <a:latin typeface="Futura LT Pro Book"/>
                <a:cs typeface="Futura LT Pro Book"/>
              </a:rPr>
              <a:t>www.measureevaluation.org</a:t>
            </a:r>
          </a:p>
        </p:txBody>
      </p:sp>
      <p:sp>
        <p:nvSpPr>
          <p:cNvPr id="7" name="Rectangle 1"/>
          <p:cNvSpPr>
            <a:spLocks noChangeArrowheads="1"/>
          </p:cNvSpPr>
          <p:nvPr userDrawn="1"/>
        </p:nvSpPr>
        <p:spPr bwMode="auto">
          <a:xfrm>
            <a:off x="-762000" y="7282691"/>
            <a:ext cx="65" cy="276999"/>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pic>
        <p:nvPicPr>
          <p:cNvPr id="9" name="Picture 8"/>
          <p:cNvPicPr>
            <a:picLocks noChangeAspect="1"/>
          </p:cNvPicPr>
          <p:nvPr userDrawn="1"/>
        </p:nvPicPr>
        <p:blipFill rotWithShape="1">
          <a:blip r:embed="rId2">
            <a:extLst>
              <a:ext uri="{28A0092B-C50C-407E-A947-70E740481C1C}">
                <a14:useLocalDpi xmlns:a14="http://schemas.microsoft.com/office/drawing/2010/main" xmlns="" val="0"/>
              </a:ext>
            </a:extLst>
          </a:blip>
          <a:srcRect l="40134" b="23721"/>
          <a:stretch/>
        </p:blipFill>
        <p:spPr>
          <a:xfrm>
            <a:off x="6096000" y="6705600"/>
            <a:ext cx="2159599" cy="990600"/>
          </a:xfrm>
          <a:prstGeom prst="rect">
            <a:avLst/>
          </a:prstGeom>
        </p:spPr>
      </p:pic>
      <p:pic>
        <p:nvPicPr>
          <p:cNvPr id="11" name="Picture 10"/>
          <p:cNvPicPr>
            <a:picLocks noChangeAspect="1"/>
          </p:cNvPicPr>
          <p:nvPr userDrawn="1"/>
        </p:nvPicPr>
        <p:blipFill>
          <a:blip r:embed="rId3" cstate="print">
            <a:extLst>
              <a:ext uri="{28A0092B-C50C-407E-A947-70E740481C1C}">
                <a14:useLocalDpi xmlns:a14="http://schemas.microsoft.com/office/drawing/2010/main" xmlns="" val="0"/>
              </a:ext>
            </a:extLst>
          </a:blip>
          <a:stretch>
            <a:fillRect/>
          </a:stretch>
        </p:blipFill>
        <p:spPr>
          <a:xfrm>
            <a:off x="4821626" y="6598626"/>
            <a:ext cx="1274374" cy="1089590"/>
          </a:xfrm>
          <a:prstGeom prst="rect">
            <a:avLst/>
          </a:prstGeom>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userDrawn="1">
  <p:cSld name="ONC Lecture">
    <p:spTree>
      <p:nvGrpSpPr>
        <p:cNvPr id="1" name=""/>
        <p:cNvGrpSpPr/>
        <p:nvPr/>
      </p:nvGrpSpPr>
      <p:grpSpPr>
        <a:xfrm>
          <a:off x="0" y="0"/>
          <a:ext cx="0" cy="0"/>
          <a:chOff x="0" y="0"/>
          <a:chExt cx="0" cy="0"/>
        </a:xfrm>
      </p:grpSpPr>
      <p:sp>
        <p:nvSpPr>
          <p:cNvPr id="3" name="Title 2"/>
          <p:cNvSpPr>
            <a:spLocks noGrp="1"/>
          </p:cNvSpPr>
          <p:nvPr>
            <p:ph type="title"/>
          </p:nvPr>
        </p:nvSpPr>
        <p:spPr>
          <a:xfrm>
            <a:off x="502920" y="311256"/>
            <a:ext cx="9052560" cy="1295400"/>
          </a:xfrm>
          <a:prstGeom prst="rect">
            <a:avLst/>
          </a:prstGeom>
        </p:spPr>
        <p:txBody>
          <a:bodyPr/>
          <a:lstStyle>
            <a:lvl1pPr>
              <a:defRPr>
                <a:solidFill>
                  <a:schemeClr val="tx1"/>
                </a:solidFill>
                <a:latin typeface="Verdana" panose="020B0604030504040204" pitchFamily="34" charset="0"/>
                <a:ea typeface="Verdana" panose="020B0604030504040204" pitchFamily="34" charset="0"/>
                <a:cs typeface="Verdana" panose="020B0604030504040204" pitchFamily="34" charset="0"/>
              </a:defRPr>
            </a:lvl1pPr>
          </a:lstStyle>
          <a:p>
            <a:r>
              <a:rPr lang="en-US"/>
              <a:t>Click to edit Master title style</a:t>
            </a:r>
            <a:endParaRPr lang="en-US" dirty="0"/>
          </a:p>
        </p:txBody>
      </p:sp>
      <p:sp>
        <p:nvSpPr>
          <p:cNvPr id="8" name="Content Placeholder 7"/>
          <p:cNvSpPr>
            <a:spLocks noGrp="1"/>
          </p:cNvSpPr>
          <p:nvPr>
            <p:ph sz="quarter" idx="14"/>
          </p:nvPr>
        </p:nvSpPr>
        <p:spPr>
          <a:xfrm>
            <a:off x="502920" y="1813560"/>
            <a:ext cx="9052560" cy="5181600"/>
          </a:xfrm>
          <a:prstGeom prst="rect">
            <a:avLst/>
          </a:prstGeom>
        </p:spPr>
        <p:txBody>
          <a:bodyPr/>
          <a:lstStyle>
            <a:lvl1pPr>
              <a:defRPr>
                <a:latin typeface="+mn-lt"/>
              </a:defRPr>
            </a:lvl1pPr>
            <a:lvl2pPr>
              <a:buSzPct val="85000"/>
              <a:defRPr>
                <a:latin typeface="+mn-lt"/>
              </a:defRPr>
            </a:lvl2pPr>
            <a:lvl3pPr marL="1257300" indent="-251460">
              <a:buSzPct val="80000"/>
              <a:buFont typeface="Courier New" panose="02070309020205020404" pitchFamily="49" charset="0"/>
              <a:buChar char="o"/>
              <a:defRPr>
                <a:latin typeface="+mn-lt"/>
              </a:defRPr>
            </a:lvl3pPr>
            <a:lvl4pPr marL="1760220" indent="-251460">
              <a:buSzPct val="120000"/>
              <a:buFont typeface="Wingdings" panose="05000000000000000000" pitchFamily="2" charset="2"/>
              <a:buChar char="§"/>
              <a:defRPr>
                <a:latin typeface="+mn-lt"/>
              </a:defRPr>
            </a:lvl4pPr>
            <a:lvl5pPr marL="2263140" indent="-251460">
              <a:buSzPct val="70000"/>
              <a:buFont typeface="Wingdings" panose="05000000000000000000" pitchFamily="2" charset="2"/>
              <a:buChar char="q"/>
              <a:defRPr>
                <a:latin typeface="+mn-lt"/>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9" name="Slide Number Placeholder 4"/>
          <p:cNvSpPr>
            <a:spLocks noGrp="1"/>
          </p:cNvSpPr>
          <p:nvPr>
            <p:ph type="sldNum" sz="quarter" idx="4"/>
          </p:nvPr>
        </p:nvSpPr>
        <p:spPr>
          <a:xfrm>
            <a:off x="8994870" y="7098792"/>
            <a:ext cx="559540" cy="621792"/>
          </a:xfrm>
          <a:prstGeom prst="rect">
            <a:avLst/>
          </a:prstGeom>
        </p:spPr>
        <p:txBody>
          <a:bodyPr anchor="ctr"/>
          <a:lstStyle>
            <a:lvl1pPr algn="r">
              <a:defRPr sz="1100">
                <a:solidFill>
                  <a:srgbClr val="898989"/>
                </a:solidFill>
              </a:defRPr>
            </a:lvl1pPr>
          </a:lstStyle>
          <a:p>
            <a:fld id="{F3BF8891-5E06-46C2-89A4-6DB85D39BA35}" type="slidenum">
              <a:rPr lang="en-US" smtClean="0"/>
              <a:pPr/>
              <a:t>‹#›</a:t>
            </a:fld>
            <a:endParaRPr lang="en-US" dirty="0"/>
          </a:p>
        </p:txBody>
      </p:sp>
    </p:spTree>
    <p:extLst>
      <p:ext uri="{BB962C8B-B14F-4D97-AF65-F5344CB8AC3E}">
        <p14:creationId xmlns:p14="http://schemas.microsoft.com/office/powerpoint/2010/main" xmlns="" val="42686250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object 3"/>
          <p:cNvSpPr/>
          <p:nvPr userDrawn="1"/>
        </p:nvSpPr>
        <p:spPr>
          <a:xfrm>
            <a:off x="0" y="-1"/>
            <a:ext cx="10058400" cy="1219201"/>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latin typeface="Futura Lt BT" panose="020B0402020204020303"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80" r:id="rId2"/>
    <p:sldLayoutId id="2147483662" r:id="rId3"/>
    <p:sldLayoutId id="2147483667" r:id="rId4"/>
    <p:sldLayoutId id="2147483668" r:id="rId5"/>
    <p:sldLayoutId id="2147483669" r:id="rId6"/>
    <p:sldLayoutId id="2147483670" r:id="rId7"/>
    <p:sldLayoutId id="2147483665" r:id="rId8"/>
    <p:sldLayoutId id="2147483672" r:id="rId9"/>
    <p:sldLayoutId id="2147483673" r:id="rId10"/>
    <p:sldLayoutId id="2147483674" r:id="rId11"/>
    <p:sldLayoutId id="2147483675" r:id="rId12"/>
    <p:sldLayoutId id="2147483676" r:id="rId13"/>
    <p:sldLayoutId id="2147483678" r:id="rId14"/>
    <p:sldLayoutId id="2147483679" r:id="rId15"/>
  </p:sldLayoutIdLst>
  <p:txStyles>
    <p:titleStyle>
      <a:lvl1pPr eaLnBrk="1" hangingPunct="1">
        <a:defRPr>
          <a:latin typeface="+mj-lt"/>
          <a:ea typeface="+mj-ea"/>
          <a:cs typeface="+mj-cs"/>
        </a:defRPr>
      </a:lvl1pPr>
    </p:titleStyle>
    <p:body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bodyStyle>
    <p:otherStyle>
      <a:lvl1pPr marL="0" eaLnBrk="1" hangingPunct="1">
        <a:defRPr>
          <a:latin typeface="+mn-lt"/>
          <a:ea typeface="+mn-ea"/>
          <a:cs typeface="+mn-cs"/>
        </a:defRPr>
      </a:lvl1pPr>
      <a:lvl2pPr marL="457200" eaLnBrk="1" hangingPunct="1">
        <a:defRPr>
          <a:latin typeface="+mn-lt"/>
          <a:ea typeface="+mn-ea"/>
          <a:cs typeface="+mn-cs"/>
        </a:defRPr>
      </a:lvl2pPr>
      <a:lvl3pPr marL="914400" eaLnBrk="1" hangingPunct="1">
        <a:defRPr>
          <a:latin typeface="+mn-lt"/>
          <a:ea typeface="+mn-ea"/>
          <a:cs typeface="+mn-cs"/>
        </a:defRPr>
      </a:lvl3pPr>
      <a:lvl4pPr marL="1371600" eaLnBrk="1" hangingPunct="1">
        <a:defRPr>
          <a:latin typeface="+mn-lt"/>
          <a:ea typeface="+mn-ea"/>
          <a:cs typeface="+mn-cs"/>
        </a:defRPr>
      </a:lvl4pPr>
      <a:lvl5pPr marL="1828800" eaLnBrk="1" hangingPunct="1">
        <a:defRPr>
          <a:latin typeface="+mn-lt"/>
          <a:ea typeface="+mn-ea"/>
          <a:cs typeface="+mn-cs"/>
        </a:defRPr>
      </a:lvl5pPr>
      <a:lvl6pPr marL="2286000" eaLnBrk="1" hangingPunct="1">
        <a:defRPr>
          <a:latin typeface="+mn-lt"/>
          <a:ea typeface="+mn-ea"/>
          <a:cs typeface="+mn-cs"/>
        </a:defRPr>
      </a:lvl6pPr>
      <a:lvl7pPr marL="2743200" eaLnBrk="1" hangingPunct="1">
        <a:defRPr>
          <a:latin typeface="+mn-lt"/>
          <a:ea typeface="+mn-ea"/>
          <a:cs typeface="+mn-cs"/>
        </a:defRPr>
      </a:lvl7pPr>
      <a:lvl8pPr marL="3200400" eaLnBrk="1" hangingPunct="1">
        <a:defRPr>
          <a:latin typeface="+mn-lt"/>
          <a:ea typeface="+mn-ea"/>
          <a:cs typeface="+mn-cs"/>
        </a:defRPr>
      </a:lvl8pPr>
      <a:lvl9pPr marL="3657600" eaLnBrk="1" hangingPunct="1">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8" Type="http://schemas.openxmlformats.org/officeDocument/2006/relationships/hyperlink" Target="http://www.gartner.com/it-glossary/descriptive-analytics" TargetMode="External"/><Relationship Id="rId3" Type="http://schemas.openxmlformats.org/officeDocument/2006/relationships/hyperlink" Target="http://library.ahima.org/PB/DataDictionary" TargetMode="External"/><Relationship Id="rId7" Type="http://schemas.openxmlformats.org/officeDocument/2006/relationships/hyperlink" Target="http://www.gartner.com/newsroom/id/1824919" TargetMode="External"/><Relationship Id="rId2" Type="http://schemas.openxmlformats.org/officeDocument/2006/relationships/notesSlide" Target="../notesSlides/notesSlide26.xml"/><Relationship Id="rId1" Type="http://schemas.openxmlformats.org/officeDocument/2006/relationships/slideLayout" Target="../slideLayouts/slideLayout2.xml"/><Relationship Id="rId6" Type="http://schemas.openxmlformats.org/officeDocument/2006/relationships/hyperlink" Target="http://pediatrics.aappublications.org/content/pediatrics/133/1/30.full.pdf" TargetMode="External"/><Relationship Id="rId5" Type="http://schemas.openxmlformats.org/officeDocument/2006/relationships/hyperlink" Target="http://www.dictionary.com/browse/nominal-scale" TargetMode="External"/><Relationship Id="rId4" Type="http://schemas.openxmlformats.org/officeDocument/2006/relationships/hyperlink" Target="http://www.informationweek.com/big-data/big-data-analytics/big-data-analytics-descriptive-vs-predictive-vs-prescriptive/d/d-id/1113279" TargetMode="External"/></Relationships>
</file>

<file path=ppt/slides/_rels/slide27.xml.rels><?xml version="1.0" encoding="UTF-8" standalone="yes"?>
<Relationships xmlns="http://schemas.openxmlformats.org/package/2006/relationships"><Relationship Id="rId3" Type="http://schemas.openxmlformats.org/officeDocument/2006/relationships/hyperlink" Target="http://www.gartner.com/it-glossary/diagnostic-analytics" TargetMode="External"/><Relationship Id="rId7" Type="http://schemas.openxmlformats.org/officeDocument/2006/relationships/hyperlink" Target="http://itknowledgeexchange.techtarget.com/quality-assurance/six-steps-of-an-analytics-project/" TargetMode="External"/><Relationship Id="rId2" Type="http://schemas.openxmlformats.org/officeDocument/2006/relationships/notesSlide" Target="../notesSlides/notesSlide27.xml"/><Relationship Id="rId1" Type="http://schemas.openxmlformats.org/officeDocument/2006/relationships/slideLayout" Target="../slideLayouts/slideLayout3.xml"/><Relationship Id="rId6" Type="http://schemas.openxmlformats.org/officeDocument/2006/relationships/hyperlink" Target="http://www.nationalacademies.org/hmd/Activities/Quality/LearningHealthCare.aspx" TargetMode="External"/><Relationship Id="rId5" Type="http://schemas.openxmlformats.org/officeDocument/2006/relationships/hyperlink" Target="http://www.nationalacademies.org/hmd/Reports/2012/Best-Care-at-Lower-Cost-The-Path-to-Continuously-Learning-Health-Care-in-America.aspx" TargetMode="External"/><Relationship Id="rId4" Type="http://schemas.openxmlformats.org/officeDocument/2006/relationships/hyperlink" Target="http://www-01.ibm.com/common/ssi/cgi-bin/ssialias?infotype=SA&amp;subtype=WH&amp;htmlfid=TIW14162USEN" TargetMode="External"/></Relationships>
</file>

<file path=ppt/slides/_rels/slide28.xml.rels><?xml version="1.0" encoding="UTF-8" standalone="yes"?>
<Relationships xmlns="http://schemas.openxmlformats.org/package/2006/relationships"><Relationship Id="rId8" Type="http://schemas.openxmlformats.org/officeDocument/2006/relationships/hyperlink" Target="http://www.sas.com/en_my/insights/big-data/hadoop.html" TargetMode="External"/><Relationship Id="rId3" Type="http://schemas.openxmlformats.org/officeDocument/2006/relationships/hyperlink" Target="http://www.mayoclinic.org/diseases-conditions/sepsis/home/ovc-20169784" TargetMode="External"/><Relationship Id="rId7" Type="http://schemas.openxmlformats.org/officeDocument/2006/relationships/hyperlink" Target="http://www.itl.nist.gov/div898/handbook/"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 Id="rId6" Type="http://schemas.openxmlformats.org/officeDocument/2006/relationships/hyperlink" Target="http://datascience.nih.gov/bd2k/about/what" TargetMode="External"/><Relationship Id="rId5" Type="http://schemas.openxmlformats.org/officeDocument/2006/relationships/hyperlink" Target="http://nvlpubs.nist.gov/nistpubs/SpecialPublications/NIST.SP.1500-1.pdf" TargetMode="External"/><Relationship Id="rId10" Type="http://schemas.openxmlformats.org/officeDocument/2006/relationships/hyperlink" Target="http://www.oracle.com/us/corporate/profit/big-ideas/052313-gshapira-1951392.html" TargetMode="External"/><Relationship Id="rId4" Type="http://schemas.openxmlformats.org/officeDocument/2006/relationships/hyperlink" Target="http://dx.doi.org/10.1001/jama.2013.393" TargetMode="External"/><Relationship Id="rId9" Type="http://schemas.openxmlformats.org/officeDocument/2006/relationships/hyperlink" Target="http://www.nejm.org/doi/full/10.1056/NEJMp1401111" TargetMode="External"/></Relationships>
</file>

<file path=ppt/slides/_rels/slide29.xml.rels><?xml version="1.0" encoding="UTF-8" standalone="yes"?>
<Relationships xmlns="http://schemas.openxmlformats.org/package/2006/relationships"><Relationship Id="rId3" Type="http://schemas.openxmlformats.org/officeDocument/2006/relationships/hyperlink" Target="http://www.gartner.com/it-glossary/predictive-analytics" TargetMode="External"/><Relationship Id="rId2" Type="http://schemas.openxmlformats.org/officeDocument/2006/relationships/notesSlide" Target="../notesSlides/notesSlide29.xml"/><Relationship Id="rId1" Type="http://schemas.openxmlformats.org/officeDocument/2006/relationships/slideLayout" Target="../slideLayouts/slideLayout3.xml"/><Relationship Id="rId5" Type="http://schemas.openxmlformats.org/officeDocument/2006/relationships/hyperlink" Target="https://commons.wikimedia.org/wiki/File:Charts_SVG_Example_5_-_Simple_Pie_Chart.svg" TargetMode="External"/><Relationship Id="rId4" Type="http://schemas.openxmlformats.org/officeDocument/2006/relationships/hyperlink" Target="https://commons.wikimedia.org/wiki/File:Data_visualization_process_v1.png"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1295400"/>
            <a:ext cx="0" cy="5293360"/>
          </a:xfrm>
          <a:custGeom>
            <a:avLst/>
            <a:gdLst/>
            <a:ahLst/>
            <a:cxnLst/>
            <a:rect l="l" t="t" r="r" b="b"/>
            <a:pathLst>
              <a:path h="5293359">
                <a:moveTo>
                  <a:pt x="0" y="0"/>
                </a:moveTo>
                <a:lnTo>
                  <a:pt x="0" y="5292852"/>
                </a:lnTo>
              </a:path>
            </a:pathLst>
          </a:custGeom>
          <a:ln w="23495">
            <a:solidFill>
              <a:srgbClr val="D8A31F"/>
            </a:solidFill>
          </a:ln>
        </p:spPr>
        <p:txBody>
          <a:bodyPr wrap="square" lIns="0" tIns="0" rIns="0" bIns="0" rtlCol="0"/>
          <a:lstStyle/>
          <a:p>
            <a:endParaRPr dirty="0"/>
          </a:p>
        </p:txBody>
      </p:sp>
      <p:sp>
        <p:nvSpPr>
          <p:cNvPr id="3" name="object 3"/>
          <p:cNvSpPr/>
          <p:nvPr/>
        </p:nvSpPr>
        <p:spPr>
          <a:xfrm>
            <a:off x="0" y="-1"/>
            <a:ext cx="10058400" cy="1190825"/>
          </a:xfrm>
          <a:custGeom>
            <a:avLst/>
            <a:gdLst/>
            <a:ahLst/>
            <a:cxnLst/>
            <a:rect l="l" t="t" r="r" b="b"/>
            <a:pathLst>
              <a:path w="10058400" h="1313180">
                <a:moveTo>
                  <a:pt x="0" y="1312926"/>
                </a:moveTo>
                <a:lnTo>
                  <a:pt x="10058400" y="1312926"/>
                </a:lnTo>
                <a:lnTo>
                  <a:pt x="10058400" y="0"/>
                </a:lnTo>
                <a:lnTo>
                  <a:pt x="0" y="0"/>
                </a:lnTo>
                <a:lnTo>
                  <a:pt x="0" y="1312926"/>
                </a:lnTo>
                <a:close/>
              </a:path>
            </a:pathLst>
          </a:custGeom>
          <a:solidFill>
            <a:srgbClr val="1E1860"/>
          </a:solidFill>
        </p:spPr>
        <p:txBody>
          <a:bodyPr wrap="square" lIns="0" tIns="0" rIns="0" bIns="0" rtlCol="0"/>
          <a:lstStyle/>
          <a:p>
            <a:endParaRPr dirty="0">
              <a:solidFill>
                <a:srgbClr val="1E1860"/>
              </a:solidFill>
              <a:latin typeface="Futura Lt BT" panose="020B0402020204020303" pitchFamily="34" charset="0"/>
            </a:endParaRPr>
          </a:p>
        </p:txBody>
      </p:sp>
      <p:sp>
        <p:nvSpPr>
          <p:cNvPr id="5" name="object 5"/>
          <p:cNvSpPr/>
          <p:nvPr/>
        </p:nvSpPr>
        <p:spPr>
          <a:xfrm>
            <a:off x="0" y="1190824"/>
            <a:ext cx="10058400" cy="5396284"/>
          </a:xfrm>
          <a:custGeom>
            <a:avLst/>
            <a:gdLst/>
            <a:ahLst/>
            <a:cxnLst/>
            <a:rect l="l" t="t" r="r" b="b"/>
            <a:pathLst>
              <a:path w="10058400" h="5274945">
                <a:moveTo>
                  <a:pt x="0" y="5274564"/>
                </a:moveTo>
                <a:lnTo>
                  <a:pt x="10058400" y="5274564"/>
                </a:lnTo>
                <a:lnTo>
                  <a:pt x="10058400" y="0"/>
                </a:lnTo>
                <a:lnTo>
                  <a:pt x="0" y="0"/>
                </a:lnTo>
                <a:lnTo>
                  <a:pt x="0" y="5274564"/>
                </a:lnTo>
                <a:close/>
              </a:path>
            </a:pathLst>
          </a:custGeom>
          <a:solidFill>
            <a:srgbClr val="A92471"/>
          </a:solidFill>
        </p:spPr>
        <p:txBody>
          <a:bodyPr wrap="square" lIns="0" tIns="0" rIns="0" bIns="0" rtlCol="0"/>
          <a:lstStyle/>
          <a:p>
            <a:endParaRPr dirty="0"/>
          </a:p>
        </p:txBody>
      </p:sp>
      <p:sp>
        <p:nvSpPr>
          <p:cNvPr id="6" name="Rectangle 1"/>
          <p:cNvSpPr>
            <a:spLocks noChangeArrowheads="1"/>
          </p:cNvSpPr>
          <p:nvPr/>
        </p:nvSpPr>
        <p:spPr bwMode="auto">
          <a:xfrm>
            <a:off x="-762000" y="7282691"/>
            <a:ext cx="65" cy="276999"/>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sp>
        <p:nvSpPr>
          <p:cNvPr id="7" name="Rectangle 2"/>
          <p:cNvSpPr>
            <a:spLocks noChangeArrowheads="1"/>
          </p:cNvSpPr>
          <p:nvPr/>
        </p:nvSpPr>
        <p:spPr bwMode="auto">
          <a:xfrm>
            <a:off x="-3620356" y="6985061"/>
            <a:ext cx="65" cy="276999"/>
          </a:xfrm>
          <a:prstGeom prst="rect">
            <a:avLst/>
          </a:prstGeom>
          <a:solidFill>
            <a:srgbClr val="FFFFFF"/>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en-US" sz="1800" b="0" i="0" u="none" strike="noStrike" cap="none" normalizeH="0" baseline="0" dirty="0">
              <a:ln>
                <a:noFill/>
              </a:ln>
              <a:solidFill>
                <a:schemeClr val="tx1"/>
              </a:solidFill>
              <a:effectLst/>
              <a:latin typeface="Arial" panose="020B0604020202020204" pitchFamily="34" charset="0"/>
            </a:endParaRPr>
          </a:p>
        </p:txBody>
      </p:sp>
      <p:sp>
        <p:nvSpPr>
          <p:cNvPr id="17" name="Text Placeholder 2">
            <a:extLst>
              <a:ext uri="{FF2B5EF4-FFF2-40B4-BE49-F238E27FC236}">
                <a16:creationId xmlns="" xmlns:a16="http://schemas.microsoft.com/office/drawing/2014/main" id="{F48BC1A2-26C5-9041-9289-AB081198495A}"/>
              </a:ext>
            </a:extLst>
          </p:cNvPr>
          <p:cNvSpPr>
            <a:spLocks noGrp="1"/>
          </p:cNvSpPr>
          <p:nvPr>
            <p:ph type="body" sz="quarter" idx="4294967295"/>
          </p:nvPr>
        </p:nvSpPr>
        <p:spPr>
          <a:xfrm>
            <a:off x="498504" y="3186349"/>
            <a:ext cx="8674100" cy="842727"/>
          </a:xfrm>
          <a:prstGeom prst="rect">
            <a:avLst/>
          </a:prstGeom>
        </p:spPr>
        <p:txBody>
          <a:bodyPr/>
          <a:lstStyle/>
          <a:p>
            <a:pPr algn="ctr"/>
            <a:r>
              <a:rPr lang="en-US" altLang="en-US" sz="4000" b="1" dirty="0" smtClean="0">
                <a:solidFill>
                  <a:schemeClr val="bg1"/>
                </a:solidFill>
                <a:latin typeface="Century Gothic" panose="020B0502020202020204" pitchFamily="34" charset="0"/>
              </a:rPr>
              <a:t>Healthcare </a:t>
            </a:r>
            <a:r>
              <a:rPr lang="en-US" altLang="en-US" sz="4000" b="1" dirty="0">
                <a:solidFill>
                  <a:schemeClr val="bg1"/>
                </a:solidFill>
                <a:latin typeface="Century Gothic" panose="020B0502020202020204" pitchFamily="34" charset="0"/>
              </a:rPr>
              <a:t>Data </a:t>
            </a:r>
            <a:r>
              <a:rPr lang="en-US" altLang="en-US" sz="4000" b="1" dirty="0" smtClean="0">
                <a:solidFill>
                  <a:schemeClr val="bg1"/>
                </a:solidFill>
                <a:latin typeface="Century Gothic" panose="020B0502020202020204" pitchFamily="34" charset="0"/>
              </a:rPr>
              <a:t>Analytics</a:t>
            </a:r>
            <a:endParaRPr lang="en-US" altLang="en-US" sz="4000" b="1" dirty="0">
              <a:solidFill>
                <a:schemeClr val="bg1"/>
              </a:solidFill>
              <a:latin typeface="Century Gothic" panose="020B0502020202020204" pitchFamily="34" charset="0"/>
            </a:endParaRPr>
          </a:p>
          <a:p>
            <a:pPr algn="ctr"/>
            <a:endParaRPr lang="en-US" b="1" dirty="0"/>
          </a:p>
        </p:txBody>
      </p:sp>
      <p:sp>
        <p:nvSpPr>
          <p:cNvPr id="19" name="TextBox 18"/>
          <p:cNvSpPr txBox="1"/>
          <p:nvPr/>
        </p:nvSpPr>
        <p:spPr>
          <a:xfrm>
            <a:off x="3912782" y="6677646"/>
            <a:ext cx="2045112" cy="923330"/>
          </a:xfrm>
          <a:prstGeom prst="rect">
            <a:avLst/>
          </a:prstGeom>
          <a:noFill/>
        </p:spPr>
        <p:txBody>
          <a:bodyPr wrap="none" rtlCol="0">
            <a:spAutoFit/>
          </a:bodyPr>
          <a:lstStyle/>
          <a:p>
            <a:pPr algn="ctr"/>
            <a:r>
              <a:rPr lang="en-IN" b="1" dirty="0" smtClean="0"/>
              <a:t>Dr. </a:t>
            </a:r>
            <a:r>
              <a:rPr lang="en-IN" b="1" dirty="0" err="1" smtClean="0"/>
              <a:t>Surojit</a:t>
            </a:r>
            <a:r>
              <a:rPr lang="en-IN" b="1" dirty="0" smtClean="0"/>
              <a:t> Das, PhD</a:t>
            </a:r>
          </a:p>
          <a:p>
            <a:pPr algn="ctr"/>
            <a:r>
              <a:rPr lang="en-IN" b="1" dirty="0" smtClean="0"/>
              <a:t>Assistant Professor</a:t>
            </a:r>
          </a:p>
          <a:p>
            <a:pPr algn="ctr"/>
            <a:r>
              <a:rPr lang="en-IN" b="1" dirty="0" smtClean="0"/>
              <a:t>BMLSM, VU</a:t>
            </a:r>
            <a:endParaRPr lang="en-IN" b="1" dirty="0"/>
          </a:p>
        </p:txBody>
      </p:sp>
    </p:spTree>
    <p:extLst>
      <p:ext uri="{BB962C8B-B14F-4D97-AF65-F5344CB8AC3E}">
        <p14:creationId xmlns:p14="http://schemas.microsoft.com/office/powerpoint/2010/main" xmlns="" val="6502869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597890"/>
            <a:ext cx="8674100" cy="545110"/>
          </a:xfrm>
        </p:spPr>
        <p:txBody>
          <a:bodyPr/>
          <a:lstStyle/>
          <a:p>
            <a:r>
              <a:rPr lang="en-US" dirty="0"/>
              <a:t>Types of Analytics: Overview</a:t>
            </a:r>
          </a:p>
        </p:txBody>
      </p:sp>
      <p:sp>
        <p:nvSpPr>
          <p:cNvPr id="3" name="Content Placeholder 2"/>
          <p:cNvSpPr>
            <a:spLocks noGrp="1"/>
          </p:cNvSpPr>
          <p:nvPr>
            <p:ph type="body" sz="quarter" idx="10"/>
          </p:nvPr>
        </p:nvSpPr>
        <p:spPr>
          <a:xfrm>
            <a:off x="384048" y="1600200"/>
            <a:ext cx="8305800" cy="4343400"/>
          </a:xfrm>
        </p:spPr>
        <p:txBody>
          <a:bodyPr>
            <a:noAutofit/>
          </a:bodyPr>
          <a:lstStyle/>
          <a:p>
            <a:pPr>
              <a:lnSpc>
                <a:spcPct val="110000"/>
              </a:lnSpc>
            </a:pPr>
            <a:r>
              <a:rPr lang="en-US" b="1" i="1" dirty="0"/>
              <a:t>Descriptive: </a:t>
            </a:r>
            <a:r>
              <a:rPr lang="en-US" dirty="0"/>
              <a:t>Uses business intelligence and data mining to ask: “What has happened?” </a:t>
            </a:r>
          </a:p>
          <a:p>
            <a:pPr>
              <a:lnSpc>
                <a:spcPct val="110000"/>
              </a:lnSpc>
            </a:pPr>
            <a:r>
              <a:rPr lang="en-US" b="1" i="1" dirty="0"/>
              <a:t>Predictive:</a:t>
            </a:r>
            <a:r>
              <a:rPr lang="en-US" dirty="0"/>
              <a:t> Uses statistical models and forecasts to ask: “What could happen?”</a:t>
            </a:r>
          </a:p>
          <a:p>
            <a:pPr>
              <a:lnSpc>
                <a:spcPct val="110000"/>
              </a:lnSpc>
            </a:pPr>
            <a:r>
              <a:rPr lang="en-US" b="1" i="1" dirty="0"/>
              <a:t>Prescriptive:</a:t>
            </a:r>
            <a:r>
              <a:rPr lang="en-US" dirty="0"/>
              <a:t> Uses optimization and simulation to ask: “What should we do?”</a:t>
            </a:r>
            <a:r>
              <a:rPr lang="en-US" b="1" dirty="0"/>
              <a:t>	</a:t>
            </a:r>
            <a:br>
              <a:rPr lang="en-US" b="1" dirty="0"/>
            </a:br>
            <a:r>
              <a:rPr lang="en-US" sz="1600" dirty="0"/>
              <a:t>(IBM Software, 2013)</a:t>
            </a:r>
            <a:endParaRPr lang="en-US" sz="1600" u="sng" dirty="0"/>
          </a:p>
          <a:p>
            <a:pPr>
              <a:lnSpc>
                <a:spcPct val="110000"/>
              </a:lnSpc>
            </a:pPr>
            <a:r>
              <a:rPr lang="en-US" b="1" i="1" dirty="0"/>
              <a:t>Diagnostic:</a:t>
            </a:r>
            <a:r>
              <a:rPr lang="en-US" dirty="0"/>
              <a:t> Examines data to answer “Why did it happen?”</a:t>
            </a:r>
          </a:p>
          <a:p>
            <a:pPr marL="347663" indent="0">
              <a:lnSpc>
                <a:spcPct val="110000"/>
              </a:lnSpc>
              <a:buNone/>
            </a:pPr>
            <a:r>
              <a:rPr lang="en-US" sz="1600" dirty="0"/>
              <a:t>(Gartner IT Glossary, 2015)</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24</a:t>
            </a:r>
          </a:p>
        </p:txBody>
      </p:sp>
    </p:spTree>
    <p:extLst>
      <p:ext uri="{BB962C8B-B14F-4D97-AF65-F5344CB8AC3E}">
        <p14:creationId xmlns:p14="http://schemas.microsoft.com/office/powerpoint/2010/main" xmlns="" val="77185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Picture 8"/>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999101" y="1443272"/>
            <a:ext cx="5014633" cy="3587515"/>
          </a:xfrm>
          <a:prstGeom prst="rect">
            <a:avLst/>
          </a:prstGeom>
        </p:spPr>
      </p:pic>
      <p:sp>
        <p:nvSpPr>
          <p:cNvPr id="2" name="Title 1"/>
          <p:cNvSpPr>
            <a:spLocks noGrp="1"/>
          </p:cNvSpPr>
          <p:nvPr>
            <p:ph type="title"/>
          </p:nvPr>
        </p:nvSpPr>
        <p:spPr>
          <a:xfrm>
            <a:off x="384048" y="609600"/>
            <a:ext cx="8674100" cy="545110"/>
          </a:xfrm>
        </p:spPr>
        <p:txBody>
          <a:bodyPr/>
          <a:lstStyle/>
          <a:p>
            <a:r>
              <a:rPr lang="en-US" dirty="0"/>
              <a:t>Descriptive Analytics</a:t>
            </a:r>
          </a:p>
        </p:txBody>
      </p:sp>
      <p:sp>
        <p:nvSpPr>
          <p:cNvPr id="8" name="Text Placeholder 7"/>
          <p:cNvSpPr>
            <a:spLocks noGrp="1"/>
          </p:cNvSpPr>
          <p:nvPr>
            <p:ph type="body" sz="quarter" idx="10"/>
          </p:nvPr>
        </p:nvSpPr>
        <p:spPr>
          <a:xfrm>
            <a:off x="5146875" y="4876800"/>
            <a:ext cx="4262501" cy="307975"/>
          </a:xfrm>
        </p:spPr>
        <p:txBody>
          <a:bodyPr/>
          <a:lstStyle/>
          <a:p>
            <a:r>
              <a:rPr lang="en-US" sz="1600" dirty="0"/>
              <a:t>(Gartner, 2012)</a:t>
            </a:r>
          </a:p>
        </p:txBody>
      </p:sp>
      <p:sp>
        <p:nvSpPr>
          <p:cNvPr id="3" name="Content Placeholder 2"/>
          <p:cNvSpPr>
            <a:spLocks noGrp="1"/>
          </p:cNvSpPr>
          <p:nvPr>
            <p:ph type="body" sz="quarter" idx="11"/>
          </p:nvPr>
        </p:nvSpPr>
        <p:spPr>
          <a:xfrm>
            <a:off x="384048" y="1600200"/>
            <a:ext cx="4615053" cy="4267200"/>
          </a:xfrm>
          <a:prstGeom prst="rect">
            <a:avLst/>
          </a:prstGeom>
        </p:spPr>
        <p:txBody>
          <a:bodyPr>
            <a:noAutofit/>
          </a:bodyPr>
          <a:lstStyle/>
          <a:p>
            <a:pPr marL="342900" indent="-342900">
              <a:lnSpc>
                <a:spcPct val="110000"/>
              </a:lnSpc>
              <a:spcAft>
                <a:spcPts val="600"/>
              </a:spcAft>
              <a:buFont typeface="Arial" panose="020B0604020202020204" pitchFamily="34" charset="0"/>
              <a:buChar char="•"/>
            </a:pPr>
            <a:r>
              <a:rPr lang="en-US" dirty="0">
                <a:solidFill>
                  <a:schemeClr val="tx1"/>
                </a:solidFill>
              </a:rPr>
              <a:t>Describe the data</a:t>
            </a:r>
          </a:p>
          <a:p>
            <a:pPr marL="342900" indent="-342900">
              <a:lnSpc>
                <a:spcPct val="110000"/>
              </a:lnSpc>
              <a:spcAft>
                <a:spcPts val="600"/>
              </a:spcAft>
              <a:buFont typeface="Arial" panose="020B0604020202020204" pitchFamily="34" charset="0"/>
              <a:buChar char="•"/>
            </a:pPr>
            <a:r>
              <a:rPr lang="en-US" dirty="0">
                <a:solidFill>
                  <a:schemeClr val="tx1"/>
                </a:solidFill>
              </a:rPr>
              <a:t>Common statistics: </a:t>
            </a:r>
          </a:p>
          <a:p>
            <a:pPr marL="682625" lvl="1" indent="-334963">
              <a:lnSpc>
                <a:spcPct val="110000"/>
              </a:lnSpc>
              <a:spcAft>
                <a:spcPts val="600"/>
              </a:spcAft>
              <a:buFont typeface="Calibri" panose="020F0502020204030204" pitchFamily="34" charset="0"/>
              <a:buChar char="−"/>
            </a:pPr>
            <a:r>
              <a:rPr lang="en-US" sz="2400" dirty="0">
                <a:solidFill>
                  <a:schemeClr val="tx1"/>
                </a:solidFill>
                <a:latin typeface="Century Gothic" panose="020B0502020202020204" pitchFamily="34" charset="0"/>
              </a:rPr>
              <a:t>Counts </a:t>
            </a:r>
          </a:p>
          <a:p>
            <a:pPr marL="682625" lvl="1" indent="-334963">
              <a:lnSpc>
                <a:spcPct val="110000"/>
              </a:lnSpc>
              <a:spcAft>
                <a:spcPts val="600"/>
              </a:spcAft>
              <a:buFont typeface="Calibri" panose="020F0502020204030204" pitchFamily="34" charset="0"/>
              <a:buChar char="−"/>
            </a:pPr>
            <a:r>
              <a:rPr lang="en-US" sz="2400" dirty="0">
                <a:solidFill>
                  <a:schemeClr val="tx1"/>
                </a:solidFill>
                <a:latin typeface="Century Gothic" panose="020B0502020202020204" pitchFamily="34" charset="0"/>
              </a:rPr>
              <a:t>Averages</a:t>
            </a:r>
          </a:p>
          <a:p>
            <a:pPr marL="342900" indent="-342900">
              <a:lnSpc>
                <a:spcPct val="110000"/>
              </a:lnSpc>
              <a:spcAft>
                <a:spcPts val="600"/>
              </a:spcAft>
              <a:buFont typeface="Arial" panose="020B0604020202020204" pitchFamily="34" charset="0"/>
              <a:buChar char="•"/>
            </a:pPr>
            <a:r>
              <a:rPr lang="en-US" dirty="0">
                <a:solidFill>
                  <a:schemeClr val="tx1"/>
                </a:solidFill>
              </a:rPr>
              <a:t>Typical reporting methods:</a:t>
            </a:r>
          </a:p>
          <a:p>
            <a:pPr marL="682625" lvl="1" indent="-334963">
              <a:lnSpc>
                <a:spcPct val="110000"/>
              </a:lnSpc>
              <a:spcAft>
                <a:spcPts val="600"/>
              </a:spcAft>
              <a:buFont typeface="Calibri" panose="020F0502020204030204" pitchFamily="34" charset="0"/>
              <a:buChar char="−"/>
            </a:pPr>
            <a:r>
              <a:rPr lang="en-US" sz="2400" dirty="0">
                <a:solidFill>
                  <a:schemeClr val="tx1"/>
                </a:solidFill>
                <a:latin typeface="Century Gothic" panose="020B0502020202020204" pitchFamily="34" charset="0"/>
              </a:rPr>
              <a:t>Tables</a:t>
            </a:r>
          </a:p>
          <a:p>
            <a:pPr marL="682625" lvl="1" indent="-334963">
              <a:lnSpc>
                <a:spcPct val="110000"/>
              </a:lnSpc>
              <a:spcAft>
                <a:spcPts val="600"/>
              </a:spcAft>
              <a:buFont typeface="Calibri" panose="020F0502020204030204" pitchFamily="34" charset="0"/>
              <a:buChar char="−"/>
            </a:pPr>
            <a:r>
              <a:rPr lang="en-US" sz="2400" dirty="0">
                <a:solidFill>
                  <a:schemeClr val="tx1"/>
                </a:solidFill>
                <a:latin typeface="Century Gothic" panose="020B0502020202020204" pitchFamily="34" charset="0"/>
              </a:rPr>
              <a:t>Pie charts</a:t>
            </a:r>
          </a:p>
          <a:p>
            <a:pPr marL="682625" lvl="1" indent="-334963">
              <a:lnSpc>
                <a:spcPct val="110000"/>
              </a:lnSpc>
              <a:spcAft>
                <a:spcPts val="600"/>
              </a:spcAft>
              <a:buFont typeface="Calibri" panose="020F0502020204030204" pitchFamily="34" charset="0"/>
              <a:buChar char="−"/>
            </a:pPr>
            <a:r>
              <a:rPr lang="en-US" sz="2400" dirty="0">
                <a:solidFill>
                  <a:schemeClr val="tx1"/>
                </a:solidFill>
                <a:latin typeface="Century Gothic" panose="020B0502020202020204" pitchFamily="34" charset="0"/>
              </a:rPr>
              <a:t>Column/bar charts</a:t>
            </a:r>
          </a:p>
          <a:p>
            <a:pPr marL="682625" lvl="1" indent="-334963">
              <a:lnSpc>
                <a:spcPct val="110000"/>
              </a:lnSpc>
              <a:spcAft>
                <a:spcPts val="600"/>
              </a:spcAft>
              <a:buFont typeface="Calibri" panose="020F0502020204030204" pitchFamily="34" charset="0"/>
              <a:buChar char="−"/>
            </a:pPr>
            <a:r>
              <a:rPr lang="en-US" sz="2400" dirty="0">
                <a:solidFill>
                  <a:schemeClr val="tx1"/>
                </a:solidFill>
                <a:latin typeface="Century Gothic" panose="020B0502020202020204" pitchFamily="34" charset="0"/>
              </a:rPr>
              <a:t>Written narratives</a:t>
            </a:r>
          </a:p>
        </p:txBody>
      </p:sp>
      <p:sp>
        <p:nvSpPr>
          <p:cNvPr id="6"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26</a:t>
            </a:r>
          </a:p>
        </p:txBody>
      </p:sp>
      <p:sp>
        <p:nvSpPr>
          <p:cNvPr id="4" name="Rounded Rectangle 3"/>
          <p:cNvSpPr/>
          <p:nvPr/>
        </p:nvSpPr>
        <p:spPr>
          <a:xfrm>
            <a:off x="5486400" y="3048000"/>
            <a:ext cx="1143000" cy="914400"/>
          </a:xfrm>
          <a:prstGeom prst="roundRect">
            <a:avLst/>
          </a:prstGeom>
          <a:noFill/>
          <a:ln w="38100">
            <a:solidFill>
              <a:srgbClr val="E666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3023654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999101" y="1443272"/>
            <a:ext cx="5014633" cy="3587515"/>
          </a:xfrm>
          <a:prstGeom prst="rect">
            <a:avLst/>
          </a:prstGeom>
        </p:spPr>
      </p:pic>
      <p:sp>
        <p:nvSpPr>
          <p:cNvPr id="2" name="Title 1"/>
          <p:cNvSpPr>
            <a:spLocks noGrp="1"/>
          </p:cNvSpPr>
          <p:nvPr>
            <p:ph type="title"/>
          </p:nvPr>
        </p:nvSpPr>
        <p:spPr>
          <a:xfrm>
            <a:off x="384048" y="609600"/>
            <a:ext cx="8674100" cy="545110"/>
          </a:xfrm>
        </p:spPr>
        <p:txBody>
          <a:bodyPr/>
          <a:lstStyle/>
          <a:p>
            <a:r>
              <a:rPr lang="en-US" dirty="0"/>
              <a:t>Diagnostic Analytics</a:t>
            </a:r>
          </a:p>
        </p:txBody>
      </p:sp>
      <p:sp>
        <p:nvSpPr>
          <p:cNvPr id="8" name="Text Placeholder 7"/>
          <p:cNvSpPr>
            <a:spLocks noGrp="1"/>
          </p:cNvSpPr>
          <p:nvPr>
            <p:ph type="body" sz="quarter" idx="10"/>
          </p:nvPr>
        </p:nvSpPr>
        <p:spPr>
          <a:xfrm>
            <a:off x="5562600" y="4797978"/>
            <a:ext cx="4114800" cy="460615"/>
          </a:xfrm>
        </p:spPr>
        <p:txBody>
          <a:bodyPr/>
          <a:lstStyle/>
          <a:p>
            <a:r>
              <a:rPr lang="en-US" sz="1600" dirty="0"/>
              <a:t>(Gartner, 2012)</a:t>
            </a:r>
          </a:p>
        </p:txBody>
      </p:sp>
      <p:sp>
        <p:nvSpPr>
          <p:cNvPr id="3" name="Content Placeholder 2"/>
          <p:cNvSpPr>
            <a:spLocks noGrp="1"/>
          </p:cNvSpPr>
          <p:nvPr>
            <p:ph type="body" sz="quarter" idx="11"/>
          </p:nvPr>
        </p:nvSpPr>
        <p:spPr>
          <a:xfrm>
            <a:off x="384048" y="1600200"/>
            <a:ext cx="4949952" cy="3886200"/>
          </a:xfrm>
          <a:prstGeom prst="rect">
            <a:avLst/>
          </a:prstGeom>
        </p:spPr>
        <p:txBody>
          <a:bodyPr>
            <a:normAutofit/>
          </a:bodyPr>
          <a:lstStyle/>
          <a:p>
            <a:pPr marL="342900" indent="-342900">
              <a:spcAft>
                <a:spcPts val="600"/>
              </a:spcAft>
              <a:buFont typeface="Arial" panose="020B0604020202020204" pitchFamily="34" charset="0"/>
              <a:buChar char="•"/>
            </a:pPr>
            <a:r>
              <a:rPr lang="en-US" dirty="0">
                <a:solidFill>
                  <a:schemeClr val="tx1"/>
                </a:solidFill>
              </a:rPr>
              <a:t>Attempts to answer “why did it happen?”</a:t>
            </a:r>
          </a:p>
          <a:p>
            <a:pPr marL="342900" indent="-342900">
              <a:lnSpc>
                <a:spcPct val="110000"/>
              </a:lnSpc>
              <a:spcAft>
                <a:spcPts val="600"/>
              </a:spcAft>
              <a:buFont typeface="Arial" panose="020B0604020202020204" pitchFamily="34" charset="0"/>
              <a:buChar char="•"/>
            </a:pPr>
            <a:r>
              <a:rPr lang="en-US" dirty="0">
                <a:solidFill>
                  <a:schemeClr val="tx1"/>
                </a:solidFill>
              </a:rPr>
              <a:t>Drill-down techniques</a:t>
            </a:r>
          </a:p>
          <a:p>
            <a:pPr marL="342900" indent="-342900">
              <a:spcAft>
                <a:spcPts val="600"/>
              </a:spcAft>
              <a:buFont typeface="Arial" panose="020B0604020202020204" pitchFamily="34" charset="0"/>
              <a:buChar char="•"/>
            </a:pPr>
            <a:r>
              <a:rPr lang="en-US" dirty="0">
                <a:solidFill>
                  <a:schemeClr val="tx1"/>
                </a:solidFill>
              </a:rPr>
              <a:t>Data discovery</a:t>
            </a:r>
          </a:p>
          <a:p>
            <a:pPr marL="342900" indent="-342900">
              <a:spcAft>
                <a:spcPts val="600"/>
              </a:spcAft>
              <a:buFont typeface="Arial" panose="020B0604020202020204" pitchFamily="34" charset="0"/>
              <a:buChar char="•"/>
            </a:pPr>
            <a:r>
              <a:rPr lang="en-US" dirty="0">
                <a:solidFill>
                  <a:schemeClr val="tx1"/>
                </a:solidFill>
              </a:rPr>
              <a:t>Correlations</a:t>
            </a:r>
          </a:p>
        </p:txBody>
      </p:sp>
      <p:sp>
        <p:nvSpPr>
          <p:cNvPr id="6"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27</a:t>
            </a:r>
          </a:p>
        </p:txBody>
      </p:sp>
      <p:sp>
        <p:nvSpPr>
          <p:cNvPr id="9" name="Rounded Rectangle 8"/>
          <p:cNvSpPr/>
          <p:nvPr/>
        </p:nvSpPr>
        <p:spPr>
          <a:xfrm>
            <a:off x="6368597" y="2500071"/>
            <a:ext cx="1143000" cy="914400"/>
          </a:xfrm>
          <a:prstGeom prst="roundRect">
            <a:avLst/>
          </a:prstGeom>
          <a:noFill/>
          <a:ln w="38100">
            <a:solidFill>
              <a:srgbClr val="E666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22515814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999101" y="1443272"/>
            <a:ext cx="5014633" cy="3587515"/>
          </a:xfrm>
          <a:prstGeom prst="rect">
            <a:avLst/>
          </a:prstGeom>
        </p:spPr>
      </p:pic>
      <p:sp>
        <p:nvSpPr>
          <p:cNvPr id="2" name="Title 1"/>
          <p:cNvSpPr>
            <a:spLocks noGrp="1"/>
          </p:cNvSpPr>
          <p:nvPr>
            <p:ph type="title"/>
          </p:nvPr>
        </p:nvSpPr>
        <p:spPr>
          <a:xfrm>
            <a:off x="384048" y="609600"/>
            <a:ext cx="8674100" cy="545110"/>
          </a:xfrm>
        </p:spPr>
        <p:txBody>
          <a:bodyPr/>
          <a:lstStyle/>
          <a:p>
            <a:r>
              <a:rPr lang="en-US" dirty="0"/>
              <a:t>Predictive Analytics</a:t>
            </a:r>
          </a:p>
        </p:txBody>
      </p:sp>
      <p:sp>
        <p:nvSpPr>
          <p:cNvPr id="8" name="Text Placeholder 7"/>
          <p:cNvSpPr>
            <a:spLocks noGrp="1"/>
          </p:cNvSpPr>
          <p:nvPr>
            <p:ph type="body" sz="quarter" idx="10"/>
          </p:nvPr>
        </p:nvSpPr>
        <p:spPr>
          <a:xfrm>
            <a:off x="5271780" y="4827587"/>
            <a:ext cx="4264152" cy="533400"/>
          </a:xfrm>
        </p:spPr>
        <p:txBody>
          <a:bodyPr/>
          <a:lstStyle/>
          <a:p>
            <a:r>
              <a:rPr lang="en-US" sz="1600" dirty="0"/>
              <a:t>(Gartner, 2012)</a:t>
            </a:r>
          </a:p>
        </p:txBody>
      </p:sp>
      <p:sp>
        <p:nvSpPr>
          <p:cNvPr id="3" name="Content Placeholder 2"/>
          <p:cNvSpPr>
            <a:spLocks noGrp="1"/>
          </p:cNvSpPr>
          <p:nvPr>
            <p:ph type="body" sz="quarter" idx="11"/>
          </p:nvPr>
        </p:nvSpPr>
        <p:spPr>
          <a:xfrm>
            <a:off x="384048" y="1600200"/>
            <a:ext cx="4721352" cy="3352800"/>
          </a:xfrm>
          <a:prstGeom prst="rect">
            <a:avLst/>
          </a:prstGeom>
        </p:spPr>
        <p:txBody>
          <a:bodyPr vert="horz" lIns="75438" tIns="50285" rIns="100572" bIns="50285" rtlCol="0">
            <a:normAutofit/>
          </a:bodyPr>
          <a:lstStyle/>
          <a:p>
            <a:pPr marL="342900" indent="-342900">
              <a:lnSpc>
                <a:spcPct val="110000"/>
              </a:lnSpc>
              <a:spcAft>
                <a:spcPts val="600"/>
              </a:spcAft>
              <a:buFont typeface="Arial" panose="020B0604020202020204" pitchFamily="34" charset="0"/>
              <a:buChar char="•"/>
            </a:pPr>
            <a:r>
              <a:rPr lang="en-US" dirty="0">
                <a:solidFill>
                  <a:schemeClr val="tx1"/>
                </a:solidFill>
              </a:rPr>
              <a:t>Predicts instead of describing or classifying</a:t>
            </a:r>
          </a:p>
          <a:p>
            <a:pPr marL="342900" indent="-342900">
              <a:lnSpc>
                <a:spcPct val="110000"/>
              </a:lnSpc>
              <a:spcAft>
                <a:spcPts val="600"/>
              </a:spcAft>
              <a:buFont typeface="Arial" panose="020B0604020202020204" pitchFamily="34" charset="0"/>
              <a:buChar char="•"/>
            </a:pPr>
            <a:r>
              <a:rPr lang="en-US" dirty="0">
                <a:solidFill>
                  <a:schemeClr val="tx1"/>
                </a:solidFill>
              </a:rPr>
              <a:t>Rapid analysis</a:t>
            </a:r>
          </a:p>
          <a:p>
            <a:pPr marL="342900" indent="-342900">
              <a:lnSpc>
                <a:spcPct val="110000"/>
              </a:lnSpc>
              <a:spcAft>
                <a:spcPts val="600"/>
              </a:spcAft>
              <a:buFont typeface="Arial" panose="020B0604020202020204" pitchFamily="34" charset="0"/>
              <a:buChar char="•"/>
            </a:pPr>
            <a:r>
              <a:rPr lang="en-US" dirty="0">
                <a:solidFill>
                  <a:schemeClr val="tx1"/>
                </a:solidFill>
              </a:rPr>
              <a:t>Relevant insights</a:t>
            </a:r>
          </a:p>
          <a:p>
            <a:pPr marL="342900" indent="-342900">
              <a:lnSpc>
                <a:spcPct val="110000"/>
              </a:lnSpc>
              <a:spcAft>
                <a:spcPts val="600"/>
              </a:spcAft>
              <a:buFont typeface="Arial" panose="020B0604020202020204" pitchFamily="34" charset="0"/>
              <a:buChar char="•"/>
            </a:pPr>
            <a:r>
              <a:rPr lang="en-US" dirty="0">
                <a:solidFill>
                  <a:schemeClr val="tx1"/>
                </a:solidFill>
              </a:rPr>
              <a:t>Ease of use</a:t>
            </a:r>
          </a:p>
        </p:txBody>
      </p:sp>
      <p:sp>
        <p:nvSpPr>
          <p:cNvPr id="6"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28</a:t>
            </a:r>
          </a:p>
        </p:txBody>
      </p:sp>
      <p:sp>
        <p:nvSpPr>
          <p:cNvPr id="9" name="Rounded Rectangle 8"/>
          <p:cNvSpPr/>
          <p:nvPr/>
        </p:nvSpPr>
        <p:spPr>
          <a:xfrm>
            <a:off x="7403856" y="2057400"/>
            <a:ext cx="1143000" cy="914400"/>
          </a:xfrm>
          <a:prstGeom prst="roundRect">
            <a:avLst/>
          </a:prstGeom>
          <a:noFill/>
          <a:ln w="38100">
            <a:solidFill>
              <a:srgbClr val="E666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2464834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What Predictive Analytics Cannot Do</a:t>
            </a:r>
          </a:p>
        </p:txBody>
      </p:sp>
      <p:sp>
        <p:nvSpPr>
          <p:cNvPr id="3" name="Content Placeholder 2"/>
          <p:cNvSpPr>
            <a:spLocks noGrp="1"/>
          </p:cNvSpPr>
          <p:nvPr>
            <p:ph type="body" sz="quarter" idx="10"/>
          </p:nvPr>
        </p:nvSpPr>
        <p:spPr>
          <a:xfrm>
            <a:off x="384048" y="1600200"/>
            <a:ext cx="9217152" cy="2590800"/>
          </a:xfrm>
        </p:spPr>
        <p:txBody>
          <a:bodyPr>
            <a:normAutofit/>
          </a:bodyPr>
          <a:lstStyle/>
          <a:p>
            <a:pPr marL="342900" indent="-342900">
              <a:lnSpc>
                <a:spcPct val="110000"/>
              </a:lnSpc>
              <a:spcAft>
                <a:spcPts val="600"/>
              </a:spcAft>
              <a:buFont typeface="Arial" panose="020B0604020202020204" pitchFamily="34" charset="0"/>
              <a:buChar char="•"/>
            </a:pPr>
            <a:r>
              <a:rPr lang="en-US" dirty="0"/>
              <a:t>“The purpose of predictive analytics is NOT to tell you what will happen in the future. It cannot do that. In fact, no analytics can do that. Predictive analytics can only forecast what might happen in the future, because all predictive analytics are probabilistic in nature.” </a:t>
            </a:r>
          </a:p>
          <a:p>
            <a:pPr>
              <a:spcBef>
                <a:spcPts val="600"/>
              </a:spcBef>
            </a:pPr>
            <a:r>
              <a:rPr lang="en-US" sz="1600" dirty="0"/>
              <a:t>(Bertolucci, 2013)</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29</a:t>
            </a:r>
          </a:p>
        </p:txBody>
      </p:sp>
    </p:spTree>
    <p:extLst>
      <p:ext uri="{BB962C8B-B14F-4D97-AF65-F5344CB8AC3E}">
        <p14:creationId xmlns:p14="http://schemas.microsoft.com/office/powerpoint/2010/main" xmlns="" val="18332113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Picture 9"/>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999101" y="1443272"/>
            <a:ext cx="5014633" cy="3587515"/>
          </a:xfrm>
          <a:prstGeom prst="rect">
            <a:avLst/>
          </a:prstGeom>
        </p:spPr>
      </p:pic>
      <p:sp>
        <p:nvSpPr>
          <p:cNvPr id="2" name="Title 1"/>
          <p:cNvSpPr>
            <a:spLocks noGrp="1"/>
          </p:cNvSpPr>
          <p:nvPr>
            <p:ph type="title"/>
          </p:nvPr>
        </p:nvSpPr>
        <p:spPr>
          <a:xfrm>
            <a:off x="384048" y="609600"/>
            <a:ext cx="8674100" cy="545110"/>
          </a:xfrm>
        </p:spPr>
        <p:txBody>
          <a:bodyPr/>
          <a:lstStyle/>
          <a:p>
            <a:r>
              <a:rPr lang="en-US" dirty="0"/>
              <a:t>Prescriptive Analytics</a:t>
            </a:r>
          </a:p>
        </p:txBody>
      </p:sp>
      <p:sp>
        <p:nvSpPr>
          <p:cNvPr id="8" name="Text Placeholder 7"/>
          <p:cNvSpPr>
            <a:spLocks noGrp="1"/>
          </p:cNvSpPr>
          <p:nvPr>
            <p:ph type="body" sz="quarter" idx="10"/>
          </p:nvPr>
        </p:nvSpPr>
        <p:spPr>
          <a:xfrm>
            <a:off x="5662097" y="4988129"/>
            <a:ext cx="3385441" cy="457200"/>
          </a:xfrm>
        </p:spPr>
        <p:txBody>
          <a:bodyPr/>
          <a:lstStyle/>
          <a:p>
            <a:r>
              <a:rPr lang="en-US" sz="1600" dirty="0"/>
              <a:t>(Gartner, 2012)</a:t>
            </a:r>
          </a:p>
        </p:txBody>
      </p:sp>
      <p:sp>
        <p:nvSpPr>
          <p:cNvPr id="3" name="Content Placeholder 2"/>
          <p:cNvSpPr>
            <a:spLocks noGrp="1"/>
          </p:cNvSpPr>
          <p:nvPr>
            <p:ph type="body" sz="quarter" idx="11"/>
          </p:nvPr>
        </p:nvSpPr>
        <p:spPr>
          <a:xfrm>
            <a:off x="384048" y="1600200"/>
            <a:ext cx="4492752" cy="3352800"/>
          </a:xfrm>
          <a:prstGeom prst="rect">
            <a:avLst/>
          </a:prstGeom>
        </p:spPr>
        <p:txBody>
          <a:bodyPr vert="horz" lIns="75438" tIns="50285" rIns="100572" bIns="50285" rtlCol="0">
            <a:noAutofit/>
          </a:bodyPr>
          <a:lstStyle/>
          <a:p>
            <a:pPr marL="342900" indent="-342900">
              <a:lnSpc>
                <a:spcPct val="110000"/>
              </a:lnSpc>
              <a:buFont typeface="Arial" panose="020B0604020202020204" pitchFamily="34" charset="0"/>
              <a:buChar char="•"/>
            </a:pPr>
            <a:r>
              <a:rPr lang="en-US" dirty="0">
                <a:solidFill>
                  <a:schemeClr val="tx1"/>
                </a:solidFill>
              </a:rPr>
              <a:t>Examines data or content to answer the question “What should be done?” or “What can we do to make _______ happen?</a:t>
            </a:r>
          </a:p>
          <a:p>
            <a:pPr marL="342900" indent="-342900">
              <a:buFont typeface="Arial" panose="020B0604020202020204" pitchFamily="34" charset="0"/>
              <a:buChar char="•"/>
            </a:pPr>
            <a:r>
              <a:rPr lang="en-US" dirty="0">
                <a:solidFill>
                  <a:schemeClr val="tx1"/>
                </a:solidFill>
              </a:rPr>
              <a:t>Is characterized by techniques such as:</a:t>
            </a:r>
          </a:p>
          <a:p>
            <a:pPr marL="682625" lvl="1" indent="-342900">
              <a:buFont typeface="Calibri" panose="020F0502020204030204" pitchFamily="34" charset="0"/>
              <a:buChar char="−"/>
            </a:pPr>
            <a:r>
              <a:rPr lang="en-US" sz="2200" dirty="0">
                <a:solidFill>
                  <a:schemeClr val="tx1"/>
                </a:solidFill>
                <a:latin typeface="Century Gothic" panose="020B0502020202020204" pitchFamily="34" charset="0"/>
              </a:rPr>
              <a:t>Graph analysis</a:t>
            </a:r>
          </a:p>
          <a:p>
            <a:pPr marL="682625" lvl="1" indent="-342900">
              <a:buFont typeface="Calibri" panose="020F0502020204030204" pitchFamily="34" charset="0"/>
              <a:buChar char="−"/>
            </a:pPr>
            <a:r>
              <a:rPr lang="en-US" sz="2200" dirty="0">
                <a:solidFill>
                  <a:schemeClr val="tx1"/>
                </a:solidFill>
                <a:latin typeface="Century Gothic" panose="020B0502020202020204" pitchFamily="34" charset="0"/>
              </a:rPr>
              <a:t>Simulation</a:t>
            </a:r>
          </a:p>
          <a:p>
            <a:pPr marL="682625" lvl="1" indent="-342900">
              <a:buFont typeface="Calibri" panose="020F0502020204030204" pitchFamily="34" charset="0"/>
              <a:buChar char="−"/>
            </a:pPr>
            <a:r>
              <a:rPr lang="en-US" sz="2200" dirty="0">
                <a:solidFill>
                  <a:schemeClr val="tx1"/>
                </a:solidFill>
                <a:latin typeface="Century Gothic" panose="020B0502020202020204" pitchFamily="34" charset="0"/>
              </a:rPr>
              <a:t>Complex event processing</a:t>
            </a:r>
          </a:p>
          <a:p>
            <a:pPr marL="682625" lvl="1" indent="-342900">
              <a:buFont typeface="Calibri" panose="020F0502020204030204" pitchFamily="34" charset="0"/>
              <a:buChar char="−"/>
            </a:pPr>
            <a:r>
              <a:rPr lang="en-US" sz="2200" dirty="0">
                <a:solidFill>
                  <a:schemeClr val="tx1"/>
                </a:solidFill>
                <a:latin typeface="Century Gothic" panose="020B0502020202020204" pitchFamily="34" charset="0"/>
              </a:rPr>
              <a:t>Neural networks</a:t>
            </a:r>
          </a:p>
          <a:p>
            <a:pPr marL="682625" lvl="1" indent="-342900">
              <a:buFont typeface="Calibri" panose="020F0502020204030204" pitchFamily="34" charset="0"/>
              <a:buChar char="−"/>
            </a:pPr>
            <a:r>
              <a:rPr lang="en-US" sz="2200" dirty="0">
                <a:solidFill>
                  <a:schemeClr val="tx1"/>
                </a:solidFill>
                <a:latin typeface="Century Gothic" panose="020B0502020202020204" pitchFamily="34" charset="0"/>
              </a:rPr>
              <a:t>Recommendation engines</a:t>
            </a:r>
          </a:p>
          <a:p>
            <a:pPr marL="682625" lvl="1" indent="-342900">
              <a:buFont typeface="Calibri" panose="020F0502020204030204" pitchFamily="34" charset="0"/>
              <a:buChar char="−"/>
            </a:pPr>
            <a:r>
              <a:rPr lang="en-US" sz="2200" dirty="0">
                <a:solidFill>
                  <a:schemeClr val="tx1"/>
                </a:solidFill>
                <a:latin typeface="Century Gothic" panose="020B0502020202020204" pitchFamily="34" charset="0"/>
              </a:rPr>
              <a:t>Heuristics</a:t>
            </a:r>
          </a:p>
          <a:p>
            <a:pPr marL="682625" lvl="1" indent="-342900">
              <a:buFont typeface="Calibri" panose="020F0502020204030204" pitchFamily="34" charset="0"/>
              <a:buChar char="−"/>
            </a:pPr>
            <a:r>
              <a:rPr lang="en-US" sz="2200" dirty="0">
                <a:solidFill>
                  <a:schemeClr val="tx1"/>
                </a:solidFill>
                <a:latin typeface="Century Gothic" panose="020B0502020202020204" pitchFamily="34" charset="0"/>
              </a:rPr>
              <a:t>Machine learnin</a:t>
            </a:r>
            <a:r>
              <a:rPr lang="en-US" sz="2400" dirty="0">
                <a:solidFill>
                  <a:schemeClr val="tx1"/>
                </a:solidFill>
              </a:rPr>
              <a:t>g</a:t>
            </a:r>
          </a:p>
        </p:txBody>
      </p:sp>
      <p:sp>
        <p:nvSpPr>
          <p:cNvPr id="6"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30</a:t>
            </a:r>
          </a:p>
        </p:txBody>
      </p:sp>
      <p:sp>
        <p:nvSpPr>
          <p:cNvPr id="9" name="Rounded Rectangle 8"/>
          <p:cNvSpPr/>
          <p:nvPr/>
        </p:nvSpPr>
        <p:spPr>
          <a:xfrm>
            <a:off x="8229600" y="1632155"/>
            <a:ext cx="1143000" cy="914400"/>
          </a:xfrm>
          <a:prstGeom prst="roundRect">
            <a:avLst/>
          </a:prstGeom>
          <a:noFill/>
          <a:ln w="38100">
            <a:solidFill>
              <a:srgbClr val="E6661F"/>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156879140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09600"/>
            <a:ext cx="8674100" cy="545110"/>
          </a:xfrm>
        </p:spPr>
        <p:txBody>
          <a:bodyPr/>
          <a:lstStyle/>
          <a:p>
            <a:r>
              <a:rPr lang="en-US" dirty="0"/>
              <a:t>Steps in Data Analytics</a:t>
            </a:r>
          </a:p>
        </p:txBody>
      </p:sp>
      <p:sp>
        <p:nvSpPr>
          <p:cNvPr id="3" name="Content Placeholder 2"/>
          <p:cNvSpPr>
            <a:spLocks noGrp="1"/>
          </p:cNvSpPr>
          <p:nvPr>
            <p:ph type="body" sz="quarter" idx="10"/>
          </p:nvPr>
        </p:nvSpPr>
        <p:spPr/>
        <p:txBody>
          <a:bodyPr>
            <a:noAutofit/>
          </a:bodyPr>
          <a:lstStyle/>
          <a:p>
            <a:pPr marL="424339" indent="-424339">
              <a:lnSpc>
                <a:spcPct val="110000"/>
              </a:lnSpc>
              <a:buFont typeface="+mj-lt"/>
              <a:buAutoNum type="arabicPeriod"/>
            </a:pPr>
            <a:r>
              <a:rPr lang="en-US" dirty="0"/>
              <a:t>Identify the problem and the stakeholders</a:t>
            </a:r>
          </a:p>
          <a:p>
            <a:pPr marL="424339" indent="-424339">
              <a:lnSpc>
                <a:spcPct val="110000"/>
              </a:lnSpc>
              <a:buFont typeface="+mj-lt"/>
              <a:buAutoNum type="arabicPeriod"/>
            </a:pPr>
            <a:r>
              <a:rPr lang="en-US" dirty="0"/>
              <a:t>Identify what data are needed and where those data are located</a:t>
            </a:r>
          </a:p>
          <a:p>
            <a:pPr marL="424339" indent="-424339">
              <a:lnSpc>
                <a:spcPct val="110000"/>
              </a:lnSpc>
              <a:buFont typeface="+mj-lt"/>
              <a:buAutoNum type="arabicPeriod"/>
            </a:pPr>
            <a:r>
              <a:rPr lang="en-US" dirty="0"/>
              <a:t>Develop a plan for analysis and a plan for retrieval</a:t>
            </a:r>
          </a:p>
          <a:p>
            <a:pPr marL="424339" indent="-424339">
              <a:lnSpc>
                <a:spcPct val="110000"/>
              </a:lnSpc>
              <a:buFont typeface="+mj-lt"/>
              <a:buAutoNum type="arabicPeriod"/>
            </a:pPr>
            <a:r>
              <a:rPr lang="en-US" dirty="0"/>
              <a:t>Extract, transform, load the data</a:t>
            </a:r>
          </a:p>
          <a:p>
            <a:pPr marL="424339" indent="-424339">
              <a:lnSpc>
                <a:spcPct val="110000"/>
              </a:lnSpc>
              <a:buFont typeface="+mj-lt"/>
              <a:buAutoNum type="arabicPeriod"/>
            </a:pPr>
            <a:r>
              <a:rPr lang="en-US" dirty="0"/>
              <a:t>Check, clean, and prepare the data for analysis </a:t>
            </a:r>
          </a:p>
          <a:p>
            <a:pPr marL="424339" indent="-424339">
              <a:lnSpc>
                <a:spcPct val="110000"/>
              </a:lnSpc>
              <a:buFont typeface="+mj-lt"/>
              <a:buAutoNum type="arabicPeriod"/>
            </a:pPr>
            <a:r>
              <a:rPr lang="en-US" dirty="0"/>
              <a:t>Analyze and interpret the data</a:t>
            </a:r>
          </a:p>
          <a:p>
            <a:pPr marL="424339" indent="-424339">
              <a:lnSpc>
                <a:spcPct val="110000"/>
              </a:lnSpc>
              <a:buFont typeface="+mj-lt"/>
              <a:buAutoNum type="arabicPeriod"/>
            </a:pPr>
            <a:r>
              <a:rPr lang="en-US" dirty="0"/>
              <a:t>Visualize the data</a:t>
            </a:r>
          </a:p>
          <a:p>
            <a:pPr marL="424339" indent="-424339">
              <a:lnSpc>
                <a:spcPct val="110000"/>
              </a:lnSpc>
              <a:buFont typeface="+mj-lt"/>
              <a:buAutoNum type="arabicPeriod"/>
            </a:pPr>
            <a:r>
              <a:rPr lang="en-US" dirty="0"/>
              <a:t>Disseminate the new knowledge</a:t>
            </a:r>
          </a:p>
          <a:p>
            <a:pPr marL="424339" indent="-424339">
              <a:lnSpc>
                <a:spcPct val="110000"/>
              </a:lnSpc>
              <a:buFont typeface="+mj-lt"/>
              <a:buAutoNum type="arabicPeriod"/>
            </a:pPr>
            <a:r>
              <a:rPr lang="en-US" dirty="0"/>
              <a:t>Implement the knowledge in the organization</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31</a:t>
            </a:r>
          </a:p>
        </p:txBody>
      </p:sp>
    </p:spTree>
    <p:extLst>
      <p:ext uri="{BB962C8B-B14F-4D97-AF65-F5344CB8AC3E}">
        <p14:creationId xmlns:p14="http://schemas.microsoft.com/office/powerpoint/2010/main" xmlns="" val="38501322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152400"/>
            <a:ext cx="9140952" cy="545110"/>
          </a:xfrm>
        </p:spPr>
        <p:txBody>
          <a:bodyPr>
            <a:noAutofit/>
          </a:bodyPr>
          <a:lstStyle/>
          <a:p>
            <a:r>
              <a:rPr lang="en-US" sz="3200" dirty="0"/>
              <a:t>1. Identify the Problem or Question and the Stakeholders</a:t>
            </a:r>
          </a:p>
        </p:txBody>
      </p:sp>
      <p:sp>
        <p:nvSpPr>
          <p:cNvPr id="3" name="Content Placeholder 2"/>
          <p:cNvSpPr>
            <a:spLocks noGrp="1"/>
          </p:cNvSpPr>
          <p:nvPr>
            <p:ph type="body" sz="quarter" idx="10"/>
          </p:nvPr>
        </p:nvSpPr>
        <p:spPr>
          <a:xfrm>
            <a:off x="384048" y="1828800"/>
            <a:ext cx="8305800" cy="2590800"/>
          </a:xfrm>
        </p:spPr>
        <p:txBody>
          <a:bodyPr>
            <a:normAutofit/>
          </a:bodyPr>
          <a:lstStyle/>
          <a:p>
            <a:pPr>
              <a:lnSpc>
                <a:spcPct val="110000"/>
              </a:lnSpc>
            </a:pPr>
            <a:r>
              <a:rPr lang="en-US" dirty="0"/>
              <a:t>Why is this an important problem? </a:t>
            </a:r>
          </a:p>
          <a:p>
            <a:pPr>
              <a:lnSpc>
                <a:spcPct val="110000"/>
              </a:lnSpc>
            </a:pPr>
            <a:r>
              <a:rPr lang="en-US" dirty="0"/>
              <a:t>How will the results impact patient care or the institution?</a:t>
            </a:r>
          </a:p>
          <a:p>
            <a:pPr>
              <a:lnSpc>
                <a:spcPct val="110000"/>
              </a:lnSpc>
            </a:pPr>
            <a:r>
              <a:rPr lang="en-US" dirty="0"/>
              <a:t>What is the business case?</a:t>
            </a:r>
          </a:p>
          <a:p>
            <a:pPr>
              <a:lnSpc>
                <a:spcPct val="110000"/>
              </a:lnSpc>
            </a:pPr>
            <a:r>
              <a:rPr lang="en-US" dirty="0"/>
              <a:t>Who are the stakeholders?</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32</a:t>
            </a:r>
          </a:p>
        </p:txBody>
      </p:sp>
    </p:spTree>
    <p:extLst>
      <p:ext uri="{BB962C8B-B14F-4D97-AF65-F5344CB8AC3E}">
        <p14:creationId xmlns:p14="http://schemas.microsoft.com/office/powerpoint/2010/main" xmlns="" val="26542956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lvl="0"/>
            <a:r>
              <a:rPr lang="en-US" sz="3200" dirty="0"/>
              <a:t>2. Identify What Data Are Needed</a:t>
            </a:r>
          </a:p>
        </p:txBody>
      </p:sp>
      <p:sp>
        <p:nvSpPr>
          <p:cNvPr id="3" name="Content Placeholder 2"/>
          <p:cNvSpPr>
            <a:spLocks noGrp="1"/>
          </p:cNvSpPr>
          <p:nvPr>
            <p:ph type="body" sz="quarter" idx="10"/>
          </p:nvPr>
        </p:nvSpPr>
        <p:spPr/>
        <p:txBody>
          <a:bodyPr>
            <a:noAutofit/>
          </a:bodyPr>
          <a:lstStyle/>
          <a:p>
            <a:pPr>
              <a:lnSpc>
                <a:spcPct val="110000"/>
              </a:lnSpc>
            </a:pPr>
            <a:r>
              <a:rPr lang="en-US" dirty="0"/>
              <a:t>What data elements, such as date of birth, gender, medications, laboratory results, and so on, are needed?</a:t>
            </a:r>
          </a:p>
          <a:p>
            <a:pPr>
              <a:lnSpc>
                <a:spcPct val="110000"/>
              </a:lnSpc>
            </a:pPr>
            <a:r>
              <a:rPr lang="en-US" dirty="0"/>
              <a:t>Where are these data elements located—in which system or systems and which database tables?</a:t>
            </a:r>
          </a:p>
          <a:p>
            <a:pPr>
              <a:lnSpc>
                <a:spcPct val="110000"/>
              </a:lnSpc>
            </a:pPr>
            <a:r>
              <a:rPr lang="en-US" dirty="0"/>
              <a:t>Is there a clinical data warehouse?</a:t>
            </a:r>
          </a:p>
          <a:p>
            <a:pPr>
              <a:lnSpc>
                <a:spcPct val="110000"/>
              </a:lnSpc>
            </a:pPr>
            <a:r>
              <a:rPr lang="en-US" dirty="0"/>
              <a:t>Who is the contact person for each system who will be responsible for retrieving the data?</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33</a:t>
            </a:r>
          </a:p>
        </p:txBody>
      </p:sp>
    </p:spTree>
    <p:extLst>
      <p:ext uri="{BB962C8B-B14F-4D97-AF65-F5344CB8AC3E}">
        <p14:creationId xmlns:p14="http://schemas.microsoft.com/office/powerpoint/2010/main" xmlns="" val="36118944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533400"/>
            <a:ext cx="9979152" cy="545110"/>
          </a:xfrm>
        </p:spPr>
        <p:txBody>
          <a:bodyPr>
            <a:noAutofit/>
          </a:bodyPr>
          <a:lstStyle/>
          <a:p>
            <a:r>
              <a:rPr lang="en-US" sz="3200" dirty="0"/>
              <a:t>3. Develop Plans for Retrieval and Analysis</a:t>
            </a:r>
          </a:p>
        </p:txBody>
      </p:sp>
      <p:sp>
        <p:nvSpPr>
          <p:cNvPr id="3" name="Content Placeholder 2"/>
          <p:cNvSpPr>
            <a:spLocks noGrp="1"/>
          </p:cNvSpPr>
          <p:nvPr>
            <p:ph type="body" sz="quarter" idx="10"/>
          </p:nvPr>
        </p:nvSpPr>
        <p:spPr/>
        <p:txBody>
          <a:bodyPr>
            <a:noAutofit/>
          </a:bodyPr>
          <a:lstStyle/>
          <a:p>
            <a:pPr marL="0" indent="0">
              <a:lnSpc>
                <a:spcPct val="110000"/>
              </a:lnSpc>
              <a:buNone/>
            </a:pPr>
            <a:r>
              <a:rPr lang="en-US" b="1" dirty="0"/>
              <a:t>Retrieval</a:t>
            </a:r>
          </a:p>
          <a:p>
            <a:pPr>
              <a:lnSpc>
                <a:spcPct val="110000"/>
              </a:lnSpc>
            </a:pPr>
            <a:r>
              <a:rPr lang="en-US" dirty="0"/>
              <a:t>Enlist database administrator for each system</a:t>
            </a:r>
          </a:p>
          <a:p>
            <a:pPr>
              <a:lnSpc>
                <a:spcPct val="110000"/>
              </a:lnSpc>
            </a:pPr>
            <a:r>
              <a:rPr lang="en-US" dirty="0"/>
              <a:t>Develop specific plan for retrieving the required data elements</a:t>
            </a:r>
          </a:p>
          <a:p>
            <a:pPr>
              <a:lnSpc>
                <a:spcPct val="110000"/>
              </a:lnSpc>
              <a:spcAft>
                <a:spcPts val="1200"/>
              </a:spcAft>
            </a:pPr>
            <a:r>
              <a:rPr lang="en-US" dirty="0"/>
              <a:t>Method for cross-checking number of records as well as completeness—how many should you expect and did you get everything?</a:t>
            </a:r>
          </a:p>
          <a:p>
            <a:pPr marL="0" indent="0">
              <a:lnSpc>
                <a:spcPct val="110000"/>
              </a:lnSpc>
              <a:buNone/>
            </a:pPr>
            <a:r>
              <a:rPr lang="en-US" b="1" dirty="0"/>
              <a:t>Analysis</a:t>
            </a:r>
          </a:p>
          <a:p>
            <a:pPr>
              <a:lnSpc>
                <a:spcPct val="110000"/>
              </a:lnSpc>
            </a:pPr>
            <a:r>
              <a:rPr lang="en-US" dirty="0"/>
              <a:t>Enlist statistician</a:t>
            </a:r>
          </a:p>
          <a:p>
            <a:pPr>
              <a:lnSpc>
                <a:spcPct val="110000"/>
              </a:lnSpc>
            </a:pPr>
            <a:r>
              <a:rPr lang="en-US" dirty="0"/>
              <a:t>Identify population, sample size, statistical tests to be performed</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34</a:t>
            </a:r>
          </a:p>
        </p:txBody>
      </p:sp>
    </p:spTree>
    <p:extLst>
      <p:ext uri="{BB962C8B-B14F-4D97-AF65-F5344CB8AC3E}">
        <p14:creationId xmlns:p14="http://schemas.microsoft.com/office/powerpoint/2010/main" xmlns="" val="93734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7" y="597890"/>
            <a:ext cx="9369553" cy="545110"/>
          </a:xfrm>
        </p:spPr>
        <p:txBody>
          <a:bodyPr/>
          <a:lstStyle/>
          <a:p>
            <a:r>
              <a:rPr lang="en-US" dirty="0"/>
              <a:t>Introduction to Healthcare Data Analytics</a:t>
            </a:r>
            <a:r>
              <a:rPr lang="en-US" sz="4400" dirty="0"/>
              <a:t/>
            </a:r>
            <a:br>
              <a:rPr lang="en-US" sz="4400" dirty="0"/>
            </a:br>
            <a:r>
              <a:rPr lang="en-US" sz="2400" dirty="0">
                <a:solidFill>
                  <a:srgbClr val="1E1860"/>
                </a:solidFill>
              </a:rPr>
              <a:t>Learning </a:t>
            </a:r>
            <a:r>
              <a:rPr lang="en-US" sz="2400" dirty="0" smtClean="0">
                <a:solidFill>
                  <a:srgbClr val="1E1860"/>
                </a:solidFill>
              </a:rPr>
              <a:t>Objectives</a:t>
            </a:r>
            <a:endParaRPr lang="en-US" sz="2400" dirty="0">
              <a:solidFill>
                <a:srgbClr val="1E1860"/>
              </a:solidFill>
            </a:endParaRPr>
          </a:p>
        </p:txBody>
      </p:sp>
      <p:sp>
        <p:nvSpPr>
          <p:cNvPr id="3" name="Content Placeholder 2"/>
          <p:cNvSpPr>
            <a:spLocks noGrp="1"/>
          </p:cNvSpPr>
          <p:nvPr>
            <p:ph type="body" sz="quarter" idx="10"/>
          </p:nvPr>
        </p:nvSpPr>
        <p:spPr>
          <a:xfrm>
            <a:off x="384048" y="2133600"/>
            <a:ext cx="8912352" cy="2590800"/>
          </a:xfrm>
        </p:spPr>
        <p:txBody>
          <a:bodyPr>
            <a:noAutofit/>
          </a:bodyPr>
          <a:lstStyle/>
          <a:p>
            <a:pPr marL="342900" lvl="0" indent="-342900">
              <a:lnSpc>
                <a:spcPct val="110000"/>
              </a:lnSpc>
              <a:spcAft>
                <a:spcPts val="1200"/>
              </a:spcAft>
              <a:buFont typeface="Arial" panose="020B0604020202020204" pitchFamily="34" charset="0"/>
              <a:buChar char="•"/>
            </a:pPr>
            <a:r>
              <a:rPr lang="en-US" dirty="0"/>
              <a:t>Give a basic overview of data analytics in healthcare</a:t>
            </a:r>
          </a:p>
          <a:p>
            <a:pPr marL="342900" lvl="0" indent="-342900">
              <a:lnSpc>
                <a:spcPct val="110000"/>
              </a:lnSpc>
              <a:spcAft>
                <a:spcPts val="1200"/>
              </a:spcAft>
              <a:buFont typeface="Arial" panose="020B0604020202020204" pitchFamily="34" charset="0"/>
              <a:buChar char="•"/>
            </a:pPr>
            <a:r>
              <a:rPr lang="en-US" dirty="0"/>
              <a:t>Give a basic overview of data elements and their attributes</a:t>
            </a:r>
          </a:p>
          <a:p>
            <a:pPr marL="342900" indent="-342900">
              <a:lnSpc>
                <a:spcPct val="110000"/>
              </a:lnSpc>
              <a:spcAft>
                <a:spcPts val="1200"/>
              </a:spcAft>
              <a:buFont typeface="Arial" panose="020B0604020202020204" pitchFamily="34" charset="0"/>
              <a:buChar char="•"/>
            </a:pPr>
            <a:r>
              <a:rPr lang="en-US" dirty="0"/>
              <a:t>Describe the nine steps of the data analytics process</a:t>
            </a:r>
          </a:p>
        </p:txBody>
      </p:sp>
      <p:sp>
        <p:nvSpPr>
          <p:cNvPr id="4" name="Slide Number Placeholder 3"/>
          <p:cNvSpPr>
            <a:spLocks noGrp="1"/>
          </p:cNvSpPr>
          <p:nvPr>
            <p:ph type="sldNum" sz="quarter" idx="4294967295"/>
          </p:nvPr>
        </p:nvSpPr>
        <p:spPr>
          <a:xfrm>
            <a:off x="9498013" y="7018338"/>
            <a:ext cx="560387" cy="603250"/>
          </a:xfrm>
          <a:prstGeom prst="rect">
            <a:avLst/>
          </a:prstGeom>
        </p:spPr>
        <p:txBody>
          <a:bodyPr/>
          <a:lstStyle/>
          <a:p>
            <a:fld id="{F3BF8891-5E06-46C2-89A4-6DB85D39BA35}" type="slidenum">
              <a:rPr lang="en-US" smtClean="0">
                <a:latin typeface="Arial" panose="020B0604020202020204" pitchFamily="34" charset="0"/>
                <a:cs typeface="Arial" panose="020B0604020202020204" pitchFamily="34" charset="0"/>
              </a:rPr>
              <a:pPr/>
              <a:t>2</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75114509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597890"/>
            <a:ext cx="8674100" cy="545110"/>
          </a:xfrm>
        </p:spPr>
        <p:txBody>
          <a:bodyPr>
            <a:noAutofit/>
          </a:bodyPr>
          <a:lstStyle/>
          <a:p>
            <a:r>
              <a:rPr lang="en-US" sz="3200" dirty="0"/>
              <a:t>4. Extract, Transform, Load Process</a:t>
            </a:r>
          </a:p>
        </p:txBody>
      </p:sp>
      <p:sp>
        <p:nvSpPr>
          <p:cNvPr id="3" name="Content Placeholder 2"/>
          <p:cNvSpPr>
            <a:spLocks noGrp="1"/>
          </p:cNvSpPr>
          <p:nvPr>
            <p:ph type="body" sz="quarter" idx="10"/>
          </p:nvPr>
        </p:nvSpPr>
        <p:spPr>
          <a:xfrm>
            <a:off x="384048" y="1600200"/>
            <a:ext cx="9217152" cy="2590800"/>
          </a:xfrm>
        </p:spPr>
        <p:txBody>
          <a:bodyPr>
            <a:noAutofit/>
          </a:bodyPr>
          <a:lstStyle/>
          <a:p>
            <a:pPr>
              <a:lnSpc>
                <a:spcPct val="110000"/>
              </a:lnSpc>
              <a:spcAft>
                <a:spcPts val="600"/>
              </a:spcAft>
            </a:pPr>
            <a:r>
              <a:rPr lang="en-US" b="1" dirty="0"/>
              <a:t>Extraction</a:t>
            </a:r>
          </a:p>
          <a:p>
            <a:pPr marL="342900" indent="-342900">
              <a:lnSpc>
                <a:spcPct val="110000"/>
              </a:lnSpc>
              <a:spcAft>
                <a:spcPts val="600"/>
              </a:spcAft>
              <a:buFont typeface="Arial" panose="020B0604020202020204" pitchFamily="34" charset="0"/>
              <a:buChar char="•"/>
            </a:pPr>
            <a:r>
              <a:rPr lang="en-US" dirty="0"/>
              <a:t>May be an iterative process </a:t>
            </a:r>
          </a:p>
          <a:p>
            <a:pPr marL="342900" indent="-342900">
              <a:lnSpc>
                <a:spcPct val="110000"/>
              </a:lnSpc>
              <a:spcAft>
                <a:spcPts val="600"/>
              </a:spcAft>
              <a:buFont typeface="Arial" panose="020B0604020202020204" pitchFamily="34" charset="0"/>
              <a:buChar char="•"/>
            </a:pPr>
            <a:r>
              <a:rPr lang="en-US" dirty="0"/>
              <a:t>The data are retrieved</a:t>
            </a:r>
          </a:p>
          <a:p>
            <a:pPr marL="342900" indent="-342900">
              <a:lnSpc>
                <a:spcPct val="110000"/>
              </a:lnSpc>
              <a:spcAft>
                <a:spcPts val="600"/>
              </a:spcAft>
              <a:buFont typeface="Arial" panose="020B0604020202020204" pitchFamily="34" charset="0"/>
              <a:buChar char="•"/>
            </a:pPr>
            <a:r>
              <a:rPr lang="en-US" dirty="0"/>
              <a:t>Checked for completeness</a:t>
            </a:r>
          </a:p>
          <a:p>
            <a:pPr marL="342900" indent="-342900">
              <a:lnSpc>
                <a:spcPct val="110000"/>
              </a:lnSpc>
              <a:spcAft>
                <a:spcPts val="600"/>
              </a:spcAft>
              <a:buFont typeface="Arial" panose="020B0604020202020204" pitchFamily="34" charset="0"/>
              <a:buChar char="•"/>
            </a:pPr>
            <a:r>
              <a:rPr lang="en-US" dirty="0"/>
              <a:t>Descriptive statistics</a:t>
            </a:r>
          </a:p>
          <a:p>
            <a:pPr marL="342900" indent="-342900">
              <a:lnSpc>
                <a:spcPct val="110000"/>
              </a:lnSpc>
              <a:spcAft>
                <a:spcPts val="1200"/>
              </a:spcAft>
              <a:buFont typeface="Arial" panose="020B0604020202020204" pitchFamily="34" charset="0"/>
              <a:buChar char="•"/>
            </a:pPr>
            <a:r>
              <a:rPr lang="en-US" dirty="0"/>
              <a:t>Errors corrected, empty fields addressed</a:t>
            </a:r>
          </a:p>
          <a:p>
            <a:pPr>
              <a:lnSpc>
                <a:spcPct val="110000"/>
              </a:lnSpc>
              <a:spcAft>
                <a:spcPts val="600"/>
              </a:spcAft>
            </a:pPr>
            <a:r>
              <a:rPr lang="en-US" b="1" dirty="0"/>
              <a:t>Transformation</a:t>
            </a:r>
          </a:p>
          <a:p>
            <a:pPr marL="342900" indent="-342900">
              <a:lnSpc>
                <a:spcPct val="110000"/>
              </a:lnSpc>
              <a:spcAft>
                <a:spcPts val="1200"/>
              </a:spcAft>
              <a:buFont typeface="Arial" panose="020B0604020202020204" pitchFamily="34" charset="0"/>
              <a:buChar char="•"/>
            </a:pPr>
            <a:r>
              <a:rPr lang="en-US" dirty="0"/>
              <a:t>Data synchronized (“transformed”) (e.g., M, F, U vs. 1, 2, 9)</a:t>
            </a:r>
          </a:p>
          <a:p>
            <a:pPr>
              <a:lnSpc>
                <a:spcPct val="110000"/>
              </a:lnSpc>
              <a:spcAft>
                <a:spcPts val="600"/>
              </a:spcAft>
            </a:pPr>
            <a:r>
              <a:rPr lang="en-US" b="1" dirty="0"/>
              <a:t>Loading</a:t>
            </a:r>
          </a:p>
          <a:p>
            <a:pPr marL="342900" indent="-342900">
              <a:lnSpc>
                <a:spcPct val="110000"/>
              </a:lnSpc>
              <a:spcAft>
                <a:spcPts val="600"/>
              </a:spcAft>
              <a:buFont typeface="Arial" panose="020B0604020202020204" pitchFamily="34" charset="0"/>
              <a:buChar char="•"/>
            </a:pPr>
            <a:r>
              <a:rPr lang="en-US" dirty="0"/>
              <a:t>Data then imported into destination system</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35</a:t>
            </a:r>
          </a:p>
        </p:txBody>
      </p:sp>
    </p:spTree>
    <p:extLst>
      <p:ext uri="{BB962C8B-B14F-4D97-AF65-F5344CB8AC3E}">
        <p14:creationId xmlns:p14="http://schemas.microsoft.com/office/powerpoint/2010/main" xmlns="" val="172605562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09600"/>
            <a:ext cx="9445752" cy="545110"/>
          </a:xfrm>
        </p:spPr>
        <p:txBody>
          <a:bodyPr>
            <a:noAutofit/>
          </a:bodyPr>
          <a:lstStyle/>
          <a:p>
            <a:pPr lvl="0"/>
            <a:r>
              <a:rPr lang="en-US" sz="3200" dirty="0"/>
              <a:t>5. Check, Clean, and Prepare the Data</a:t>
            </a:r>
          </a:p>
        </p:txBody>
      </p:sp>
      <p:sp>
        <p:nvSpPr>
          <p:cNvPr id="3" name="Content Placeholder 2"/>
          <p:cNvSpPr>
            <a:spLocks noGrp="1"/>
          </p:cNvSpPr>
          <p:nvPr>
            <p:ph type="body" sz="quarter" idx="10"/>
          </p:nvPr>
        </p:nvSpPr>
        <p:spPr/>
        <p:txBody>
          <a:bodyPr>
            <a:noAutofit/>
          </a:bodyPr>
          <a:lstStyle/>
          <a:p>
            <a:pPr>
              <a:lnSpc>
                <a:spcPct val="110000"/>
              </a:lnSpc>
            </a:pPr>
            <a:r>
              <a:rPr lang="en-US" dirty="0"/>
              <a:t>Data are now in the system where analysis will be run</a:t>
            </a:r>
          </a:p>
          <a:p>
            <a:pPr>
              <a:lnSpc>
                <a:spcPct val="110000"/>
              </a:lnSpc>
            </a:pPr>
            <a:r>
              <a:rPr lang="en-US" dirty="0"/>
              <a:t>Should be a complete set of data </a:t>
            </a:r>
          </a:p>
          <a:p>
            <a:pPr>
              <a:lnSpc>
                <a:spcPct val="110000"/>
              </a:lnSpc>
            </a:pPr>
            <a:r>
              <a:rPr lang="en-US" dirty="0"/>
              <a:t>Need to check that everything is ready for analysis</a:t>
            </a:r>
          </a:p>
          <a:p>
            <a:pPr>
              <a:lnSpc>
                <a:spcPct val="110000"/>
              </a:lnSpc>
            </a:pPr>
            <a:r>
              <a:rPr lang="en-US" dirty="0"/>
              <a:t>Descriptive statistics</a:t>
            </a:r>
          </a:p>
          <a:p>
            <a:pPr>
              <a:lnSpc>
                <a:spcPct val="110000"/>
              </a:lnSpc>
            </a:pPr>
            <a:r>
              <a:rPr lang="en-US" dirty="0"/>
              <a:t>Double-check problem or question being investigated</a:t>
            </a:r>
          </a:p>
          <a:p>
            <a:pPr>
              <a:lnSpc>
                <a:spcPct val="110000"/>
              </a:lnSpc>
            </a:pPr>
            <a:r>
              <a:rPr lang="en-US" dirty="0"/>
              <a:t>Double-check against analysis plan</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36</a:t>
            </a:r>
          </a:p>
        </p:txBody>
      </p:sp>
    </p:spTree>
    <p:extLst>
      <p:ext uri="{BB962C8B-B14F-4D97-AF65-F5344CB8AC3E}">
        <p14:creationId xmlns:p14="http://schemas.microsoft.com/office/powerpoint/2010/main" xmlns="" val="2912108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3200" dirty="0"/>
              <a:t>6. Analyze and Interpret the Data</a:t>
            </a:r>
          </a:p>
        </p:txBody>
      </p:sp>
      <p:sp>
        <p:nvSpPr>
          <p:cNvPr id="3" name="Content Placeholder 2"/>
          <p:cNvSpPr>
            <a:spLocks noGrp="1"/>
          </p:cNvSpPr>
          <p:nvPr>
            <p:ph type="body" sz="quarter" idx="10"/>
          </p:nvPr>
        </p:nvSpPr>
        <p:spPr/>
        <p:txBody>
          <a:bodyPr>
            <a:normAutofit/>
          </a:bodyPr>
          <a:lstStyle/>
          <a:p>
            <a:pPr>
              <a:lnSpc>
                <a:spcPct val="110000"/>
              </a:lnSpc>
            </a:pPr>
            <a:r>
              <a:rPr lang="en-US" dirty="0"/>
              <a:t>Use the data analysis plan</a:t>
            </a:r>
          </a:p>
          <a:p>
            <a:pPr>
              <a:lnSpc>
                <a:spcPct val="110000"/>
              </a:lnSpc>
            </a:pPr>
            <a:r>
              <a:rPr lang="en-US" dirty="0"/>
              <a:t>Perform the actual statistical analyses as described in the plan</a:t>
            </a:r>
          </a:p>
          <a:p>
            <a:pPr>
              <a:lnSpc>
                <a:spcPct val="110000"/>
              </a:lnSpc>
            </a:pPr>
            <a:r>
              <a:rPr lang="en-US" dirty="0"/>
              <a:t>Consult with statistician to confirm interpretations and conclusions</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37</a:t>
            </a:r>
          </a:p>
        </p:txBody>
      </p:sp>
    </p:spTree>
    <p:extLst>
      <p:ext uri="{BB962C8B-B14F-4D97-AF65-F5344CB8AC3E}">
        <p14:creationId xmlns:p14="http://schemas.microsoft.com/office/powerpoint/2010/main" xmlns="" val="12241021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597890"/>
            <a:ext cx="9826752" cy="545110"/>
          </a:xfrm>
        </p:spPr>
        <p:txBody>
          <a:bodyPr>
            <a:noAutofit/>
          </a:bodyPr>
          <a:lstStyle/>
          <a:p>
            <a:r>
              <a:rPr lang="en-US" sz="3200" dirty="0"/>
              <a:t>8 and 9: Disseminating and Implementing </a:t>
            </a:r>
          </a:p>
        </p:txBody>
      </p:sp>
      <p:sp>
        <p:nvSpPr>
          <p:cNvPr id="3" name="Content Placeholder 2"/>
          <p:cNvSpPr>
            <a:spLocks noGrp="1"/>
          </p:cNvSpPr>
          <p:nvPr>
            <p:ph type="body" sz="quarter" idx="10"/>
          </p:nvPr>
        </p:nvSpPr>
        <p:spPr/>
        <p:txBody>
          <a:bodyPr>
            <a:normAutofit/>
          </a:bodyPr>
          <a:lstStyle/>
          <a:p>
            <a:pPr>
              <a:lnSpc>
                <a:spcPct val="110000"/>
              </a:lnSpc>
            </a:pPr>
            <a:r>
              <a:rPr lang="en-US" dirty="0"/>
              <a:t>Disseminating the new knowledge</a:t>
            </a:r>
          </a:p>
          <a:p>
            <a:pPr lvl="1">
              <a:lnSpc>
                <a:spcPct val="110000"/>
              </a:lnSpc>
            </a:pPr>
            <a:r>
              <a:rPr lang="en-US" dirty="0"/>
              <a:t>Write up the findings </a:t>
            </a:r>
          </a:p>
          <a:p>
            <a:pPr lvl="1">
              <a:lnSpc>
                <a:spcPct val="110000"/>
              </a:lnSpc>
            </a:pPr>
            <a:r>
              <a:rPr lang="en-US" dirty="0"/>
              <a:t>Disseminate to the stakeholders</a:t>
            </a:r>
          </a:p>
          <a:p>
            <a:pPr>
              <a:lnSpc>
                <a:spcPct val="110000"/>
              </a:lnSpc>
            </a:pPr>
            <a:r>
              <a:rPr lang="en-US" dirty="0"/>
              <a:t>Implementing the new knowledge</a:t>
            </a:r>
          </a:p>
          <a:p>
            <a:pPr lvl="1">
              <a:lnSpc>
                <a:spcPct val="110000"/>
              </a:lnSpc>
            </a:pPr>
            <a:r>
              <a:rPr lang="en-US" dirty="0"/>
              <a:t>Requires participation of stakeholders</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39</a:t>
            </a:r>
          </a:p>
        </p:txBody>
      </p:sp>
    </p:spTree>
    <p:extLst>
      <p:ext uri="{BB962C8B-B14F-4D97-AF65-F5344CB8AC3E}">
        <p14:creationId xmlns:p14="http://schemas.microsoft.com/office/powerpoint/2010/main" xmlns="" val="373864581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09600"/>
            <a:ext cx="8674100" cy="545110"/>
          </a:xfrm>
        </p:spPr>
        <p:txBody>
          <a:bodyPr/>
          <a:lstStyle/>
          <a:p>
            <a:r>
              <a:rPr lang="en-US" dirty="0"/>
              <a:t>For Additional Information</a:t>
            </a:r>
          </a:p>
        </p:txBody>
      </p:sp>
      <p:sp>
        <p:nvSpPr>
          <p:cNvPr id="3" name="Content Placeholder 2"/>
          <p:cNvSpPr>
            <a:spLocks noGrp="1"/>
          </p:cNvSpPr>
          <p:nvPr>
            <p:ph type="body" sz="quarter" idx="10"/>
          </p:nvPr>
        </p:nvSpPr>
        <p:spPr>
          <a:xfrm>
            <a:off x="384048" y="1600200"/>
            <a:ext cx="9369552" cy="2590800"/>
          </a:xfrm>
        </p:spPr>
        <p:txBody>
          <a:bodyPr>
            <a:normAutofit/>
          </a:bodyPr>
          <a:lstStyle/>
          <a:p>
            <a:pPr marL="0" indent="0">
              <a:lnSpc>
                <a:spcPct val="110000"/>
              </a:lnSpc>
              <a:spcAft>
                <a:spcPts val="1200"/>
              </a:spcAft>
              <a:buNone/>
            </a:pPr>
            <a:r>
              <a:rPr lang="en-US" dirty="0"/>
              <a:t>For more information on these topics, read these articles:</a:t>
            </a:r>
          </a:p>
          <a:p>
            <a:pPr>
              <a:lnSpc>
                <a:spcPct val="110000"/>
              </a:lnSpc>
              <a:spcAft>
                <a:spcPts val="1200"/>
              </a:spcAft>
            </a:pPr>
            <a:r>
              <a:rPr lang="en-US" i="1" dirty="0"/>
              <a:t>Six Steps of an Analytics Project </a:t>
            </a:r>
            <a:r>
              <a:rPr lang="en-US" dirty="0"/>
              <a:t>by Jaideep Khanduja</a:t>
            </a:r>
          </a:p>
          <a:p>
            <a:pPr>
              <a:lnSpc>
                <a:spcPct val="110000"/>
              </a:lnSpc>
              <a:spcAft>
                <a:spcPts val="1200"/>
              </a:spcAft>
            </a:pPr>
            <a:r>
              <a:rPr lang="en-US" i="1" dirty="0"/>
              <a:t>The Seven Key Steps of Data Analysis </a:t>
            </a:r>
            <a:r>
              <a:rPr lang="en-US" dirty="0"/>
              <a:t>by Gwen Shapira</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40</a:t>
            </a:r>
          </a:p>
        </p:txBody>
      </p:sp>
    </p:spTree>
    <p:extLst>
      <p:ext uri="{BB962C8B-B14F-4D97-AF65-F5344CB8AC3E}">
        <p14:creationId xmlns:p14="http://schemas.microsoft.com/office/powerpoint/2010/main" xmlns="" val="22635892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09600"/>
            <a:ext cx="9750552" cy="545110"/>
          </a:xfrm>
        </p:spPr>
        <p:txBody>
          <a:bodyPr/>
          <a:lstStyle/>
          <a:p>
            <a:r>
              <a:rPr lang="en-US" dirty="0"/>
              <a:t>Introduction to Healthcare Data Analytics</a:t>
            </a:r>
            <a:r>
              <a:rPr lang="en-US" sz="4400" dirty="0"/>
              <a:t/>
            </a:r>
            <a:br>
              <a:rPr lang="en-US" sz="4400" dirty="0"/>
            </a:br>
            <a:r>
              <a:rPr lang="en-US" sz="2400" dirty="0" smtClean="0">
                <a:solidFill>
                  <a:srgbClr val="1E1860"/>
                </a:solidFill>
              </a:rPr>
              <a:t>Summary</a:t>
            </a:r>
            <a:endParaRPr lang="en-US" sz="2400" dirty="0">
              <a:solidFill>
                <a:srgbClr val="1E1860"/>
              </a:solidFill>
            </a:endParaRPr>
          </a:p>
        </p:txBody>
      </p:sp>
      <p:sp>
        <p:nvSpPr>
          <p:cNvPr id="3" name="Text Placeholder 2"/>
          <p:cNvSpPr>
            <a:spLocks noGrp="1"/>
          </p:cNvSpPr>
          <p:nvPr>
            <p:ph type="body" sz="quarter" idx="10"/>
          </p:nvPr>
        </p:nvSpPr>
        <p:spPr>
          <a:xfrm>
            <a:off x="384048" y="1905000"/>
            <a:ext cx="8305800" cy="2667000"/>
          </a:xfrm>
        </p:spPr>
        <p:txBody>
          <a:bodyPr/>
          <a:lstStyle/>
          <a:p>
            <a:pPr>
              <a:lnSpc>
                <a:spcPct val="110000"/>
              </a:lnSpc>
              <a:spcAft>
                <a:spcPts val="1200"/>
              </a:spcAft>
            </a:pPr>
            <a:r>
              <a:rPr lang="en-US" dirty="0"/>
              <a:t>Analytics is the en</a:t>
            </a:r>
            <a:r>
              <a:rPr lang="en-US" altLang="en-US" dirty="0"/>
              <a:t>tire process of data collection, extraction, transformation, analysis, interpretation, and reporting.</a:t>
            </a:r>
          </a:p>
          <a:p>
            <a:pPr>
              <a:lnSpc>
                <a:spcPct val="110000"/>
              </a:lnSpc>
              <a:spcAft>
                <a:spcPts val="1200"/>
              </a:spcAft>
            </a:pPr>
            <a:r>
              <a:rPr lang="en-US" dirty="0"/>
              <a:t>It can be categorized into three types: descriptive, predictive, and prescriptive.</a:t>
            </a:r>
          </a:p>
        </p:txBody>
      </p:sp>
      <p:sp>
        <p:nvSpPr>
          <p:cNvPr id="4" name="Slide Number Placeholder 3"/>
          <p:cNvSpPr>
            <a:spLocks noGrp="1"/>
          </p:cNvSpPr>
          <p:nvPr>
            <p:ph type="sldNum" sz="quarter" idx="4294967295"/>
          </p:nvPr>
        </p:nvSpPr>
        <p:spPr>
          <a:xfrm>
            <a:off x="9498013" y="7099300"/>
            <a:ext cx="560387" cy="620713"/>
          </a:xfrm>
          <a:prstGeom prst="rect">
            <a:avLst/>
          </a:prstGeom>
        </p:spPr>
        <p:txBody>
          <a:bodyPr/>
          <a:lstStyle/>
          <a:p>
            <a:fld id="{F3BF8891-5E06-46C2-89A4-6DB85D39BA35}" type="slidenum">
              <a:rPr lang="en-US" smtClean="0">
                <a:latin typeface="Arial" panose="020B0604020202020204" pitchFamily="34" charset="0"/>
                <a:cs typeface="Arial" panose="020B0604020202020204" pitchFamily="34" charset="0"/>
              </a:rPr>
              <a:pPr/>
              <a:t>25</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0984190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21792"/>
            <a:ext cx="9674352" cy="545110"/>
          </a:xfrm>
        </p:spPr>
        <p:txBody>
          <a:bodyPr/>
          <a:lstStyle/>
          <a:p>
            <a:r>
              <a:rPr lang="en-US" sz="3520" dirty="0"/>
              <a:t>Introduction to Healthcare Data Analytics</a:t>
            </a:r>
            <a:r>
              <a:rPr lang="en-US" dirty="0"/>
              <a:t/>
            </a:r>
            <a:br>
              <a:rPr lang="en-US" dirty="0"/>
            </a:br>
            <a:r>
              <a:rPr lang="en-US" sz="2400" dirty="0" smtClean="0">
                <a:solidFill>
                  <a:srgbClr val="1E1860"/>
                </a:solidFill>
              </a:rPr>
              <a:t>References</a:t>
            </a:r>
            <a:endParaRPr lang="en-US" sz="2400" dirty="0">
              <a:solidFill>
                <a:srgbClr val="1E1860"/>
              </a:solidFill>
            </a:endParaRPr>
          </a:p>
        </p:txBody>
      </p:sp>
      <p:sp>
        <p:nvSpPr>
          <p:cNvPr id="3" name="Text Placeholder 2"/>
          <p:cNvSpPr>
            <a:spLocks noGrp="1"/>
          </p:cNvSpPr>
          <p:nvPr>
            <p:ph type="body" sz="quarter" idx="10"/>
          </p:nvPr>
        </p:nvSpPr>
        <p:spPr>
          <a:xfrm>
            <a:off x="384048" y="1828800"/>
            <a:ext cx="8988552" cy="2819400"/>
          </a:xfrm>
        </p:spPr>
        <p:txBody>
          <a:bodyPr/>
          <a:lstStyle/>
          <a:p>
            <a:pPr>
              <a:lnSpc>
                <a:spcPct val="110000"/>
              </a:lnSpc>
              <a:spcAft>
                <a:spcPts val="600"/>
              </a:spcAft>
            </a:pPr>
            <a:r>
              <a:rPr lang="en-US" sz="1500" b="1" dirty="0"/>
              <a:t>References</a:t>
            </a:r>
          </a:p>
          <a:p>
            <a:pPr>
              <a:lnSpc>
                <a:spcPct val="110000"/>
              </a:lnSpc>
              <a:spcAft>
                <a:spcPts val="600"/>
              </a:spcAft>
            </a:pPr>
            <a:r>
              <a:rPr lang="en-US" sz="1500" dirty="0"/>
              <a:t>American Health Information Management Association. (2012). Managing a data dictionary. </a:t>
            </a:r>
            <a:r>
              <a:rPr lang="en-US" sz="1500" i="1" dirty="0"/>
              <a:t>Journal of AHIMA</a:t>
            </a:r>
            <a:r>
              <a:rPr lang="en-US" sz="1500" dirty="0"/>
              <a:t>, </a:t>
            </a:r>
            <a:r>
              <a:rPr lang="en-US" sz="1500" i="1" dirty="0"/>
              <a:t>83</a:t>
            </a:r>
            <a:r>
              <a:rPr lang="en-US" sz="1500" dirty="0"/>
              <a:t>(1), 48-52. Retrieved from </a:t>
            </a:r>
            <a:r>
              <a:rPr lang="en-US" sz="1500" dirty="0">
                <a:hlinkClick r:id="rId3" tooltip="managing data dictionary hyperlink"/>
              </a:rPr>
              <a:t>http://library.ahima.org/PB/DataDictionary#.WI9uCVMrJhE</a:t>
            </a:r>
            <a:endParaRPr lang="en-US" sz="1500" dirty="0"/>
          </a:p>
          <a:p>
            <a:pPr>
              <a:lnSpc>
                <a:spcPct val="110000"/>
              </a:lnSpc>
              <a:spcAft>
                <a:spcPts val="600"/>
              </a:spcAft>
            </a:pPr>
            <a:r>
              <a:rPr lang="en-US" sz="1500" b="0" dirty="0"/>
              <a:t>Bertolucci, J. (2013). Big </a:t>
            </a:r>
            <a:r>
              <a:rPr lang="en-US" sz="1500" dirty="0"/>
              <a:t>d</a:t>
            </a:r>
            <a:r>
              <a:rPr lang="en-US" sz="1500" b="0" dirty="0"/>
              <a:t>ata </a:t>
            </a:r>
            <a:r>
              <a:rPr lang="en-US" sz="1500" dirty="0"/>
              <a:t>a</a:t>
            </a:r>
            <a:r>
              <a:rPr lang="en-US" sz="1500" b="0" dirty="0"/>
              <a:t>nalytics: Descriptive vs. predictive </a:t>
            </a:r>
            <a:r>
              <a:rPr lang="en-US" sz="1500" dirty="0"/>
              <a:t>v</a:t>
            </a:r>
            <a:r>
              <a:rPr lang="en-US" sz="1500" b="0" dirty="0"/>
              <a:t>s. prescriptive. </a:t>
            </a:r>
            <a:r>
              <a:rPr lang="en-US" sz="1500" b="0" i="1" dirty="0"/>
              <a:t>InformationWeek</a:t>
            </a:r>
            <a:r>
              <a:rPr lang="en-US" sz="1500" b="0" dirty="0"/>
              <a:t>. Retrieved from </a:t>
            </a:r>
            <a:r>
              <a:rPr lang="en-US" sz="1500" b="0" dirty="0">
                <a:hlinkClick r:id="rId4" tooltip="Link to Big Data Analytics Information week"/>
              </a:rPr>
              <a:t>http://www.informationweek.com/big-data/big-data-analytics/big-data-analytics-descriptive-vs-predictive-vs-prescriptive/d/d-id/1113279</a:t>
            </a:r>
            <a:endParaRPr lang="en-US" sz="1500" b="0" dirty="0"/>
          </a:p>
          <a:p>
            <a:pPr>
              <a:lnSpc>
                <a:spcPct val="110000"/>
              </a:lnSpc>
              <a:spcAft>
                <a:spcPts val="600"/>
              </a:spcAft>
            </a:pPr>
            <a:r>
              <a:rPr lang="en-US" sz="1500" dirty="0"/>
              <a:t>Dictionary.com. (n.d.). Nominal scale. Retrieved from</a:t>
            </a:r>
            <a:r>
              <a:rPr lang="en-US" sz="1500" b="0" i="1" dirty="0"/>
              <a:t> </a:t>
            </a:r>
            <a:r>
              <a:rPr lang="en-US" sz="1500" b="0" dirty="0">
                <a:hlinkClick r:id="rId5" tooltip="nominal definition hyperlink"/>
              </a:rPr>
              <a:t>http://www.dictionary.com/browse/nominal-scale</a:t>
            </a:r>
            <a:endParaRPr lang="en-US" sz="1500" b="0" dirty="0"/>
          </a:p>
          <a:p>
            <a:pPr>
              <a:lnSpc>
                <a:spcPct val="110000"/>
              </a:lnSpc>
              <a:spcAft>
                <a:spcPts val="600"/>
              </a:spcAft>
            </a:pPr>
            <a:r>
              <a:rPr lang="en-US" sz="1500" dirty="0"/>
              <a:t>Escobar, G. J., Puopolo, K. M., Wi, S., Turk, B. J., Kuzniewicz, M. W., Walsh, E. M., ... &amp; Draper, D. (2014). Stratification of risk of early-onset sepsis in newborns≥ 34 weeks’ gestation. </a:t>
            </a:r>
            <a:r>
              <a:rPr lang="en-US" sz="1500" i="1" dirty="0"/>
              <a:t>Pediatrics</a:t>
            </a:r>
            <a:r>
              <a:rPr lang="en-US" sz="1500" dirty="0"/>
              <a:t>, </a:t>
            </a:r>
            <a:r>
              <a:rPr lang="en-US" sz="1500" i="1" dirty="0"/>
              <a:t>133</a:t>
            </a:r>
            <a:r>
              <a:rPr lang="en-US" sz="1500" dirty="0"/>
              <a:t>(1), 30-36. Retrieved from </a:t>
            </a:r>
            <a:r>
              <a:rPr lang="en-US" sz="1500" u="sng" dirty="0">
                <a:hlinkClick r:id="rId6" tooltip="Link to Stratification of risk of early-onset sepsis in newborns≥ 34 weeks’ gestation paper"/>
              </a:rPr>
              <a:t>http://pediatrics.aappublications.org/content/pediatrics/133/1/30.full.pdf</a:t>
            </a:r>
            <a:endParaRPr lang="en-US" sz="1500" dirty="0"/>
          </a:p>
          <a:p>
            <a:pPr>
              <a:lnSpc>
                <a:spcPct val="110000"/>
              </a:lnSpc>
              <a:spcAft>
                <a:spcPts val="600"/>
              </a:spcAft>
            </a:pPr>
            <a:r>
              <a:rPr lang="en-US" sz="1500" dirty="0"/>
              <a:t>Gartner. (2011, October 17). Gartner says worldwide enterprise IT spending to reach $2.7 trillion in 2012. Retrieved from </a:t>
            </a:r>
            <a:r>
              <a:rPr lang="en-US" sz="1500" dirty="0">
                <a:hlinkClick r:id="rId7" tooltip="Link to Peter Sondegaard's comment"/>
              </a:rPr>
              <a:t>http://www.gartner.com/newsroom/id/1824919</a:t>
            </a:r>
            <a:endParaRPr lang="en-US" sz="1500" dirty="0"/>
          </a:p>
          <a:p>
            <a:pPr>
              <a:lnSpc>
                <a:spcPct val="110000"/>
              </a:lnSpc>
              <a:spcAft>
                <a:spcPts val="600"/>
              </a:spcAft>
            </a:pPr>
            <a:r>
              <a:rPr lang="en-US" sz="1500" b="0" dirty="0"/>
              <a:t>Gartner IT Glossary. (2015). Descriptive </a:t>
            </a:r>
            <a:r>
              <a:rPr lang="en-US" sz="1500" dirty="0"/>
              <a:t>a</a:t>
            </a:r>
            <a:r>
              <a:rPr lang="en-US" sz="1500" b="0" dirty="0"/>
              <a:t>nalytics. Retrieved from </a:t>
            </a:r>
            <a:r>
              <a:rPr lang="en-US" sz="1500" b="0" dirty="0">
                <a:hlinkClick r:id="rId8" tooltip="Link to Gartner's Descriptive Analytics definition"/>
              </a:rPr>
              <a:t>http://www.gartner.com/it-glossary/descriptive-analytics</a:t>
            </a:r>
            <a:endParaRPr lang="en-US" sz="1500" b="0" dirty="0"/>
          </a:p>
        </p:txBody>
      </p:sp>
      <p:sp>
        <p:nvSpPr>
          <p:cNvPr id="6" name="Slide Number Placeholder 5"/>
          <p:cNvSpPr>
            <a:spLocks noGrp="1"/>
          </p:cNvSpPr>
          <p:nvPr>
            <p:ph type="sldNum" sz="quarter" idx="4294967295"/>
          </p:nvPr>
        </p:nvSpPr>
        <p:spPr>
          <a:xfrm>
            <a:off x="9498013" y="7099300"/>
            <a:ext cx="560387" cy="620713"/>
          </a:xfrm>
          <a:prstGeom prst="rect">
            <a:avLst/>
          </a:prstGeom>
        </p:spPr>
        <p:txBody>
          <a:bodyPr/>
          <a:lstStyle/>
          <a:p>
            <a:fld id="{F3BF8891-5E06-46C2-89A4-6DB85D39BA35}" type="slidenum">
              <a:rPr lang="en-US" smtClean="0">
                <a:latin typeface="Arial" panose="020B0604020202020204" pitchFamily="34" charset="0"/>
                <a:cs typeface="Arial" panose="020B0604020202020204" pitchFamily="34" charset="0"/>
              </a:rPr>
              <a:pPr/>
              <a:t>26</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36422628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21792"/>
            <a:ext cx="9521952" cy="545110"/>
          </a:xfrm>
        </p:spPr>
        <p:txBody>
          <a:bodyPr/>
          <a:lstStyle/>
          <a:p>
            <a:r>
              <a:rPr lang="en-US" sz="3520" dirty="0"/>
              <a:t>Introduction to Healthcare Data Analytics</a:t>
            </a:r>
            <a:br>
              <a:rPr lang="en-US" sz="3520" dirty="0"/>
            </a:br>
            <a:r>
              <a:rPr lang="en-US" sz="2400" dirty="0" smtClean="0">
                <a:solidFill>
                  <a:srgbClr val="1E1860"/>
                </a:solidFill>
              </a:rPr>
              <a:t>References</a:t>
            </a:r>
            <a:endParaRPr lang="en-US" sz="2400" dirty="0">
              <a:solidFill>
                <a:srgbClr val="1E1860"/>
              </a:solidFill>
            </a:endParaRPr>
          </a:p>
        </p:txBody>
      </p:sp>
      <p:sp>
        <p:nvSpPr>
          <p:cNvPr id="3" name="Text Placeholder 2"/>
          <p:cNvSpPr>
            <a:spLocks noGrp="1"/>
          </p:cNvSpPr>
          <p:nvPr>
            <p:ph type="body" sz="quarter" idx="10"/>
          </p:nvPr>
        </p:nvSpPr>
        <p:spPr>
          <a:xfrm>
            <a:off x="384048" y="1828800"/>
            <a:ext cx="9113965" cy="2590800"/>
          </a:xfrm>
        </p:spPr>
        <p:txBody>
          <a:bodyPr/>
          <a:lstStyle/>
          <a:p>
            <a:pPr marL="0" indent="0">
              <a:lnSpc>
                <a:spcPct val="110000"/>
              </a:lnSpc>
              <a:buNone/>
            </a:pPr>
            <a:r>
              <a:rPr lang="en-US" sz="1500" b="1" dirty="0"/>
              <a:t>References</a:t>
            </a:r>
          </a:p>
          <a:p>
            <a:pPr marL="0" indent="0">
              <a:lnSpc>
                <a:spcPct val="110000"/>
              </a:lnSpc>
              <a:buNone/>
            </a:pPr>
            <a:r>
              <a:rPr lang="en-US" sz="1500" dirty="0"/>
              <a:t>Gartner IT Glossary. (2015). Diagnostic analytics. Retrieved from </a:t>
            </a:r>
            <a:r>
              <a:rPr lang="en-US" sz="1500" dirty="0">
                <a:hlinkClick r:id="rId3" tooltip="Link to Gartner's Diagnostic Analytics definition"/>
              </a:rPr>
              <a:t>http://www.gartner.com/it-glossary/diagnostic-analytics</a:t>
            </a:r>
            <a:endParaRPr lang="en-US" sz="1500" dirty="0"/>
          </a:p>
          <a:p>
            <a:pPr marL="0" indent="0">
              <a:lnSpc>
                <a:spcPct val="110000"/>
              </a:lnSpc>
              <a:buNone/>
            </a:pPr>
            <a:r>
              <a:rPr lang="en-US" sz="1500" dirty="0"/>
              <a:t>IBM. (2013). Descriptive, predictive, prescriptive: Transforming asset and facilities management with analytics. Retrieved from </a:t>
            </a:r>
            <a:r>
              <a:rPr lang="en-US" sz="1500" dirty="0">
                <a:hlinkClick r:id="rId4" tooltip="Link to IBM's Analytics definitions"/>
              </a:rPr>
              <a:t>http://www-01.ibm.com/common/ssi/cgi-bin/ssialias?infotype=SA&amp;subtype=WH&amp;htmlfid=TIW14162USEN </a:t>
            </a:r>
            <a:endParaRPr lang="en-US" sz="1500" dirty="0"/>
          </a:p>
          <a:p>
            <a:pPr marL="0" indent="0">
              <a:lnSpc>
                <a:spcPct val="110000"/>
              </a:lnSpc>
              <a:buNone/>
            </a:pPr>
            <a:r>
              <a:rPr lang="en-US" sz="1500" dirty="0"/>
              <a:t>Institute of Medicine of the National Academies. (2012). </a:t>
            </a:r>
            <a:r>
              <a:rPr lang="en-US" sz="1500" i="1" dirty="0"/>
              <a:t>Best care at lower cost: The Path to continuously learning health care in America. </a:t>
            </a:r>
            <a:r>
              <a:rPr lang="en-US" sz="1500" dirty="0"/>
              <a:t>Washington, DC: Institute of Medicine of the National Academies. Retrieved from </a:t>
            </a:r>
            <a:r>
              <a:rPr lang="en-US" sz="1500" dirty="0">
                <a:hlinkClick r:id="rId5" tooltip="Link to IOM 2012 Report"/>
              </a:rPr>
              <a:t>http://www.nationalacademies.org/hmd/Reports/2012/Best-Care-at-Lower-Cost-The-Path-to-Continuously-Learning-Health-Care-in-America.aspx</a:t>
            </a:r>
            <a:endParaRPr lang="en-US" sz="1500" dirty="0"/>
          </a:p>
          <a:p>
            <a:pPr marL="0" indent="0">
              <a:lnSpc>
                <a:spcPct val="110000"/>
              </a:lnSpc>
              <a:buNone/>
            </a:pPr>
            <a:r>
              <a:rPr lang="en-US" sz="1500" b="0" dirty="0"/>
              <a:t>Institute of Medicine of the National Academies. (n.d.). The learning health care system in America. Retrieved from </a:t>
            </a:r>
            <a:r>
              <a:rPr lang="en-US" sz="1500" b="0" dirty="0">
                <a:hlinkClick r:id="rId6" tooltip="Link to Learning Health Care System in America"/>
              </a:rPr>
              <a:t>http://www.nationalacademies.org/hmd/Activities/Quality/LearningHealthCare.aspx</a:t>
            </a:r>
            <a:endParaRPr lang="en-US" sz="1500" dirty="0"/>
          </a:p>
          <a:p>
            <a:pPr marL="0" lvl="1" indent="0">
              <a:lnSpc>
                <a:spcPct val="110000"/>
              </a:lnSpc>
              <a:buNone/>
            </a:pPr>
            <a:r>
              <a:rPr lang="en-US" sz="1500" dirty="0"/>
              <a:t>Khanduja, J. (2015). Six steps of an analytics project - Quality assurance and project management. (2015). Quality Assurance and Project Management. Retrieved from </a:t>
            </a:r>
            <a:r>
              <a:rPr lang="en-US" sz="1500" dirty="0">
                <a:hlinkClick r:id="rId7" tooltip="Link to 6 Steps of data analysis project webpage"/>
              </a:rPr>
              <a:t>http://itknowledgeexchange.techtarget.com/quality-assurance/six-steps-of-an-analytics-project/</a:t>
            </a:r>
            <a:endParaRPr lang="en-US" sz="1500" dirty="0"/>
          </a:p>
          <a:p>
            <a:pPr marL="0" lvl="1" indent="0">
              <a:lnSpc>
                <a:spcPct val="110000"/>
              </a:lnSpc>
              <a:buNone/>
            </a:pPr>
            <a:endParaRPr lang="en-US" sz="1500" i="1" dirty="0"/>
          </a:p>
        </p:txBody>
      </p:sp>
      <p:sp>
        <p:nvSpPr>
          <p:cNvPr id="6" name="Slide Number Placeholder 5"/>
          <p:cNvSpPr>
            <a:spLocks noGrp="1"/>
          </p:cNvSpPr>
          <p:nvPr>
            <p:ph type="sldNum" sz="quarter" idx="4294967295"/>
          </p:nvPr>
        </p:nvSpPr>
        <p:spPr>
          <a:xfrm>
            <a:off x="9498013" y="7099300"/>
            <a:ext cx="560387" cy="620713"/>
          </a:xfrm>
          <a:prstGeom prst="rect">
            <a:avLst/>
          </a:prstGeom>
        </p:spPr>
        <p:txBody>
          <a:bodyPr/>
          <a:lstStyle/>
          <a:p>
            <a:fld id="{F3BF8891-5E06-46C2-89A4-6DB85D39BA35}" type="slidenum">
              <a:rPr lang="en-US" smtClean="0">
                <a:latin typeface="Arial" panose="020B0604020202020204" pitchFamily="34" charset="0"/>
                <a:cs typeface="Arial" panose="020B0604020202020204" pitchFamily="34" charset="0"/>
              </a:rPr>
              <a:pPr/>
              <a:t>27</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3534542232"/>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21792"/>
            <a:ext cx="9521952" cy="545110"/>
          </a:xfrm>
        </p:spPr>
        <p:txBody>
          <a:bodyPr/>
          <a:lstStyle/>
          <a:p>
            <a:r>
              <a:rPr lang="en-US" sz="3520" dirty="0"/>
              <a:t>Introduction to Healthcare Data Analytics</a:t>
            </a:r>
            <a:br>
              <a:rPr lang="en-US" sz="3520" dirty="0"/>
            </a:br>
            <a:r>
              <a:rPr lang="en-US" sz="2400" dirty="0" smtClean="0">
                <a:solidFill>
                  <a:srgbClr val="1E1860"/>
                </a:solidFill>
              </a:rPr>
              <a:t>References</a:t>
            </a:r>
            <a:endParaRPr lang="en-US" sz="2400" dirty="0">
              <a:solidFill>
                <a:srgbClr val="1E1860"/>
              </a:solidFill>
            </a:endParaRPr>
          </a:p>
        </p:txBody>
      </p:sp>
      <p:sp>
        <p:nvSpPr>
          <p:cNvPr id="3" name="Text Placeholder 2"/>
          <p:cNvSpPr>
            <a:spLocks noGrp="1"/>
          </p:cNvSpPr>
          <p:nvPr>
            <p:ph type="body" sz="quarter" idx="10"/>
          </p:nvPr>
        </p:nvSpPr>
        <p:spPr>
          <a:xfrm>
            <a:off x="384047" y="1828800"/>
            <a:ext cx="9113965" cy="2590800"/>
          </a:xfrm>
        </p:spPr>
        <p:txBody>
          <a:bodyPr/>
          <a:lstStyle/>
          <a:p>
            <a:pPr>
              <a:spcAft>
                <a:spcPts val="600"/>
              </a:spcAft>
            </a:pPr>
            <a:r>
              <a:rPr lang="en-US" sz="1500" b="1" dirty="0"/>
              <a:t>References</a:t>
            </a:r>
          </a:p>
          <a:p>
            <a:pPr marL="0" lvl="1" indent="0">
              <a:lnSpc>
                <a:spcPct val="110000"/>
              </a:lnSpc>
              <a:spcAft>
                <a:spcPts val="600"/>
              </a:spcAft>
              <a:buNone/>
            </a:pPr>
            <a:r>
              <a:rPr lang="en-US" sz="1500" dirty="0"/>
              <a:t>Mayo Clinic. (2016). Overview - Sepsis. Retrieved from </a:t>
            </a:r>
            <a:r>
              <a:rPr lang="en-US" sz="1500" dirty="0">
                <a:hlinkClick r:id="rId3" tooltip="Link to Mayo Clinic's overview on Sepsis"/>
              </a:rPr>
              <a:t>http://www.mayoclinic.org/diseases-conditions/sepsis/home/ovc-20169784</a:t>
            </a:r>
            <a:endParaRPr lang="en-US" sz="1500" dirty="0"/>
          </a:p>
          <a:p>
            <a:pPr marL="0" lvl="1" indent="0">
              <a:lnSpc>
                <a:spcPct val="110000"/>
              </a:lnSpc>
              <a:spcAft>
                <a:spcPts val="600"/>
              </a:spcAft>
              <a:buNone/>
            </a:pPr>
            <a:r>
              <a:rPr lang="en-US" sz="1500" dirty="0"/>
              <a:t>Murdoch, T., &amp; Detsky, A. (2013). The inevitable application of big data to health care. </a:t>
            </a:r>
            <a:r>
              <a:rPr lang="en-US" sz="1500" i="1" dirty="0"/>
              <a:t>JAMA</a:t>
            </a:r>
            <a:r>
              <a:rPr lang="en-US" sz="1500" dirty="0"/>
              <a:t>, </a:t>
            </a:r>
            <a:r>
              <a:rPr lang="en-US" sz="1500" i="1" dirty="0"/>
              <a:t>309</a:t>
            </a:r>
            <a:r>
              <a:rPr lang="en-US" sz="1500" dirty="0"/>
              <a:t>(13), 1351. </a:t>
            </a:r>
            <a:r>
              <a:rPr lang="en-US" sz="1500" dirty="0">
                <a:hlinkClick r:id="rId4" tooltip="Link to The Inevitable Application of Big Data to Health Care paper"/>
              </a:rPr>
              <a:t>http://dx.doi.org/10.1001/jama.2013.393</a:t>
            </a:r>
            <a:endParaRPr lang="en-US" sz="1500" dirty="0"/>
          </a:p>
          <a:p>
            <a:pPr>
              <a:lnSpc>
                <a:spcPct val="110000"/>
              </a:lnSpc>
              <a:spcAft>
                <a:spcPts val="600"/>
              </a:spcAft>
            </a:pPr>
            <a:r>
              <a:rPr lang="en-US" sz="1500" dirty="0"/>
              <a:t>National Institute of Standards and Technology (NIST). (2015). </a:t>
            </a:r>
            <a:r>
              <a:rPr lang="en-US" sz="1500" i="1" dirty="0"/>
              <a:t>NIST big data interoperability framework: Volume 1, definitions</a:t>
            </a:r>
            <a:r>
              <a:rPr lang="en-US" sz="1500" dirty="0"/>
              <a:t>. Gaithersburg, MD: NIST. Retrieved from </a:t>
            </a:r>
            <a:r>
              <a:rPr lang="en-US" sz="1500" dirty="0">
                <a:hlinkClick r:id="rId5" tooltip="Link to NIST Big Data Report"/>
              </a:rPr>
              <a:t>http://nvlpubs.nist.gov/nistpubs/SpecialPublications/NIST.SP.1500-1.pdf</a:t>
            </a:r>
            <a:endParaRPr lang="en-US" sz="1500" dirty="0"/>
          </a:p>
          <a:p>
            <a:pPr>
              <a:lnSpc>
                <a:spcPct val="110000"/>
              </a:lnSpc>
              <a:spcAft>
                <a:spcPts val="600"/>
              </a:spcAft>
            </a:pPr>
            <a:r>
              <a:rPr lang="en-US" sz="1500" dirty="0"/>
              <a:t>National Institutes of Health. (2015). What is big data? Retrieved from </a:t>
            </a:r>
            <a:r>
              <a:rPr lang="en-US" sz="1500" dirty="0">
                <a:hlinkClick r:id="rId6" tooltip="Link to What is Big Data webpage"/>
              </a:rPr>
              <a:t>http://datascience.nih.gov/bd2k/about/what</a:t>
            </a:r>
            <a:endParaRPr lang="en-US" sz="1500" dirty="0"/>
          </a:p>
          <a:p>
            <a:pPr>
              <a:lnSpc>
                <a:spcPct val="110000"/>
              </a:lnSpc>
              <a:spcAft>
                <a:spcPts val="600"/>
              </a:spcAft>
            </a:pPr>
            <a:r>
              <a:rPr lang="en-US" sz="1500" i="1" dirty="0"/>
              <a:t>NIST/SEMATECH e-Handbook of statistical methods. </a:t>
            </a:r>
            <a:r>
              <a:rPr lang="en-US" sz="1500" dirty="0"/>
              <a:t>(n.d.). Retrieved May 02, 2016, from </a:t>
            </a:r>
            <a:r>
              <a:rPr lang="en-US" sz="1500" dirty="0">
                <a:hlinkClick r:id="rId7" tooltip="Link to NIST Statistical Methods Handbook"/>
              </a:rPr>
              <a:t>http://www.itl.nist.gov/div898/handbook/</a:t>
            </a:r>
            <a:endParaRPr lang="en-US" sz="1500" dirty="0"/>
          </a:p>
          <a:p>
            <a:pPr>
              <a:lnSpc>
                <a:spcPct val="110000"/>
              </a:lnSpc>
              <a:spcAft>
                <a:spcPts val="600"/>
              </a:spcAft>
            </a:pPr>
            <a:r>
              <a:rPr lang="en-US" sz="1500" dirty="0"/>
              <a:t>Sas.com. (2016). What is Hadoop? Retrieved from </a:t>
            </a:r>
            <a:r>
              <a:rPr lang="en-US" sz="1500" dirty="0">
                <a:hlinkClick r:id="rId8" tooltip="Link to What is Hadoop webpage"/>
              </a:rPr>
              <a:t>http://www.sas.com/en_my/insights/big-data/hadoop.html</a:t>
            </a:r>
            <a:endParaRPr lang="en-US" sz="1500" dirty="0"/>
          </a:p>
          <a:p>
            <a:pPr>
              <a:lnSpc>
                <a:spcPct val="110000"/>
              </a:lnSpc>
              <a:spcAft>
                <a:spcPts val="600"/>
              </a:spcAft>
            </a:pPr>
            <a:r>
              <a:rPr lang="en-US" sz="1500" b="0" dirty="0"/>
              <a:t>Schneeweiss, S. (2014). Learning from big health care data. </a:t>
            </a:r>
            <a:r>
              <a:rPr lang="en-US" sz="1500" b="0" i="1" dirty="0"/>
              <a:t>New England Journal of Medicine</a:t>
            </a:r>
            <a:r>
              <a:rPr lang="en-US" sz="1500" b="0" dirty="0"/>
              <a:t>, </a:t>
            </a:r>
            <a:r>
              <a:rPr lang="en-US" sz="1500" b="0" i="1" dirty="0"/>
              <a:t>370</a:t>
            </a:r>
            <a:r>
              <a:rPr lang="en-US" sz="1500" b="0" dirty="0"/>
              <a:t>(23), 2161-2163. Retrieved from</a:t>
            </a:r>
            <a:r>
              <a:rPr lang="en-US" sz="1500" dirty="0"/>
              <a:t> </a:t>
            </a:r>
            <a:r>
              <a:rPr lang="en-US" sz="1500" b="0" dirty="0">
                <a:hlinkClick r:id="rId9" tooltip="Learning from big health care data hyperlink"/>
              </a:rPr>
              <a:t>http://www.nejm.org/doi/full/10.1056/NEJMp1401111#t=article</a:t>
            </a:r>
            <a:endParaRPr lang="en-US" sz="1500" b="0" dirty="0"/>
          </a:p>
          <a:p>
            <a:pPr>
              <a:lnSpc>
                <a:spcPct val="110000"/>
              </a:lnSpc>
              <a:spcAft>
                <a:spcPts val="600"/>
              </a:spcAft>
            </a:pPr>
            <a:r>
              <a:rPr lang="en-US" sz="1500" b="0" dirty="0"/>
              <a:t>Shapira, G. (2016). The seven </a:t>
            </a:r>
            <a:r>
              <a:rPr lang="en-US" sz="1500" dirty="0"/>
              <a:t>k</a:t>
            </a:r>
            <a:r>
              <a:rPr lang="en-US" sz="1500" b="0" dirty="0"/>
              <a:t>ey </a:t>
            </a:r>
            <a:r>
              <a:rPr lang="en-US" sz="1500" dirty="0"/>
              <a:t>s</a:t>
            </a:r>
            <a:r>
              <a:rPr lang="en-US" sz="1500" b="0" dirty="0"/>
              <a:t>teps of data </a:t>
            </a:r>
            <a:r>
              <a:rPr lang="en-US" sz="1500" dirty="0"/>
              <a:t>a</a:t>
            </a:r>
            <a:r>
              <a:rPr lang="en-US" sz="1500" b="0" dirty="0"/>
              <a:t>nalysis. Oracle.com. Retrieved from </a:t>
            </a:r>
            <a:r>
              <a:rPr lang="en-US" sz="1500" b="0" dirty="0">
                <a:hlinkClick r:id="rId10" tooltip="Link to The Seven Key Steps of Data Analysis webpage"/>
              </a:rPr>
              <a:t>http://www.oracle.com/us/corporate/profit/big-ideas/052313-gshapira-1951392.html</a:t>
            </a:r>
            <a:endParaRPr lang="en-US" sz="1500" b="0" dirty="0"/>
          </a:p>
        </p:txBody>
      </p:sp>
      <p:sp>
        <p:nvSpPr>
          <p:cNvPr id="6" name="Slide Number Placeholder 5"/>
          <p:cNvSpPr>
            <a:spLocks noGrp="1"/>
          </p:cNvSpPr>
          <p:nvPr>
            <p:ph type="sldNum" sz="quarter" idx="4294967295"/>
          </p:nvPr>
        </p:nvSpPr>
        <p:spPr>
          <a:xfrm>
            <a:off x="9498013" y="7099300"/>
            <a:ext cx="560387" cy="620713"/>
          </a:xfrm>
          <a:prstGeom prst="rect">
            <a:avLst/>
          </a:prstGeom>
        </p:spPr>
        <p:txBody>
          <a:bodyPr/>
          <a:lstStyle/>
          <a:p>
            <a:fld id="{F3BF8891-5E06-46C2-89A4-6DB85D39BA35}" type="slidenum">
              <a:rPr lang="en-US" smtClean="0">
                <a:latin typeface="Arial" panose="020B0604020202020204" pitchFamily="34" charset="0"/>
                <a:cs typeface="Arial" panose="020B0604020202020204" pitchFamily="34" charset="0"/>
              </a:rPr>
              <a:pPr/>
              <a:t>28</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66420469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621792"/>
            <a:ext cx="9674352" cy="545110"/>
          </a:xfrm>
        </p:spPr>
        <p:txBody>
          <a:bodyPr/>
          <a:lstStyle/>
          <a:p>
            <a:r>
              <a:rPr lang="en-US" sz="3520" dirty="0"/>
              <a:t>Introduction to Healthcare Data Analytics</a:t>
            </a:r>
            <a:br>
              <a:rPr lang="en-US" sz="3520" dirty="0"/>
            </a:br>
            <a:r>
              <a:rPr lang="en-US" sz="2400" dirty="0" smtClean="0">
                <a:solidFill>
                  <a:srgbClr val="1E1860"/>
                </a:solidFill>
              </a:rPr>
              <a:t>References</a:t>
            </a:r>
            <a:endParaRPr lang="en-US" sz="2400" dirty="0">
              <a:solidFill>
                <a:srgbClr val="1E1860"/>
              </a:solidFill>
            </a:endParaRPr>
          </a:p>
        </p:txBody>
      </p:sp>
      <p:sp>
        <p:nvSpPr>
          <p:cNvPr id="3" name="Text Placeholder 2"/>
          <p:cNvSpPr>
            <a:spLocks noGrp="1"/>
          </p:cNvSpPr>
          <p:nvPr>
            <p:ph type="body" sz="quarter" idx="10"/>
          </p:nvPr>
        </p:nvSpPr>
        <p:spPr>
          <a:xfrm>
            <a:off x="384047" y="1828800"/>
            <a:ext cx="9113965" cy="4648200"/>
          </a:xfrm>
        </p:spPr>
        <p:txBody>
          <a:bodyPr/>
          <a:lstStyle/>
          <a:p>
            <a:pPr marL="0" indent="0">
              <a:lnSpc>
                <a:spcPct val="110000"/>
              </a:lnSpc>
              <a:buNone/>
            </a:pPr>
            <a:r>
              <a:rPr lang="en-US" sz="1500" b="1" dirty="0"/>
              <a:t>Figures</a:t>
            </a:r>
          </a:p>
          <a:p>
            <a:pPr marL="0" indent="0">
              <a:lnSpc>
                <a:spcPct val="110000"/>
              </a:lnSpc>
              <a:buNone/>
            </a:pPr>
            <a:r>
              <a:rPr lang="en-US" sz="1500" dirty="0"/>
              <a:t>Smith, K. (2016). Clinical data warehouse. Used with permission from Kimberly Smith.</a:t>
            </a:r>
          </a:p>
          <a:p>
            <a:pPr marL="0" indent="0">
              <a:lnSpc>
                <a:spcPct val="110000"/>
              </a:lnSpc>
              <a:buNone/>
            </a:pPr>
            <a:r>
              <a:rPr lang="en-US" sz="1500" dirty="0"/>
              <a:t>Gartner IT Glossary. (2012). Predictive analytics. Retrieved from </a:t>
            </a:r>
            <a:r>
              <a:rPr lang="en-US" sz="1500" dirty="0">
                <a:hlinkClick r:id="rId3" tooltip="Link to Gartner's Predictive Analytics definition"/>
              </a:rPr>
              <a:t>http://www.gartner.com/it-glossary/predictive-analytics</a:t>
            </a:r>
            <a:endParaRPr lang="en-US" sz="1500" dirty="0"/>
          </a:p>
          <a:p>
            <a:pPr marL="0" indent="0">
              <a:lnSpc>
                <a:spcPct val="110000"/>
              </a:lnSpc>
              <a:buNone/>
            </a:pPr>
            <a:endParaRPr lang="en-US" sz="1500" dirty="0"/>
          </a:p>
          <a:p>
            <a:pPr marL="0" indent="0">
              <a:lnSpc>
                <a:spcPct val="110000"/>
              </a:lnSpc>
              <a:buNone/>
            </a:pPr>
            <a:r>
              <a:rPr lang="en-US" sz="1500" b="1" dirty="0"/>
              <a:t>Images</a:t>
            </a:r>
          </a:p>
          <a:p>
            <a:pPr marL="0" indent="0">
              <a:lnSpc>
                <a:spcPct val="110000"/>
              </a:lnSpc>
              <a:buNone/>
            </a:pPr>
            <a:r>
              <a:rPr lang="en-US" sz="1500" b="0" dirty="0" err="1"/>
              <a:t>Farcaster</a:t>
            </a:r>
            <a:r>
              <a:rPr lang="en-US" sz="1500" b="0" dirty="0"/>
              <a:t>. (2014). Data visualization process v1 [online Image]. Retrieved April 28, 2016, from </a:t>
            </a:r>
            <a:r>
              <a:rPr lang="en-US" sz="1500" b="0" dirty="0">
                <a:hlinkClick r:id="rId4" tooltip="Link to Data Visualization Process Image"/>
              </a:rPr>
              <a:t>https://commons.wikimedia.org/wiki/File:Data_visualization_process_v1.png#/media/File:Data_visualization_process_v1.png</a:t>
            </a:r>
            <a:endParaRPr lang="en-US" sz="1500" b="0" dirty="0"/>
          </a:p>
          <a:p>
            <a:pPr marL="0" indent="0">
              <a:lnSpc>
                <a:spcPct val="110000"/>
              </a:lnSpc>
              <a:buNone/>
            </a:pPr>
            <a:r>
              <a:rPr lang="en-US" sz="1500" b="0"/>
              <a:t>Innesw</a:t>
            </a:r>
            <a:r>
              <a:rPr lang="en-US" sz="1500" b="0" dirty="0"/>
              <a:t>. (2014). Simple pie chart [online Image]. Retrieved May 2, 2016, from</a:t>
            </a:r>
          </a:p>
          <a:p>
            <a:pPr marL="0" indent="0">
              <a:lnSpc>
                <a:spcPct val="110000"/>
              </a:lnSpc>
              <a:buNone/>
            </a:pPr>
            <a:r>
              <a:rPr lang="en-US" sz="1500" b="0" dirty="0">
                <a:hlinkClick r:id="rId5"/>
              </a:rPr>
              <a:t>https://commons.wikimedia.org/wiki/File%3ACharts_SVG_Example_5_-_Simple_Pie_Chart.svg</a:t>
            </a:r>
            <a:endParaRPr lang="en-US" sz="1500" b="0" dirty="0"/>
          </a:p>
          <a:p>
            <a:pPr marL="0" indent="0">
              <a:lnSpc>
                <a:spcPct val="110000"/>
              </a:lnSpc>
            </a:pPr>
            <a:endParaRPr lang="en-US" sz="1500" b="0" dirty="0"/>
          </a:p>
        </p:txBody>
      </p:sp>
      <p:sp>
        <p:nvSpPr>
          <p:cNvPr id="6" name="Slide Number Placeholder 5"/>
          <p:cNvSpPr>
            <a:spLocks noGrp="1"/>
          </p:cNvSpPr>
          <p:nvPr>
            <p:ph type="sldNum" sz="quarter" idx="4294967295"/>
          </p:nvPr>
        </p:nvSpPr>
        <p:spPr>
          <a:xfrm>
            <a:off x="9498013" y="7134102"/>
            <a:ext cx="560387" cy="620713"/>
          </a:xfrm>
          <a:prstGeom prst="rect">
            <a:avLst/>
          </a:prstGeom>
        </p:spPr>
        <p:txBody>
          <a:bodyPr/>
          <a:lstStyle/>
          <a:p>
            <a:fld id="{F3BF8891-5E06-46C2-89A4-6DB85D39BA35}" type="slidenum">
              <a:rPr lang="en-US" smtClean="0">
                <a:latin typeface="Arial" panose="020B0604020202020204" pitchFamily="34" charset="0"/>
                <a:cs typeface="Arial" panose="020B0604020202020204" pitchFamily="34" charset="0"/>
              </a:rPr>
              <a:pPr/>
              <a:t>29</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23080367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84048" y="609600"/>
            <a:ext cx="8674100" cy="545110"/>
          </a:xfrm>
        </p:spPr>
        <p:txBody>
          <a:bodyPr/>
          <a:lstStyle/>
          <a:p>
            <a:r>
              <a:rPr lang="en-US" dirty="0"/>
              <a:t>Introduction</a:t>
            </a:r>
          </a:p>
        </p:txBody>
      </p:sp>
      <p:sp>
        <p:nvSpPr>
          <p:cNvPr id="3" name="Content Placeholder 2"/>
          <p:cNvSpPr>
            <a:spLocks noGrp="1"/>
          </p:cNvSpPr>
          <p:nvPr>
            <p:ph type="body" sz="quarter" idx="10"/>
          </p:nvPr>
        </p:nvSpPr>
        <p:spPr>
          <a:xfrm>
            <a:off x="384048" y="1600200"/>
            <a:ext cx="8305800" cy="2590800"/>
          </a:xfrm>
        </p:spPr>
        <p:txBody>
          <a:bodyPr/>
          <a:lstStyle/>
          <a:p>
            <a:pPr>
              <a:lnSpc>
                <a:spcPct val="110000"/>
              </a:lnSpc>
            </a:pPr>
            <a:r>
              <a:rPr lang="en-US" dirty="0"/>
              <a:t>“Information is the oil of the 21st century, and analytics is the combustion engine.”</a:t>
            </a:r>
          </a:p>
          <a:p>
            <a:pPr lvl="2" algn="r">
              <a:lnSpc>
                <a:spcPct val="110000"/>
              </a:lnSpc>
              <a:buFont typeface="Arial" panose="020B0604020202020204" pitchFamily="34" charset="0"/>
              <a:buChar char="–"/>
            </a:pPr>
            <a:r>
              <a:rPr lang="en-US" dirty="0"/>
              <a:t>Peter Sondegaard, Senior Vice President and Global Head of Research for Gartner</a:t>
            </a:r>
          </a:p>
        </p:txBody>
      </p:sp>
      <p:sp>
        <p:nvSpPr>
          <p:cNvPr id="4" name="Slide Number Placeholder 3"/>
          <p:cNvSpPr>
            <a:spLocks noGrp="1"/>
          </p:cNvSpPr>
          <p:nvPr>
            <p:ph type="sldNum" sz="quarter" idx="4294967295"/>
          </p:nvPr>
        </p:nvSpPr>
        <p:spPr>
          <a:xfrm>
            <a:off x="9498013" y="7004050"/>
            <a:ext cx="560387" cy="603250"/>
          </a:xfrm>
          <a:prstGeom prst="rect">
            <a:avLst/>
          </a:prstGeom>
        </p:spPr>
        <p:txBody>
          <a:bodyPr/>
          <a:lstStyle/>
          <a:p>
            <a:fld id="{F3BF8891-5E06-46C2-89A4-6DB85D39BA35}" type="slidenum">
              <a:rPr lang="en-US" smtClean="0">
                <a:latin typeface="Arial" panose="020B0604020202020204" pitchFamily="34" charset="0"/>
                <a:cs typeface="Arial" panose="020B0604020202020204" pitchFamily="34" charset="0"/>
              </a:rPr>
              <a:pPr/>
              <a:t>3</a:t>
            </a:fld>
            <a:endParaRPr lang="en-US"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xmlns="" val="762959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533400"/>
            <a:ext cx="8674100" cy="545110"/>
          </a:xfrm>
        </p:spPr>
        <p:txBody>
          <a:bodyPr/>
          <a:lstStyle/>
          <a:p>
            <a:r>
              <a:rPr lang="en-US" dirty="0"/>
              <a:t>The Big Picture of Patient Data</a:t>
            </a:r>
          </a:p>
        </p:txBody>
      </p:sp>
      <p:sp>
        <p:nvSpPr>
          <p:cNvPr id="3" name="Content Placeholder 2"/>
          <p:cNvSpPr>
            <a:spLocks noGrp="1"/>
          </p:cNvSpPr>
          <p:nvPr>
            <p:ph type="body" sz="quarter" idx="10"/>
          </p:nvPr>
        </p:nvSpPr>
        <p:spPr/>
        <p:txBody>
          <a:bodyPr/>
          <a:lstStyle/>
          <a:p>
            <a:pPr>
              <a:lnSpc>
                <a:spcPct val="110000"/>
              </a:lnSpc>
              <a:spcAft>
                <a:spcPts val="1200"/>
              </a:spcAft>
            </a:pPr>
            <a:r>
              <a:rPr lang="en-US" dirty="0"/>
              <a:t>Multiple systems in a health information system</a:t>
            </a:r>
          </a:p>
          <a:p>
            <a:pPr>
              <a:lnSpc>
                <a:spcPct val="110000"/>
              </a:lnSpc>
              <a:spcAft>
                <a:spcPts val="1200"/>
              </a:spcAft>
            </a:pPr>
            <a:r>
              <a:rPr lang="en-US" dirty="0"/>
              <a:t>These systems are designed for clinical use and reporting purposes</a:t>
            </a:r>
          </a:p>
          <a:p>
            <a:pPr>
              <a:lnSpc>
                <a:spcPct val="110000"/>
              </a:lnSpc>
              <a:spcAft>
                <a:spcPts val="1200"/>
              </a:spcAft>
            </a:pPr>
            <a:r>
              <a:rPr lang="en-US" dirty="0"/>
              <a:t>None has a </a:t>
            </a:r>
            <a:r>
              <a:rPr lang="en-US" i="1" dirty="0"/>
              <a:t>complete</a:t>
            </a:r>
            <a:r>
              <a:rPr lang="en-US" dirty="0"/>
              <a:t> set of data for</a:t>
            </a:r>
          </a:p>
          <a:p>
            <a:pPr lvl="1">
              <a:lnSpc>
                <a:spcPct val="110000"/>
              </a:lnSpc>
              <a:spcAft>
                <a:spcPts val="1200"/>
              </a:spcAft>
            </a:pPr>
            <a:r>
              <a:rPr lang="en-US" dirty="0"/>
              <a:t>Individual patients</a:t>
            </a:r>
          </a:p>
          <a:p>
            <a:pPr lvl="1">
              <a:lnSpc>
                <a:spcPct val="110000"/>
              </a:lnSpc>
              <a:spcAft>
                <a:spcPts val="1200"/>
              </a:spcAft>
            </a:pPr>
            <a:r>
              <a:rPr lang="en-US" dirty="0"/>
              <a:t>Groups of patients</a:t>
            </a:r>
          </a:p>
          <a:p>
            <a:pPr lvl="1">
              <a:lnSpc>
                <a:spcPct val="110000"/>
              </a:lnSpc>
              <a:spcAft>
                <a:spcPts val="1200"/>
              </a:spcAft>
            </a:pPr>
            <a:r>
              <a:rPr lang="en-US" dirty="0"/>
              <a:t>All aspects of a health information system</a:t>
            </a:r>
          </a:p>
        </p:txBody>
      </p:sp>
      <p:sp>
        <p:nvSpPr>
          <p:cNvPr id="4" name="Slide Number Placeholder 3"/>
          <p:cNvSpPr txBox="1">
            <a:spLocks/>
          </p:cNvSpPr>
          <p:nvPr/>
        </p:nvSpPr>
        <p:spPr>
          <a:xfrm>
            <a:off x="9498013" y="7004050"/>
            <a:ext cx="560387" cy="60325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dirty="0">
                <a:latin typeface="Arial" panose="020B0604020202020204" pitchFamily="34" charset="0"/>
                <a:cs typeface="Arial" panose="020B0604020202020204" pitchFamily="34" charset="0"/>
              </a:rPr>
              <a:t>5</a:t>
            </a:r>
          </a:p>
        </p:txBody>
      </p:sp>
    </p:spTree>
    <p:extLst>
      <p:ext uri="{BB962C8B-B14F-4D97-AF65-F5344CB8AC3E}">
        <p14:creationId xmlns:p14="http://schemas.microsoft.com/office/powerpoint/2010/main" xmlns="" val="20962291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384048" y="609600"/>
            <a:ext cx="8674100" cy="545110"/>
          </a:xfrm>
        </p:spPr>
        <p:txBody>
          <a:bodyPr/>
          <a:lstStyle/>
          <a:p>
            <a:r>
              <a:rPr lang="en-US" altLang="en-US" dirty="0"/>
              <a:t>A Data Element Is …</a:t>
            </a:r>
          </a:p>
        </p:txBody>
      </p:sp>
      <p:sp>
        <p:nvSpPr>
          <p:cNvPr id="16387" name="Content Placeholder 5"/>
          <p:cNvSpPr>
            <a:spLocks noGrp="1"/>
          </p:cNvSpPr>
          <p:nvPr>
            <p:ph type="body" sz="quarter" idx="10"/>
          </p:nvPr>
        </p:nvSpPr>
        <p:spPr/>
        <p:txBody>
          <a:bodyPr/>
          <a:lstStyle/>
          <a:p>
            <a:pPr>
              <a:lnSpc>
                <a:spcPct val="110000"/>
              </a:lnSpc>
            </a:pPr>
            <a:r>
              <a:rPr lang="en-US" altLang="en-US" dirty="0"/>
              <a:t>The atomic unit of data that is finely grained and has a precise meaning</a:t>
            </a:r>
          </a:p>
          <a:p>
            <a:pPr>
              <a:lnSpc>
                <a:spcPct val="110000"/>
              </a:lnSpc>
            </a:pPr>
            <a:r>
              <a:rPr lang="en-US" altLang="en-US" dirty="0"/>
              <a:t>Level at which data are created and collected</a:t>
            </a:r>
          </a:p>
          <a:p>
            <a:pPr lvl="1">
              <a:lnSpc>
                <a:spcPct val="110000"/>
              </a:lnSpc>
            </a:pPr>
            <a:r>
              <a:rPr lang="en-US" altLang="en-US" dirty="0"/>
              <a:t>Level that is necessary to define clinical models and input for clinical decision making</a:t>
            </a:r>
          </a:p>
          <a:p>
            <a:pPr>
              <a:lnSpc>
                <a:spcPct val="110000"/>
              </a:lnSpc>
            </a:pPr>
            <a:r>
              <a:rPr lang="en-US" altLang="en-US" dirty="0"/>
              <a:t>Level at which data elements can be precisely, uniquely, and unambiguously defined, that is independent of use, location, and circumstance</a:t>
            </a:r>
          </a:p>
          <a:p>
            <a:pPr>
              <a:lnSpc>
                <a:spcPct val="110000"/>
              </a:lnSpc>
            </a:pPr>
            <a:r>
              <a:rPr lang="en-US" altLang="en-US" dirty="0"/>
              <a:t>What simplifies achieving semantic interoperability</a:t>
            </a:r>
          </a:p>
          <a:p>
            <a:pPr>
              <a:lnSpc>
                <a:spcPct val="110000"/>
              </a:lnSpc>
            </a:pPr>
            <a:r>
              <a:rPr lang="en-US" altLang="en-US" dirty="0"/>
              <a:t>Essential for computer understandability</a:t>
            </a:r>
          </a:p>
        </p:txBody>
      </p:sp>
      <p:sp>
        <p:nvSpPr>
          <p:cNvPr id="3" name="Slide Number Placeholder 2"/>
          <p:cNvSpPr>
            <a:spLocks noGrp="1"/>
          </p:cNvSpPr>
          <p:nvPr>
            <p:ph type="sldNum" sz="quarter" idx="4294967295"/>
          </p:nvPr>
        </p:nvSpPr>
        <p:spPr>
          <a:xfrm>
            <a:off x="9498013" y="7099300"/>
            <a:ext cx="560387" cy="620713"/>
          </a:xfrm>
          <a:prstGeom prst="rect">
            <a:avLst/>
          </a:prstGeom>
        </p:spPr>
        <p:txBody>
          <a:bodyPr/>
          <a:lstStyle>
            <a:lvl1pPr eaLnBrk="0" hangingPunct="0">
              <a:defRPr>
                <a:solidFill>
                  <a:schemeClr val="tx1"/>
                </a:solidFill>
                <a:latin typeface="Arial" panose="020B0604020202020204" pitchFamily="34" charset="0"/>
              </a:defRPr>
            </a:lvl1pPr>
            <a:lvl2pPr marL="817245" indent="-314325" eaLnBrk="0" hangingPunct="0">
              <a:defRPr>
                <a:solidFill>
                  <a:schemeClr val="tx1"/>
                </a:solidFill>
                <a:latin typeface="Arial" panose="020B0604020202020204" pitchFamily="34" charset="0"/>
              </a:defRPr>
            </a:lvl2pPr>
            <a:lvl3pPr marL="1257300" indent="-251460" eaLnBrk="0" hangingPunct="0">
              <a:defRPr>
                <a:solidFill>
                  <a:schemeClr val="tx1"/>
                </a:solidFill>
                <a:latin typeface="Arial" panose="020B0604020202020204" pitchFamily="34" charset="0"/>
              </a:defRPr>
            </a:lvl3pPr>
            <a:lvl4pPr marL="1760220" indent="-251460" eaLnBrk="0" hangingPunct="0">
              <a:defRPr>
                <a:solidFill>
                  <a:schemeClr val="tx1"/>
                </a:solidFill>
                <a:latin typeface="Arial" panose="020B0604020202020204" pitchFamily="34" charset="0"/>
              </a:defRPr>
            </a:lvl4pPr>
            <a:lvl5pPr marL="2263140" indent="-251460" eaLnBrk="0" hangingPunct="0">
              <a:defRPr>
                <a:solidFill>
                  <a:schemeClr val="tx1"/>
                </a:solidFill>
                <a:latin typeface="Arial" panose="020B0604020202020204" pitchFamily="34" charset="0"/>
              </a:defRPr>
            </a:lvl5pPr>
            <a:lvl6pPr marL="2766060" indent="-251460" eaLnBrk="0" fontAlgn="base" hangingPunct="0">
              <a:spcBef>
                <a:spcPct val="0"/>
              </a:spcBef>
              <a:spcAft>
                <a:spcPct val="0"/>
              </a:spcAft>
              <a:defRPr>
                <a:solidFill>
                  <a:schemeClr val="tx1"/>
                </a:solidFill>
                <a:latin typeface="Arial" panose="020B0604020202020204" pitchFamily="34" charset="0"/>
              </a:defRPr>
            </a:lvl6pPr>
            <a:lvl7pPr marL="3268980" indent="-251460" eaLnBrk="0" fontAlgn="base" hangingPunct="0">
              <a:spcBef>
                <a:spcPct val="0"/>
              </a:spcBef>
              <a:spcAft>
                <a:spcPct val="0"/>
              </a:spcAft>
              <a:defRPr>
                <a:solidFill>
                  <a:schemeClr val="tx1"/>
                </a:solidFill>
                <a:latin typeface="Arial" panose="020B0604020202020204" pitchFamily="34" charset="0"/>
              </a:defRPr>
            </a:lvl7pPr>
            <a:lvl8pPr marL="3771900" indent="-251460" eaLnBrk="0" fontAlgn="base" hangingPunct="0">
              <a:spcBef>
                <a:spcPct val="0"/>
              </a:spcBef>
              <a:spcAft>
                <a:spcPct val="0"/>
              </a:spcAft>
              <a:defRPr>
                <a:solidFill>
                  <a:schemeClr val="tx1"/>
                </a:solidFill>
                <a:latin typeface="Arial" panose="020B0604020202020204" pitchFamily="34" charset="0"/>
              </a:defRPr>
            </a:lvl8pPr>
            <a:lvl9pPr marL="4274820" indent="-251460" eaLnBrk="0" fontAlgn="base" hangingPunct="0">
              <a:spcBef>
                <a:spcPct val="0"/>
              </a:spcBef>
              <a:spcAft>
                <a:spcPct val="0"/>
              </a:spcAft>
              <a:defRPr>
                <a:solidFill>
                  <a:schemeClr val="tx1"/>
                </a:solidFill>
                <a:latin typeface="Arial" panose="020B0604020202020204" pitchFamily="34" charset="0"/>
              </a:defRPr>
            </a:lvl9pPr>
          </a:lstStyle>
          <a:p>
            <a:fld id="{85BF68F0-B4AF-45BE-A99C-FB7D7E83BDA8}" type="slidenum">
              <a:rPr lang="en-US" altLang="en-US" smtClean="0"/>
              <a:pPr/>
              <a:t>5</a:t>
            </a:fld>
            <a:endParaRPr lang="en-US" altLang="en-US" dirty="0"/>
          </a:p>
        </p:txBody>
      </p:sp>
    </p:spTree>
    <p:extLst>
      <p:ext uri="{BB962C8B-B14F-4D97-AF65-F5344CB8AC3E}">
        <p14:creationId xmlns:p14="http://schemas.microsoft.com/office/powerpoint/2010/main" xmlns="" val="1116656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a:xfrm>
            <a:off x="384048" y="609600"/>
            <a:ext cx="8674100" cy="545110"/>
          </a:xfrm>
        </p:spPr>
        <p:txBody>
          <a:bodyPr/>
          <a:lstStyle/>
          <a:p>
            <a:r>
              <a:rPr lang="en-US" altLang="en-US" dirty="0"/>
              <a:t>Data Elements and Terminology</a:t>
            </a:r>
          </a:p>
        </p:txBody>
      </p:sp>
      <p:sp>
        <p:nvSpPr>
          <p:cNvPr id="17411" name="Content Placeholder 2"/>
          <p:cNvSpPr>
            <a:spLocks noGrp="1"/>
          </p:cNvSpPr>
          <p:nvPr>
            <p:ph type="body" sz="quarter" idx="10"/>
          </p:nvPr>
        </p:nvSpPr>
        <p:spPr/>
        <p:txBody>
          <a:bodyPr/>
          <a:lstStyle/>
          <a:p>
            <a:pPr>
              <a:lnSpc>
                <a:spcPct val="110000"/>
              </a:lnSpc>
              <a:spcAft>
                <a:spcPts val="1200"/>
              </a:spcAft>
            </a:pPr>
            <a:r>
              <a:rPr lang="en-US" altLang="en-US" dirty="0"/>
              <a:t>What is a data element and what is a terminology?</a:t>
            </a:r>
          </a:p>
          <a:p>
            <a:pPr>
              <a:lnSpc>
                <a:spcPct val="110000"/>
              </a:lnSpc>
              <a:spcAft>
                <a:spcPts val="1200"/>
              </a:spcAft>
            </a:pPr>
            <a:r>
              <a:rPr lang="en-US" altLang="en-US" dirty="0"/>
              <a:t>Is diagnosis a data element or a terminology?</a:t>
            </a:r>
          </a:p>
          <a:p>
            <a:pPr>
              <a:lnSpc>
                <a:spcPct val="110000"/>
              </a:lnSpc>
              <a:spcAft>
                <a:spcPts val="1200"/>
              </a:spcAft>
            </a:pPr>
            <a:r>
              <a:rPr lang="en-US" altLang="en-US" dirty="0"/>
              <a:t>Any and every concept is a data element</a:t>
            </a:r>
          </a:p>
          <a:p>
            <a:pPr>
              <a:lnSpc>
                <a:spcPct val="110000"/>
              </a:lnSpc>
              <a:spcAft>
                <a:spcPts val="1200"/>
              </a:spcAft>
            </a:pPr>
            <a:endParaRPr lang="en-US" altLang="en-US" dirty="0"/>
          </a:p>
        </p:txBody>
      </p:sp>
      <p:sp>
        <p:nvSpPr>
          <p:cNvPr id="4" name="Slide Number Placeholder 3"/>
          <p:cNvSpPr>
            <a:spLocks noGrp="1"/>
          </p:cNvSpPr>
          <p:nvPr>
            <p:ph type="sldNum" sz="quarter" idx="4294967295"/>
          </p:nvPr>
        </p:nvSpPr>
        <p:spPr>
          <a:xfrm>
            <a:off x="9498013" y="7099300"/>
            <a:ext cx="560387" cy="620713"/>
          </a:xfrm>
          <a:prstGeom prst="rect">
            <a:avLst/>
          </a:prstGeom>
        </p:spPr>
        <p:txBody>
          <a:bodyPr/>
          <a:lstStyle>
            <a:lvl1pPr eaLnBrk="0" hangingPunct="0">
              <a:defRPr>
                <a:solidFill>
                  <a:schemeClr val="tx1"/>
                </a:solidFill>
                <a:latin typeface="Arial" panose="020B0604020202020204" pitchFamily="34" charset="0"/>
              </a:defRPr>
            </a:lvl1pPr>
            <a:lvl2pPr marL="817245" indent="-314325" eaLnBrk="0" hangingPunct="0">
              <a:defRPr>
                <a:solidFill>
                  <a:schemeClr val="tx1"/>
                </a:solidFill>
                <a:latin typeface="Arial" panose="020B0604020202020204" pitchFamily="34" charset="0"/>
              </a:defRPr>
            </a:lvl2pPr>
            <a:lvl3pPr marL="1257300" indent="-251460" eaLnBrk="0" hangingPunct="0">
              <a:defRPr>
                <a:solidFill>
                  <a:schemeClr val="tx1"/>
                </a:solidFill>
                <a:latin typeface="Arial" panose="020B0604020202020204" pitchFamily="34" charset="0"/>
              </a:defRPr>
            </a:lvl3pPr>
            <a:lvl4pPr marL="1760220" indent="-251460" eaLnBrk="0" hangingPunct="0">
              <a:defRPr>
                <a:solidFill>
                  <a:schemeClr val="tx1"/>
                </a:solidFill>
                <a:latin typeface="Arial" panose="020B0604020202020204" pitchFamily="34" charset="0"/>
              </a:defRPr>
            </a:lvl4pPr>
            <a:lvl5pPr marL="2263140" indent="-251460" eaLnBrk="0" hangingPunct="0">
              <a:defRPr>
                <a:solidFill>
                  <a:schemeClr val="tx1"/>
                </a:solidFill>
                <a:latin typeface="Arial" panose="020B0604020202020204" pitchFamily="34" charset="0"/>
              </a:defRPr>
            </a:lvl5pPr>
            <a:lvl6pPr marL="2766060" indent="-251460" eaLnBrk="0" fontAlgn="base" hangingPunct="0">
              <a:spcBef>
                <a:spcPct val="0"/>
              </a:spcBef>
              <a:spcAft>
                <a:spcPct val="0"/>
              </a:spcAft>
              <a:defRPr>
                <a:solidFill>
                  <a:schemeClr val="tx1"/>
                </a:solidFill>
                <a:latin typeface="Arial" panose="020B0604020202020204" pitchFamily="34" charset="0"/>
              </a:defRPr>
            </a:lvl6pPr>
            <a:lvl7pPr marL="3268980" indent="-251460" eaLnBrk="0" fontAlgn="base" hangingPunct="0">
              <a:spcBef>
                <a:spcPct val="0"/>
              </a:spcBef>
              <a:spcAft>
                <a:spcPct val="0"/>
              </a:spcAft>
              <a:defRPr>
                <a:solidFill>
                  <a:schemeClr val="tx1"/>
                </a:solidFill>
                <a:latin typeface="Arial" panose="020B0604020202020204" pitchFamily="34" charset="0"/>
              </a:defRPr>
            </a:lvl7pPr>
            <a:lvl8pPr marL="3771900" indent="-251460" eaLnBrk="0" fontAlgn="base" hangingPunct="0">
              <a:spcBef>
                <a:spcPct val="0"/>
              </a:spcBef>
              <a:spcAft>
                <a:spcPct val="0"/>
              </a:spcAft>
              <a:defRPr>
                <a:solidFill>
                  <a:schemeClr val="tx1"/>
                </a:solidFill>
                <a:latin typeface="Arial" panose="020B0604020202020204" pitchFamily="34" charset="0"/>
              </a:defRPr>
            </a:lvl8pPr>
            <a:lvl9pPr marL="4274820" indent="-251460" eaLnBrk="0" fontAlgn="base" hangingPunct="0">
              <a:spcBef>
                <a:spcPct val="0"/>
              </a:spcBef>
              <a:spcAft>
                <a:spcPct val="0"/>
              </a:spcAft>
              <a:defRPr>
                <a:solidFill>
                  <a:schemeClr val="tx1"/>
                </a:solidFill>
                <a:latin typeface="Arial" panose="020B0604020202020204" pitchFamily="34" charset="0"/>
              </a:defRPr>
            </a:lvl9pPr>
          </a:lstStyle>
          <a:p>
            <a:fld id="{40564538-A1D3-4D12-BCFA-984E9F35B714}" type="slidenum">
              <a:rPr lang="en-US" altLang="en-US" smtClean="0"/>
              <a:pPr/>
              <a:t>6</a:t>
            </a:fld>
            <a:endParaRPr lang="en-US" altLang="en-US" dirty="0"/>
          </a:p>
        </p:txBody>
      </p:sp>
    </p:spTree>
    <p:extLst>
      <p:ext uri="{BB962C8B-B14F-4D97-AF65-F5344CB8AC3E}">
        <p14:creationId xmlns:p14="http://schemas.microsoft.com/office/powerpoint/2010/main" xmlns="" val="33343479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is analytics?</a:t>
            </a:r>
          </a:p>
        </p:txBody>
      </p:sp>
      <p:sp>
        <p:nvSpPr>
          <p:cNvPr id="3" name="Content Placeholder 2"/>
          <p:cNvSpPr>
            <a:spLocks noGrp="1"/>
          </p:cNvSpPr>
          <p:nvPr>
            <p:ph type="body" sz="quarter" idx="10"/>
          </p:nvPr>
        </p:nvSpPr>
        <p:spPr/>
        <p:txBody>
          <a:bodyPr/>
          <a:lstStyle/>
          <a:p>
            <a:pPr>
              <a:lnSpc>
                <a:spcPct val="110000"/>
              </a:lnSpc>
            </a:pPr>
            <a:r>
              <a:rPr lang="en-US" dirty="0"/>
              <a:t>“The </a:t>
            </a:r>
            <a:r>
              <a:rPr lang="en-US" b="1" dirty="0"/>
              <a:t>discovery</a:t>
            </a:r>
            <a:r>
              <a:rPr lang="en-US" dirty="0"/>
              <a:t> of meaningful patterns in data, and is one of the steps in the data life cycle of collection of raw data, preparation of information, analysis of patterns to synthesize knowledge, and action to produce value.”</a:t>
            </a:r>
          </a:p>
          <a:p>
            <a:pPr marL="347663" indent="0">
              <a:buNone/>
            </a:pPr>
            <a:r>
              <a:rPr lang="en-US" sz="1600" dirty="0"/>
              <a:t>(National Institute of Standards and Technology [NIST], 2015)</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21</a:t>
            </a:r>
          </a:p>
        </p:txBody>
      </p:sp>
    </p:spTree>
    <p:extLst>
      <p:ext uri="{BB962C8B-B14F-4D97-AF65-F5344CB8AC3E}">
        <p14:creationId xmlns:p14="http://schemas.microsoft.com/office/powerpoint/2010/main" xmlns="" val="11227787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dirty="0"/>
              <a:t>What is analytics?</a:t>
            </a:r>
          </a:p>
        </p:txBody>
      </p:sp>
      <p:sp>
        <p:nvSpPr>
          <p:cNvPr id="12" name="Content Placeholder 11"/>
          <p:cNvSpPr>
            <a:spLocks noGrp="1"/>
          </p:cNvSpPr>
          <p:nvPr>
            <p:ph type="body" sz="quarter" idx="11"/>
          </p:nvPr>
        </p:nvSpPr>
        <p:spPr>
          <a:xfrm>
            <a:off x="384048" y="1600200"/>
            <a:ext cx="3730752" cy="3657600"/>
          </a:xfrm>
          <a:prstGeom prst="rect">
            <a:avLst/>
          </a:prstGeom>
        </p:spPr>
        <p:txBody>
          <a:bodyPr/>
          <a:lstStyle/>
          <a:p>
            <a:pPr marL="342900" indent="-342900">
              <a:lnSpc>
                <a:spcPct val="110000"/>
              </a:lnSpc>
              <a:buFont typeface="Arial" panose="020B0604020202020204" pitchFamily="34" charset="0"/>
              <a:buChar char="•"/>
            </a:pPr>
            <a:r>
              <a:rPr lang="en-US" altLang="en-US" dirty="0">
                <a:solidFill>
                  <a:schemeClr val="tx1"/>
                </a:solidFill>
              </a:rPr>
              <a:t>Entire process of data collection, extraction, transformation, analysis, interpretation, and reporting</a:t>
            </a:r>
          </a:p>
        </p:txBody>
      </p:sp>
      <p:sp>
        <p:nvSpPr>
          <p:cNvPr id="6"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22</a:t>
            </a:r>
          </a:p>
        </p:txBody>
      </p:sp>
      <p:pic>
        <p:nvPicPr>
          <p:cNvPr id="4" name="Picture 3"/>
          <p:cNvPicPr>
            <a:picLocks noChangeAspect="1"/>
          </p:cNvPicPr>
          <p:nvPr/>
        </p:nvPicPr>
        <p:blipFill>
          <a:blip r:embed="rId3" cstate="print">
            <a:extLst>
              <a:ext uri="{28A0092B-C50C-407E-A947-70E740481C1C}">
                <a14:useLocalDpi xmlns:a14="http://schemas.microsoft.com/office/drawing/2010/main" xmlns="" val="0"/>
              </a:ext>
            </a:extLst>
          </a:blip>
          <a:stretch>
            <a:fillRect/>
          </a:stretch>
        </p:blipFill>
        <p:spPr>
          <a:xfrm>
            <a:off x="4267200" y="1447800"/>
            <a:ext cx="5486400" cy="4037162"/>
          </a:xfrm>
          <a:prstGeom prst="rect">
            <a:avLst/>
          </a:prstGeom>
        </p:spPr>
      </p:pic>
    </p:spTree>
    <p:extLst>
      <p:ext uri="{BB962C8B-B14F-4D97-AF65-F5344CB8AC3E}">
        <p14:creationId xmlns:p14="http://schemas.microsoft.com/office/powerpoint/2010/main" xmlns="" val="16825901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4048" y="597890"/>
            <a:ext cx="8674100" cy="545110"/>
          </a:xfrm>
        </p:spPr>
        <p:txBody>
          <a:bodyPr/>
          <a:lstStyle/>
          <a:p>
            <a:r>
              <a:rPr lang="en-US" dirty="0"/>
              <a:t>What is analytics? </a:t>
            </a:r>
          </a:p>
        </p:txBody>
      </p:sp>
      <p:sp>
        <p:nvSpPr>
          <p:cNvPr id="3" name="Content Placeholder 2"/>
          <p:cNvSpPr>
            <a:spLocks noGrp="1"/>
          </p:cNvSpPr>
          <p:nvPr>
            <p:ph type="body" sz="quarter" idx="10"/>
          </p:nvPr>
        </p:nvSpPr>
        <p:spPr/>
        <p:txBody>
          <a:bodyPr>
            <a:normAutofit/>
          </a:bodyPr>
          <a:lstStyle/>
          <a:p>
            <a:pPr>
              <a:lnSpc>
                <a:spcPct val="110000"/>
              </a:lnSpc>
            </a:pPr>
            <a:r>
              <a:rPr lang="en-US" dirty="0"/>
              <a:t>“Analytics is used to refer to the methods, their implementations in tools, and the results of the use of the tools as interpreted by the practitioner.”</a:t>
            </a:r>
          </a:p>
          <a:p>
            <a:pPr marL="347663" indent="-347663">
              <a:lnSpc>
                <a:spcPct val="110000"/>
              </a:lnSpc>
              <a:buNone/>
            </a:pPr>
            <a:r>
              <a:rPr lang="en-US" sz="1320" dirty="0"/>
              <a:t>	(NIST, 2015)</a:t>
            </a:r>
          </a:p>
          <a:p>
            <a:pPr>
              <a:lnSpc>
                <a:spcPct val="110000"/>
              </a:lnSpc>
            </a:pPr>
            <a:r>
              <a:rPr lang="en-US" dirty="0"/>
              <a:t>The analytics process is the synthesis of knowledge from information.</a:t>
            </a:r>
          </a:p>
        </p:txBody>
      </p:sp>
      <p:sp>
        <p:nvSpPr>
          <p:cNvPr id="4" name="Slide Number Placeholder 3"/>
          <p:cNvSpPr txBox="1">
            <a:spLocks/>
          </p:cNvSpPr>
          <p:nvPr/>
        </p:nvSpPr>
        <p:spPr>
          <a:xfrm>
            <a:off x="9498013" y="7099300"/>
            <a:ext cx="560387" cy="620713"/>
          </a:xfrm>
          <a:prstGeom prst="rect">
            <a:avLst/>
          </a:prstGeom>
        </p:spPr>
        <p:txBody>
          <a:bodyPr/>
          <a:lstStyle>
            <a:defPPr>
              <a:defRPr lang="en-US"/>
            </a:defPPr>
            <a:lvl1pPr marL="0" algn="l" defTabSz="914400" rtl="0" eaLnBrk="0" latinLnBrk="0" hangingPunct="0">
              <a:defRPr sz="1800" kern="1200">
                <a:solidFill>
                  <a:schemeClr val="tx1"/>
                </a:solidFill>
                <a:latin typeface="Arial" panose="020B0604020202020204" pitchFamily="34" charset="0"/>
                <a:ea typeface="+mn-ea"/>
                <a:cs typeface="+mn-cs"/>
              </a:defRPr>
            </a:lvl1pPr>
            <a:lvl2pPr marL="817245" indent="-314325" algn="l" defTabSz="914400" rtl="0" eaLnBrk="0" latinLnBrk="0" hangingPunct="0">
              <a:defRPr sz="1800" kern="1200">
                <a:solidFill>
                  <a:schemeClr val="tx1"/>
                </a:solidFill>
                <a:latin typeface="Arial" panose="020B0604020202020204" pitchFamily="34" charset="0"/>
                <a:ea typeface="+mn-ea"/>
                <a:cs typeface="+mn-cs"/>
              </a:defRPr>
            </a:lvl2pPr>
            <a:lvl3pPr marL="1257300" indent="-251460" algn="l" defTabSz="914400" rtl="0" eaLnBrk="0" latinLnBrk="0" hangingPunct="0">
              <a:defRPr sz="1800" kern="1200">
                <a:solidFill>
                  <a:schemeClr val="tx1"/>
                </a:solidFill>
                <a:latin typeface="Arial" panose="020B0604020202020204" pitchFamily="34" charset="0"/>
                <a:ea typeface="+mn-ea"/>
                <a:cs typeface="+mn-cs"/>
              </a:defRPr>
            </a:lvl3pPr>
            <a:lvl4pPr marL="1760220" indent="-251460" algn="l" defTabSz="914400" rtl="0" eaLnBrk="0" latinLnBrk="0" hangingPunct="0">
              <a:defRPr sz="1800" kern="1200">
                <a:solidFill>
                  <a:schemeClr val="tx1"/>
                </a:solidFill>
                <a:latin typeface="Arial" panose="020B0604020202020204" pitchFamily="34" charset="0"/>
                <a:ea typeface="+mn-ea"/>
                <a:cs typeface="+mn-cs"/>
              </a:defRPr>
            </a:lvl4pPr>
            <a:lvl5pPr marL="2263140" indent="-251460" algn="l" defTabSz="914400" rtl="0" eaLnBrk="0" latinLnBrk="0" hangingPunct="0">
              <a:defRPr sz="1800" kern="1200">
                <a:solidFill>
                  <a:schemeClr val="tx1"/>
                </a:solidFill>
                <a:latin typeface="Arial" panose="020B0604020202020204" pitchFamily="34" charset="0"/>
                <a:ea typeface="+mn-ea"/>
                <a:cs typeface="+mn-cs"/>
              </a:defRPr>
            </a:lvl5pPr>
            <a:lvl6pPr marL="276606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6pPr>
            <a:lvl7pPr marL="326898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7pPr>
            <a:lvl8pPr marL="377190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8pPr>
            <a:lvl9pPr marL="4274820" indent="-251460" algn="l" defTabSz="914400" rtl="0" eaLnBrk="0" fontAlgn="base" latinLnBrk="0" hangingPunct="0">
              <a:spcBef>
                <a:spcPct val="0"/>
              </a:spcBef>
              <a:spcAft>
                <a:spcPct val="0"/>
              </a:spcAft>
              <a:defRPr sz="1800" kern="1200">
                <a:solidFill>
                  <a:schemeClr val="tx1"/>
                </a:solidFill>
                <a:latin typeface="Arial" panose="020B0604020202020204" pitchFamily="34" charset="0"/>
                <a:ea typeface="+mn-ea"/>
                <a:cs typeface="+mn-cs"/>
              </a:defRPr>
            </a:lvl9pPr>
          </a:lstStyle>
          <a:p>
            <a:r>
              <a:rPr lang="en-US" altLang="en-US" dirty="0"/>
              <a:t>23</a:t>
            </a:r>
          </a:p>
        </p:txBody>
      </p:sp>
    </p:spTree>
    <p:extLst>
      <p:ext uri="{BB962C8B-B14F-4D97-AF65-F5344CB8AC3E}">
        <p14:creationId xmlns:p14="http://schemas.microsoft.com/office/powerpoint/2010/main" xmlns="" val="56011954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E185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 xmlns:thm15="http://schemas.microsoft.com/office/thememl/2012/main" name="Charteuse and blue_corrected" id="{24BB43F7-A238-40E1-A388-AA30B486D4FC}" vid="{C3D0504A-8D89-47AB-96BA-D5EE0E8259D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E4A79819CA3F3428B644840049B5527" ma:contentTypeVersion="5" ma:contentTypeDescription="Create a new document." ma:contentTypeScope="" ma:versionID="b91ae86749413e39d6ab5cf72415f548">
  <xsd:schema xmlns:xsd="http://www.w3.org/2001/XMLSchema" xmlns:xs="http://www.w3.org/2001/XMLSchema" xmlns:p="http://schemas.microsoft.com/office/2006/metadata/properties" xmlns:ns1="http://schemas.microsoft.com/sharepoint/v3" xmlns:ns2="d8573787-17db-43b5-9af3-2a45e79ab039" xmlns:ns3="13922b43-4eea-40f2-b18b-c20327cdf16c" targetNamespace="http://schemas.microsoft.com/office/2006/metadata/properties" ma:root="true" ma:fieldsID="a3eb1c2798d4f2b319fc785c533a2476" ns1:_="" ns2:_="" ns3:_="">
    <xsd:import namespace="http://schemas.microsoft.com/sharepoint/v3"/>
    <xsd:import namespace="d8573787-17db-43b5-9af3-2a45e79ab039"/>
    <xsd:import namespace="13922b43-4eea-40f2-b18b-c20327cdf16c"/>
    <xsd:element name="properties">
      <xsd:complexType>
        <xsd:sequence>
          <xsd:element name="documentManagement">
            <xsd:complexType>
              <xsd:all>
                <xsd:element ref="ns1:PublishingStartDate" minOccurs="0"/>
                <xsd:element ref="ns1:PublishingExpirationDate" minOccurs="0"/>
                <xsd:element ref="ns2:SharedWithUsers" minOccurs="0"/>
                <xsd:element ref="ns2:SharedWithDetails"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d8573787-17db-43b5-9af3-2a45e79ab039" elementFormDefault="qualified">
    <xsd:import namespace="http://schemas.microsoft.com/office/2006/documentManagement/types"/>
    <xsd:import namespace="http://schemas.microsoft.com/office/infopath/2007/PartnerControls"/>
    <xsd:element name="SharedWithUsers" ma:index="10" nillable="true" ma:displayName="Shared With"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description=""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3922b43-4eea-40f2-b18b-c20327cdf16c" elementFormDefault="qualified">
    <xsd:import namespace="http://schemas.microsoft.com/office/2006/documentManagement/types"/>
    <xsd:import namespace="http://schemas.microsoft.com/office/infopath/2007/PartnerControls"/>
    <xsd:element name="MediaServiceMetadata" ma:index="12" nillable="true" ma:displayName="MediaServiceMetadata" ma:description="" ma:hidden="true" ma:internalName="MediaServiceMetadata" ma:readOnly="true">
      <xsd:simpleType>
        <xsd:restriction base="dms:Note"/>
      </xsd:simpleType>
    </xsd:element>
    <xsd:element name="MediaServiceFastMetadata" ma:index="13"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FB12CE9-1245-4C0E-BDF8-3EE8D38EE088}">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d8573787-17db-43b5-9af3-2a45e79ab039"/>
    <ds:schemaRef ds:uri="13922b43-4eea-40f2-b18b-c20327cdf16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A7048E68-115E-4EEB-AE32-34075EC8E989}">
  <ds:schemaRefs>
    <ds:schemaRef ds:uri="d8573787-17db-43b5-9af3-2a45e79ab039"/>
    <ds:schemaRef ds:uri="13922b43-4eea-40f2-b18b-c20327cdf16c"/>
    <ds:schemaRef ds:uri="http://purl.org/dc/elements/1.1/"/>
    <ds:schemaRef ds:uri="http://schemas.microsoft.com/office/2006/metadata/properties"/>
    <ds:schemaRef ds:uri="http://schemas.microsoft.com/office/2006/documentManagement/types"/>
    <ds:schemaRef ds:uri="http://purl.org/dc/terms/"/>
    <ds:schemaRef ds:uri="http://schemas.openxmlformats.org/package/2006/metadata/core-properties"/>
    <ds:schemaRef ds:uri="http://purl.org/dc/dcmitype/"/>
    <ds:schemaRef ds:uri="http://schemas.microsoft.com/office/infopath/2007/PartnerControls"/>
    <ds:schemaRef ds:uri="http://schemas.microsoft.com/sharepoint/v3"/>
    <ds:schemaRef ds:uri="http://www.w3.org/XML/1998/namespace"/>
  </ds:schemaRefs>
</ds:datastoreItem>
</file>

<file path=customXml/itemProps3.xml><?xml version="1.0" encoding="utf-8"?>
<ds:datastoreItem xmlns:ds="http://schemas.openxmlformats.org/officeDocument/2006/customXml" ds:itemID="{036FC224-0626-43ED-8AD4-4384B71126AD}">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Charteuse and blue USAID (1)</Template>
  <TotalTime>584</TotalTime>
  <Words>3709</Words>
  <Application>Microsoft Office PowerPoint</Application>
  <PresentationFormat>Custom</PresentationFormat>
  <Paragraphs>362</Paragraphs>
  <Slides>29</Slides>
  <Notes>29</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Slide 1</vt:lpstr>
      <vt:lpstr>Introduction to Healthcare Data Analytics Learning Objectives</vt:lpstr>
      <vt:lpstr>Introduction</vt:lpstr>
      <vt:lpstr>The Big Picture of Patient Data</vt:lpstr>
      <vt:lpstr>A Data Element Is …</vt:lpstr>
      <vt:lpstr>Data Elements and Terminology</vt:lpstr>
      <vt:lpstr>What is analytics?</vt:lpstr>
      <vt:lpstr>What is analytics?</vt:lpstr>
      <vt:lpstr>What is analytics? </vt:lpstr>
      <vt:lpstr>Types of Analytics: Overview</vt:lpstr>
      <vt:lpstr>Descriptive Analytics</vt:lpstr>
      <vt:lpstr>Diagnostic Analytics</vt:lpstr>
      <vt:lpstr>Predictive Analytics</vt:lpstr>
      <vt:lpstr>What Predictive Analytics Cannot Do</vt:lpstr>
      <vt:lpstr>Prescriptive Analytics</vt:lpstr>
      <vt:lpstr>Steps in Data Analytics</vt:lpstr>
      <vt:lpstr>1. Identify the Problem or Question and the Stakeholders</vt:lpstr>
      <vt:lpstr>2. Identify What Data Are Needed</vt:lpstr>
      <vt:lpstr>3. Develop Plans for Retrieval and Analysis</vt:lpstr>
      <vt:lpstr>4. Extract, Transform, Load Process</vt:lpstr>
      <vt:lpstr>5. Check, Clean, and Prepare the Data</vt:lpstr>
      <vt:lpstr>6. Analyze and Interpret the Data</vt:lpstr>
      <vt:lpstr>8 and 9: Disseminating and Implementing </vt:lpstr>
      <vt:lpstr>For Additional Information</vt:lpstr>
      <vt:lpstr>Introduction to Healthcare Data Analytics Summary</vt:lpstr>
      <vt:lpstr>Introduction to Healthcare Data Analytics References</vt:lpstr>
      <vt:lpstr>Introduction to Healthcare Data Analytics References</vt:lpstr>
      <vt:lpstr>Introduction to Healthcare Data Analytics References</vt:lpstr>
      <vt:lpstr>Introduction to Healthcare Data Analytics References</vt:lpstr>
    </vt:vector>
  </TitlesOfParts>
  <Company>ICFI</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Villella, Christina</dc:creator>
  <cp:lastModifiedBy>Surojit</cp:lastModifiedBy>
  <cp:revision>84</cp:revision>
  <dcterms:created xsi:type="dcterms:W3CDTF">2018-06-13T15:28:32Z</dcterms:created>
  <dcterms:modified xsi:type="dcterms:W3CDTF">2020-04-10T17:34:31Z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2015-03-02T00:00:00Z</vt:filetime>
  </property>
  <property fmtid="{D5CDD505-2E9C-101B-9397-08002B2CF9AE}" pid="3" name="LastSaved">
    <vt:filetime>2015-03-02T00:00:00Z</vt:filetime>
  </property>
  <property fmtid="{D5CDD505-2E9C-101B-9397-08002B2CF9AE}" pid="4" name="ContentTypeId">
    <vt:lpwstr>0x0101006E4A79819CA3F3428B644840049B5527</vt:lpwstr>
  </property>
</Properties>
</file>