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7" r:id="rId3"/>
    <p:sldId id="300" r:id="rId4"/>
    <p:sldId id="299" r:id="rId5"/>
    <p:sldId id="325" r:id="rId6"/>
    <p:sldId id="326" r:id="rId7"/>
    <p:sldId id="327" r:id="rId8"/>
    <p:sldId id="328" r:id="rId9"/>
    <p:sldId id="260" r:id="rId10"/>
    <p:sldId id="302" r:id="rId11"/>
    <p:sldId id="303" r:id="rId12"/>
    <p:sldId id="309" r:id="rId13"/>
    <p:sldId id="310" r:id="rId14"/>
    <p:sldId id="311" r:id="rId15"/>
    <p:sldId id="312" r:id="rId16"/>
    <p:sldId id="313" r:id="rId17"/>
    <p:sldId id="314" r:id="rId18"/>
    <p:sldId id="316" r:id="rId19"/>
    <p:sldId id="317" r:id="rId20"/>
    <p:sldId id="304" r:id="rId21"/>
    <p:sldId id="315" r:id="rId22"/>
    <p:sldId id="305" r:id="rId23"/>
    <p:sldId id="318" r:id="rId24"/>
    <p:sldId id="319" r:id="rId25"/>
    <p:sldId id="320" r:id="rId26"/>
    <p:sldId id="321" r:id="rId27"/>
    <p:sldId id="322" r:id="rId28"/>
    <p:sldId id="306" r:id="rId29"/>
    <p:sldId id="307" r:id="rId30"/>
    <p:sldId id="308" r:id="rId31"/>
    <p:sldId id="277" r:id="rId32"/>
    <p:sldId id="257" r:id="rId33"/>
    <p:sldId id="262" r:id="rId34"/>
    <p:sldId id="258" r:id="rId35"/>
    <p:sldId id="263" r:id="rId36"/>
    <p:sldId id="259" r:id="rId37"/>
    <p:sldId id="267" r:id="rId38"/>
    <p:sldId id="266" r:id="rId39"/>
    <p:sldId id="273" r:id="rId40"/>
    <p:sldId id="271" r:id="rId41"/>
    <p:sldId id="270" r:id="rId42"/>
    <p:sldId id="276" r:id="rId43"/>
    <p:sldId id="336" r:id="rId44"/>
    <p:sldId id="337" r:id="rId45"/>
    <p:sldId id="323" r:id="rId46"/>
    <p:sldId id="330" r:id="rId47"/>
    <p:sldId id="331" r:id="rId48"/>
    <p:sldId id="332" r:id="rId49"/>
    <p:sldId id="333" r:id="rId50"/>
    <p:sldId id="334" r:id="rId51"/>
    <p:sldId id="335" r:id="rId52"/>
    <p:sldId id="278" r:id="rId53"/>
    <p:sldId id="280" r:id="rId54"/>
    <p:sldId id="282" r:id="rId55"/>
    <p:sldId id="281" r:id="rId56"/>
    <p:sldId id="279" r:id="rId57"/>
    <p:sldId id="283" r:id="rId58"/>
    <p:sldId id="284" r:id="rId59"/>
    <p:sldId id="285" r:id="rId60"/>
    <p:sldId id="290" r:id="rId61"/>
    <p:sldId id="286" r:id="rId62"/>
    <p:sldId id="293" r:id="rId63"/>
    <p:sldId id="287" r:id="rId64"/>
    <p:sldId id="288" r:id="rId65"/>
    <p:sldId id="289" r:id="rId66"/>
    <p:sldId id="291" r:id="rId67"/>
    <p:sldId id="292" r:id="rId68"/>
    <p:sldId id="294" r:id="rId69"/>
    <p:sldId id="29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60093"/>
    <a:srgbClr val="CC0000"/>
    <a:srgbClr val="FF3399"/>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8" d="100"/>
          <a:sy n="98" d="100"/>
        </p:scale>
        <p:origin x="-576" y="7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F2038EB-A497-4E8C-B9D2-9301ED5EF348}"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2038EB-A497-4E8C-B9D2-9301ED5EF348}"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F2038EB-A497-4E8C-B9D2-9301ED5EF348}"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2038EB-A497-4E8C-B9D2-9301ED5EF34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7FC10B51-0159-4B66-BF30-2031E07FFC50}" type="datetimeFigureOut">
              <a:rPr lang="en-US" smtClean="0"/>
              <a:t>5/24/2019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2038EB-A497-4E8C-B9D2-9301ED5EF348}"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FC10B51-0159-4B66-BF30-2031E07FFC50}" type="datetimeFigureOut">
              <a:rPr lang="en-US" smtClean="0"/>
              <a:t>5/24/2019</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F2038EB-A497-4E8C-B9D2-9301ED5EF348}"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4.wdp"/><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7.wdp"/><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eg"/><Relationship Id="rId5" Type="http://schemas.microsoft.com/office/2007/relationships/hdphoto" Target="../media/hdphoto16.wdp"/><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microsoft.com/office/2007/relationships/hdphoto" Target="../media/hdphoto19.wdp"/><Relationship Id="rId3" Type="http://schemas.microsoft.com/office/2007/relationships/hdphoto" Target="../media/hdphoto17.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gif"/><Relationship Id="rId5" Type="http://schemas.microsoft.com/office/2007/relationships/hdphoto" Target="../media/hdphoto18.wdp"/><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2.jpeg"/><Relationship Id="rId5" Type="http://schemas.microsoft.com/office/2007/relationships/hdphoto" Target="../media/hdphoto22.wdp"/><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6.jpeg"/><Relationship Id="rId5" Type="http://schemas.microsoft.com/office/2007/relationships/hdphoto" Target="../media/hdphoto26.wdp"/><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571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ctrTitle"/>
          </p:nvPr>
        </p:nvSpPr>
        <p:spPr>
          <a:xfrm>
            <a:off x="1600200" y="2819400"/>
            <a:ext cx="7162800" cy="1828800"/>
          </a:xfrm>
        </p:spPr>
        <p:txBody>
          <a:bodyPr>
            <a:prstTxWarp prst="textWave1">
              <a:avLst>
                <a:gd name="adj1" fmla="val 12500"/>
                <a:gd name="adj2" fmla="val 0"/>
              </a:avLst>
            </a:prstTxWarp>
          </a:bodyPr>
          <a:lstStyle/>
          <a:p>
            <a:pPr algn="ctr"/>
            <a:r>
              <a:rPr lang="en-US"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76200" dist="50800" dir="5400000" sx="98000" sy="98000" algn="ctr" rotWithShape="0">
                    <a:schemeClr val="tx1"/>
                  </a:outerShdw>
                </a:effectLst>
                <a:latin typeface="Algerian" pitchFamily="82" charset="0"/>
              </a:rPr>
              <a:t>CARBOHUDRATES</a:t>
            </a:r>
            <a:br>
              <a:rPr lang="en-US"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76200" dist="50800" dir="5400000" sx="98000" sy="98000" algn="ctr" rotWithShape="0">
                    <a:schemeClr val="tx1"/>
                  </a:outerShdw>
                </a:effectLst>
                <a:latin typeface="Algerian" pitchFamily="82" charset="0"/>
              </a:rPr>
            </a:br>
            <a:r>
              <a:rPr lang="en-US"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76200" dist="50800" dir="5400000" sx="98000" sy="98000" algn="ctr" rotWithShape="0">
                    <a:schemeClr val="tx1"/>
                  </a:outerShdw>
                </a:effectLst>
                <a:latin typeface="Algerian" pitchFamily="82" charset="0"/>
              </a:rPr>
              <a:t>CHEMISTRY</a:t>
            </a:r>
            <a:endParaRPr lang="en-US" dirty="0">
              <a:gradFill>
                <a:gsLst>
                  <a:gs pos="0">
                    <a:srgbClr val="000082"/>
                  </a:gs>
                  <a:gs pos="30000">
                    <a:srgbClr val="66008F"/>
                  </a:gs>
                  <a:gs pos="64999">
                    <a:srgbClr val="BA0066"/>
                  </a:gs>
                  <a:gs pos="89999">
                    <a:srgbClr val="FF0000"/>
                  </a:gs>
                  <a:gs pos="100000">
                    <a:srgbClr val="FF8200"/>
                  </a:gs>
                </a:gsLst>
                <a:lin ang="5400000" scaled="0"/>
              </a:gradFill>
              <a:effectLst>
                <a:outerShdw blurRad="76200" dist="50800" dir="5400000" sx="98000" sy="98000" algn="ctr" rotWithShape="0">
                  <a:schemeClr val="tx1"/>
                </a:outerShdw>
              </a:effectLst>
              <a:latin typeface="Algerian" pitchFamily="82" charset="0"/>
            </a:endParaRPr>
          </a:p>
        </p:txBody>
      </p:sp>
    </p:spTree>
    <p:extLst>
      <p:ext uri="{BB962C8B-B14F-4D97-AF65-F5344CB8AC3E}">
        <p14:creationId xmlns:p14="http://schemas.microsoft.com/office/powerpoint/2010/main" val="3553298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Classification of carbohydrates</a:t>
            </a:r>
          </a:p>
        </p:txBody>
      </p:sp>
      <p:sp>
        <p:nvSpPr>
          <p:cNvPr id="6147" name="Rectangle 3"/>
          <p:cNvSpPr>
            <a:spLocks noGrp="1" noChangeArrowheads="1"/>
          </p:cNvSpPr>
          <p:nvPr>
            <p:ph type="body" idx="1"/>
          </p:nvPr>
        </p:nvSpPr>
        <p:spPr/>
        <p:txBody>
          <a:bodyPr/>
          <a:lstStyle/>
          <a:p>
            <a:pPr eaLnBrk="1" hangingPunct="1">
              <a:lnSpc>
                <a:spcPct val="90000"/>
              </a:lnSpc>
            </a:pPr>
            <a:r>
              <a:rPr lang="en-US" altLang="en-US" b="0" smtClean="0"/>
              <a:t>Monosaccharides- glucose, fructose </a:t>
            </a:r>
          </a:p>
          <a:p>
            <a:pPr eaLnBrk="1" hangingPunct="1">
              <a:lnSpc>
                <a:spcPct val="90000"/>
              </a:lnSpc>
            </a:pPr>
            <a:r>
              <a:rPr lang="en-US" altLang="en-US" b="0" smtClean="0"/>
              <a:t>Oligosaccharides</a:t>
            </a:r>
          </a:p>
          <a:p>
            <a:pPr lvl="2" eaLnBrk="1" hangingPunct="1">
              <a:lnSpc>
                <a:spcPct val="90000"/>
              </a:lnSpc>
            </a:pPr>
            <a:r>
              <a:rPr lang="en-US" altLang="en-US" b="0" smtClean="0"/>
              <a:t>Di, tri, tetra, penta, up to 9 or 10 </a:t>
            </a:r>
          </a:p>
          <a:p>
            <a:pPr lvl="2" eaLnBrk="1" hangingPunct="1">
              <a:lnSpc>
                <a:spcPct val="90000"/>
              </a:lnSpc>
            </a:pPr>
            <a:r>
              <a:rPr lang="en-US" altLang="en-US" b="0" smtClean="0"/>
              <a:t>Most important are the disaccharides-lactose, sucrose </a:t>
            </a:r>
          </a:p>
          <a:p>
            <a:pPr eaLnBrk="1" hangingPunct="1">
              <a:lnSpc>
                <a:spcPct val="90000"/>
              </a:lnSpc>
            </a:pPr>
            <a:r>
              <a:rPr lang="en-US" altLang="en-US" b="0" smtClean="0"/>
              <a:t>Polysaccharides or glycans</a:t>
            </a:r>
          </a:p>
          <a:p>
            <a:pPr lvl="2" eaLnBrk="1" hangingPunct="1">
              <a:lnSpc>
                <a:spcPct val="90000"/>
              </a:lnSpc>
            </a:pPr>
            <a:r>
              <a:rPr lang="en-US" altLang="en-US" b="0" smtClean="0"/>
              <a:t>Homopolysaccharides-starch, glycogen, cellulose</a:t>
            </a:r>
          </a:p>
          <a:p>
            <a:pPr lvl="2" eaLnBrk="1" hangingPunct="1">
              <a:lnSpc>
                <a:spcPct val="90000"/>
              </a:lnSpc>
            </a:pPr>
            <a:r>
              <a:rPr lang="en-US" altLang="en-US" b="0" smtClean="0"/>
              <a:t>Heteropolysaccharides</a:t>
            </a:r>
          </a:p>
          <a:p>
            <a:pPr lvl="2" eaLnBrk="1" hangingPunct="1">
              <a:lnSpc>
                <a:spcPct val="90000"/>
              </a:lnSpc>
            </a:pPr>
            <a:r>
              <a:rPr lang="en-US" altLang="en-US" b="0" smtClean="0"/>
              <a:t>Complex carbohydrates</a:t>
            </a:r>
          </a:p>
          <a:p>
            <a:pPr eaLnBrk="1" hangingPunct="1">
              <a:lnSpc>
                <a:spcPct val="90000"/>
              </a:lnSpc>
            </a:pPr>
            <a:endParaRPr lang="en-US" altLang="en-US" smtClean="0"/>
          </a:p>
        </p:txBody>
      </p:sp>
    </p:spTree>
    <p:extLst>
      <p:ext uri="{BB962C8B-B14F-4D97-AF65-F5344CB8AC3E}">
        <p14:creationId xmlns:p14="http://schemas.microsoft.com/office/powerpoint/2010/main" val="2151818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35608" y="0"/>
            <a:ext cx="7498080" cy="563562"/>
          </a:xfrm>
        </p:spPr>
        <p:txBody>
          <a:bodyPr>
            <a:normAutofit fontScale="90000"/>
          </a:bodyPr>
          <a:lstStyle/>
          <a:p>
            <a:pPr algn="ctr" eaLnBrk="1" hangingPunct="1"/>
            <a:r>
              <a:rPr lang="en-US" altLang="en-US" smtClean="0"/>
              <a:t>Monosaccharides</a:t>
            </a:r>
          </a:p>
        </p:txBody>
      </p:sp>
      <p:sp>
        <p:nvSpPr>
          <p:cNvPr id="7171" name="Rectangle 3"/>
          <p:cNvSpPr>
            <a:spLocks noGrp="1" noChangeArrowheads="1"/>
          </p:cNvSpPr>
          <p:nvPr>
            <p:ph type="body" idx="1"/>
          </p:nvPr>
        </p:nvSpPr>
        <p:spPr>
          <a:xfrm>
            <a:off x="571500" y="503634"/>
            <a:ext cx="4800600" cy="3107531"/>
          </a:xfrm>
        </p:spPr>
        <p:txBody>
          <a:bodyPr>
            <a:normAutofit/>
          </a:bodyPr>
          <a:lstStyle/>
          <a:p>
            <a:pPr eaLnBrk="1" hangingPunct="1"/>
            <a:r>
              <a:rPr lang="en-US" altLang="en-US" sz="2000" b="1" dirty="0" smtClean="0"/>
              <a:t>Also known as simple sugars</a:t>
            </a:r>
          </a:p>
          <a:p>
            <a:pPr eaLnBrk="1" hangingPunct="1"/>
            <a:r>
              <a:rPr lang="en-US" altLang="en-US" sz="2000" b="1" dirty="0" smtClean="0"/>
              <a:t>Examples-glucose (blood sugar), fructose(sweetest sugar) are principal </a:t>
            </a:r>
            <a:r>
              <a:rPr lang="en-US" altLang="en-US" sz="2000" b="1" dirty="0" err="1" smtClean="0"/>
              <a:t>monosaccharides</a:t>
            </a:r>
            <a:r>
              <a:rPr lang="en-US" altLang="en-US" sz="2000" b="1" dirty="0" smtClean="0"/>
              <a:t> in food</a:t>
            </a:r>
          </a:p>
          <a:p>
            <a:pPr eaLnBrk="1" hangingPunct="1">
              <a:buFontTx/>
              <a:buNone/>
            </a:pPr>
            <a:endParaRPr lang="en-US" altLang="en-US" sz="2000" b="1"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576" y="2057400"/>
            <a:ext cx="6551214"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368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7667625"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991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04875"/>
            <a:ext cx="734377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01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3888"/>
            <a:ext cx="731520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148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762952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163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71115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282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23900"/>
            <a:ext cx="759142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731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
            <a:ext cx="75819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4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7086600"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770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35608" y="76200"/>
            <a:ext cx="7498080" cy="715962"/>
          </a:xfrm>
        </p:spPr>
        <p:txBody>
          <a:bodyPr>
            <a:normAutofit fontScale="90000"/>
          </a:bodyPr>
          <a:lstStyle/>
          <a:p>
            <a:pPr algn="ctr" eaLnBrk="1" hangingPunct="1"/>
            <a:r>
              <a:rPr lang="en-US" altLang="en-US" dirty="0" smtClean="0">
                <a:latin typeface="Arial Black" panose="020B0A04020102020204" pitchFamily="34" charset="0"/>
              </a:rPr>
              <a:t>General characteristics</a:t>
            </a:r>
          </a:p>
        </p:txBody>
      </p:sp>
      <p:sp>
        <p:nvSpPr>
          <p:cNvPr id="4099" name="Rectangle 3"/>
          <p:cNvSpPr>
            <a:spLocks noGrp="1" noChangeArrowheads="1"/>
          </p:cNvSpPr>
          <p:nvPr>
            <p:ph idx="1"/>
          </p:nvPr>
        </p:nvSpPr>
        <p:spPr>
          <a:xfrm>
            <a:off x="1219200" y="914400"/>
            <a:ext cx="7726680" cy="4800600"/>
          </a:xfrm>
        </p:spPr>
        <p:txBody>
          <a:bodyPr>
            <a:normAutofit fontScale="85000" lnSpcReduction="20000"/>
          </a:bodyPr>
          <a:lstStyle/>
          <a:p>
            <a:pPr>
              <a:lnSpc>
                <a:spcPct val="90000"/>
              </a:lnSpc>
            </a:pPr>
            <a:r>
              <a:rPr lang="en-US" altLang="en-US" sz="2800" b="1" dirty="0"/>
              <a:t>The term carbohydrate is derived from the </a:t>
            </a:r>
            <a:r>
              <a:rPr lang="en-US" altLang="en-US" sz="2800" b="1" dirty="0" err="1"/>
              <a:t>french</a:t>
            </a:r>
            <a:r>
              <a:rPr lang="en-US" altLang="en-US" sz="2800" b="1" dirty="0"/>
              <a:t>: hydrate de </a:t>
            </a:r>
            <a:r>
              <a:rPr lang="en-US" altLang="en-US" sz="2800" b="1" dirty="0" err="1"/>
              <a:t>carbone</a:t>
            </a:r>
            <a:endParaRPr lang="en-US" altLang="en-US" sz="2800" b="1" dirty="0"/>
          </a:p>
          <a:p>
            <a:pPr>
              <a:lnSpc>
                <a:spcPct val="90000"/>
              </a:lnSpc>
            </a:pPr>
            <a:r>
              <a:rPr lang="en-US" altLang="en-US" sz="2800" b="1" dirty="0"/>
              <a:t>compounds composed of C, H, and O</a:t>
            </a:r>
          </a:p>
          <a:p>
            <a:pPr>
              <a:lnSpc>
                <a:spcPct val="90000"/>
              </a:lnSpc>
              <a:buNone/>
            </a:pPr>
            <a:endParaRPr lang="en-US" altLang="en-US" sz="2800" b="1" baseline="-25000" dirty="0"/>
          </a:p>
          <a:p>
            <a:pPr>
              <a:lnSpc>
                <a:spcPct val="90000"/>
              </a:lnSpc>
            </a:pPr>
            <a:r>
              <a:rPr lang="en-US" altLang="en-US" sz="2800" b="1" dirty="0"/>
              <a:t>empirical formula: (CH</a:t>
            </a:r>
            <a:r>
              <a:rPr lang="en-US" altLang="en-US" sz="2800" b="1" baseline="-25000" dirty="0"/>
              <a:t>2</a:t>
            </a:r>
            <a:r>
              <a:rPr lang="en-US" altLang="en-US" sz="2800" b="1" dirty="0"/>
              <a:t>O)</a:t>
            </a:r>
            <a:r>
              <a:rPr lang="en-US" altLang="en-US" sz="2800" b="1" baseline="-25000" dirty="0"/>
              <a:t>n </a:t>
            </a:r>
            <a:endParaRPr lang="en-US" altLang="en-US" sz="2800" b="1" dirty="0"/>
          </a:p>
          <a:p>
            <a:pPr eaLnBrk="1" hangingPunct="1"/>
            <a:endParaRPr lang="en-US" altLang="en-US" sz="2800" b="1" dirty="0" smtClean="0"/>
          </a:p>
          <a:p>
            <a:pPr eaLnBrk="1" hangingPunct="1"/>
            <a:r>
              <a:rPr lang="en-US" altLang="en-US" sz="2800" b="1" dirty="0" smtClean="0"/>
              <a:t>Most carbohydrates are found naturally in bound form rather than as simple sugars</a:t>
            </a:r>
          </a:p>
          <a:p>
            <a:pPr lvl="2" eaLnBrk="1" hangingPunct="1"/>
            <a:r>
              <a:rPr lang="en-US" altLang="en-US" b="1" dirty="0" smtClean="0"/>
              <a:t>Polysaccharides (starch, cellulose, inulin, gums)</a:t>
            </a:r>
          </a:p>
          <a:p>
            <a:pPr lvl="2" eaLnBrk="1" hangingPunct="1"/>
            <a:r>
              <a:rPr lang="en-US" altLang="en-US" b="1" dirty="0" smtClean="0"/>
              <a:t>Glycoproteins and proteoglycans (hormones, blood group substances, antibodies)</a:t>
            </a:r>
          </a:p>
          <a:p>
            <a:pPr lvl="2" eaLnBrk="1" hangingPunct="1"/>
            <a:r>
              <a:rPr lang="en-US" altLang="en-US" b="1" dirty="0" smtClean="0"/>
              <a:t>Glycolipids (</a:t>
            </a:r>
            <a:r>
              <a:rPr lang="en-US" altLang="en-US" b="1" dirty="0" err="1" smtClean="0"/>
              <a:t>cerebrosides</a:t>
            </a:r>
            <a:r>
              <a:rPr lang="en-US" altLang="en-US" b="1" dirty="0" smtClean="0"/>
              <a:t>, </a:t>
            </a:r>
            <a:r>
              <a:rPr lang="en-US" altLang="en-US" b="1" dirty="0" err="1" smtClean="0"/>
              <a:t>gangliosides</a:t>
            </a:r>
            <a:r>
              <a:rPr lang="en-US" altLang="en-US" b="1" dirty="0" smtClean="0"/>
              <a:t>)</a:t>
            </a:r>
          </a:p>
          <a:p>
            <a:pPr lvl="2" eaLnBrk="1" hangingPunct="1"/>
            <a:r>
              <a:rPr lang="en-US" altLang="en-US" b="1" dirty="0" smtClean="0"/>
              <a:t>Glycosides</a:t>
            </a:r>
          </a:p>
          <a:p>
            <a:pPr lvl="2" eaLnBrk="1" hangingPunct="1"/>
            <a:r>
              <a:rPr lang="en-US" altLang="en-US" b="1" dirty="0" err="1" smtClean="0"/>
              <a:t>Mucopolysaccharides</a:t>
            </a:r>
            <a:r>
              <a:rPr lang="en-US" altLang="en-US" b="1" dirty="0" smtClean="0"/>
              <a:t> (hyaluronic acid)</a:t>
            </a:r>
          </a:p>
          <a:p>
            <a:pPr lvl="2" eaLnBrk="1" hangingPunct="1"/>
            <a:r>
              <a:rPr lang="en-US" altLang="en-US" b="1" dirty="0" smtClean="0"/>
              <a:t>Nucleic acids</a:t>
            </a:r>
          </a:p>
        </p:txBody>
      </p:sp>
    </p:spTree>
    <p:extLst>
      <p:ext uri="{BB962C8B-B14F-4D97-AF65-F5344CB8AC3E}">
        <p14:creationId xmlns:p14="http://schemas.microsoft.com/office/powerpoint/2010/main" val="908497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Oligosaccharides</a:t>
            </a:r>
          </a:p>
        </p:txBody>
      </p:sp>
      <p:sp>
        <p:nvSpPr>
          <p:cNvPr id="8195" name="Rectangle 3"/>
          <p:cNvSpPr>
            <a:spLocks noGrp="1" noChangeArrowheads="1"/>
          </p:cNvSpPr>
          <p:nvPr>
            <p:ph type="body" idx="1"/>
          </p:nvPr>
        </p:nvSpPr>
        <p:spPr/>
        <p:txBody>
          <a:bodyPr/>
          <a:lstStyle/>
          <a:p>
            <a:pPr eaLnBrk="1" hangingPunct="1"/>
            <a:r>
              <a:rPr lang="en-US" altLang="en-US" b="0" smtClean="0"/>
              <a:t>Most common are the disaccharides</a:t>
            </a:r>
          </a:p>
          <a:p>
            <a:pPr lvl="2" eaLnBrk="1" hangingPunct="1"/>
            <a:r>
              <a:rPr lang="en-US" altLang="en-US" b="0" smtClean="0"/>
              <a:t>Sucrose, lactose, and maltose</a:t>
            </a:r>
          </a:p>
          <a:p>
            <a:pPr lvl="2" eaLnBrk="1" hangingPunct="1"/>
            <a:r>
              <a:rPr lang="en-US" altLang="en-US" b="0" smtClean="0"/>
              <a:t>Maltose ( 2 molecules of D-glucose)</a:t>
            </a:r>
          </a:p>
          <a:p>
            <a:pPr lvl="2" eaLnBrk="1" hangingPunct="1"/>
            <a:r>
              <a:rPr lang="en-US" altLang="en-US" b="0" smtClean="0"/>
              <a:t>Lactose (a molecule of glucose and a molecule of galactose)</a:t>
            </a:r>
          </a:p>
          <a:p>
            <a:pPr lvl="2" eaLnBrk="1" hangingPunct="1"/>
            <a:r>
              <a:rPr lang="en-US" altLang="en-US" b="0" smtClean="0"/>
              <a:t>Sucrose (a molecule of glucose and a molecule of fructose)</a:t>
            </a:r>
          </a:p>
        </p:txBody>
      </p:sp>
    </p:spTree>
    <p:extLst>
      <p:ext uri="{BB962C8B-B14F-4D97-AF65-F5344CB8AC3E}">
        <p14:creationId xmlns:p14="http://schemas.microsoft.com/office/powerpoint/2010/main" val="2981253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7686675"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519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altLang="en-US" smtClean="0"/>
              <a:t>Polysaccharides(complex carbohydrates)</a:t>
            </a:r>
          </a:p>
        </p:txBody>
      </p:sp>
      <p:sp>
        <p:nvSpPr>
          <p:cNvPr id="9219" name="Rectangle 3"/>
          <p:cNvSpPr>
            <a:spLocks noGrp="1" noChangeArrowheads="1"/>
          </p:cNvSpPr>
          <p:nvPr>
            <p:ph type="body" idx="1"/>
          </p:nvPr>
        </p:nvSpPr>
        <p:spPr>
          <a:xfrm>
            <a:off x="685800" y="1981200"/>
            <a:ext cx="7772400" cy="4267200"/>
          </a:xfrm>
        </p:spPr>
        <p:txBody>
          <a:bodyPr/>
          <a:lstStyle/>
          <a:p>
            <a:pPr eaLnBrk="1" hangingPunct="1"/>
            <a:r>
              <a:rPr lang="en-US" altLang="en-US" sz="2800" b="0" smtClean="0"/>
              <a:t>homoglycans (starch, cellulose, glycogen, inulin)</a:t>
            </a:r>
          </a:p>
          <a:p>
            <a:pPr eaLnBrk="1" hangingPunct="1"/>
            <a:r>
              <a:rPr lang="en-US" altLang="en-US" sz="2800" b="0" smtClean="0"/>
              <a:t>Starch is  the most common storage polysaccharide in plants</a:t>
            </a:r>
          </a:p>
          <a:p>
            <a:pPr eaLnBrk="1" hangingPunct="1"/>
            <a:r>
              <a:rPr lang="en-US" altLang="en-US" sz="2800" b="0" smtClean="0"/>
              <a:t>Common sources are grains , potatoes, peas, beans, wheat</a:t>
            </a:r>
          </a:p>
          <a:p>
            <a:pPr eaLnBrk="1" hangingPunct="1"/>
            <a:r>
              <a:rPr lang="en-US" altLang="en-US" sz="2800" b="0" smtClean="0"/>
              <a:t>heteroglycans (gums, mucopolysaccharides)</a:t>
            </a:r>
          </a:p>
          <a:p>
            <a:pPr eaLnBrk="1" hangingPunct="1">
              <a:lnSpc>
                <a:spcPct val="90000"/>
              </a:lnSpc>
            </a:pPr>
            <a:r>
              <a:rPr lang="en-US" altLang="en-US" sz="2800" b="0" smtClean="0"/>
              <a:t>Glycogen is also known as animal starch and is</a:t>
            </a:r>
          </a:p>
          <a:p>
            <a:pPr eaLnBrk="1" hangingPunct="1">
              <a:lnSpc>
                <a:spcPct val="90000"/>
              </a:lnSpc>
              <a:buFontTx/>
              <a:buNone/>
            </a:pPr>
            <a:r>
              <a:rPr lang="en-US" altLang="en-US" sz="2800" b="0" smtClean="0"/>
              <a:t>stored in muscle and liver</a:t>
            </a:r>
          </a:p>
          <a:p>
            <a:pPr eaLnBrk="1" hangingPunct="1"/>
            <a:endParaRPr lang="en-US" altLang="en-US" sz="2800" b="0" smtClean="0"/>
          </a:p>
        </p:txBody>
      </p:sp>
    </p:spTree>
    <p:extLst>
      <p:ext uri="{BB962C8B-B14F-4D97-AF65-F5344CB8AC3E}">
        <p14:creationId xmlns:p14="http://schemas.microsoft.com/office/powerpoint/2010/main" val="1950078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75819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004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68675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962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04838"/>
            <a:ext cx="75438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384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47725"/>
            <a:ext cx="75723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396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57238"/>
            <a:ext cx="782002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514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Fibers</a:t>
            </a:r>
          </a:p>
        </p:txBody>
      </p:sp>
      <p:sp>
        <p:nvSpPr>
          <p:cNvPr id="10243" name="Rectangle 3"/>
          <p:cNvSpPr>
            <a:spLocks noGrp="1" noChangeArrowheads="1"/>
          </p:cNvSpPr>
          <p:nvPr>
            <p:ph type="body" idx="1"/>
          </p:nvPr>
        </p:nvSpPr>
        <p:spPr>
          <a:xfrm>
            <a:off x="685800" y="1524000"/>
            <a:ext cx="7772400" cy="4114800"/>
          </a:xfrm>
        </p:spPr>
        <p:txBody>
          <a:bodyPr/>
          <a:lstStyle/>
          <a:p>
            <a:pPr eaLnBrk="1" hangingPunct="1">
              <a:lnSpc>
                <a:spcPct val="90000"/>
              </a:lnSpc>
            </a:pPr>
            <a:r>
              <a:rPr lang="en-US" altLang="en-US" sz="2800" b="0" smtClean="0"/>
              <a:t>Found in food derived from plants</a:t>
            </a:r>
          </a:p>
          <a:p>
            <a:pPr eaLnBrk="1" hangingPunct="1">
              <a:lnSpc>
                <a:spcPct val="90000"/>
              </a:lnSpc>
            </a:pPr>
            <a:r>
              <a:rPr lang="en-US" altLang="en-US" sz="2800" b="0" smtClean="0"/>
              <a:t>Includes polysaccharides such as cellulose, hemicellulose, pectins, gums and mucilages</a:t>
            </a:r>
          </a:p>
          <a:p>
            <a:pPr eaLnBrk="1" hangingPunct="1">
              <a:lnSpc>
                <a:spcPct val="90000"/>
              </a:lnSpc>
            </a:pPr>
            <a:r>
              <a:rPr lang="en-US" altLang="en-US" sz="2800" b="0" smtClean="0"/>
              <a:t>Also includes non-polysaccharides such as lignin, cutins and tannins</a:t>
            </a:r>
          </a:p>
          <a:p>
            <a:pPr eaLnBrk="1" hangingPunct="1">
              <a:lnSpc>
                <a:spcPct val="90000"/>
              </a:lnSpc>
            </a:pPr>
            <a:r>
              <a:rPr lang="en-US" altLang="en-US" sz="2800" b="0" smtClean="0"/>
              <a:t>Fibers are not a source of energy because human digestive enzymes cannot break down fibers</a:t>
            </a:r>
          </a:p>
          <a:p>
            <a:pPr eaLnBrk="1" hangingPunct="1">
              <a:lnSpc>
                <a:spcPct val="90000"/>
              </a:lnSpc>
            </a:pPr>
            <a:r>
              <a:rPr lang="en-US" altLang="en-US" sz="2800" b="0" smtClean="0"/>
              <a:t>The bacteria in human GI tract can breakdown some fibers. </a:t>
            </a:r>
          </a:p>
          <a:p>
            <a:pPr eaLnBrk="1" hangingPunct="1">
              <a:lnSpc>
                <a:spcPct val="90000"/>
              </a:lnSpc>
            </a:pPr>
            <a:endParaRPr lang="en-US" altLang="en-US" sz="2800" smtClean="0"/>
          </a:p>
          <a:p>
            <a:pPr eaLnBrk="1" hangingPunct="1">
              <a:lnSpc>
                <a:spcPct val="90000"/>
              </a:lnSpc>
              <a:buFontTx/>
              <a:buNone/>
            </a:pPr>
            <a:endParaRPr lang="en-US" altLang="en-US" sz="2800" smtClean="0"/>
          </a:p>
        </p:txBody>
      </p:sp>
    </p:spTree>
    <p:extLst>
      <p:ext uri="{BB962C8B-B14F-4D97-AF65-F5344CB8AC3E}">
        <p14:creationId xmlns:p14="http://schemas.microsoft.com/office/powerpoint/2010/main" val="393673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304800"/>
            <a:ext cx="7772400" cy="1143000"/>
          </a:xfrm>
        </p:spPr>
        <p:txBody>
          <a:bodyPr>
            <a:normAutofit fontScale="90000"/>
          </a:bodyPr>
          <a:lstStyle/>
          <a:p>
            <a:r>
              <a:rPr lang="en-GB" altLang="en-US" smtClean="0"/>
              <a:t>classification of fibers based on their solubilities in water</a:t>
            </a:r>
          </a:p>
        </p:txBody>
      </p:sp>
      <p:sp>
        <p:nvSpPr>
          <p:cNvPr id="11267" name="Content Placeholder 2"/>
          <p:cNvSpPr>
            <a:spLocks noGrp="1"/>
          </p:cNvSpPr>
          <p:nvPr>
            <p:ph idx="1"/>
          </p:nvPr>
        </p:nvSpPr>
        <p:spPr>
          <a:xfrm>
            <a:off x="685800" y="1600200"/>
            <a:ext cx="7772400" cy="4495800"/>
          </a:xfrm>
        </p:spPr>
        <p:txBody>
          <a:bodyPr/>
          <a:lstStyle/>
          <a:p>
            <a:pPr>
              <a:buFontTx/>
              <a:buNone/>
            </a:pPr>
            <a:r>
              <a:rPr lang="en-GB" altLang="en-US" smtClean="0"/>
              <a:t>(</a:t>
            </a:r>
            <a:r>
              <a:rPr lang="en-GB" altLang="en-US" sz="2800" u="sng" smtClean="0"/>
              <a:t>1)Soluble fibers</a:t>
            </a:r>
            <a:r>
              <a:rPr lang="en-GB" altLang="en-US" sz="2800" smtClean="0"/>
              <a:t>: </a:t>
            </a:r>
            <a:r>
              <a:rPr lang="en-GB" altLang="en-US" sz="2800" b="0" smtClean="0"/>
              <a:t>includes gum,pectin, some hemicellulose and mucilages found in fruits, oats, barley and legumes . </a:t>
            </a:r>
          </a:p>
          <a:p>
            <a:pPr>
              <a:buFontTx/>
              <a:buNone/>
            </a:pPr>
            <a:r>
              <a:rPr lang="en-GB" altLang="en-US" sz="2800" b="0" smtClean="0"/>
              <a:t>   Actions on body:</a:t>
            </a:r>
          </a:p>
          <a:p>
            <a:pPr>
              <a:buFontTx/>
              <a:buNone/>
            </a:pPr>
            <a:r>
              <a:rPr lang="en-GB" altLang="en-US" sz="2800" b="0" smtClean="0">
                <a:sym typeface="Wingdings" pitchFamily="2" charset="2"/>
              </a:rPr>
              <a:t>(i) Delay GI transit(benefits digestive disorders)</a:t>
            </a:r>
          </a:p>
          <a:p>
            <a:pPr>
              <a:buFontTx/>
              <a:buNone/>
            </a:pPr>
            <a:r>
              <a:rPr lang="en-GB" altLang="en-US" sz="2800" b="0" smtClean="0">
                <a:sym typeface="Wingdings" pitchFamily="2" charset="2"/>
              </a:rPr>
              <a:t>(ii) Delay glucose absorption 9benefits diabetes)</a:t>
            </a:r>
          </a:p>
          <a:p>
            <a:pPr>
              <a:buFontTx/>
              <a:buNone/>
            </a:pPr>
            <a:r>
              <a:rPr lang="en-GB" altLang="en-US" sz="2800" b="0" smtClean="0">
                <a:sym typeface="Wingdings" pitchFamily="2" charset="2"/>
              </a:rPr>
              <a:t>(iii) Lowers blood cholesterol(benefits heart disease)</a:t>
            </a:r>
            <a:endParaRPr lang="en-GB" altLang="en-US" sz="2800" b="0" smtClean="0"/>
          </a:p>
          <a:p>
            <a:pPr>
              <a:buFontTx/>
              <a:buNone/>
            </a:pPr>
            <a:endParaRPr lang="en-GB" altLang="en-US" smtClean="0"/>
          </a:p>
        </p:txBody>
      </p:sp>
    </p:spTree>
    <p:extLst>
      <p:ext uri="{BB962C8B-B14F-4D97-AF65-F5344CB8AC3E}">
        <p14:creationId xmlns:p14="http://schemas.microsoft.com/office/powerpoint/2010/main" val="262557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arbohydrates sources"/>
          <p:cNvSpPr>
            <a:spLocks noChangeAspect="1" noChangeArrowheads="1"/>
          </p:cNvSpPr>
          <p:nvPr/>
        </p:nvSpPr>
        <p:spPr bwMode="auto">
          <a:xfrm>
            <a:off x="155575" y="-1279525"/>
            <a:ext cx="5334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carbohydrates sources"/>
          <p:cNvSpPr>
            <a:spLocks noChangeAspect="1" noChangeArrowheads="1"/>
          </p:cNvSpPr>
          <p:nvPr/>
        </p:nvSpPr>
        <p:spPr bwMode="auto">
          <a:xfrm>
            <a:off x="307975" y="-1127125"/>
            <a:ext cx="5334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71247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00400" y="0"/>
            <a:ext cx="3121025" cy="769441"/>
          </a:xfrm>
          <a:prstGeom prst="rect">
            <a:avLst/>
          </a:prstGeom>
          <a:noFill/>
        </p:spPr>
        <p:txBody>
          <a:bodyPr wrap="square" rtlCol="0">
            <a:spAutoFit/>
          </a:bodyPr>
          <a:lstStyle/>
          <a:p>
            <a:pPr algn="ctr"/>
            <a:r>
              <a:rPr lang="en-US" sz="4400" b="1" dirty="0" smtClean="0"/>
              <a:t>SOURCES</a:t>
            </a:r>
            <a:endParaRPr lang="en-US" sz="4400" b="1"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87475"/>
            <a:ext cx="6400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Image result for carbohydrates 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819400"/>
            <a:ext cx="4448175" cy="33623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Image result for carbohydrates sources"/>
          <p:cNvSpPr>
            <a:spLocks noChangeAspect="1" noChangeArrowheads="1"/>
          </p:cNvSpPr>
          <p:nvPr/>
        </p:nvSpPr>
        <p:spPr bwMode="auto">
          <a:xfrm>
            <a:off x="155575" y="-1608138"/>
            <a:ext cx="5981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50587"/>
            <a:ext cx="7620000" cy="443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5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0-#ppt_w/2"/>
                                          </p:val>
                                        </p:tav>
                                        <p:tav tm="100000">
                                          <p:val>
                                            <p:strVal val="#ppt_x"/>
                                          </p:val>
                                        </p:tav>
                                      </p:tavLst>
                                    </p:anim>
                                    <p:anim calcmode="lin" valueType="num">
                                      <p:cBhvr additive="base">
                                        <p:cTn id="14" dur="500" fill="hold"/>
                                        <p:tgtEl>
                                          <p:spTgt spid="308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08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083"/>
                                        </p:tgtEl>
                                        <p:attrNameLst>
                                          <p:attrName>style.visibility</p:attrName>
                                        </p:attrNameLst>
                                      </p:cBhvr>
                                      <p:to>
                                        <p:strVal val="visible"/>
                                      </p:to>
                                    </p:set>
                                    <p:anim calcmode="lin" valueType="num">
                                      <p:cBhvr additive="base">
                                        <p:cTn id="19" dur="500" fill="hold"/>
                                        <p:tgtEl>
                                          <p:spTgt spid="3083"/>
                                        </p:tgtEl>
                                        <p:attrNameLst>
                                          <p:attrName>ppt_x</p:attrName>
                                        </p:attrNameLst>
                                      </p:cBhvr>
                                      <p:tavLst>
                                        <p:tav tm="0">
                                          <p:val>
                                            <p:strVal val="1+#ppt_w/2"/>
                                          </p:val>
                                        </p:tav>
                                        <p:tav tm="100000">
                                          <p:val>
                                            <p:strVal val="#ppt_x"/>
                                          </p:val>
                                        </p:tav>
                                      </p:tavLst>
                                    </p:anim>
                                    <p:anim calcmode="lin" valueType="num">
                                      <p:cBhvr additive="base">
                                        <p:cTn id="20" dur="500" fill="hold"/>
                                        <p:tgtEl>
                                          <p:spTgt spid="308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08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304800"/>
            <a:ext cx="7772400" cy="1143000"/>
          </a:xfrm>
        </p:spPr>
        <p:txBody>
          <a:bodyPr>
            <a:normAutofit fontScale="90000"/>
          </a:bodyPr>
          <a:lstStyle/>
          <a:p>
            <a:r>
              <a:rPr lang="en-GB" altLang="en-US" smtClean="0"/>
              <a:t>classification of fibers based on their solubilities in water</a:t>
            </a:r>
          </a:p>
        </p:txBody>
      </p:sp>
      <p:sp>
        <p:nvSpPr>
          <p:cNvPr id="12291" name="Content Placeholder 2"/>
          <p:cNvSpPr>
            <a:spLocks noGrp="1"/>
          </p:cNvSpPr>
          <p:nvPr>
            <p:ph idx="1"/>
          </p:nvPr>
        </p:nvSpPr>
        <p:spPr>
          <a:xfrm>
            <a:off x="685800" y="1600200"/>
            <a:ext cx="7772400" cy="4114800"/>
          </a:xfrm>
        </p:spPr>
        <p:txBody>
          <a:bodyPr>
            <a:normAutofit lnSpcReduction="10000"/>
          </a:bodyPr>
          <a:lstStyle/>
          <a:p>
            <a:pPr>
              <a:buFontTx/>
              <a:buNone/>
            </a:pPr>
            <a:r>
              <a:rPr lang="en-GB" altLang="en-US" sz="2800" u="sng" smtClean="0"/>
              <a:t>(2) Insoluble fibers</a:t>
            </a:r>
            <a:r>
              <a:rPr lang="en-GB" altLang="en-US" sz="2800" b="0" smtClean="0"/>
              <a:t>: includes cellulose, many hemicellulose, lignin found in wheat bran , corn bran, whole grain bread, cereals and vegetables (carrot, cabbage)</a:t>
            </a:r>
          </a:p>
          <a:p>
            <a:pPr>
              <a:buFontTx/>
              <a:buNone/>
            </a:pPr>
            <a:r>
              <a:rPr lang="en-GB" altLang="en-US" sz="2800" b="0" smtClean="0"/>
              <a:t>Actions in body: </a:t>
            </a:r>
          </a:p>
          <a:p>
            <a:pPr>
              <a:buFontTx/>
              <a:buNone/>
            </a:pPr>
            <a:r>
              <a:rPr lang="en-GB" altLang="en-US" sz="2800" b="0" smtClean="0"/>
              <a:t>(i)Accelerates GI transit and increases fecal weight(promotes bowel movement)</a:t>
            </a:r>
          </a:p>
          <a:p>
            <a:pPr>
              <a:buFontTx/>
              <a:buNone/>
            </a:pPr>
            <a:r>
              <a:rPr lang="en-GB" altLang="en-US" sz="2800" b="0" smtClean="0"/>
              <a:t>(ii) Slows starch hydrolysis and delays glucose absorption(Benefits diabetes</a:t>
            </a:r>
            <a:r>
              <a:rPr lang="en-GB" altLang="en-US" sz="2800" smtClean="0"/>
              <a:t>)</a:t>
            </a:r>
          </a:p>
        </p:txBody>
      </p:sp>
    </p:spTree>
    <p:extLst>
      <p:ext uri="{BB962C8B-B14F-4D97-AF65-F5344CB8AC3E}">
        <p14:creationId xmlns:p14="http://schemas.microsoft.com/office/powerpoint/2010/main" val="382466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figures.boundless.com/6734/full/major-digestive-enzymes.png"/>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000" y="684212"/>
            <a:ext cx="8382000" cy="5489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591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52400"/>
            <a:ext cx="4336636" cy="584775"/>
          </a:xfrm>
          <a:prstGeom prst="rect">
            <a:avLst/>
          </a:prstGeom>
          <a:effectLst>
            <a:glow rad="101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convex"/>
          </a:sp3d>
        </p:spPr>
        <p:style>
          <a:lnRef idx="0">
            <a:schemeClr val="accent5"/>
          </a:lnRef>
          <a:fillRef idx="3">
            <a:schemeClr val="accent5"/>
          </a:fillRef>
          <a:effectRef idx="3">
            <a:schemeClr val="accent5"/>
          </a:effectRef>
          <a:fontRef idx="minor">
            <a:schemeClr val="lt1"/>
          </a:fontRef>
        </p:style>
        <p:txBody>
          <a:bodyPr wrap="none">
            <a:spAutoFit/>
          </a:bodyPr>
          <a:lstStyle/>
          <a:p>
            <a:r>
              <a:rPr lang="en-US" sz="3200" b="1" dirty="0" smtClean="0">
                <a:solidFill>
                  <a:sysClr val="windowText" lastClr="000000"/>
                </a:solidFill>
                <a:latin typeface="Bernard MT Condensed" pitchFamily="18" charset="0"/>
              </a:rPr>
              <a:t>CARBOHDYRATE DIGESTION</a:t>
            </a:r>
            <a:endParaRPr lang="en-US" sz="3200" dirty="0">
              <a:solidFill>
                <a:sysClr val="windowText" lastClr="000000"/>
              </a:solidFill>
              <a:latin typeface="Bernard MT Condensed" pitchFamily="18" charset="0"/>
            </a:endParaRPr>
          </a:p>
        </p:txBody>
      </p:sp>
      <p:sp>
        <p:nvSpPr>
          <p:cNvPr id="3" name="Rectangle 2"/>
          <p:cNvSpPr/>
          <p:nvPr/>
        </p:nvSpPr>
        <p:spPr>
          <a:xfrm>
            <a:off x="381000" y="1066800"/>
            <a:ext cx="8382000" cy="1754326"/>
          </a:xfrm>
          <a:prstGeom prst="rect">
            <a:avLst/>
          </a:prstGeom>
        </p:spPr>
        <p:txBody>
          <a:bodyPr wrap="square">
            <a:spAutoFit/>
          </a:bodyPr>
          <a:lstStyle/>
          <a:p>
            <a:pPr marL="285750" indent="-285750" algn="just">
              <a:buFont typeface="Wingdings" pitchFamily="2" charset="2"/>
              <a:buChar char="v"/>
            </a:pPr>
            <a:r>
              <a:rPr lang="en-US" b="1" dirty="0"/>
              <a:t>The two digestible carbohydrates are </a:t>
            </a:r>
            <a:r>
              <a:rPr lang="en-US" b="1" dirty="0">
                <a:effectLst>
                  <a:outerShdw blurRad="38100" dist="38100" dir="2700000" algn="tl">
                    <a:srgbClr val="000000">
                      <a:alpha val="43137"/>
                    </a:srgbClr>
                  </a:outerShdw>
                </a:effectLst>
              </a:rPr>
              <a:t>starches</a:t>
            </a:r>
            <a:r>
              <a:rPr lang="en-US" b="1" dirty="0"/>
              <a:t> and </a:t>
            </a:r>
            <a:r>
              <a:rPr lang="en-US" b="1" dirty="0">
                <a:effectLst>
                  <a:outerShdw blurRad="38100" dist="38100" dir="2700000" algn="tl">
                    <a:srgbClr val="000000">
                      <a:alpha val="43137"/>
                    </a:srgbClr>
                  </a:outerShdw>
                </a:effectLst>
              </a:rPr>
              <a:t>sugars,</a:t>
            </a:r>
            <a:r>
              <a:rPr lang="en-US" b="1" dirty="0"/>
              <a:t> and both of these carbohydrates are digested, or broken down into their most elementary form, along the gastrointestinal tract. </a:t>
            </a:r>
            <a:endParaRPr lang="en-US" b="1" dirty="0" smtClean="0"/>
          </a:p>
          <a:p>
            <a:pPr algn="just"/>
            <a:endParaRPr lang="en-US" b="1" dirty="0"/>
          </a:p>
          <a:p>
            <a:pPr marL="285750" indent="-285750" algn="just">
              <a:buFont typeface="Wingdings" pitchFamily="2" charset="2"/>
              <a:buChar char="v"/>
            </a:pPr>
            <a:r>
              <a:rPr lang="en-US" b="1" dirty="0" smtClean="0">
                <a:effectLst>
                  <a:outerShdw blurRad="38100" dist="38100" dir="2700000" algn="tl">
                    <a:srgbClr val="000000">
                      <a:alpha val="43137"/>
                    </a:srgbClr>
                  </a:outerShdw>
                </a:effectLst>
              </a:rPr>
              <a:t>Amylase</a:t>
            </a:r>
            <a:r>
              <a:rPr lang="en-US" b="1" dirty="0"/>
              <a:t>, an enzyme which breaks apart starches, is found in the mouth and in the small intestine. </a:t>
            </a:r>
            <a:endParaRPr lang="en-US" b="1" dirty="0" smtClean="0"/>
          </a:p>
        </p:txBody>
      </p:sp>
      <p:pic>
        <p:nvPicPr>
          <p:cNvPr id="4" name="Picture 3" descr="http://www.nippon-sapuri.com/english/images/touchi01_2.jpg"/>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667000"/>
            <a:ext cx="4876800" cy="3962400"/>
          </a:xfrm>
          <a:prstGeom prst="rect">
            <a:avLst/>
          </a:prstGeom>
          <a:noFill/>
          <a:ln>
            <a:noFill/>
          </a:ln>
        </p:spPr>
      </p:pic>
      <p:sp>
        <p:nvSpPr>
          <p:cNvPr id="5" name="Rectangle 4"/>
          <p:cNvSpPr/>
          <p:nvPr/>
        </p:nvSpPr>
        <p:spPr>
          <a:xfrm>
            <a:off x="381000" y="3074075"/>
            <a:ext cx="3505200" cy="2862322"/>
          </a:xfrm>
          <a:prstGeom prst="rect">
            <a:avLst/>
          </a:prstGeom>
        </p:spPr>
        <p:txBody>
          <a:bodyPr wrap="square">
            <a:spAutoFit/>
          </a:bodyPr>
          <a:lstStyle/>
          <a:p>
            <a:pPr marL="285750" indent="-285750" algn="just">
              <a:buFont typeface="Wingdings" pitchFamily="2" charset="2"/>
              <a:buChar char="v"/>
            </a:pPr>
            <a:r>
              <a:rPr lang="en-US" b="1" dirty="0" smtClean="0"/>
              <a:t>Similarly, the </a:t>
            </a:r>
            <a:r>
              <a:rPr lang="en-US" b="1" dirty="0" smtClean="0">
                <a:solidFill>
                  <a:srgbClr val="FF0000"/>
                </a:solidFill>
              </a:rPr>
              <a:t>three major enzymes which break apart sugars -- </a:t>
            </a:r>
            <a:r>
              <a:rPr lang="en-US" b="1" dirty="0" err="1" smtClean="0">
                <a:solidFill>
                  <a:srgbClr val="FF0000"/>
                </a:solidFill>
              </a:rPr>
              <a:t>sucrase</a:t>
            </a:r>
            <a:r>
              <a:rPr lang="en-US" b="1" dirty="0" smtClean="0">
                <a:solidFill>
                  <a:srgbClr val="FF0000"/>
                </a:solidFill>
              </a:rPr>
              <a:t>, maltase and lactase</a:t>
            </a:r>
            <a:r>
              <a:rPr lang="en-US" b="1" dirty="0" smtClean="0"/>
              <a:t> -- are also found in the mouth and in the small intestine. Once these digested starches and sugars begin to move through the small intestine, they are able to be absorbed.</a:t>
            </a:r>
            <a:endParaRPr lang="en-US" b="1" dirty="0"/>
          </a:p>
        </p:txBody>
      </p:sp>
    </p:spTree>
    <p:extLst>
      <p:ext uri="{BB962C8B-B14F-4D97-AF65-F5344CB8AC3E}">
        <p14:creationId xmlns:p14="http://schemas.microsoft.com/office/powerpoint/2010/main" val="1044462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uzzle.com/images/diagrams/carbohydrates-classification.jpg"/>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201" y="152400"/>
            <a:ext cx="4953000" cy="3011805"/>
          </a:xfrm>
          <a:prstGeom prst="rect">
            <a:avLst/>
          </a:prstGeom>
          <a:noFill/>
          <a:ln>
            <a:noFill/>
          </a:ln>
        </p:spPr>
      </p:pic>
      <p:pic>
        <p:nvPicPr>
          <p:cNvPr id="3" name="Picture 2" descr="http://i.imgur.com/lc5oC.jpg"/>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00200" y="3276600"/>
            <a:ext cx="6096000" cy="3581400"/>
          </a:xfrm>
          <a:prstGeom prst="rect">
            <a:avLst/>
          </a:prstGeom>
          <a:noFill/>
          <a:ln>
            <a:noFill/>
          </a:ln>
        </p:spPr>
      </p:pic>
      <p:pic>
        <p:nvPicPr>
          <p:cNvPr id="4" name="Picture 3" descr="http://classconnection.s3.amazonaws.com/6/flashcards/2136006/jpg/physio1531364393137538.jpg"/>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05400" y="228600"/>
            <a:ext cx="3962400" cy="2643505"/>
          </a:xfrm>
          <a:prstGeom prst="rect">
            <a:avLst/>
          </a:prstGeom>
          <a:noFill/>
          <a:ln>
            <a:noFill/>
          </a:ln>
        </p:spPr>
      </p:pic>
    </p:spTree>
    <p:extLst>
      <p:ext uri="{BB962C8B-B14F-4D97-AF65-F5344CB8AC3E}">
        <p14:creationId xmlns:p14="http://schemas.microsoft.com/office/powerpoint/2010/main" val="27955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78388"/>
            <a:ext cx="9067800"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20" rIns="457056"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Disaccharides and polysaccharides must be digested before the body can use them, while </a:t>
            </a:r>
            <a:r>
              <a:rPr kumimoji="0" lang="en-US" b="1" i="0"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monosaccharides</a:t>
            </a:r>
            <a:r>
              <a:rPr kumimoji="0" lang="en-US" b="1" i="0"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do not require digestion. </a:t>
            </a:r>
            <a:r>
              <a:rPr kumimoji="0" lang="en-US" b="1" i="0" strike="noStrike" cap="none" normalizeH="0" baseline="0" dirty="0" smtClean="0">
                <a:ln>
                  <a:noFill/>
                </a:ln>
                <a:effectLst/>
                <a:latin typeface="Arial" pitchFamily="34" charset="0"/>
                <a:ea typeface="Times New Roman" pitchFamily="18" charset="0"/>
                <a:cs typeface="Arial" pitchFamily="34" charset="0"/>
              </a:rPr>
              <a:t>For this reason, as well as for other reasons,</a:t>
            </a:r>
            <a:r>
              <a:rPr kumimoji="0" lang="en-US" b="1" i="0" strike="noStrike" cap="none" normalizeH="0" dirty="0" smtClean="0">
                <a:ln>
                  <a:noFill/>
                </a:ln>
                <a:effectLst/>
                <a:latin typeface="Arial" pitchFamily="34" charset="0"/>
                <a:ea typeface="Times New Roman" pitchFamily="18" charset="0"/>
                <a:cs typeface="Arial" pitchFamily="34" charset="0"/>
              </a:rPr>
              <a:t> </a:t>
            </a:r>
            <a:r>
              <a:rPr kumimoji="0" lang="en-US" b="1" i="0" strike="noStrike" cap="none" normalizeH="0" baseline="0" dirty="0" smtClean="0">
                <a:ln>
                  <a:noFill/>
                </a:ln>
                <a:effectLst/>
                <a:latin typeface="Arial" pitchFamily="34" charset="0"/>
                <a:ea typeface="Times New Roman" pitchFamily="18" charset="0"/>
                <a:cs typeface="Arial" pitchFamily="34" charset="0"/>
              </a:rPr>
              <a:t>our best source of carbohydrates is from fruits. Fruits require much less of the body’s energies and render primarily </a:t>
            </a:r>
            <a:r>
              <a:rPr kumimoji="0" lang="en-US" b="1" i="0" strike="noStrike" cap="none" normalizeH="0" baseline="0" dirty="0" err="1" smtClean="0">
                <a:ln>
                  <a:noFill/>
                </a:ln>
                <a:effectLst/>
                <a:latin typeface="Arial" pitchFamily="34" charset="0"/>
                <a:ea typeface="Times New Roman" pitchFamily="18" charset="0"/>
                <a:cs typeface="Arial" pitchFamily="34" charset="0"/>
              </a:rPr>
              <a:t>monosaccharides</a:t>
            </a:r>
            <a:r>
              <a:rPr kumimoji="0" lang="en-US" b="1" i="0" strike="noStrike" cap="none" normalizeH="0" baseline="0" dirty="0" smtClean="0">
                <a:ln>
                  <a:noFill/>
                </a:ln>
                <a:effectLst/>
                <a:latin typeface="Arial" pitchFamily="34" charset="0"/>
                <a:ea typeface="Times New Roman" pitchFamily="18" charset="0"/>
                <a:cs typeface="Arial" pitchFamily="34" charset="0"/>
              </a:rPr>
              <a:t> that, as stated, need no digestion.</a:t>
            </a:r>
          </a:p>
          <a:p>
            <a:pPr marR="0" lvl="0" algn="just" defTabSz="914400" rtl="0" eaLnBrk="0" fontAlgn="base" latinLnBrk="0" hangingPunct="0">
              <a:lnSpc>
                <a:spcPct val="100000"/>
              </a:lnSpc>
              <a:spcBef>
                <a:spcPct val="0"/>
              </a:spcBef>
              <a:spcAft>
                <a:spcPct val="0"/>
              </a:spcAft>
              <a:buClrTx/>
              <a:buSzTx/>
              <a:tabLst/>
            </a:pPr>
            <a:endParaRPr kumimoji="0" lang="en-US" b="1" i="0" strike="noStrike" cap="none" normalizeH="0" baseline="0" dirty="0" smtClean="0">
              <a:ln>
                <a:noFill/>
              </a:ln>
              <a:effectLst/>
              <a:latin typeface="Arial" pitchFamily="34" charset="0"/>
              <a:ea typeface="Times New Roman" pitchFamily="18" charset="0"/>
              <a:cs typeface="Arial"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strike="noStrike" cap="none" normalizeH="0" baseline="0" dirty="0" smtClean="0">
                <a:ln>
                  <a:noFill/>
                </a:ln>
                <a:effectLst/>
                <a:latin typeface="Arial" pitchFamily="34" charset="0"/>
                <a:ea typeface="Times New Roman" pitchFamily="18" charset="0"/>
                <a:cs typeface="Arial" pitchFamily="34" charset="0"/>
              </a:rPr>
              <a:t>Digestion is both a </a:t>
            </a:r>
            <a:r>
              <a:rPr kumimoji="0" lang="en-US"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mechanical process (chewing) </a:t>
            </a:r>
            <a:r>
              <a:rPr kumimoji="0" lang="en-US" b="1" i="0" strike="noStrike" cap="none" normalizeH="0" baseline="0" dirty="0" smtClean="0">
                <a:ln>
                  <a:noFill/>
                </a:ln>
                <a:effectLst/>
                <a:latin typeface="Arial" pitchFamily="34" charset="0"/>
                <a:ea typeface="Times New Roman" pitchFamily="18" charset="0"/>
                <a:cs typeface="Arial" pitchFamily="34" charset="0"/>
              </a:rPr>
              <a:t>and </a:t>
            </a:r>
            <a:r>
              <a:rPr kumimoji="0" lang="en-US" b="1" i="0" strike="noStrike" cap="none" normalizeH="0" baseline="0" dirty="0" smtClean="0">
                <a:ln>
                  <a:noFill/>
                </a:ln>
                <a:solidFill>
                  <a:srgbClr val="7030A0"/>
                </a:solidFill>
                <a:effectLst/>
                <a:latin typeface="Arial" pitchFamily="34" charset="0"/>
                <a:ea typeface="Times New Roman" pitchFamily="18" charset="0"/>
                <a:cs typeface="Arial" pitchFamily="34" charset="0"/>
              </a:rPr>
              <a:t>a chemical process (enzymic actions)</a:t>
            </a:r>
            <a:r>
              <a:rPr kumimoji="0" lang="en-US" b="1" i="0" strike="noStrike" cap="none" normalizeH="0" baseline="0" dirty="0" smtClean="0">
                <a:ln>
                  <a:noFill/>
                </a:ln>
                <a:effectLst/>
                <a:latin typeface="Arial" pitchFamily="34" charset="0"/>
                <a:ea typeface="Times New Roman" pitchFamily="18" charset="0"/>
                <a:cs typeface="Arial" pitchFamily="34" charset="0"/>
              </a:rPr>
              <a:t>. The class of enzymes that hydrolyze carbohydrates are broadly known as </a:t>
            </a:r>
            <a:r>
              <a:rPr kumimoji="0" lang="en-US" b="1" i="1" strike="noStrike" cap="none" normalizeH="0" baseline="0" dirty="0" err="1" smtClean="0">
                <a:ln>
                  <a:noFill/>
                </a:ln>
                <a:effectLst/>
                <a:latin typeface="Arial" pitchFamily="34" charset="0"/>
                <a:ea typeface="Times New Roman" pitchFamily="18" charset="0"/>
                <a:cs typeface="Arial" pitchFamily="34" charset="0"/>
              </a:rPr>
              <a:t>carbohydrases</a:t>
            </a:r>
            <a:r>
              <a:rPr kumimoji="0" lang="en-US" b="1" i="0" strike="noStrike" cap="none" normalizeH="0" baseline="0" dirty="0" smtClean="0">
                <a:ln>
                  <a:noFill/>
                </a:ln>
                <a:effectLst/>
                <a:latin typeface="Arial" pitchFamily="34" charset="0"/>
                <a:ea typeface="Times New Roman" pitchFamily="18" charset="0"/>
                <a:cs typeface="Arial" pitchFamily="34" charset="0"/>
              </a:rPr>
              <a:t>. </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We will be concerned in this lesson with </a:t>
            </a:r>
            <a:r>
              <a:rPr kumimoji="0" lang="en-US" b="1" i="0" u="sng"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carbohydrases</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known as </a:t>
            </a:r>
            <a:r>
              <a:rPr kumimoji="0" lang="en-US" b="1" i="1"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amylases</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a:p>
            <a:pPr marR="0" lvl="0" algn="just" defTabSz="914400" rtl="0" eaLnBrk="0" fontAlgn="base" latinLnBrk="0" hangingPunct="0">
              <a:lnSpc>
                <a:spcPct val="100000"/>
              </a:lnSpc>
              <a:spcBef>
                <a:spcPct val="0"/>
              </a:spcBef>
              <a:spcAft>
                <a:spcPct val="0"/>
              </a:spcAft>
              <a:buClrTx/>
              <a:buSzTx/>
              <a:tabLst/>
            </a:pPr>
            <a:endParaRPr kumimoji="0" lang="en-US" b="1" i="0" strike="noStrike" cap="none" normalizeH="0" baseline="0" dirty="0" smtClean="0">
              <a:ln>
                <a:noFill/>
              </a:ln>
              <a:effectLst/>
              <a:latin typeface="Arial" pitchFamily="34" charset="0"/>
              <a:ea typeface="Times New Roman" pitchFamily="18" charset="0"/>
              <a:cs typeface="Arial"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strike="noStrike" cap="none" normalizeH="0" baseline="0" dirty="0" smtClean="0">
                <a:ln>
                  <a:noFill/>
                </a:ln>
                <a:effectLst/>
                <a:latin typeface="Arial" pitchFamily="34" charset="0"/>
                <a:ea typeface="Times New Roman" pitchFamily="18" charset="0"/>
                <a:cs typeface="Arial" pitchFamily="34" charset="0"/>
              </a:rPr>
              <a:t>While the digestion of all types of foods (proteins, carbohydrates, fats, etc.) begins in the mouth with the mechanical process of </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mastication, certain carbohydrates—namely, starches and </a:t>
            </a:r>
            <a:r>
              <a:rPr kumimoji="0" lang="en-US" b="1" i="0" u="sng"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dextrins</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—are the only food types whose chemical digestion begins in the mouth</a:t>
            </a:r>
            <a:r>
              <a:rPr kumimoji="0" lang="en-US" b="1" i="0" strike="noStrike" cap="none" normalizeH="0" baseline="0" dirty="0" smtClean="0">
                <a:ln>
                  <a:noFill/>
                </a:ln>
                <a:effectLst/>
                <a:latin typeface="Arial" pitchFamily="34" charset="0"/>
                <a:ea typeface="Times New Roman" pitchFamily="18" charset="0"/>
                <a:cs typeface="Arial" pitchFamily="34" charset="0"/>
              </a:rPr>
              <a:t>. </a:t>
            </a:r>
            <a:r>
              <a:rPr kumimoji="0" lang="en-US"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Here an enzyme known as </a:t>
            </a:r>
            <a:r>
              <a:rPr kumimoji="0" lang="en-US" b="1" i="1" strike="noStrike" cap="none" normalizeH="0" baseline="0" dirty="0" smtClean="0">
                <a:ln>
                  <a:noFill/>
                </a:ln>
                <a:solidFill>
                  <a:srgbClr val="FF3399"/>
                </a:solidFill>
                <a:effectLst/>
                <a:latin typeface="Arial" pitchFamily="34" charset="0"/>
                <a:ea typeface="Times New Roman" pitchFamily="18" charset="0"/>
                <a:cs typeface="Arial" pitchFamily="34" charset="0"/>
              </a:rPr>
              <a:t>salivary amylase</a:t>
            </a:r>
            <a:r>
              <a:rPr kumimoji="0" lang="en-US"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 or </a:t>
            </a:r>
            <a:r>
              <a:rPr kumimoji="0" lang="en-US" b="1" i="1" strike="noStrike" cap="none" normalizeH="0" baseline="0" dirty="0" smtClean="0">
                <a:ln>
                  <a:noFill/>
                </a:ln>
                <a:solidFill>
                  <a:srgbClr val="FF3399"/>
                </a:solidFill>
                <a:effectLst/>
                <a:latin typeface="Arial" pitchFamily="34" charset="0"/>
                <a:ea typeface="Times New Roman" pitchFamily="18" charset="0"/>
                <a:cs typeface="Arial" pitchFamily="34" charset="0"/>
              </a:rPr>
              <a:t>ptyalin</a:t>
            </a:r>
            <a:r>
              <a:rPr kumimoji="0" lang="en-US"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 secreted by the </a:t>
            </a:r>
            <a:r>
              <a:rPr kumimoji="0" lang="en-US" b="1" i="1" strike="noStrike" cap="none" normalizeH="0" baseline="0" dirty="0" smtClean="0">
                <a:ln>
                  <a:noFill/>
                </a:ln>
                <a:solidFill>
                  <a:srgbClr val="FF3399"/>
                </a:solidFill>
                <a:effectLst/>
                <a:latin typeface="Arial" pitchFamily="34" charset="0"/>
                <a:ea typeface="Times New Roman" pitchFamily="18" charset="0"/>
                <a:cs typeface="Arial" pitchFamily="34" charset="0"/>
              </a:rPr>
              <a:t>parotid glands</a:t>
            </a:r>
            <a:r>
              <a:rPr kumimoji="0" lang="en-US"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 </a:t>
            </a:r>
            <a:r>
              <a:rPr kumimoji="0" lang="en-US" b="1" i="0" strike="noStrike" cap="none" normalizeH="0" baseline="0" dirty="0" smtClean="0">
                <a:ln>
                  <a:noFill/>
                </a:ln>
                <a:effectLst/>
                <a:latin typeface="Arial" pitchFamily="34" charset="0"/>
                <a:ea typeface="Times New Roman" pitchFamily="18" charset="0"/>
                <a:cs typeface="Arial" pitchFamily="34" charset="0"/>
              </a:rPr>
              <a:t>is mixed with the food during the chewing process and </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begins the conversion of glycogen, starch and </a:t>
            </a:r>
            <a:r>
              <a:rPr kumimoji="0" lang="en-US" b="1" i="0" u="sng"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dextrins</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into the disaccharide maltose.</a:t>
            </a:r>
            <a:endPar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2778592" y="152400"/>
            <a:ext cx="39701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fontAlgn="base">
              <a:spcBef>
                <a:spcPct val="0"/>
              </a:spcBef>
              <a:spcAft>
                <a:spcPct val="0"/>
              </a:spcAft>
            </a:pPr>
            <a:r>
              <a:rPr kumimoji="0" lang="en-US" b="1" i="0" strike="noStrike" cap="none" normalizeH="0" baseline="0" dirty="0" smtClean="0">
                <a:ln>
                  <a:noFill/>
                </a:ln>
                <a:effectLst/>
                <a:latin typeface="Bodoni MT Black" pitchFamily="18" charset="0"/>
                <a:ea typeface="Times New Roman" pitchFamily="18" charset="0"/>
                <a:cs typeface="Times New Roman" pitchFamily="18" charset="0"/>
              </a:rPr>
              <a:t>Salivary Carbohydrate Digestion</a:t>
            </a:r>
          </a:p>
        </p:txBody>
      </p:sp>
    </p:spTree>
    <p:extLst>
      <p:ext uri="{BB962C8B-B14F-4D97-AF65-F5344CB8AC3E}">
        <p14:creationId xmlns:p14="http://schemas.microsoft.com/office/powerpoint/2010/main" val="2075474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180202"/>
            <a:ext cx="8839200" cy="61863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20" rIns="457056"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endParaRPr kumimoji="0" lang="en-US" b="1" i="0" strike="noStrike" cap="none" normalizeH="0" baseline="0" dirty="0" smtClean="0">
              <a:ln>
                <a:noFill/>
              </a:ln>
              <a:effectLst/>
              <a:latin typeface="Arial" pitchFamily="34" charset="0"/>
              <a:ea typeface="Times New Roman" pitchFamily="18" charset="0"/>
              <a:cs typeface="Arial"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Whatever carbohydrates make it to the intestine quickly enough to escape fermentation by bacterial action will be acted upon in the first part of the small intestine, the duodenum, by </a:t>
            </a:r>
            <a:r>
              <a:rPr kumimoji="0" lang="en-US" b="1" i="1"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pancreatic amylase</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en-US" b="1" i="0" strike="noStrike" cap="none" normalizeH="0" baseline="0" dirty="0" smtClean="0">
                <a:ln>
                  <a:noFill/>
                </a:ln>
                <a:effectLst/>
                <a:latin typeface="Arial" pitchFamily="34" charset="0"/>
                <a:ea typeface="Times New Roman" pitchFamily="18" charset="0"/>
                <a:cs typeface="Arial" pitchFamily="34" charset="0"/>
              </a:rPr>
              <a:t>This enzyme, secreted by the pancreas, converts any remaining dextrin and starch to maltose. </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v"/>
              <a:tabLst/>
            </a:pPr>
            <a:endParaRPr lang="en-US" b="1" dirty="0">
              <a:latin typeface="Arial" pitchFamily="34" charset="0"/>
              <a:ea typeface="Times New Roman" pitchFamily="18" charset="0"/>
              <a:cs typeface="Arial"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b="1" i="0" strike="noStrike" cap="none" normalizeH="0" baseline="0" dirty="0" smtClean="0">
                <a:ln>
                  <a:noFill/>
                </a:ln>
                <a:effectLst/>
                <a:latin typeface="Arial" pitchFamily="34" charset="0"/>
                <a:ea typeface="Times New Roman" pitchFamily="18" charset="0"/>
                <a:cs typeface="Arial" pitchFamily="34" charset="0"/>
              </a:rPr>
              <a:t>The reason this amylase can act in the intestine is because of the more alkaline medium which prevails there. </a:t>
            </a:r>
            <a:r>
              <a:rPr kumimoji="0" lang="en-US"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As stated earlier, amylase must have a somewhat alkaline medium to do its job and is destroyed by acids.</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v"/>
              <a:tabLst/>
            </a:pPr>
            <a:endParaRPr kumimoji="0" lang="en-US" b="1" i="0" strike="noStrike" cap="none" normalizeH="0" baseline="0" dirty="0" smtClean="0">
              <a:ln>
                <a:noFill/>
              </a:ln>
              <a:effectLst/>
              <a:latin typeface="Arial" pitchFamily="34" charset="0"/>
              <a:ea typeface="Times New Roman" pitchFamily="18" charset="0"/>
              <a:cs typeface="Arial"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b="1" i="0" strike="noStrike" cap="none" normalizeH="0" baseline="0" dirty="0" smtClean="0">
                <a:ln>
                  <a:noFill/>
                </a:ln>
                <a:effectLst/>
                <a:latin typeface="Arial" pitchFamily="34" charset="0"/>
                <a:ea typeface="Times New Roman" pitchFamily="18" charset="0"/>
                <a:cs typeface="Arial" pitchFamily="34" charset="0"/>
              </a:rPr>
              <a:t>At this stage in the digestive process, that is, after the </a:t>
            </a:r>
            <a:r>
              <a:rPr kumimoji="0" lang="en-US" b="1" i="0"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polysaccharides (starch, dextrin and glycogen)</a:t>
            </a:r>
            <a:r>
              <a:rPr kumimoji="0" lang="en-US" b="1" i="0" strike="noStrike" cap="none" normalizeH="0" baseline="0" dirty="0" smtClean="0">
                <a:ln>
                  <a:noFill/>
                </a:ln>
                <a:effectLst/>
                <a:latin typeface="Arial" pitchFamily="34" charset="0"/>
                <a:ea typeface="Times New Roman" pitchFamily="18" charset="0"/>
                <a:cs typeface="Arial" pitchFamily="34" charset="0"/>
              </a:rPr>
              <a:t> have been converted to the </a:t>
            </a:r>
            <a:r>
              <a:rPr kumimoji="0" lang="en-US" b="1" i="0"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disaccharide maltose</a:t>
            </a:r>
            <a:r>
              <a:rPr kumimoji="0" lang="en-US" b="1" i="0" strike="noStrike" cap="none" normalizeH="0" baseline="0" dirty="0" smtClean="0">
                <a:ln>
                  <a:noFill/>
                </a:ln>
                <a:effectLst/>
                <a:latin typeface="Arial" pitchFamily="34" charset="0"/>
                <a:ea typeface="Times New Roman" pitchFamily="18" charset="0"/>
                <a:cs typeface="Arial" pitchFamily="34" charset="0"/>
              </a:rPr>
              <a:t>, </a:t>
            </a:r>
            <a:r>
              <a:rPr kumimoji="0" lang="en-US"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maltose and the other disaccharides (sucrose and lactose) </a:t>
            </a:r>
            <a:r>
              <a:rPr kumimoji="0" lang="en-US" b="1" i="0" strike="noStrike" cap="none" normalizeH="0" baseline="0" dirty="0" smtClean="0">
                <a:ln>
                  <a:noFill/>
                </a:ln>
                <a:effectLst/>
                <a:latin typeface="Arial" pitchFamily="34" charset="0"/>
                <a:ea typeface="Times New Roman" pitchFamily="18" charset="0"/>
                <a:cs typeface="Arial" pitchFamily="34" charset="0"/>
              </a:rPr>
              <a:t>must be converted to monosaccharaides since, as stated earlier, the body can absorb and use sugars only as monosaccharaides. This is accomplished by the amylases maltase (to convert maltose), </a:t>
            </a:r>
            <a:r>
              <a:rPr kumimoji="0" lang="en-US" b="1" i="0" strike="noStrike" cap="none" normalizeH="0" baseline="0" dirty="0" err="1" smtClean="0">
                <a:ln>
                  <a:noFill/>
                </a:ln>
                <a:effectLst/>
                <a:latin typeface="Arial" pitchFamily="34" charset="0"/>
                <a:ea typeface="Times New Roman" pitchFamily="18" charset="0"/>
                <a:cs typeface="Arial" pitchFamily="34" charset="0"/>
              </a:rPr>
              <a:t>sucrase</a:t>
            </a:r>
            <a:r>
              <a:rPr kumimoji="0" lang="en-US" b="1" i="0" strike="noStrike" cap="none" normalizeH="0" baseline="0" dirty="0" smtClean="0">
                <a:ln>
                  <a:noFill/>
                </a:ln>
                <a:effectLst/>
                <a:latin typeface="Arial" pitchFamily="34" charset="0"/>
                <a:ea typeface="Times New Roman" pitchFamily="18" charset="0"/>
                <a:cs typeface="Arial" pitchFamily="34" charset="0"/>
              </a:rPr>
              <a:t> (to convert sucrose) and lactase (to convert lactose). </a:t>
            </a:r>
            <a:r>
              <a:rPr kumimoji="0" lang="en-US" b="1" i="0" strike="noStrike" cap="none" normalizeH="0" baseline="0" dirty="0" smtClean="0">
                <a:ln>
                  <a:noFill/>
                </a:ln>
                <a:solidFill>
                  <a:srgbClr val="0000FF"/>
                </a:solidFill>
                <a:effectLst/>
                <a:latin typeface="Arial" pitchFamily="34" charset="0"/>
                <a:ea typeface="Times New Roman" pitchFamily="18" charset="0"/>
                <a:cs typeface="Arial" pitchFamily="34" charset="0"/>
              </a:rPr>
              <a:t>These amylases are secreted by the wall of the small intestine and are capable of splitting the particular sugars for which they were designed to the monosaccharide stage.</a:t>
            </a:r>
            <a:endParaRPr kumimoji="0" lang="en-US" b="1" i="0" strike="noStrike" cap="none" normalizeH="0" baseline="0" dirty="0" smtClean="0">
              <a:ln>
                <a:noFill/>
              </a:ln>
              <a:solidFill>
                <a:srgbClr val="0000FF"/>
              </a:solidFill>
              <a:effectLst/>
              <a:latin typeface="Arial" pitchFamily="34" charset="0"/>
              <a:cs typeface="Arial" pitchFamily="34" charset="0"/>
            </a:endParaRPr>
          </a:p>
        </p:txBody>
      </p:sp>
      <p:sp>
        <p:nvSpPr>
          <p:cNvPr id="3" name="Rectangle 2"/>
          <p:cNvSpPr/>
          <p:nvPr/>
        </p:nvSpPr>
        <p:spPr>
          <a:xfrm>
            <a:off x="2782151" y="76200"/>
            <a:ext cx="4005584"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lvl="0" fontAlgn="base">
              <a:spcBef>
                <a:spcPct val="0"/>
              </a:spcBef>
              <a:spcAft>
                <a:spcPct val="0"/>
              </a:spcAft>
            </a:pPr>
            <a:r>
              <a:rPr kumimoji="0" lang="en-US" b="1" i="0" strike="noStrike" cap="none" normalizeH="0" baseline="0" dirty="0" smtClean="0">
                <a:ln>
                  <a:noFill/>
                </a:ln>
                <a:effectLst/>
                <a:latin typeface="Bodoni MT Black" pitchFamily="18" charset="0"/>
                <a:ea typeface="Times New Roman" pitchFamily="18" charset="0"/>
                <a:cs typeface="Times New Roman" pitchFamily="18" charset="0"/>
              </a:rPr>
              <a:t>Starch Digestion in the Intestine</a:t>
            </a:r>
          </a:p>
        </p:txBody>
      </p:sp>
    </p:spTree>
    <p:extLst>
      <p:ext uri="{BB962C8B-B14F-4D97-AF65-F5344CB8AC3E}">
        <p14:creationId xmlns:p14="http://schemas.microsoft.com/office/powerpoint/2010/main" val="1822942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2012books.lardbucket.org/books/introduction-to-chemistry-general-organic-and-biological/section_23/37c9abefb172b2bf45f1be8f837a6f6f.jpg"/>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4999355" cy="5943600"/>
          </a:xfrm>
          <a:prstGeom prst="rect">
            <a:avLst/>
          </a:prstGeom>
          <a:noFill/>
          <a:ln>
            <a:noFill/>
          </a:ln>
        </p:spPr>
      </p:pic>
      <p:pic>
        <p:nvPicPr>
          <p:cNvPr id="3" name="Picture 2" descr="http://cnx.org/content/m46501/latest/2427_Carbon_Digestion.jpg"/>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81600" y="228600"/>
            <a:ext cx="3886200" cy="5913755"/>
          </a:xfrm>
          <a:prstGeom prst="rect">
            <a:avLst/>
          </a:prstGeom>
          <a:noFill/>
          <a:ln>
            <a:noFill/>
          </a:ln>
        </p:spPr>
      </p:pic>
    </p:spTree>
    <p:extLst>
      <p:ext uri="{BB962C8B-B14F-4D97-AF65-F5344CB8AC3E}">
        <p14:creationId xmlns:p14="http://schemas.microsoft.com/office/powerpoint/2010/main" val="2949378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703957"/>
            <a:ext cx="8915400" cy="60016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20" rIns="457056"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1600"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Even though some substances (water, ethyl alcohol, small amounts of </a:t>
            </a:r>
            <a:r>
              <a:rPr kumimoji="0" lang="en-US" sz="1600" b="1" i="0" u="sng"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monosaccharides</a:t>
            </a:r>
            <a:r>
              <a:rPr kumimoji="0" lang="en-US" sz="1600"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may be absorbed into the bloodstream through the mucosa (mucous membrane) of the stomach, most absorption of the soluble products of digestion occurs in the small intestine. </a:t>
            </a:r>
            <a:r>
              <a:rPr kumimoji="0" lang="en-US" sz="1600" b="1" i="0" strike="noStrike" cap="none" normalizeH="0" baseline="0" dirty="0" smtClean="0">
                <a:ln>
                  <a:noFill/>
                </a:ln>
                <a:effectLst/>
                <a:latin typeface="Arial" pitchFamily="34" charset="0"/>
                <a:ea typeface="Times New Roman" pitchFamily="18" charset="0"/>
                <a:cs typeface="Arial" pitchFamily="34" charset="0"/>
              </a:rPr>
              <a:t>There the absorptive surface is increased about 600 times by villi, which are fingerlike projections in the lining of the small intestine. </a:t>
            </a:r>
            <a:r>
              <a:rPr kumimoji="0" lang="en-US" sz="1600"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Each individual villus contains a network of capillaries surrounding a lymph vessel, and each cell on the surface of the villus is made up of smaller units called brush border cells or micro villi.</a:t>
            </a:r>
          </a:p>
          <a:p>
            <a:pPr marR="0" lvl="0" algn="just" defTabSz="914400" rtl="0" eaLnBrk="0" fontAlgn="base" latinLnBrk="0" hangingPunct="0">
              <a:lnSpc>
                <a:spcPct val="100000"/>
              </a:lnSpc>
              <a:spcBef>
                <a:spcPct val="0"/>
              </a:spcBef>
              <a:spcAft>
                <a:spcPct val="0"/>
              </a:spcAft>
              <a:buClrTx/>
              <a:buSzTx/>
              <a:tabLst/>
            </a:pPr>
            <a:endParaRPr kumimoji="0" lang="en-US" sz="1600" b="1" i="0" strike="noStrike" cap="none" normalizeH="0" baseline="0" dirty="0" smtClean="0">
              <a:ln>
                <a:noFill/>
              </a:ln>
              <a:effectLst/>
              <a:latin typeface="Arial" pitchFamily="34" charset="0"/>
              <a:ea typeface="Times New Roman" pitchFamily="18" charset="0"/>
              <a:cs typeface="Arial"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1600" b="1" i="0" strike="noStrike" cap="none" normalizeH="0" baseline="0" dirty="0" smtClean="0">
                <a:ln>
                  <a:noFill/>
                </a:ln>
                <a:effectLst/>
                <a:latin typeface="Arial" pitchFamily="34" charset="0"/>
                <a:ea typeface="Times New Roman" pitchFamily="18" charset="0"/>
                <a:cs typeface="Arial" pitchFamily="34" charset="0"/>
              </a:rPr>
              <a:t>Substances or nutrients pass through the intestinal membrane through the process of </a:t>
            </a:r>
            <a:r>
              <a:rPr kumimoji="0" lang="en-US" sz="1600" b="1" i="1" strike="noStrike" cap="none" normalizeH="0" baseline="0" dirty="0" smtClean="0">
                <a:ln>
                  <a:noFill/>
                </a:ln>
                <a:effectLst/>
                <a:latin typeface="Arial" pitchFamily="34" charset="0"/>
                <a:ea typeface="Times New Roman" pitchFamily="18" charset="0"/>
                <a:cs typeface="Arial" pitchFamily="34" charset="0"/>
              </a:rPr>
              <a:t>osmosis</a:t>
            </a:r>
            <a:r>
              <a:rPr kumimoji="0" lang="en-US" sz="1600" b="1" i="0" strike="noStrike" cap="none" normalizeH="0" baseline="0" dirty="0" smtClean="0">
                <a:ln>
                  <a:noFill/>
                </a:ln>
                <a:effectLst/>
                <a:latin typeface="Arial" pitchFamily="34" charset="0"/>
                <a:ea typeface="Times New Roman" pitchFamily="18" charset="0"/>
                <a:cs typeface="Arial" pitchFamily="34" charset="0"/>
              </a:rPr>
              <a:t> in one of two ways: </a:t>
            </a:r>
            <a:r>
              <a:rPr kumimoji="0" lang="en-US" sz="1600"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1) </a:t>
            </a:r>
            <a:r>
              <a:rPr kumimoji="0" lang="en-US" sz="1600" b="1" i="1" strike="noStrike" cap="none" normalizeH="0" baseline="0" dirty="0" smtClean="0">
                <a:ln>
                  <a:noFill/>
                </a:ln>
                <a:solidFill>
                  <a:srgbClr val="FF3399"/>
                </a:solidFill>
                <a:effectLst/>
                <a:latin typeface="Arial" pitchFamily="34" charset="0"/>
                <a:ea typeface="Times New Roman" pitchFamily="18" charset="0"/>
                <a:cs typeface="Arial" pitchFamily="34" charset="0"/>
              </a:rPr>
              <a:t>diffusion</a:t>
            </a:r>
            <a:r>
              <a:rPr kumimoji="0" lang="en-US" sz="1600" b="1" i="0" strike="noStrike" cap="none" normalizeH="0" baseline="0" dirty="0" smtClean="0">
                <a:ln>
                  <a:noFill/>
                </a:ln>
                <a:solidFill>
                  <a:srgbClr val="FF3399"/>
                </a:solidFill>
                <a:effectLst/>
                <a:latin typeface="Arial" pitchFamily="34" charset="0"/>
                <a:ea typeface="Times New Roman" pitchFamily="18" charset="0"/>
                <a:cs typeface="Arial" pitchFamily="34" charset="0"/>
              </a:rPr>
              <a:t> </a:t>
            </a:r>
            <a:r>
              <a:rPr kumimoji="0" lang="en-US" sz="1600" b="1" i="0" strike="noStrike" cap="none" normalizeH="0" baseline="0" dirty="0" smtClean="0">
                <a:ln>
                  <a:noFill/>
                </a:ln>
                <a:effectLst/>
                <a:latin typeface="Arial" pitchFamily="34" charset="0"/>
                <a:ea typeface="Times New Roman" pitchFamily="18" charset="0"/>
                <a:cs typeface="Arial" pitchFamily="34" charset="0"/>
              </a:rPr>
              <a:t>or </a:t>
            </a:r>
            <a:r>
              <a:rPr kumimoji="0" lang="en-US" sz="1600" b="1" i="0" strike="noStrike" cap="none" normalizeH="0" baseline="0" dirty="0" smtClean="0">
                <a:ln>
                  <a:noFill/>
                </a:ln>
                <a:solidFill>
                  <a:srgbClr val="00B050"/>
                </a:solidFill>
                <a:effectLst/>
                <a:latin typeface="Arial" pitchFamily="34" charset="0"/>
                <a:ea typeface="Times New Roman" pitchFamily="18" charset="0"/>
                <a:cs typeface="Arial" pitchFamily="34" charset="0"/>
              </a:rPr>
              <a:t>2) </a:t>
            </a:r>
            <a:r>
              <a:rPr kumimoji="0" lang="en-US" sz="1600" b="1" i="1" strike="noStrike" cap="none" normalizeH="0" baseline="0" dirty="0" smtClean="0">
                <a:ln>
                  <a:noFill/>
                </a:ln>
                <a:solidFill>
                  <a:srgbClr val="00B050"/>
                </a:solidFill>
                <a:effectLst/>
                <a:latin typeface="Arial" pitchFamily="34" charset="0"/>
                <a:ea typeface="Times New Roman" pitchFamily="18" charset="0"/>
                <a:cs typeface="Arial" pitchFamily="34" charset="0"/>
              </a:rPr>
              <a:t>active transport</a:t>
            </a:r>
            <a:r>
              <a:rPr kumimoji="0" lang="en-US" sz="1600" b="1" i="0" strike="noStrike" cap="none" normalizeH="0" baseline="0" dirty="0" smtClean="0">
                <a:ln>
                  <a:noFill/>
                </a:ln>
                <a:effectLst/>
                <a:latin typeface="Arial" pitchFamily="34" charset="0"/>
                <a:ea typeface="Times New Roman" pitchFamily="18" charset="0"/>
                <a:cs typeface="Arial" pitchFamily="34" charset="0"/>
              </a:rPr>
              <a:t>. </a:t>
            </a:r>
            <a:r>
              <a:rPr kumimoji="0" lang="en-US" sz="1600"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Substances and nutrients in the intestinal tract that are in higher concentration than across the membrane in the blood and lymph pass through by diffusion. </a:t>
            </a:r>
            <a:r>
              <a:rPr kumimoji="0" lang="en-US" sz="1600" b="1" i="0" strike="noStrike" cap="none" normalizeH="0" baseline="0" dirty="0" smtClean="0">
                <a:ln>
                  <a:noFill/>
                </a:ln>
                <a:effectLst/>
                <a:latin typeface="Arial" pitchFamily="34" charset="0"/>
                <a:ea typeface="Times New Roman" pitchFamily="18" charset="0"/>
                <a:cs typeface="Arial" pitchFamily="34" charset="0"/>
              </a:rPr>
              <a:t>This is a simple osmotic process in which no energy has to be expended. Fructose is absorbed by diffusion.</a:t>
            </a:r>
          </a:p>
          <a:p>
            <a:pPr marR="0" lvl="0" algn="just" defTabSz="914400" rtl="0" eaLnBrk="0" fontAlgn="base" latinLnBrk="0" hangingPunct="0">
              <a:lnSpc>
                <a:spcPct val="100000"/>
              </a:lnSpc>
              <a:spcBef>
                <a:spcPct val="0"/>
              </a:spcBef>
              <a:spcAft>
                <a:spcPct val="0"/>
              </a:spcAft>
              <a:buClrTx/>
              <a:buSzTx/>
              <a:tabLst/>
            </a:pPr>
            <a:endParaRPr kumimoji="0" lang="en-US" sz="1600" b="1" i="0" strike="noStrike" cap="none" normalizeH="0" baseline="0" dirty="0" smtClean="0">
              <a:ln>
                <a:noFill/>
              </a:ln>
              <a:effectLst/>
              <a:latin typeface="Arial" pitchFamily="34" charset="0"/>
              <a:ea typeface="Times New Roman" pitchFamily="18" charset="0"/>
              <a:cs typeface="Arial"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1600" b="1" i="0" u="sng" strike="noStrike" cap="none" normalizeH="0" baseline="0" dirty="0" smtClean="0">
                <a:ln>
                  <a:noFill/>
                </a:ln>
                <a:solidFill>
                  <a:srgbClr val="00B050"/>
                </a:solidFill>
                <a:latin typeface="Arial" pitchFamily="34" charset="0"/>
                <a:ea typeface="Times New Roman" pitchFamily="18" charset="0"/>
                <a:cs typeface="Arial" pitchFamily="34" charset="0"/>
              </a:rPr>
              <a:t>Active transport </a:t>
            </a:r>
            <a:r>
              <a:rPr kumimoji="0" lang="en-US" sz="1600" b="1" i="0" u="sng"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is the osmotic process used when substances or nutrients are absorbed from an area of lower concentration across a membrane to an area of higher concentration. </a:t>
            </a:r>
            <a:r>
              <a:rPr kumimoji="0" lang="en-US" sz="1600" b="1" i="0" strike="noStrike" cap="none" normalizeH="0" baseline="0" dirty="0" smtClean="0">
                <a:ln>
                  <a:noFill/>
                </a:ln>
                <a:effectLst/>
                <a:latin typeface="Arial" pitchFamily="34" charset="0"/>
                <a:ea typeface="Times New Roman" pitchFamily="18" charset="0"/>
                <a:cs typeface="Arial" pitchFamily="34" charset="0"/>
              </a:rPr>
              <a:t>This process requires energy for the absorption, as well as a “carrier” to transport the substance. </a:t>
            </a:r>
            <a:r>
              <a:rPr kumimoji="0" lang="en-US" sz="1600" b="1" i="0" strike="noStrike" cap="none" normalizeH="0" baseline="0" dirty="0" smtClean="0">
                <a:ln>
                  <a:noFill/>
                </a:ln>
                <a:solidFill>
                  <a:schemeClr val="tx1">
                    <a:lumMod val="95000"/>
                    <a:lumOff val="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The carrier substance is thought to be a protein or lipoprotein (a combination of a protein and a fat). Glucose and </a:t>
            </a:r>
            <a:r>
              <a:rPr kumimoji="0" lang="en-US" sz="1600" b="1" i="0" strike="noStrike" cap="none" normalizeH="0" baseline="0" dirty="0" err="1" smtClean="0">
                <a:ln>
                  <a:noFill/>
                </a:ln>
                <a:solidFill>
                  <a:schemeClr val="tx1">
                    <a:lumMod val="95000"/>
                    <a:lumOff val="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galactose</a:t>
            </a:r>
            <a:r>
              <a:rPr kumimoji="0" lang="en-US" sz="1600" b="1" i="0" strike="noStrike" cap="none" normalizeH="0" baseline="0" dirty="0" smtClean="0">
                <a:ln>
                  <a:noFill/>
                </a:ln>
                <a:solidFill>
                  <a:schemeClr val="tx1">
                    <a:lumMod val="95000"/>
                    <a:lumOff val="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are absorbed into the bloodstream by active transport. </a:t>
            </a:r>
            <a:r>
              <a:rPr kumimoji="0" lang="en-US" sz="1600" b="1" i="0" strike="noStrike" cap="none" normalizeH="0" baseline="0" dirty="0" err="1" smtClean="0">
                <a:ln>
                  <a:noFill/>
                </a:ln>
                <a:solidFill>
                  <a:schemeClr val="tx1">
                    <a:lumMod val="95000"/>
                    <a:lumOff val="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Monosaccharides</a:t>
            </a:r>
            <a:r>
              <a:rPr kumimoji="0" lang="en-US" sz="1600" b="1" i="0" strike="noStrike" cap="none" normalizeH="0" baseline="0" dirty="0" smtClean="0">
                <a:ln>
                  <a:noFill/>
                </a:ln>
                <a:solidFill>
                  <a:schemeClr val="tx1">
                    <a:lumMod val="95000"/>
                    <a:lumOff val="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are absorbed by the capillaries, which empty into the portal vein, which in turn carries them directly to the liver</a:t>
            </a:r>
            <a:r>
              <a:rPr kumimoji="0" lang="en-US" sz="1600" b="1" i="0" strike="noStrike" cap="none" normalizeH="0" baseline="0" dirty="0" smtClean="0">
                <a:ln>
                  <a:noFill/>
                </a:ln>
                <a:effectLst/>
                <a:latin typeface="Arial" pitchFamily="34" charset="0"/>
                <a:ea typeface="Times New Roman" pitchFamily="18" charset="0"/>
                <a:cs typeface="Arial" pitchFamily="34" charset="0"/>
              </a:rPr>
              <a:t>.</a:t>
            </a:r>
            <a:endParaRPr kumimoji="0" lang="en-US" sz="1600" b="1" i="0" strike="noStrike" cap="none" normalizeH="0" baseline="0" dirty="0" smtClean="0">
              <a:ln>
                <a:noFill/>
              </a:ln>
              <a:effectLst/>
              <a:latin typeface="Arial" pitchFamily="34" charset="0"/>
              <a:cs typeface="Arial" pitchFamily="34" charset="0"/>
            </a:endParaRPr>
          </a:p>
        </p:txBody>
      </p:sp>
      <p:sp>
        <p:nvSpPr>
          <p:cNvPr id="3" name="Rectangle 2"/>
          <p:cNvSpPr/>
          <p:nvPr/>
        </p:nvSpPr>
        <p:spPr>
          <a:xfrm>
            <a:off x="2286000" y="76200"/>
            <a:ext cx="4112601" cy="523220"/>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lvl="0" fontAlgn="base">
              <a:spcBef>
                <a:spcPct val="0"/>
              </a:spcBef>
              <a:spcAft>
                <a:spcPct val="0"/>
              </a:spcAft>
            </a:pPr>
            <a:r>
              <a:rPr kumimoji="0" lang="en-US" sz="2800" b="1" i="0" strike="noStrike" cap="none" normalizeH="0" baseline="0" dirty="0" smtClean="0">
                <a:ln>
                  <a:noFill/>
                </a:ln>
                <a:effectLst/>
                <a:latin typeface="Bernard MT Condensed" pitchFamily="18" charset="0"/>
                <a:ea typeface="Times New Roman" pitchFamily="18" charset="0"/>
                <a:cs typeface="Times New Roman" pitchFamily="18" charset="0"/>
              </a:rPr>
              <a:t>CARBOHYDRATE ABSORPTION</a:t>
            </a:r>
          </a:p>
        </p:txBody>
      </p:sp>
    </p:spTree>
    <p:extLst>
      <p:ext uri="{BB962C8B-B14F-4D97-AF65-F5344CB8AC3E}">
        <p14:creationId xmlns:p14="http://schemas.microsoft.com/office/powerpoint/2010/main" val="221759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zuniv.net/physiology/book/images/22-11.jpg"/>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
            <a:ext cx="6324600" cy="3657599"/>
          </a:xfrm>
          <a:prstGeom prst="rect">
            <a:avLst/>
          </a:prstGeom>
          <a:noFill/>
          <a:ln>
            <a:noFill/>
          </a:ln>
        </p:spPr>
      </p:pic>
      <p:pic>
        <p:nvPicPr>
          <p:cNvPr id="3" name="Picture 2" descr="http://classconnection.s3.amazonaws.com/6/flashcards/2136006/jpg/physio1581364393813748.jpg"/>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0"/>
            <a:ext cx="5234305" cy="2895600"/>
          </a:xfrm>
          <a:prstGeom prst="rect">
            <a:avLst/>
          </a:prstGeom>
          <a:noFill/>
          <a:ln>
            <a:noFill/>
          </a:ln>
        </p:spPr>
      </p:pic>
    </p:spTree>
    <p:extLst>
      <p:ext uri="{BB962C8B-B14F-4D97-AF65-F5344CB8AC3E}">
        <p14:creationId xmlns:p14="http://schemas.microsoft.com/office/powerpoint/2010/main" val="3887469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ntranet.tdmu.edu.ua/data/kafedra/internal/chemistry/classes_stud/en/med/lik/ptn/2/04.%20Anaerobic%20and%20aerobic%20oxidation%20of%20glucose.%20..files/image014.jpg"/>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00" y="76200"/>
            <a:ext cx="4989195" cy="4343400"/>
          </a:xfrm>
          <a:prstGeom prst="rect">
            <a:avLst/>
          </a:prstGeom>
          <a:noFill/>
          <a:ln>
            <a:noFill/>
          </a:ln>
        </p:spPr>
      </p:pic>
      <p:pic>
        <p:nvPicPr>
          <p:cNvPr id="4" name="Picture 3" descr="http://gallus.reactome.org/figures/carbo_digest_absorb.jpg"/>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200" y="4267200"/>
            <a:ext cx="5282565" cy="2514600"/>
          </a:xfrm>
          <a:prstGeom prst="rect">
            <a:avLst/>
          </a:prstGeom>
          <a:noFill/>
          <a:ln>
            <a:noFill/>
          </a:ln>
        </p:spPr>
      </p:pic>
      <p:pic>
        <p:nvPicPr>
          <p:cNvPr id="5" name="Picture 4" descr="http://bioserv.fiu.edu/~walterm/fallspring/digest_nutrition/digest_absorp.jpg"/>
          <p:cNvPicPr/>
          <p:nvPr/>
        </p:nvPicPr>
        <p:blipFill>
          <a:blip r:embed="rId6">
            <a:extLst>
              <a:ext uri="{28A0092B-C50C-407E-A947-70E740481C1C}">
                <a14:useLocalDpi xmlns:a14="http://schemas.microsoft.com/office/drawing/2010/main" val="0"/>
              </a:ext>
            </a:extLst>
          </a:blip>
          <a:srcRect/>
          <a:stretch>
            <a:fillRect/>
          </a:stretch>
        </p:blipFill>
        <p:spPr bwMode="auto">
          <a:xfrm>
            <a:off x="5065395" y="1139825"/>
            <a:ext cx="3999230" cy="4194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7170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35608" y="46038"/>
            <a:ext cx="7498080" cy="411162"/>
          </a:xfrm>
        </p:spPr>
        <p:txBody>
          <a:bodyPr>
            <a:noAutofit/>
          </a:bodyPr>
          <a:lstStyle/>
          <a:p>
            <a:pPr algn="ctr" eaLnBrk="1" hangingPunct="1"/>
            <a:r>
              <a:rPr lang="en-US" altLang="en-US" sz="4400" dirty="0" smtClean="0">
                <a:latin typeface="Arial Black" panose="020B0A04020102020204" pitchFamily="34" charset="0"/>
              </a:rPr>
              <a:t>Functions</a:t>
            </a:r>
          </a:p>
        </p:txBody>
      </p:sp>
      <p:sp>
        <p:nvSpPr>
          <p:cNvPr id="5123" name="Rectangle 3"/>
          <p:cNvSpPr>
            <a:spLocks noGrp="1" noChangeArrowheads="1"/>
          </p:cNvSpPr>
          <p:nvPr>
            <p:ph type="body" idx="1"/>
          </p:nvPr>
        </p:nvSpPr>
        <p:spPr>
          <a:xfrm>
            <a:off x="1066800" y="762000"/>
            <a:ext cx="7924800" cy="4267200"/>
          </a:xfrm>
        </p:spPr>
        <p:txBody>
          <a:bodyPr>
            <a:normAutofit/>
          </a:bodyPr>
          <a:lstStyle/>
          <a:p>
            <a:pPr eaLnBrk="1" hangingPunct="1">
              <a:lnSpc>
                <a:spcPct val="90000"/>
              </a:lnSpc>
            </a:pPr>
            <a:r>
              <a:rPr lang="en-US" altLang="en-US" sz="2400" b="1" dirty="0" smtClean="0"/>
              <a:t>Sources of energy</a:t>
            </a:r>
          </a:p>
          <a:p>
            <a:pPr eaLnBrk="1" hangingPunct="1">
              <a:lnSpc>
                <a:spcPct val="90000"/>
              </a:lnSpc>
            </a:pPr>
            <a:r>
              <a:rPr lang="en-US" altLang="en-US" sz="2400" b="1" dirty="0" smtClean="0"/>
              <a:t>Intermediates in the biosynthesis of other basic biochemical entities (fats and proteins)</a:t>
            </a:r>
          </a:p>
          <a:p>
            <a:pPr eaLnBrk="1" hangingPunct="1">
              <a:lnSpc>
                <a:spcPct val="90000"/>
              </a:lnSpc>
            </a:pPr>
            <a:r>
              <a:rPr lang="en-US" altLang="en-US" sz="2400" b="1" dirty="0" smtClean="0"/>
              <a:t>Associated with other entities such as glycosides, vitamins and antibiotics)</a:t>
            </a:r>
          </a:p>
          <a:p>
            <a:pPr eaLnBrk="1" hangingPunct="1">
              <a:lnSpc>
                <a:spcPct val="90000"/>
              </a:lnSpc>
            </a:pPr>
            <a:r>
              <a:rPr lang="en-US" altLang="en-US" sz="2400" b="1" dirty="0" smtClean="0"/>
              <a:t>Form structural tissues in plants and in microorganisms (cellulose, lignin, </a:t>
            </a:r>
            <a:r>
              <a:rPr lang="en-US" altLang="en-US" sz="2400" b="1" dirty="0" err="1" smtClean="0"/>
              <a:t>murein</a:t>
            </a:r>
            <a:r>
              <a:rPr lang="en-US" altLang="en-US" sz="2400" b="1" dirty="0" smtClean="0"/>
              <a:t>)</a:t>
            </a:r>
          </a:p>
          <a:p>
            <a:pPr eaLnBrk="1" hangingPunct="1">
              <a:lnSpc>
                <a:spcPct val="90000"/>
              </a:lnSpc>
            </a:pPr>
            <a:r>
              <a:rPr lang="en-US" altLang="en-US" sz="2400" b="1" dirty="0" smtClean="0"/>
              <a:t>Participate in biological transport, cell-cell recognition, activation of growth factors, modulation of the immune system</a:t>
            </a:r>
          </a:p>
        </p:txBody>
      </p:sp>
      <p:pic>
        <p:nvPicPr>
          <p:cNvPr id="1026" name="Picture 2" descr="Image result for carbohydrates sources and functions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620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6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ppt_x"/>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3.bp.blogspot.com/_rgEdAv437-8/TPIp1jO2NLI/AAAAAAAAAHo/de4oU699Vt0/s1600/Untitled.jpg"/>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2572"/>
            <a:ext cx="8610600" cy="6332855"/>
          </a:xfrm>
          <a:prstGeom prst="rect">
            <a:avLst/>
          </a:prstGeom>
          <a:noFill/>
          <a:ln>
            <a:noFill/>
          </a:ln>
        </p:spPr>
      </p:pic>
    </p:spTree>
    <p:extLst>
      <p:ext uri="{BB962C8B-B14F-4D97-AF65-F5344CB8AC3E}">
        <p14:creationId xmlns:p14="http://schemas.microsoft.com/office/powerpoint/2010/main" val="2230566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ANDIP\AppData\Local\Temp\F1.large.jpg"/>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04800" y="228600"/>
            <a:ext cx="8686800" cy="6324600"/>
          </a:xfrm>
          <a:prstGeom prst="rect">
            <a:avLst/>
          </a:prstGeom>
          <a:noFill/>
          <a:ln>
            <a:noFill/>
          </a:ln>
        </p:spPr>
      </p:pic>
    </p:spTree>
    <p:extLst>
      <p:ext uri="{BB962C8B-B14F-4D97-AF65-F5344CB8AC3E}">
        <p14:creationId xmlns:p14="http://schemas.microsoft.com/office/powerpoint/2010/main" val="1673410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upload.wikimedia.org/wikipedia/commons/thumb/6/63/Metabolism_of_common_monosaccharides,_and_related_reactions.png/1000px-Metabolism_of_common_monosaccharides,_and_related_reactions.png"/>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4800" y="228600"/>
            <a:ext cx="8686800" cy="6572250"/>
          </a:xfrm>
          <a:prstGeom prst="rect">
            <a:avLst/>
          </a:prstGeom>
          <a:noFill/>
          <a:ln>
            <a:noFill/>
          </a:ln>
        </p:spPr>
      </p:pic>
    </p:spTree>
    <p:extLst>
      <p:ext uri="{BB962C8B-B14F-4D97-AF65-F5344CB8AC3E}">
        <p14:creationId xmlns:p14="http://schemas.microsoft.com/office/powerpoint/2010/main" val="3069886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hexose sugar intermediate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5014609" cy="3679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5600" y="164068"/>
            <a:ext cx="3657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latin typeface="Arial Black" panose="020B0A04020102020204" pitchFamily="34" charset="0"/>
              </a:rPr>
              <a:t>HEXOSE INTERMIADIATES</a:t>
            </a:r>
            <a:endParaRPr lang="en-US" b="1" dirty="0">
              <a:latin typeface="Arial Black" panose="020B0A04020102020204" pitchFamily="34"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78" y="3596194"/>
            <a:ext cx="42862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8900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76962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43200" y="48798"/>
            <a:ext cx="3657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latin typeface="Arial Black" panose="020B0A04020102020204" pitchFamily="34" charset="0"/>
              </a:rPr>
              <a:t>HEXOSE INTERMIADIATES</a:t>
            </a:r>
            <a:endParaRPr lang="en-US" b="1" dirty="0">
              <a:latin typeface="Arial Black" panose="020B0A04020102020204" pitchFamily="34" charset="0"/>
            </a:endParaRPr>
          </a:p>
        </p:txBody>
      </p:sp>
    </p:spTree>
    <p:extLst>
      <p:ext uri="{BB962C8B-B14F-4D97-AF65-F5344CB8AC3E}">
        <p14:creationId xmlns:p14="http://schemas.microsoft.com/office/powerpoint/2010/main" val="4045380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97984"/>
            <a:ext cx="7772400" cy="54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693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609600"/>
            <a:ext cx="7772400" cy="685800"/>
          </a:xfrm>
        </p:spPr>
        <p:txBody>
          <a:bodyPr>
            <a:normAutofit fontScale="90000"/>
          </a:bodyPr>
          <a:lstStyle/>
          <a:p>
            <a:r>
              <a:rPr lang="en-GB" altLang="en-US" smtClean="0"/>
              <a:t>Simple sugars and disease</a:t>
            </a:r>
            <a:br>
              <a:rPr lang="en-GB" altLang="en-US" smtClean="0"/>
            </a:br>
            <a:endParaRPr lang="en-GB" altLang="en-US" smtClean="0"/>
          </a:p>
        </p:txBody>
      </p:sp>
      <p:sp>
        <p:nvSpPr>
          <p:cNvPr id="17411" name="Content Placeholder 2"/>
          <p:cNvSpPr>
            <a:spLocks noGrp="1"/>
          </p:cNvSpPr>
          <p:nvPr>
            <p:ph idx="1"/>
          </p:nvPr>
        </p:nvSpPr>
        <p:spPr>
          <a:xfrm>
            <a:off x="609600" y="1066800"/>
            <a:ext cx="7772400" cy="4114800"/>
          </a:xfrm>
        </p:spPr>
        <p:txBody>
          <a:bodyPr>
            <a:normAutofit fontScale="92500" lnSpcReduction="20000"/>
          </a:bodyPr>
          <a:lstStyle/>
          <a:p>
            <a:r>
              <a:rPr lang="en-GB" altLang="en-US" smtClean="0"/>
              <a:t>There is no direct evidence that the consumption of simple sugars is harmful. Contrary to folklore, diets high in sucrose do not lead to diabetes or hypoglycemia.</a:t>
            </a:r>
          </a:p>
          <a:p>
            <a:r>
              <a:rPr lang="en-GB" altLang="en-US" smtClean="0"/>
              <a:t> Carbohydrates are not inherently fattening, and result in fat synthesis only when consumed in excess of the body's energy needs.</a:t>
            </a:r>
          </a:p>
          <a:p>
            <a:r>
              <a:rPr lang="en-GB" altLang="en-US" smtClean="0"/>
              <a:t> However, there is an association between sucrose consumption and dental caries.</a:t>
            </a:r>
          </a:p>
        </p:txBody>
      </p:sp>
    </p:spTree>
    <p:extLst>
      <p:ext uri="{BB962C8B-B14F-4D97-AF65-F5344CB8AC3E}">
        <p14:creationId xmlns:p14="http://schemas.microsoft.com/office/powerpoint/2010/main" val="26413613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t>Storing glucose as glycogen</a:t>
            </a:r>
          </a:p>
        </p:txBody>
      </p:sp>
      <p:sp>
        <p:nvSpPr>
          <p:cNvPr id="18435" name="Content Placeholder 2"/>
          <p:cNvSpPr>
            <a:spLocks noGrp="1"/>
          </p:cNvSpPr>
          <p:nvPr>
            <p:ph idx="1"/>
          </p:nvPr>
        </p:nvSpPr>
        <p:spPr>
          <a:xfrm>
            <a:off x="685800" y="1676400"/>
            <a:ext cx="7772400" cy="4114800"/>
          </a:xfrm>
        </p:spPr>
        <p:txBody>
          <a:bodyPr>
            <a:normAutofit fontScale="92500" lnSpcReduction="10000"/>
          </a:bodyPr>
          <a:lstStyle/>
          <a:p>
            <a:r>
              <a:rPr lang="en-GB" altLang="en-US" b="0" smtClean="0"/>
              <a:t>1/3</a:t>
            </a:r>
            <a:r>
              <a:rPr lang="en-GB" altLang="en-US" b="0" baseline="30000" smtClean="0"/>
              <a:t>rd</a:t>
            </a:r>
            <a:r>
              <a:rPr lang="en-GB" altLang="en-US" b="0" smtClean="0"/>
              <a:t> of total glycogen is stored in liver and 2/3</a:t>
            </a:r>
            <a:r>
              <a:rPr lang="en-GB" altLang="en-US" b="0" baseline="30000" smtClean="0"/>
              <a:t>rd</a:t>
            </a:r>
            <a:r>
              <a:rPr lang="en-GB" altLang="en-US" b="0" smtClean="0"/>
              <a:t> in muscle.</a:t>
            </a:r>
          </a:p>
          <a:p>
            <a:r>
              <a:rPr lang="en-GB" altLang="en-US" b="0" smtClean="0"/>
              <a:t>When blood glucose falls liver cells break down glycogen  into single molecules of glucose, which becomes available to supply energy to central nervous system and other organs .</a:t>
            </a:r>
          </a:p>
          <a:p>
            <a:r>
              <a:rPr lang="en-GB" altLang="en-US" b="0" smtClean="0"/>
              <a:t>During exercise the muscle cell themselves use up the glycogen they store. </a:t>
            </a:r>
          </a:p>
        </p:txBody>
      </p:sp>
    </p:spTree>
    <p:extLst>
      <p:ext uri="{BB962C8B-B14F-4D97-AF65-F5344CB8AC3E}">
        <p14:creationId xmlns:p14="http://schemas.microsoft.com/office/powerpoint/2010/main" val="214399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381000"/>
            <a:ext cx="7772400" cy="1143000"/>
          </a:xfrm>
        </p:spPr>
        <p:txBody>
          <a:bodyPr/>
          <a:lstStyle/>
          <a:p>
            <a:r>
              <a:rPr lang="en-GB" altLang="en-US" smtClean="0"/>
              <a:t>Making glucose from proteins</a:t>
            </a:r>
          </a:p>
        </p:txBody>
      </p:sp>
      <p:sp>
        <p:nvSpPr>
          <p:cNvPr id="19459" name="Content Placeholder 2"/>
          <p:cNvSpPr>
            <a:spLocks noGrp="1"/>
          </p:cNvSpPr>
          <p:nvPr>
            <p:ph idx="1"/>
          </p:nvPr>
        </p:nvSpPr>
        <p:spPr>
          <a:xfrm>
            <a:off x="685800" y="1752600"/>
            <a:ext cx="7772400" cy="4114800"/>
          </a:xfrm>
        </p:spPr>
        <p:txBody>
          <a:bodyPr>
            <a:normAutofit fontScale="92500" lnSpcReduction="20000"/>
          </a:bodyPr>
          <a:lstStyle/>
          <a:p>
            <a:r>
              <a:rPr lang="en-GB" altLang="en-US" b="0" smtClean="0"/>
              <a:t>Glycogen stores only last for some hours , if a person does not replenish the depleted glycogen stores, body protein are broken down to make glucose by a process called </a:t>
            </a:r>
          </a:p>
          <a:p>
            <a:r>
              <a:rPr lang="en-GB" altLang="en-US" b="0" smtClean="0"/>
              <a:t>“</a:t>
            </a:r>
            <a:r>
              <a:rPr lang="en-GB" altLang="en-US" smtClean="0"/>
              <a:t>gluconeogenesis”</a:t>
            </a:r>
          </a:p>
          <a:p>
            <a:r>
              <a:rPr lang="en-GB" altLang="en-US" b="0" smtClean="0"/>
              <a:t>Taking adequate amount of carbohydrate prevents the use of protein for energy, this role of carbohydrate is called </a:t>
            </a:r>
            <a:r>
              <a:rPr lang="en-GB" altLang="en-US" smtClean="0"/>
              <a:t>protein sparing action.</a:t>
            </a:r>
            <a:endParaRPr lang="en-GB" altLang="en-US" b="0" smtClean="0"/>
          </a:p>
          <a:p>
            <a:pPr>
              <a:buFontTx/>
              <a:buNone/>
            </a:pPr>
            <a:r>
              <a:rPr lang="en-GB" altLang="en-US" b="0" smtClean="0"/>
              <a:t> </a:t>
            </a:r>
          </a:p>
        </p:txBody>
      </p:sp>
    </p:spTree>
    <p:extLst>
      <p:ext uri="{BB962C8B-B14F-4D97-AF65-F5344CB8AC3E}">
        <p14:creationId xmlns:p14="http://schemas.microsoft.com/office/powerpoint/2010/main" val="3330898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GB" altLang="en-US" smtClean="0"/>
              <a:t>Making ketone bodies from fat fragments</a:t>
            </a:r>
          </a:p>
        </p:txBody>
      </p:sp>
      <p:sp>
        <p:nvSpPr>
          <p:cNvPr id="20483" name="Content Placeholder 2"/>
          <p:cNvSpPr>
            <a:spLocks noGrp="1"/>
          </p:cNvSpPr>
          <p:nvPr>
            <p:ph idx="1"/>
          </p:nvPr>
        </p:nvSpPr>
        <p:spPr/>
        <p:txBody>
          <a:bodyPr/>
          <a:lstStyle/>
          <a:p>
            <a:r>
              <a:rPr lang="en-GB" altLang="en-US" b="0" smtClean="0"/>
              <a:t>Inadequate supply of carbohydrates causes break down of body fat reserves. This not only supplies energy but also produces ketone bodies.</a:t>
            </a:r>
          </a:p>
          <a:p>
            <a:r>
              <a:rPr lang="en-GB" altLang="en-US" b="0" smtClean="0"/>
              <a:t>Some ketone bodies are used by muscle and other tissues for energy, but when produced in excess they accumulate in blood and cause </a:t>
            </a:r>
            <a:r>
              <a:rPr lang="en-GB" altLang="en-US" smtClean="0"/>
              <a:t>ketosis </a:t>
            </a:r>
            <a:r>
              <a:rPr lang="en-GB" altLang="en-US" b="0" smtClean="0"/>
              <a:t>(disturbance of bodies normal acis-base balance)</a:t>
            </a:r>
          </a:p>
        </p:txBody>
      </p:sp>
    </p:spTree>
    <p:extLst>
      <p:ext uri="{BB962C8B-B14F-4D97-AF65-F5344CB8AC3E}">
        <p14:creationId xmlns:p14="http://schemas.microsoft.com/office/powerpoint/2010/main" val="236482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Functions of Carbohydrate</a:t>
            </a:r>
          </a:p>
        </p:txBody>
      </p:sp>
      <p:sp>
        <p:nvSpPr>
          <p:cNvPr id="13315" name="Content Placeholder 2"/>
          <p:cNvSpPr>
            <a:spLocks noGrp="1"/>
          </p:cNvSpPr>
          <p:nvPr>
            <p:ph idx="1"/>
          </p:nvPr>
        </p:nvSpPr>
        <p:spPr>
          <a:xfrm>
            <a:off x="685800" y="1676400"/>
            <a:ext cx="7772400" cy="533400"/>
          </a:xfrm>
        </p:spPr>
        <p:txBody>
          <a:bodyPr>
            <a:normAutofit lnSpcReduction="10000"/>
          </a:bodyPr>
          <a:lstStyle/>
          <a:p>
            <a:r>
              <a:rPr lang="en-GB" altLang="en-US" smtClean="0"/>
              <a:t>Glucose as a source of energy</a:t>
            </a:r>
            <a:endParaRPr lang="en-US" altLang="en-US" smtClean="0"/>
          </a:p>
        </p:txBody>
      </p:sp>
      <p:sp>
        <p:nvSpPr>
          <p:cNvPr id="13316" name="Rectangle 3"/>
          <p:cNvSpPr>
            <a:spLocks noChangeArrowheads="1"/>
          </p:cNvSpPr>
          <p:nvPr/>
        </p:nvSpPr>
        <p:spPr bwMode="auto">
          <a:xfrm>
            <a:off x="838200" y="2286000"/>
            <a:ext cx="7543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a:t>Glucose is the only fuel normally used by the cells of the body and brain . Because neurons cannot store glucose, they depend on the bloodstream to deliver a constant supply of this precious fuel. </a:t>
            </a:r>
          </a:p>
        </p:txBody>
      </p:sp>
      <p:sp>
        <p:nvSpPr>
          <p:cNvPr id="13317" name="Rectangle 6"/>
          <p:cNvSpPr>
            <a:spLocks noChangeArrowheads="1"/>
          </p:cNvSpPr>
          <p:nvPr/>
        </p:nvSpPr>
        <p:spPr bwMode="auto">
          <a:xfrm>
            <a:off x="1143000" y="48768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a:t>Taking adequate amount of carbohydrate prevents the use of protein for energy, this role of carbohydrate is called protein sparing action.</a:t>
            </a:r>
            <a:endParaRPr lang="en-US" altLang="en-US"/>
          </a:p>
        </p:txBody>
      </p:sp>
      <p:sp>
        <p:nvSpPr>
          <p:cNvPr id="13318" name="Rectangle 7"/>
          <p:cNvSpPr>
            <a:spLocks noChangeArrowheads="1"/>
          </p:cNvSpPr>
          <p:nvPr/>
        </p:nvSpPr>
        <p:spPr bwMode="auto">
          <a:xfrm>
            <a:off x="762000" y="4191000"/>
            <a:ext cx="746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buFont typeface="Arial" charset="0"/>
              <a:buChar char="•"/>
            </a:pPr>
            <a:r>
              <a:rPr lang="en-GB" altLang="en-US" b="1"/>
              <a:t>  </a:t>
            </a:r>
            <a:r>
              <a:rPr lang="en-GB" altLang="en-US" sz="3200" b="1"/>
              <a:t>Protein</a:t>
            </a:r>
            <a:r>
              <a:rPr lang="en-GB" altLang="en-US" b="1"/>
              <a:t> Sparing Action</a:t>
            </a:r>
            <a:endParaRPr lang="en-US" altLang="en-US" b="1"/>
          </a:p>
        </p:txBody>
      </p:sp>
    </p:spTree>
    <p:extLst>
      <p:ext uri="{BB962C8B-B14F-4D97-AF65-F5344CB8AC3E}">
        <p14:creationId xmlns:p14="http://schemas.microsoft.com/office/powerpoint/2010/main" val="210880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mtClean="0"/>
              <a:t>Converting glucose to fats</a:t>
            </a:r>
          </a:p>
        </p:txBody>
      </p:sp>
      <p:sp>
        <p:nvSpPr>
          <p:cNvPr id="21507" name="Content Placeholder 2"/>
          <p:cNvSpPr>
            <a:spLocks noGrp="1"/>
          </p:cNvSpPr>
          <p:nvPr>
            <p:ph idx="1"/>
          </p:nvPr>
        </p:nvSpPr>
        <p:spPr/>
        <p:txBody>
          <a:bodyPr/>
          <a:lstStyle/>
          <a:p>
            <a:r>
              <a:rPr lang="en-GB" altLang="en-US" smtClean="0"/>
              <a:t>Excess carbohydrates can be converted to fats when glycogen stores are filled to capacity.</a:t>
            </a:r>
          </a:p>
          <a:p>
            <a:r>
              <a:rPr lang="en-GB" altLang="en-US" smtClean="0"/>
              <a:t>However storing carbohydrates as fats is an energetically expensive process. So, body fats mainly come from dietary fats.</a:t>
            </a:r>
          </a:p>
        </p:txBody>
      </p:sp>
    </p:spTree>
    <p:extLst>
      <p:ext uri="{BB962C8B-B14F-4D97-AF65-F5344CB8AC3E}">
        <p14:creationId xmlns:p14="http://schemas.microsoft.com/office/powerpoint/2010/main" val="558402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152400"/>
            <a:ext cx="7772400" cy="1143000"/>
          </a:xfrm>
        </p:spPr>
        <p:txBody>
          <a:bodyPr/>
          <a:lstStyle/>
          <a:p>
            <a:r>
              <a:rPr lang="en-GB" altLang="en-US" smtClean="0"/>
              <a:t>Health effects of starch and fibers</a:t>
            </a:r>
          </a:p>
        </p:txBody>
      </p:sp>
      <p:sp>
        <p:nvSpPr>
          <p:cNvPr id="22531" name="Content Placeholder 2"/>
          <p:cNvSpPr>
            <a:spLocks noGrp="1"/>
          </p:cNvSpPr>
          <p:nvPr>
            <p:ph idx="1"/>
          </p:nvPr>
        </p:nvSpPr>
        <p:spPr>
          <a:xfrm>
            <a:off x="609600" y="1295400"/>
            <a:ext cx="7772400" cy="4114800"/>
          </a:xfrm>
        </p:spPr>
        <p:txBody>
          <a:bodyPr>
            <a:normAutofit fontScale="92500" lnSpcReduction="10000"/>
          </a:bodyPr>
          <a:lstStyle/>
          <a:p>
            <a:r>
              <a:rPr lang="en-GB" altLang="en-US" smtClean="0"/>
              <a:t>Weight control: </a:t>
            </a:r>
            <a:r>
              <a:rPr lang="en-GB" altLang="en-US" b="0" smtClean="0"/>
              <a:t>Food rich in complex carbohydrates provides less energy per bite and also provides satiety.</a:t>
            </a:r>
          </a:p>
          <a:p>
            <a:r>
              <a:rPr lang="en-GB" altLang="en-US" smtClean="0"/>
              <a:t>Heart disease</a:t>
            </a:r>
            <a:r>
              <a:rPr lang="en-GB" altLang="en-US" b="0" smtClean="0"/>
              <a:t>:diets high in soluble fibers and low in animal fats and cholesterol is associated with lower risk of heart disease.</a:t>
            </a:r>
          </a:p>
          <a:p>
            <a:r>
              <a:rPr lang="en-GB" altLang="en-US" smtClean="0"/>
              <a:t>Cancer: </a:t>
            </a:r>
            <a:r>
              <a:rPr lang="en-GB" altLang="en-US" b="0" smtClean="0"/>
              <a:t>high carbohydrate diet protects against some types of cancer (eg. Colon cancer). </a:t>
            </a:r>
          </a:p>
        </p:txBody>
      </p:sp>
    </p:spTree>
    <p:extLst>
      <p:ext uri="{BB962C8B-B14F-4D97-AF65-F5344CB8AC3E}">
        <p14:creationId xmlns:p14="http://schemas.microsoft.com/office/powerpoint/2010/main" val="1023954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gravitywaves.com/chemistry/CHE452/images/ProtDig.gif"/>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2000" y="3732212"/>
            <a:ext cx="7772400" cy="2897188"/>
          </a:xfrm>
          <a:prstGeom prst="rect">
            <a:avLst/>
          </a:prstGeom>
          <a:noFill/>
          <a:ln>
            <a:noFill/>
          </a:ln>
        </p:spPr>
      </p:pic>
      <p:sp>
        <p:nvSpPr>
          <p:cNvPr id="3" name="TextBox 2"/>
          <p:cNvSpPr txBox="1"/>
          <p:nvPr/>
        </p:nvSpPr>
        <p:spPr>
          <a:xfrm>
            <a:off x="2819400" y="76200"/>
            <a:ext cx="3352800" cy="584775"/>
          </a:xfrm>
          <a:prstGeom prst="rect">
            <a:avLst/>
          </a:prstGeom>
          <a:effectLst>
            <a:glow rad="1397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dirty="0" smtClean="0">
                <a:solidFill>
                  <a:srgbClr val="00FF00"/>
                </a:solidFill>
                <a:latin typeface="Bernard MT Condensed" pitchFamily="18" charset="0"/>
              </a:rPr>
              <a:t>PROTEIN DIGESTION</a:t>
            </a:r>
            <a:endParaRPr lang="en-US" sz="3200" dirty="0">
              <a:solidFill>
                <a:srgbClr val="00FF00"/>
              </a:solidFill>
              <a:latin typeface="Bernard MT Condensed" pitchFamily="18" charset="0"/>
            </a:endParaRPr>
          </a:p>
        </p:txBody>
      </p:sp>
      <p:pic>
        <p:nvPicPr>
          <p:cNvPr id="4" name="Picture 3" descr="http://2012books.lardbucket.org/books/an-introduction-to-nutrition/section_10/866caf377212f53e375fe30bdc93e573.jpg"/>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6858000" cy="2213610"/>
          </a:xfrm>
          <a:prstGeom prst="rect">
            <a:avLst/>
          </a:prstGeom>
          <a:noFill/>
          <a:ln>
            <a:noFill/>
          </a:ln>
        </p:spPr>
      </p:pic>
    </p:spTree>
    <p:extLst>
      <p:ext uri="{BB962C8B-B14F-4D97-AF65-F5344CB8AC3E}">
        <p14:creationId xmlns:p14="http://schemas.microsoft.com/office/powerpoint/2010/main" val="8235062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nx.org/content/m46501/latest/2426_Mechanical_and_Chemical_DigestionN.jpg"/>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5800" y="152400"/>
            <a:ext cx="7772400" cy="6324600"/>
          </a:xfrm>
          <a:prstGeom prst="rect">
            <a:avLst/>
          </a:prstGeom>
          <a:noFill/>
          <a:ln>
            <a:noFill/>
          </a:ln>
        </p:spPr>
      </p:pic>
    </p:spTree>
    <p:extLst>
      <p:ext uri="{BB962C8B-B14F-4D97-AF65-F5344CB8AC3E}">
        <p14:creationId xmlns:p14="http://schemas.microsoft.com/office/powerpoint/2010/main" val="2826335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2012books.lardbucket.org/books/introduction-to-chemistry-general-organic-and-biological/section_23/e31e40f59c3f141cd3aab1fe2757a4d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
            <a:ext cx="4683125" cy="6477000"/>
          </a:xfrm>
          <a:prstGeom prst="rect">
            <a:avLst/>
          </a:prstGeom>
          <a:noFill/>
          <a:ln>
            <a:noFill/>
          </a:ln>
        </p:spPr>
      </p:pic>
    </p:spTree>
    <p:extLst>
      <p:ext uri="{BB962C8B-B14F-4D97-AF65-F5344CB8AC3E}">
        <p14:creationId xmlns:p14="http://schemas.microsoft.com/office/powerpoint/2010/main" val="12915262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humanphysiology2011.wikispaces.com/file/view/18.7.jpg/224358368/800x464/18.7.jpg"/>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000" y="609600"/>
            <a:ext cx="8382000" cy="5943600"/>
          </a:xfrm>
          <a:prstGeom prst="rect">
            <a:avLst/>
          </a:prstGeom>
          <a:noFill/>
          <a:ln>
            <a:noFill/>
          </a:ln>
        </p:spPr>
      </p:pic>
    </p:spTree>
    <p:extLst>
      <p:ext uri="{BB962C8B-B14F-4D97-AF65-F5344CB8AC3E}">
        <p14:creationId xmlns:p14="http://schemas.microsoft.com/office/powerpoint/2010/main" val="950608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nbs.csudh.edu/chemistry/faculty/nsturm/CHE452/images/CHODig.gif"/>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200" y="457200"/>
            <a:ext cx="5307330" cy="5943600"/>
          </a:xfrm>
          <a:prstGeom prst="rect">
            <a:avLst/>
          </a:prstGeom>
          <a:noFill/>
          <a:ln>
            <a:noFill/>
          </a:ln>
        </p:spPr>
      </p:pic>
      <p:pic>
        <p:nvPicPr>
          <p:cNvPr id="3" name="Picture 2" descr="http://www.zuniv.net/physiology/book/images/22-6.jpg"/>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86400" y="1447800"/>
            <a:ext cx="3568065" cy="3747135"/>
          </a:xfrm>
          <a:prstGeom prst="rect">
            <a:avLst/>
          </a:prstGeom>
          <a:noFill/>
          <a:ln>
            <a:noFill/>
          </a:ln>
        </p:spPr>
      </p:pic>
    </p:spTree>
    <p:extLst>
      <p:ext uri="{BB962C8B-B14F-4D97-AF65-F5344CB8AC3E}">
        <p14:creationId xmlns:p14="http://schemas.microsoft.com/office/powerpoint/2010/main" val="28434119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zuniv.net/physiology/book/images/22-12.jpg"/>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4800" y="304800"/>
            <a:ext cx="8534400" cy="6400799"/>
          </a:xfrm>
          <a:prstGeom prst="rect">
            <a:avLst/>
          </a:prstGeom>
          <a:noFill/>
          <a:ln>
            <a:noFill/>
          </a:ln>
        </p:spPr>
      </p:pic>
    </p:spTree>
    <p:extLst>
      <p:ext uri="{BB962C8B-B14F-4D97-AF65-F5344CB8AC3E}">
        <p14:creationId xmlns:p14="http://schemas.microsoft.com/office/powerpoint/2010/main" val="11597610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76200"/>
            <a:ext cx="3276600" cy="584775"/>
          </a:xfrm>
          <a:prstGeom prst="rect">
            <a:avLst/>
          </a:prstGeom>
          <a:effectLst>
            <a:glow rad="101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slope"/>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smtClean="0">
                <a:solidFill>
                  <a:schemeClr val="tx1"/>
                </a:solidFill>
                <a:latin typeface="Bernard MT Condensed" pitchFamily="18" charset="0"/>
              </a:rPr>
              <a:t>FAT DIGESTION</a:t>
            </a:r>
            <a:endParaRPr lang="en-US" sz="3200" dirty="0">
              <a:solidFill>
                <a:schemeClr val="tx1"/>
              </a:solidFill>
              <a:latin typeface="Bernard MT Condensed" pitchFamily="18" charset="0"/>
            </a:endParaRPr>
          </a:p>
        </p:txBody>
      </p:sp>
      <p:sp>
        <p:nvSpPr>
          <p:cNvPr id="3" name="Rectangle 2"/>
          <p:cNvSpPr/>
          <p:nvPr/>
        </p:nvSpPr>
        <p:spPr>
          <a:xfrm>
            <a:off x="228600" y="838200"/>
            <a:ext cx="8686800" cy="5632311"/>
          </a:xfrm>
          <a:prstGeom prst="rect">
            <a:avLst/>
          </a:prstGeom>
        </p:spPr>
        <p:txBody>
          <a:bodyPr wrap="square">
            <a:spAutoFit/>
          </a:bodyPr>
          <a:lstStyle/>
          <a:p>
            <a:pPr marL="285750" indent="-285750" algn="just">
              <a:buFont typeface="Wingdings" pitchFamily="2" charset="2"/>
              <a:buChar char="v"/>
            </a:pPr>
            <a:r>
              <a:rPr lang="en-US" b="1" dirty="0">
                <a:effectLst>
                  <a:outerShdw blurRad="38100" dist="38100" dir="2700000" algn="tl">
                    <a:srgbClr val="000000">
                      <a:alpha val="43137"/>
                    </a:srgbClr>
                  </a:outerShdw>
                </a:effectLst>
              </a:rPr>
              <a:t>Lipids are a group of naturally occurring molecules in the human diet that includes fats, sterols, </a:t>
            </a:r>
            <a:r>
              <a:rPr lang="en-US" b="1" dirty="0" err="1">
                <a:effectLst>
                  <a:outerShdw blurRad="38100" dist="38100" dir="2700000" algn="tl">
                    <a:srgbClr val="000000">
                      <a:alpha val="43137"/>
                    </a:srgbClr>
                  </a:outerShdw>
                </a:effectLst>
              </a:rPr>
              <a:t>monoglycerides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diglycerides</a:t>
            </a:r>
            <a:r>
              <a:rPr lang="en-US" b="1" dirty="0">
                <a:effectLst>
                  <a:outerShdw blurRad="38100" dist="38100" dir="2700000" algn="tl">
                    <a:srgbClr val="000000">
                      <a:alpha val="43137"/>
                    </a:srgbClr>
                  </a:outerShdw>
                </a:effectLst>
              </a:rPr>
              <a:t>, phospholipids, and fat-soluble vitamins (A, D, E, and vitamin K). </a:t>
            </a:r>
            <a:endParaRPr lang="en-US" b="1" dirty="0" smtClean="0">
              <a:effectLst>
                <a:outerShdw blurRad="38100" dist="38100" dir="2700000" algn="tl">
                  <a:srgbClr val="000000">
                    <a:alpha val="43137"/>
                  </a:srgbClr>
                </a:outerShdw>
              </a:effectLst>
            </a:endParaRPr>
          </a:p>
          <a:p>
            <a:pPr marL="285750" indent="-285750" algn="just">
              <a:buFont typeface="Wingdings" pitchFamily="2" charset="2"/>
              <a:buChar char="v"/>
            </a:pPr>
            <a:r>
              <a:rPr lang="en-US" b="1" dirty="0" smtClean="0"/>
              <a:t>The </a:t>
            </a:r>
            <a:r>
              <a:rPr lang="en-US" b="1" dirty="0"/>
              <a:t>physiologic function of lipids includes energy storage, structural components for cell membranes, and cell signaling molecules. </a:t>
            </a:r>
            <a:r>
              <a:rPr lang="en-US" b="1" u="sng" dirty="0">
                <a:solidFill>
                  <a:srgbClr val="FF0000"/>
                </a:solidFill>
              </a:rPr>
              <a:t>Although the term “lipid” is sometimes used synonymously with fats, fats are a subgroup of lipids called </a:t>
            </a:r>
            <a:r>
              <a:rPr lang="en-US" b="1" i="1" u="sng" dirty="0">
                <a:solidFill>
                  <a:srgbClr val="FF0000"/>
                </a:solidFill>
              </a:rPr>
              <a:t>triglycerides</a:t>
            </a:r>
            <a:r>
              <a:rPr lang="en-US" b="1" u="sng" dirty="0">
                <a:solidFill>
                  <a:srgbClr val="FF0000"/>
                </a:solidFill>
              </a:rPr>
              <a:t>. </a:t>
            </a:r>
            <a:endParaRPr lang="en-US" b="1" u="sng" dirty="0" smtClean="0">
              <a:solidFill>
                <a:srgbClr val="FF0000"/>
              </a:solidFill>
            </a:endParaRPr>
          </a:p>
          <a:p>
            <a:pPr marL="285750" indent="-285750" algn="just">
              <a:buFont typeface="Wingdings" pitchFamily="2" charset="2"/>
              <a:buChar char="v"/>
            </a:pPr>
            <a:r>
              <a:rPr lang="en-US" b="1" dirty="0" smtClean="0">
                <a:solidFill>
                  <a:srgbClr val="0000FF"/>
                </a:solidFill>
              </a:rPr>
              <a:t>Triglycerides </a:t>
            </a:r>
            <a:r>
              <a:rPr lang="en-US" b="1" dirty="0">
                <a:solidFill>
                  <a:srgbClr val="0000FF"/>
                </a:solidFill>
              </a:rPr>
              <a:t>in adipose tissue are the major form of concentrated energy storage in animals. Triglycerides provide </a:t>
            </a:r>
            <a:r>
              <a:rPr lang="en-US" b="1" dirty="0">
                <a:effectLst>
                  <a:outerShdw blurRad="38100" dist="38100" dir="2700000" algn="tl">
                    <a:srgbClr val="000000">
                      <a:alpha val="43137"/>
                    </a:srgbClr>
                  </a:outerShdw>
                </a:effectLst>
              </a:rPr>
              <a:t>30% to 40% </a:t>
            </a:r>
            <a:r>
              <a:rPr lang="en-US" b="1" dirty="0">
                <a:solidFill>
                  <a:srgbClr val="0000FF"/>
                </a:solidFill>
              </a:rPr>
              <a:t>of the daily caloric intake in the Western diet. </a:t>
            </a:r>
            <a:endParaRPr lang="en-US" b="1" dirty="0" smtClean="0">
              <a:solidFill>
                <a:srgbClr val="0000FF"/>
              </a:solidFill>
            </a:endParaRPr>
          </a:p>
          <a:p>
            <a:pPr marL="285750" indent="-285750" algn="just">
              <a:buFont typeface="Wingdings" pitchFamily="2" charset="2"/>
              <a:buChar char="v"/>
            </a:pPr>
            <a:r>
              <a:rPr lang="en-US" b="1" dirty="0" smtClean="0"/>
              <a:t>The </a:t>
            </a:r>
            <a:r>
              <a:rPr lang="en-US" b="1" dirty="0"/>
              <a:t>human body is capable of synthesizing most of the lipids it requires, with the exception of the </a:t>
            </a:r>
            <a:r>
              <a:rPr lang="en-US" b="1" i="1" dirty="0">
                <a:solidFill>
                  <a:srgbClr val="FF3399"/>
                </a:solidFill>
                <a:effectLst>
                  <a:outerShdw blurRad="38100" dist="38100" dir="2700000" algn="tl">
                    <a:srgbClr val="000000">
                      <a:alpha val="43137"/>
                    </a:srgbClr>
                  </a:outerShdw>
                </a:effectLst>
              </a:rPr>
              <a:t>essential fatty acids</a:t>
            </a:r>
            <a:r>
              <a:rPr lang="en-US" b="1" dirty="0">
                <a:effectLst>
                  <a:outerShdw blurRad="38100" dist="38100" dir="2700000" algn="tl">
                    <a:srgbClr val="000000">
                      <a:alpha val="43137"/>
                    </a:srgbClr>
                  </a:outerShdw>
                </a:effectLst>
              </a:rPr>
              <a:t>. </a:t>
            </a:r>
            <a:r>
              <a:rPr lang="en-US" b="1" dirty="0"/>
              <a:t>Essential fatty acids are fatty acids that humans and other animals must ingest for normal cell function, because they cannot be made from other foods. </a:t>
            </a:r>
            <a:endParaRPr lang="en-US" b="1" dirty="0" smtClean="0"/>
          </a:p>
          <a:p>
            <a:pPr marL="285750" indent="-285750" algn="just">
              <a:buFont typeface="Wingdings" pitchFamily="2" charset="2"/>
              <a:buChar char="v"/>
            </a:pPr>
            <a:r>
              <a:rPr lang="en-US" b="1" dirty="0" smtClean="0"/>
              <a:t>There </a:t>
            </a:r>
            <a:r>
              <a:rPr lang="en-US" b="1" dirty="0"/>
              <a:t>are only </a:t>
            </a:r>
            <a:r>
              <a:rPr lang="en-US" b="1" u="sng" dirty="0">
                <a:effectLst>
                  <a:outerShdw blurRad="38100" dist="38100" dir="2700000" algn="tl">
                    <a:srgbClr val="000000">
                      <a:alpha val="43137"/>
                    </a:srgbClr>
                  </a:outerShdw>
                </a:effectLst>
              </a:rPr>
              <a:t>three essential fatty acids </a:t>
            </a:r>
            <a:r>
              <a:rPr lang="en-US" b="1" dirty="0"/>
              <a:t>that cannot be made and need to be ingested in the adult human diet. These include </a:t>
            </a:r>
            <a:r>
              <a:rPr lang="en-US" b="1" dirty="0" err="1">
                <a:solidFill>
                  <a:srgbClr val="0000FF"/>
                </a:solidFill>
              </a:rPr>
              <a:t>linolenic</a:t>
            </a:r>
            <a:r>
              <a:rPr lang="en-US" b="1" dirty="0">
                <a:solidFill>
                  <a:srgbClr val="0000FF"/>
                </a:solidFill>
              </a:rPr>
              <a:t> acid, </a:t>
            </a:r>
            <a:r>
              <a:rPr lang="en-US" b="1" dirty="0">
                <a:solidFill>
                  <a:srgbClr val="C00000"/>
                </a:solidFill>
              </a:rPr>
              <a:t>linoleic acid</a:t>
            </a:r>
            <a:r>
              <a:rPr lang="en-US" b="1" dirty="0"/>
              <a:t>, and </a:t>
            </a:r>
            <a:r>
              <a:rPr lang="en-US" b="1" dirty="0">
                <a:solidFill>
                  <a:srgbClr val="D60093"/>
                </a:solidFill>
              </a:rPr>
              <a:t>arachidonic acid. </a:t>
            </a:r>
            <a:r>
              <a:rPr lang="en-US" b="1" u="sng" dirty="0" err="1">
                <a:effectLst>
                  <a:outerShdw blurRad="38100" dist="38100" dir="2700000" algn="tl">
                    <a:srgbClr val="000000">
                      <a:alpha val="43137"/>
                    </a:srgbClr>
                  </a:outerShdw>
                </a:effectLst>
              </a:rPr>
              <a:t>Linolenic</a:t>
            </a:r>
            <a:r>
              <a:rPr lang="en-US" b="1" u="sng" dirty="0">
                <a:effectLst>
                  <a:outerShdw blurRad="38100" dist="38100" dir="2700000" algn="tl">
                    <a:srgbClr val="000000">
                      <a:alpha val="43137"/>
                    </a:srgbClr>
                  </a:outerShdw>
                </a:effectLst>
              </a:rPr>
              <a:t> acid belongs to the omega-3 fatty acids</a:t>
            </a:r>
            <a:r>
              <a:rPr lang="en-US" b="1" dirty="0"/>
              <a:t>, and </a:t>
            </a:r>
            <a:r>
              <a:rPr lang="en-US" b="1" u="sng" dirty="0">
                <a:effectLst>
                  <a:outerShdw blurRad="38100" dist="38100" dir="2700000" algn="tl">
                    <a:srgbClr val="000000">
                      <a:alpha val="43137"/>
                    </a:srgbClr>
                  </a:outerShdw>
                </a:effectLst>
              </a:rPr>
              <a:t>linoleic and arachidonic both belong to omega-6 fatty acids</a:t>
            </a:r>
            <a:r>
              <a:rPr lang="en-US" b="1" dirty="0"/>
              <a:t>. </a:t>
            </a:r>
            <a:endParaRPr lang="en-US" b="1" dirty="0" smtClean="0"/>
          </a:p>
          <a:p>
            <a:pPr marL="285750" indent="-285750" algn="just">
              <a:buFont typeface="Wingdings" pitchFamily="2" charset="2"/>
              <a:buChar char="v"/>
            </a:pPr>
            <a:endParaRPr lang="en-US" b="1" dirty="0"/>
          </a:p>
          <a:p>
            <a:pPr marL="285750" indent="-285750" algn="just">
              <a:buFont typeface="Wingdings" pitchFamily="2" charset="2"/>
              <a:buChar char="v"/>
            </a:pPr>
            <a:r>
              <a:rPr lang="en-US" b="1" u="sng" dirty="0" smtClean="0">
                <a:solidFill>
                  <a:srgbClr val="008000"/>
                </a:solidFill>
              </a:rPr>
              <a:t>These </a:t>
            </a:r>
            <a:r>
              <a:rPr lang="en-US" b="1" u="sng" dirty="0">
                <a:solidFill>
                  <a:srgbClr val="008000"/>
                </a:solidFill>
              </a:rPr>
              <a:t>essential fatty acids are abundant in seafood, flaxseed (linseed), soya oil, canola oil, sunflower seeds, leafy vegetables, and walnuts.</a:t>
            </a:r>
          </a:p>
        </p:txBody>
      </p:sp>
    </p:spTree>
    <p:extLst>
      <p:ext uri="{BB962C8B-B14F-4D97-AF65-F5344CB8AC3E}">
        <p14:creationId xmlns:p14="http://schemas.microsoft.com/office/powerpoint/2010/main" val="26353215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8847"/>
            <a:ext cx="8763000" cy="4801314"/>
          </a:xfrm>
          <a:prstGeom prst="rect">
            <a:avLst/>
          </a:prstGeom>
        </p:spPr>
        <p:txBody>
          <a:bodyPr wrap="square">
            <a:spAutoFit/>
          </a:bodyPr>
          <a:lstStyle/>
          <a:p>
            <a:pPr marL="285750" indent="-285750" algn="just">
              <a:buFont typeface="Wingdings" pitchFamily="2" charset="2"/>
              <a:buChar char="v"/>
            </a:pPr>
            <a:r>
              <a:rPr lang="en-US" b="1" dirty="0"/>
              <a:t>The other lipids in the human diet are </a:t>
            </a:r>
            <a:r>
              <a:rPr lang="en-US" b="1" dirty="0">
                <a:effectLst>
                  <a:outerShdw blurRad="38100" dist="38100" dir="2700000" algn="tl">
                    <a:srgbClr val="000000">
                      <a:alpha val="43137"/>
                    </a:srgbClr>
                  </a:outerShdw>
                </a:effectLst>
              </a:rPr>
              <a:t>cholesterol and phospholipids</a:t>
            </a:r>
            <a:r>
              <a:rPr lang="en-US" b="1" dirty="0"/>
              <a:t>. </a:t>
            </a:r>
            <a:r>
              <a:rPr lang="en-US" b="1" i="1" dirty="0">
                <a:solidFill>
                  <a:srgbClr val="C00000"/>
                </a:solidFill>
              </a:rPr>
              <a:t>Cholesterol</a:t>
            </a:r>
            <a:r>
              <a:rPr lang="en-US" b="1" dirty="0">
                <a:solidFill>
                  <a:srgbClr val="C00000"/>
                </a:solidFill>
              </a:rPr>
              <a:t> is a sterol derived exclusively from animal fat. Humans also ingest a small amount of plant sterols, notably β-</a:t>
            </a:r>
            <a:r>
              <a:rPr lang="en-US" b="1" dirty="0" err="1">
                <a:solidFill>
                  <a:srgbClr val="C00000"/>
                </a:solidFill>
              </a:rPr>
              <a:t>sitosterol</a:t>
            </a:r>
            <a:r>
              <a:rPr lang="en-US" b="1" dirty="0">
                <a:solidFill>
                  <a:srgbClr val="C00000"/>
                </a:solidFill>
              </a:rPr>
              <a:t> and </a:t>
            </a:r>
            <a:r>
              <a:rPr lang="en-US" b="1" dirty="0" err="1">
                <a:solidFill>
                  <a:srgbClr val="C00000"/>
                </a:solidFill>
              </a:rPr>
              <a:t>campesterol</a:t>
            </a:r>
            <a:r>
              <a:rPr lang="en-US" b="1" dirty="0">
                <a:solidFill>
                  <a:srgbClr val="C00000"/>
                </a:solidFill>
              </a:rPr>
              <a:t>.</a:t>
            </a:r>
            <a:r>
              <a:rPr lang="en-US" b="1" dirty="0"/>
              <a:t> </a:t>
            </a:r>
            <a:r>
              <a:rPr lang="en-US" b="1" dirty="0">
                <a:solidFill>
                  <a:srgbClr val="0000FF"/>
                </a:solidFill>
              </a:rPr>
              <a:t>The phospholipid molecule is similar to a triglyceride, with fatty acids occupying the first and second positions of the glycerol </a:t>
            </a:r>
            <a:r>
              <a:rPr lang="en-US" b="1" dirty="0" smtClean="0">
                <a:solidFill>
                  <a:srgbClr val="0000FF"/>
                </a:solidFill>
              </a:rPr>
              <a:t>backbone. </a:t>
            </a:r>
          </a:p>
          <a:p>
            <a:pPr marL="285750" indent="-285750" algn="just">
              <a:buFont typeface="Wingdings" pitchFamily="2" charset="2"/>
              <a:buChar char="v"/>
            </a:pPr>
            <a:endParaRPr lang="en-US" b="1" dirty="0">
              <a:solidFill>
                <a:srgbClr val="0000FF"/>
              </a:solidFill>
            </a:endParaRPr>
          </a:p>
          <a:p>
            <a:pPr marL="285750" indent="-285750" algn="just">
              <a:buFont typeface="Wingdings" pitchFamily="2" charset="2"/>
              <a:buChar char="v"/>
            </a:pPr>
            <a:r>
              <a:rPr lang="en-US" b="1" dirty="0" smtClean="0">
                <a:effectLst>
                  <a:outerShdw blurRad="38100" dist="38100" dir="2700000" algn="tl">
                    <a:srgbClr val="000000">
                      <a:alpha val="43137"/>
                    </a:srgbClr>
                  </a:outerShdw>
                </a:effectLst>
              </a:rPr>
              <a:t>However</a:t>
            </a:r>
            <a:r>
              <a:rPr lang="en-US" b="1" dirty="0">
                <a:effectLst>
                  <a:outerShdw blurRad="38100" dist="38100" dir="2700000" algn="tl">
                    <a:srgbClr val="000000">
                      <a:alpha val="43137"/>
                    </a:srgbClr>
                  </a:outerShdw>
                </a:effectLst>
              </a:rPr>
              <a:t>, the third position of the glycerol backbone is occupied by a phosphate group coupled to a nitrogenous base (e.g., choline or ethanolamine), for which each type of phospholipid molecule is named. For example, </a:t>
            </a:r>
            <a:r>
              <a:rPr lang="en-US" b="1" dirty="0" err="1">
                <a:effectLst>
                  <a:outerShdw blurRad="38100" dist="38100" dir="2700000" algn="tl">
                    <a:srgbClr val="000000">
                      <a:alpha val="43137"/>
                    </a:srgbClr>
                  </a:outerShdw>
                </a:effectLst>
              </a:rPr>
              <a:t>phosphatidylcholine</a:t>
            </a:r>
            <a:r>
              <a:rPr lang="en-US" b="1" dirty="0">
                <a:effectLst>
                  <a:outerShdw blurRad="38100" dist="38100" dir="2700000" algn="tl">
                    <a:srgbClr val="000000">
                      <a:alpha val="43137"/>
                    </a:srgbClr>
                  </a:outerShdw>
                </a:effectLst>
              </a:rPr>
              <a:t> (lecithin) is an important phospholipid in cell membranes and lung surfactant.</a:t>
            </a:r>
          </a:p>
          <a:p>
            <a:pPr marL="285750" indent="-285750" algn="just">
              <a:buFont typeface="Wingdings" pitchFamily="2" charset="2"/>
              <a:buChar char="v"/>
            </a:pPr>
            <a:endParaRPr lang="en-US" b="1" dirty="0" smtClean="0"/>
          </a:p>
          <a:p>
            <a:pPr marL="285750" indent="-285750" algn="just">
              <a:buFont typeface="Wingdings" pitchFamily="2" charset="2"/>
              <a:buChar char="v"/>
            </a:pPr>
            <a:r>
              <a:rPr lang="en-US" b="1" dirty="0" smtClean="0">
                <a:solidFill>
                  <a:srgbClr val="FF0000"/>
                </a:solidFill>
              </a:rPr>
              <a:t>Bile </a:t>
            </a:r>
            <a:r>
              <a:rPr lang="en-US" b="1" dirty="0">
                <a:solidFill>
                  <a:srgbClr val="FF0000"/>
                </a:solidFill>
              </a:rPr>
              <a:t>serves as an endogenous source of cholesterol and phospholipids</a:t>
            </a:r>
            <a:r>
              <a:rPr lang="en-US" b="1" dirty="0"/>
              <a:t>. </a:t>
            </a:r>
            <a:r>
              <a:rPr lang="en-US" b="1" u="sng" dirty="0">
                <a:effectLst>
                  <a:outerShdw blurRad="38100" dist="38100" dir="2700000" algn="tl">
                    <a:srgbClr val="000000">
                      <a:alpha val="43137"/>
                    </a:srgbClr>
                  </a:outerShdw>
                </a:effectLst>
              </a:rPr>
              <a:t>Bile contributes about 12 g/d of phospholipid to the intestinal lumen, mostly in the form of </a:t>
            </a:r>
            <a:r>
              <a:rPr lang="en-US" b="1" u="sng" dirty="0" err="1">
                <a:effectLst>
                  <a:outerShdw blurRad="38100" dist="38100" dir="2700000" algn="tl">
                    <a:srgbClr val="000000">
                      <a:alpha val="43137"/>
                    </a:srgbClr>
                  </a:outerShdw>
                </a:effectLst>
              </a:rPr>
              <a:t>phosphatidylcholine</a:t>
            </a:r>
            <a:r>
              <a:rPr lang="en-US" b="1" u="sng" dirty="0">
                <a:effectLst>
                  <a:outerShdw blurRad="38100" dist="38100" dir="2700000" algn="tl">
                    <a:srgbClr val="000000">
                      <a:alpha val="43137"/>
                    </a:srgbClr>
                  </a:outerShdw>
                </a:effectLst>
              </a:rPr>
              <a:t>, whereas dietary sources contribute 2 to 3 g/d.</a:t>
            </a:r>
            <a:r>
              <a:rPr lang="en-US" b="1" dirty="0">
                <a:effectLst>
                  <a:outerShdw blurRad="38100" dist="38100" dir="2700000" algn="tl">
                    <a:srgbClr val="000000">
                      <a:alpha val="43137"/>
                    </a:srgbClr>
                  </a:outerShdw>
                </a:effectLst>
              </a:rPr>
              <a:t> </a:t>
            </a:r>
            <a:endParaRPr lang="en-US" b="1" dirty="0" smtClean="0">
              <a:effectLst>
                <a:outerShdw blurRad="38100" dist="38100" dir="2700000" algn="tl">
                  <a:srgbClr val="000000">
                    <a:alpha val="43137"/>
                  </a:srgbClr>
                </a:outerShdw>
              </a:effectLst>
            </a:endParaRPr>
          </a:p>
          <a:p>
            <a:pPr marL="285750" indent="-285750" algn="just">
              <a:buFont typeface="Wingdings" pitchFamily="2" charset="2"/>
              <a:buChar char="v"/>
            </a:pPr>
            <a:endParaRPr lang="en-US" b="1" dirty="0">
              <a:effectLst>
                <a:outerShdw blurRad="38100" dist="38100" dir="2700000" algn="tl">
                  <a:srgbClr val="000000">
                    <a:alpha val="43137"/>
                  </a:srgbClr>
                </a:outerShdw>
              </a:effectLst>
            </a:endParaRPr>
          </a:p>
          <a:p>
            <a:pPr marL="285750" indent="-285750" algn="just">
              <a:buFont typeface="Wingdings" pitchFamily="2" charset="2"/>
              <a:buChar char="v"/>
            </a:pPr>
            <a:r>
              <a:rPr lang="en-US" b="1" dirty="0" smtClean="0">
                <a:solidFill>
                  <a:srgbClr val="D60093"/>
                </a:solidFill>
              </a:rPr>
              <a:t>Another </a:t>
            </a:r>
            <a:r>
              <a:rPr lang="en-US" b="1" dirty="0">
                <a:solidFill>
                  <a:srgbClr val="D60093"/>
                </a:solidFill>
              </a:rPr>
              <a:t>important endogenous source of lipid is desquamated intestinal villus epithelial cells.</a:t>
            </a:r>
          </a:p>
        </p:txBody>
      </p:sp>
      <p:sp>
        <p:nvSpPr>
          <p:cNvPr id="3" name="Rectangle 2"/>
          <p:cNvSpPr/>
          <p:nvPr/>
        </p:nvSpPr>
        <p:spPr>
          <a:xfrm>
            <a:off x="2819400" y="4495800"/>
            <a:ext cx="4362413"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000" b="1" dirty="0">
                <a:latin typeface="Bodoni MT Black" pitchFamily="18" charset="0"/>
              </a:rPr>
              <a:t>From the Mouth to the Stomach</a:t>
            </a:r>
          </a:p>
        </p:txBody>
      </p:sp>
      <p:sp>
        <p:nvSpPr>
          <p:cNvPr id="4" name="Rectangle 3"/>
          <p:cNvSpPr/>
          <p:nvPr/>
        </p:nvSpPr>
        <p:spPr>
          <a:xfrm>
            <a:off x="228600" y="4876800"/>
            <a:ext cx="8839200" cy="2031325"/>
          </a:xfrm>
          <a:prstGeom prst="rect">
            <a:avLst/>
          </a:prstGeom>
        </p:spPr>
        <p:txBody>
          <a:bodyPr wrap="square">
            <a:spAutoFit/>
          </a:bodyPr>
          <a:lstStyle/>
          <a:p>
            <a:pPr algn="just"/>
            <a:r>
              <a:rPr lang="en-US" b="1" u="sng" dirty="0">
                <a:solidFill>
                  <a:srgbClr val="0000FF"/>
                </a:solidFill>
              </a:rPr>
              <a:t>The first step in the digestion of </a:t>
            </a:r>
            <a:r>
              <a:rPr lang="en-US" b="1" u="sng" dirty="0" err="1">
                <a:solidFill>
                  <a:srgbClr val="0000FF"/>
                </a:solidFill>
              </a:rPr>
              <a:t>triacylglycerols</a:t>
            </a:r>
            <a:r>
              <a:rPr lang="en-US" b="1" u="sng" dirty="0">
                <a:solidFill>
                  <a:srgbClr val="0000FF"/>
                </a:solidFill>
              </a:rPr>
              <a:t> and phospholipids begins in the mouth as lipids encounter saliva</a:t>
            </a:r>
            <a:r>
              <a:rPr lang="en-US" b="1" dirty="0">
                <a:solidFill>
                  <a:srgbClr val="0000FF"/>
                </a:solidFill>
              </a:rPr>
              <a:t>. Next, the </a:t>
            </a:r>
            <a:r>
              <a:rPr lang="en-US" b="1" dirty="0">
                <a:solidFill>
                  <a:srgbClr val="FF3399"/>
                </a:solidFill>
              </a:rPr>
              <a:t>physical action of chewing coupled with the action of emulsifiers enables the digestive enzymes to do their tasks. </a:t>
            </a:r>
            <a:r>
              <a:rPr lang="en-US" b="1" dirty="0">
                <a:solidFill>
                  <a:srgbClr val="0000FF"/>
                </a:solidFill>
              </a:rPr>
              <a:t>The enzyme lingual lipase, along with a small amount of phospholipid as an emulsifier, initiates the process of digestion. </a:t>
            </a:r>
            <a:r>
              <a:rPr lang="en-US" b="1" u="sng" dirty="0">
                <a:solidFill>
                  <a:srgbClr val="0000FF"/>
                </a:solidFill>
                <a:effectLst>
                  <a:outerShdw blurRad="38100" dist="38100" dir="2700000" algn="tl">
                    <a:srgbClr val="000000">
                      <a:alpha val="43137"/>
                    </a:srgbClr>
                  </a:outerShdw>
                </a:effectLst>
              </a:rPr>
              <a:t>These actions cause the fats to become more accessible to the digestive enzymes. As a result, the fats become tiny droplets and separate from the watery components.</a:t>
            </a:r>
          </a:p>
        </p:txBody>
      </p:sp>
    </p:spTree>
    <p:extLst>
      <p:ext uri="{BB962C8B-B14F-4D97-AF65-F5344CB8AC3E}">
        <p14:creationId xmlns:p14="http://schemas.microsoft.com/office/powerpoint/2010/main" val="3872627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85800" y="609600"/>
            <a:ext cx="7772400" cy="5486400"/>
          </a:xfrm>
        </p:spPr>
        <p:txBody>
          <a:bodyPr/>
          <a:lstStyle/>
          <a:p>
            <a:r>
              <a:rPr lang="en-GB" altLang="en-US" smtClean="0"/>
              <a:t>Regulation of Fat Metabolism</a:t>
            </a:r>
          </a:p>
          <a:p>
            <a:pPr>
              <a:buFontTx/>
              <a:buNone/>
            </a:pPr>
            <a:r>
              <a:rPr lang="en-GB" altLang="en-US" b="0" smtClean="0"/>
              <a:t> The absence of dietary carbohydrate leads to ketone body production due to incomplete breakdown of fats.</a:t>
            </a:r>
          </a:p>
          <a:p>
            <a:r>
              <a:rPr lang="en-GB" altLang="en-US" smtClean="0"/>
              <a:t>As a component of Body Compounds</a:t>
            </a:r>
          </a:p>
          <a:p>
            <a:r>
              <a:rPr lang="en-GB" altLang="en-US" smtClean="0"/>
              <a:t>Role in Gastrointestinal Functions</a:t>
            </a:r>
          </a:p>
          <a:p>
            <a:pPr>
              <a:buFontTx/>
              <a:buNone/>
            </a:pPr>
            <a:r>
              <a:rPr lang="en-GB" altLang="en-US" b="0" smtClean="0"/>
              <a:t>Lactose for the synthesis of B complex Vitamins and Cellulose to increase bulk in the intestine and prevent constipation</a:t>
            </a:r>
          </a:p>
          <a:p>
            <a:endParaRPr lang="en-US" altLang="en-US" smtClean="0"/>
          </a:p>
        </p:txBody>
      </p:sp>
    </p:spTree>
    <p:extLst>
      <p:ext uri="{BB962C8B-B14F-4D97-AF65-F5344CB8AC3E}">
        <p14:creationId xmlns:p14="http://schemas.microsoft.com/office/powerpoint/2010/main" val="967335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ipidlibrary.aocs.org/animbio/lipases/Figure1.png"/>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687445" y="76200"/>
            <a:ext cx="5304155" cy="2952115"/>
          </a:xfrm>
          <a:prstGeom prst="rect">
            <a:avLst/>
          </a:prstGeom>
          <a:noFill/>
          <a:ln>
            <a:noFill/>
          </a:ln>
        </p:spPr>
      </p:pic>
      <p:pic>
        <p:nvPicPr>
          <p:cNvPr id="4" name="Picture 3" descr="http://www.tbiomed.com/content/figures/1742-4682-4-34-19-l.jpg"/>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810000" y="3158246"/>
            <a:ext cx="5181600" cy="3471154"/>
          </a:xfrm>
          <a:prstGeom prst="rect">
            <a:avLst/>
          </a:prstGeom>
          <a:noFill/>
          <a:ln>
            <a:noFill/>
          </a:ln>
        </p:spPr>
      </p:pic>
      <p:pic>
        <p:nvPicPr>
          <p:cNvPr id="5" name="Picture 4" descr="http://2012books.lardbucket.org/books/introduction-to-chemistry-general-organic-and-biological/section_23/8c94967892d08609adc14232c07b090d.jpg"/>
          <p:cNvPicPr/>
          <p:nvPr/>
        </p:nvPicPr>
        <p:blipFill>
          <a:blip r:embed="rId6">
            <a:extLst>
              <a:ext uri="{28A0092B-C50C-407E-A947-70E740481C1C}">
                <a14:useLocalDpi xmlns:a14="http://schemas.microsoft.com/office/drawing/2010/main" val="0"/>
              </a:ext>
            </a:extLst>
          </a:blip>
          <a:srcRect/>
          <a:stretch>
            <a:fillRect/>
          </a:stretch>
        </p:blipFill>
        <p:spPr bwMode="auto">
          <a:xfrm>
            <a:off x="76200" y="152400"/>
            <a:ext cx="3505200" cy="5943600"/>
          </a:xfrm>
          <a:prstGeom prst="rect">
            <a:avLst/>
          </a:prstGeom>
          <a:noFill/>
          <a:ln>
            <a:noFill/>
          </a:ln>
        </p:spPr>
      </p:pic>
    </p:spTree>
    <p:extLst>
      <p:ext uri="{BB962C8B-B14F-4D97-AF65-F5344CB8AC3E}">
        <p14:creationId xmlns:p14="http://schemas.microsoft.com/office/powerpoint/2010/main" val="3662542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86868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000" b="1" dirty="0">
                <a:latin typeface="Bodoni MT Black" pitchFamily="18" charset="0"/>
              </a:rPr>
              <a:t>Lipases are water-soluble enzymes that break down fats into </a:t>
            </a:r>
            <a:r>
              <a:rPr lang="en-US" sz="2000" b="1" dirty="0" err="1">
                <a:latin typeface="Bodoni MT Black" pitchFamily="18" charset="0"/>
              </a:rPr>
              <a:t>monoglycerides</a:t>
            </a:r>
            <a:r>
              <a:rPr lang="en-US" sz="2000" b="1" dirty="0">
                <a:latin typeface="Bodoni MT Black" pitchFamily="18" charset="0"/>
              </a:rPr>
              <a:t> and free fatty acids.</a:t>
            </a:r>
            <a:endParaRPr lang="en-US" sz="2000" dirty="0">
              <a:latin typeface="Bodoni MT Black" pitchFamily="18" charset="0"/>
            </a:endParaRPr>
          </a:p>
        </p:txBody>
      </p:sp>
      <p:sp>
        <p:nvSpPr>
          <p:cNvPr id="3" name="Rectangle 2"/>
          <p:cNvSpPr/>
          <p:nvPr/>
        </p:nvSpPr>
        <p:spPr>
          <a:xfrm>
            <a:off x="152400" y="976491"/>
            <a:ext cx="8915400" cy="5355312"/>
          </a:xfrm>
          <a:prstGeom prst="rect">
            <a:avLst/>
          </a:prstGeom>
        </p:spPr>
        <p:txBody>
          <a:bodyPr wrap="square">
            <a:spAutoFit/>
          </a:bodyPr>
          <a:lstStyle/>
          <a:p>
            <a:pPr marL="285750" indent="-285750" algn="just">
              <a:buFont typeface="Wingdings" pitchFamily="2" charset="2"/>
              <a:buChar char="Ø"/>
            </a:pPr>
            <a:r>
              <a:rPr lang="en-US" b="1" dirty="0">
                <a:effectLst>
                  <a:outerShdw blurRad="38100" dist="38100" dir="2700000" algn="tl">
                    <a:srgbClr val="000000">
                      <a:alpha val="43137"/>
                    </a:srgbClr>
                  </a:outerShdw>
                </a:effectLst>
              </a:rPr>
              <a:t>Lipid digestion occurs mainly in the intestinal lumen but starts in the stomach. The stomach secretes a lipase called acid lipase because it works best in the acidic medium. Acid lipase prefers triglycerides containing medium-chain fatty acids (8–10 carbons in length), which are abundant in milk. </a:t>
            </a:r>
            <a:endParaRPr lang="en-US" b="1" dirty="0" smtClean="0">
              <a:effectLst>
                <a:outerShdw blurRad="38100" dist="38100" dir="2700000" algn="tl">
                  <a:srgbClr val="000000">
                    <a:alpha val="43137"/>
                  </a:srgbClr>
                </a:outerShdw>
              </a:effectLst>
            </a:endParaRPr>
          </a:p>
          <a:p>
            <a:pPr marL="285750" indent="-285750" algn="just">
              <a:buFont typeface="Wingdings" pitchFamily="2" charset="2"/>
              <a:buChar char="Ø"/>
            </a:pPr>
            <a:endParaRPr lang="en-US" b="1" dirty="0"/>
          </a:p>
          <a:p>
            <a:pPr marL="285750" indent="-285750" algn="just">
              <a:buFont typeface="Wingdings" pitchFamily="2" charset="2"/>
              <a:buChar char="Ø"/>
            </a:pPr>
            <a:r>
              <a:rPr lang="en-US" b="1" u="sng" dirty="0" smtClean="0">
                <a:solidFill>
                  <a:srgbClr val="C00000"/>
                </a:solidFill>
              </a:rPr>
              <a:t>Acid </a:t>
            </a:r>
            <a:r>
              <a:rPr lang="en-US" b="1" u="sng" dirty="0">
                <a:solidFill>
                  <a:srgbClr val="C00000"/>
                </a:solidFill>
              </a:rPr>
              <a:t>lipase plays an important role in the digestion of fat in infants because they do not have sufficient pancreatic lipase to digest the milk fat, which is their major source of fat intake. </a:t>
            </a:r>
            <a:r>
              <a:rPr lang="en-US" b="1" dirty="0">
                <a:solidFill>
                  <a:srgbClr val="C00000"/>
                </a:solidFill>
              </a:rPr>
              <a:t>In adults, acid lipase continues to play a role in the digestion of fat, and the partial digestion of products of fat aid in its emulsification. The emulsified fat greatly facilitates the hydrolysis of fat by the pancreatic lipase. </a:t>
            </a:r>
            <a:endParaRPr lang="en-US" b="1" dirty="0" smtClean="0">
              <a:solidFill>
                <a:srgbClr val="C00000"/>
              </a:solidFill>
            </a:endParaRPr>
          </a:p>
          <a:p>
            <a:pPr marL="285750" indent="-285750" algn="just">
              <a:buFont typeface="Wingdings" pitchFamily="2" charset="2"/>
              <a:buChar char="Ø"/>
            </a:pPr>
            <a:endParaRPr lang="en-US" b="1" dirty="0"/>
          </a:p>
          <a:p>
            <a:pPr marL="285750" indent="-285750" algn="just">
              <a:buFont typeface="Wingdings" pitchFamily="2" charset="2"/>
              <a:buChar char="Ø"/>
            </a:pPr>
            <a:r>
              <a:rPr lang="en-US" b="1" dirty="0" smtClean="0">
                <a:solidFill>
                  <a:srgbClr val="FF3399"/>
                </a:solidFill>
              </a:rPr>
              <a:t>Humans </a:t>
            </a:r>
            <a:r>
              <a:rPr lang="en-US" b="1" dirty="0">
                <a:solidFill>
                  <a:srgbClr val="FF3399"/>
                </a:solidFill>
              </a:rPr>
              <a:t>secrete an overabundance of </a:t>
            </a:r>
            <a:r>
              <a:rPr lang="en-US" b="1" i="1" dirty="0">
                <a:solidFill>
                  <a:srgbClr val="FF3399"/>
                </a:solidFill>
              </a:rPr>
              <a:t>pancreatic lipase</a:t>
            </a:r>
            <a:r>
              <a:rPr lang="en-US" b="1" dirty="0">
                <a:solidFill>
                  <a:srgbClr val="FF3399"/>
                </a:solidFill>
              </a:rPr>
              <a:t>. Depending on the substrate being digested, pancreatic lipase has an optimal pH of 7 to 8, allowing it to work well in the intestinal lumen after the acidic contents from the stomach have been neutralized by pancreatic HCO</a:t>
            </a:r>
            <a:r>
              <a:rPr lang="en-US" b="1" baseline="-25000" dirty="0">
                <a:solidFill>
                  <a:srgbClr val="FF3399"/>
                </a:solidFill>
              </a:rPr>
              <a:t>3</a:t>
            </a:r>
            <a:r>
              <a:rPr lang="en-US" b="1" baseline="30000" dirty="0">
                <a:solidFill>
                  <a:srgbClr val="FF3399"/>
                </a:solidFill>
              </a:rPr>
              <a:t>−</a:t>
            </a:r>
            <a:r>
              <a:rPr lang="en-US" b="1" dirty="0">
                <a:solidFill>
                  <a:srgbClr val="FF3399"/>
                </a:solidFill>
              </a:rPr>
              <a:t> secretion. </a:t>
            </a:r>
            <a:endParaRPr lang="en-US" b="1" dirty="0" smtClean="0">
              <a:solidFill>
                <a:srgbClr val="FF3399"/>
              </a:solidFill>
            </a:endParaRPr>
          </a:p>
          <a:p>
            <a:pPr marL="285750" indent="-285750" algn="just">
              <a:buFont typeface="Wingdings" pitchFamily="2" charset="2"/>
              <a:buChar char="Ø"/>
            </a:pPr>
            <a:endParaRPr lang="en-US" b="1" dirty="0"/>
          </a:p>
          <a:p>
            <a:pPr marL="285750" indent="-285750" algn="just">
              <a:buFont typeface="Wingdings" pitchFamily="2" charset="2"/>
              <a:buChar char="Ø"/>
            </a:pPr>
            <a:r>
              <a:rPr lang="en-US" b="1" dirty="0" smtClean="0">
                <a:effectLst>
                  <a:outerShdw blurRad="38100" dist="38100" dir="2700000" algn="tl">
                    <a:srgbClr val="000000">
                      <a:alpha val="43137"/>
                    </a:srgbClr>
                  </a:outerShdw>
                </a:effectLst>
              </a:rPr>
              <a:t>Pancreatic </a:t>
            </a:r>
            <a:r>
              <a:rPr lang="en-US" b="1" dirty="0">
                <a:effectLst>
                  <a:outerShdw blurRad="38100" dist="38100" dir="2700000" algn="tl">
                    <a:srgbClr val="000000">
                      <a:alpha val="43137"/>
                    </a:srgbClr>
                  </a:outerShdw>
                </a:effectLst>
              </a:rPr>
              <a:t>lipase </a:t>
            </a:r>
            <a:r>
              <a:rPr lang="en-US" b="1" dirty="0"/>
              <a:t>hydrolyzes the </a:t>
            </a:r>
            <a:r>
              <a:rPr lang="en-US" b="1" u="sng" dirty="0">
                <a:solidFill>
                  <a:srgbClr val="008000"/>
                </a:solidFill>
              </a:rPr>
              <a:t>triglyceride molecule to a 2-monoglyceride and two fatty </a:t>
            </a:r>
            <a:r>
              <a:rPr lang="en-US" b="1" u="sng" dirty="0" smtClean="0">
                <a:solidFill>
                  <a:srgbClr val="008000"/>
                </a:solidFill>
              </a:rPr>
              <a:t>acids</a:t>
            </a:r>
            <a:r>
              <a:rPr lang="en-US" b="1" dirty="0" smtClean="0"/>
              <a:t>. It </a:t>
            </a:r>
            <a:r>
              <a:rPr lang="en-US" b="1" dirty="0"/>
              <a:t>works on the triglyceride molecule at the oil–water interface; thus, the rate of lipolysis depends on the surface area of the interface. </a:t>
            </a:r>
          </a:p>
        </p:txBody>
      </p:sp>
    </p:spTree>
    <p:extLst>
      <p:ext uri="{BB962C8B-B14F-4D97-AF65-F5344CB8AC3E}">
        <p14:creationId xmlns:p14="http://schemas.microsoft.com/office/powerpoint/2010/main" val="21462212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dualibra.com/wp-content/uploads/2012/04/037800~1/Part%2013.%20Disorders%20of%20the%20Gastrointestinal%20System/Section%201.%20Disorders%20of%20the%20Alimentary%20Tract/288_files/loadBinary_002.gif"/>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2400" y="152400"/>
            <a:ext cx="5410200" cy="3276600"/>
          </a:xfrm>
          <a:prstGeom prst="rect">
            <a:avLst/>
          </a:prstGeom>
          <a:noFill/>
          <a:ln>
            <a:noFill/>
          </a:ln>
        </p:spPr>
      </p:pic>
      <p:pic>
        <p:nvPicPr>
          <p:cNvPr id="3" name="Picture 2" descr="http://www.yale.edu/ynhti/curriculum/images/2012/3/12.03.10.05.jpg"/>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92065" y="2133600"/>
            <a:ext cx="3975735" cy="4641850"/>
          </a:xfrm>
          <a:prstGeom prst="rect">
            <a:avLst/>
          </a:prstGeom>
          <a:noFill/>
          <a:ln>
            <a:noFill/>
          </a:ln>
        </p:spPr>
      </p:pic>
      <p:pic>
        <p:nvPicPr>
          <p:cNvPr id="5" name="Picture 4" descr="http://click4biology.info/c4b/h/images/h2/bilesalts.gif"/>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4591"/>
            <a:ext cx="3100705" cy="2119009"/>
          </a:xfrm>
          <a:prstGeom prst="rect">
            <a:avLst/>
          </a:prstGeom>
          <a:noFill/>
          <a:ln>
            <a:noFill/>
          </a:ln>
        </p:spPr>
      </p:pic>
      <p:pic>
        <p:nvPicPr>
          <p:cNvPr id="6" name="Picture 5" descr="http://o.quizlet.com/HQkBGjU7BRQKagZTNiJZfw_m.png"/>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33400" y="3657600"/>
            <a:ext cx="4038600" cy="3048000"/>
          </a:xfrm>
          <a:prstGeom prst="rect">
            <a:avLst/>
          </a:prstGeom>
          <a:noFill/>
          <a:ln>
            <a:noFill/>
          </a:ln>
        </p:spPr>
      </p:pic>
    </p:spTree>
    <p:extLst>
      <p:ext uri="{BB962C8B-B14F-4D97-AF65-F5344CB8AC3E}">
        <p14:creationId xmlns:p14="http://schemas.microsoft.com/office/powerpoint/2010/main" val="16329957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5632311"/>
          </a:xfrm>
          <a:prstGeom prst="rect">
            <a:avLst/>
          </a:prstGeom>
        </p:spPr>
        <p:txBody>
          <a:bodyPr wrap="square">
            <a:spAutoFit/>
          </a:bodyPr>
          <a:lstStyle/>
          <a:p>
            <a:pPr marL="285750" indent="-285750" algn="just">
              <a:buFont typeface="Wingdings" pitchFamily="2" charset="2"/>
              <a:buChar char="Ø"/>
            </a:pPr>
            <a:r>
              <a:rPr lang="en-US" b="1" dirty="0" smtClean="0">
                <a:solidFill>
                  <a:srgbClr val="D60093"/>
                </a:solidFill>
              </a:rPr>
              <a:t>The products from the partial digestion of dietary triglyceride by gastric lipase and the churning action of the stomach produce a suspension of oil droplets (an emulsion) that helps increase the area of the oil–water interface. </a:t>
            </a:r>
          </a:p>
          <a:p>
            <a:pPr marL="285750" indent="-285750" algn="just">
              <a:buFont typeface="Wingdings" pitchFamily="2" charset="2"/>
              <a:buChar char="Ø"/>
            </a:pPr>
            <a:endParaRPr lang="en-US" b="1" dirty="0"/>
          </a:p>
          <a:p>
            <a:pPr marL="285750" indent="-285750" algn="just">
              <a:buFont typeface="Wingdings" pitchFamily="2" charset="2"/>
              <a:buChar char="Ø"/>
            </a:pPr>
            <a:r>
              <a:rPr lang="en-US" b="1" dirty="0" smtClean="0">
                <a:solidFill>
                  <a:srgbClr val="0000FF"/>
                </a:solidFill>
              </a:rPr>
              <a:t>Pancreatic juice also contains the peptide </a:t>
            </a:r>
            <a:r>
              <a:rPr lang="en-US" b="1" i="1" dirty="0" err="1" smtClean="0">
                <a:solidFill>
                  <a:srgbClr val="0000FF"/>
                </a:solidFill>
              </a:rPr>
              <a:t>colipase</a:t>
            </a:r>
            <a:r>
              <a:rPr lang="en-US" b="1" dirty="0" smtClean="0">
                <a:solidFill>
                  <a:srgbClr val="0000FF"/>
                </a:solidFill>
              </a:rPr>
              <a:t>, which is necessary for the normal digestion of fat by pancreatic lipase. </a:t>
            </a:r>
            <a:r>
              <a:rPr lang="en-US" b="1" dirty="0" err="1" smtClean="0">
                <a:solidFill>
                  <a:srgbClr val="0000FF"/>
                </a:solidFill>
              </a:rPr>
              <a:t>Colipase</a:t>
            </a:r>
            <a:r>
              <a:rPr lang="en-US" b="1" dirty="0" smtClean="0">
                <a:solidFill>
                  <a:srgbClr val="0000FF"/>
                </a:solidFill>
              </a:rPr>
              <a:t> binds lipase at a molar ratio of 1:1, thereby allowing the lipase to bind to the oil–water interface where lipolysis takes place. </a:t>
            </a:r>
            <a:r>
              <a:rPr lang="en-US" b="1" dirty="0" err="1" smtClean="0">
                <a:solidFill>
                  <a:srgbClr val="0000FF"/>
                </a:solidFill>
              </a:rPr>
              <a:t>Colipase</a:t>
            </a:r>
            <a:r>
              <a:rPr lang="en-US" b="1" dirty="0" smtClean="0">
                <a:solidFill>
                  <a:srgbClr val="0000FF"/>
                </a:solidFill>
              </a:rPr>
              <a:t> also counteracts the inhibition of lipolysis by bile salt, which, despite its importance in intestinal fat absorption, prevents the attachment of pancreatic lipase to the oil–water interface.</a:t>
            </a:r>
          </a:p>
          <a:p>
            <a:pPr marL="285750" indent="-285750" algn="just">
              <a:buFont typeface="Wingdings" pitchFamily="2" charset="2"/>
              <a:buChar char="Ø"/>
            </a:pPr>
            <a:endParaRPr lang="en-US" b="1" i="1" dirty="0">
              <a:solidFill>
                <a:srgbClr val="0000FF"/>
              </a:solidFill>
            </a:endParaRPr>
          </a:p>
          <a:p>
            <a:pPr marL="285750" indent="-285750" algn="just">
              <a:buFont typeface="Wingdings" pitchFamily="2" charset="2"/>
              <a:buChar char="Ø"/>
            </a:pPr>
            <a:r>
              <a:rPr lang="en-US" b="1" i="1" dirty="0" smtClean="0">
                <a:effectLst>
                  <a:outerShdw blurRad="38100" dist="38100" dir="2700000" algn="tl">
                    <a:srgbClr val="000000">
                      <a:alpha val="43137"/>
                    </a:srgbClr>
                  </a:outerShdw>
                </a:effectLst>
              </a:rPr>
              <a:t>Phospholipase </a:t>
            </a:r>
            <a:r>
              <a:rPr lang="en-US" b="1" i="1" dirty="0">
                <a:effectLst>
                  <a:outerShdw blurRad="38100" dist="38100" dir="2700000" algn="tl">
                    <a:srgbClr val="000000">
                      <a:alpha val="43137"/>
                    </a:srgbClr>
                  </a:outerShdw>
                </a:effectLst>
              </a:rPr>
              <a:t>A</a:t>
            </a:r>
            <a:r>
              <a:rPr lang="en-US" b="1" i="1" baseline="-25000" dirty="0">
                <a:effectLst>
                  <a:outerShdw blurRad="38100" dist="38100" dir="2700000" algn="tl">
                    <a:srgbClr val="000000">
                      <a:alpha val="43137"/>
                    </a:srgbClr>
                  </a:outerShdw>
                </a:effectLst>
              </a:rPr>
              <a:t>2</a:t>
            </a:r>
            <a:r>
              <a:rPr lang="en-US" b="1" dirty="0">
                <a:effectLst>
                  <a:outerShdw blurRad="38100" dist="38100" dir="2700000" algn="tl">
                    <a:srgbClr val="000000">
                      <a:alpha val="43137"/>
                    </a:srgbClr>
                  </a:outerShdw>
                </a:effectLst>
              </a:rPr>
              <a:t> </a:t>
            </a:r>
            <a:r>
              <a:rPr lang="en-US" b="1" dirty="0"/>
              <a:t>is the major pancreatic enzyme for </a:t>
            </a:r>
            <a:r>
              <a:rPr lang="en-US" b="1" dirty="0">
                <a:solidFill>
                  <a:srgbClr val="CC0000"/>
                </a:solidFill>
              </a:rPr>
              <a:t>digesting phospholipids and forming </a:t>
            </a:r>
            <a:r>
              <a:rPr lang="en-US" b="1" dirty="0" err="1">
                <a:solidFill>
                  <a:srgbClr val="CC0000"/>
                </a:solidFill>
              </a:rPr>
              <a:t>lysophospholipids</a:t>
            </a:r>
            <a:r>
              <a:rPr lang="en-US" b="1" dirty="0">
                <a:solidFill>
                  <a:srgbClr val="CC0000"/>
                </a:solidFill>
              </a:rPr>
              <a:t> and fatty acids. For instance, </a:t>
            </a:r>
            <a:r>
              <a:rPr lang="en-US" b="1" dirty="0" err="1">
                <a:solidFill>
                  <a:srgbClr val="CC0000"/>
                </a:solidFill>
              </a:rPr>
              <a:t>phosphatidylcholine</a:t>
            </a:r>
            <a:r>
              <a:rPr lang="en-US" b="1" dirty="0">
                <a:solidFill>
                  <a:srgbClr val="CC0000"/>
                </a:solidFill>
              </a:rPr>
              <a:t> (lecithin) is hydrolyzed to form </a:t>
            </a:r>
            <a:r>
              <a:rPr lang="en-US" b="1" dirty="0" err="1">
                <a:solidFill>
                  <a:srgbClr val="CC0000"/>
                </a:solidFill>
              </a:rPr>
              <a:t>lysophosphatidylcholine</a:t>
            </a:r>
            <a:r>
              <a:rPr lang="en-US" b="1" dirty="0">
                <a:solidFill>
                  <a:srgbClr val="CC0000"/>
                </a:solidFill>
              </a:rPr>
              <a:t> (</a:t>
            </a:r>
            <a:r>
              <a:rPr lang="en-US" b="1" dirty="0" err="1">
                <a:solidFill>
                  <a:srgbClr val="CC0000"/>
                </a:solidFill>
              </a:rPr>
              <a:t>lysolecithin</a:t>
            </a:r>
            <a:r>
              <a:rPr lang="en-US" b="1" dirty="0">
                <a:solidFill>
                  <a:srgbClr val="CC0000"/>
                </a:solidFill>
              </a:rPr>
              <a:t>) and fatty </a:t>
            </a:r>
            <a:r>
              <a:rPr lang="en-US" b="1" dirty="0" smtClean="0">
                <a:solidFill>
                  <a:srgbClr val="CC0000"/>
                </a:solidFill>
              </a:rPr>
              <a:t>acid</a:t>
            </a:r>
            <a:r>
              <a:rPr lang="en-US" b="1" dirty="0" smtClean="0"/>
              <a:t>.</a:t>
            </a:r>
          </a:p>
          <a:p>
            <a:pPr algn="just"/>
            <a:endParaRPr lang="en-US" dirty="0"/>
          </a:p>
          <a:p>
            <a:pPr marL="285750" indent="-285750" algn="just">
              <a:buFont typeface="Wingdings" pitchFamily="2" charset="2"/>
              <a:buChar char="Ø"/>
            </a:pPr>
            <a:r>
              <a:rPr lang="en-US" b="1" dirty="0" smtClean="0">
                <a:effectLst>
                  <a:outerShdw blurRad="38100" dist="38100" dir="2700000" algn="tl">
                    <a:srgbClr val="000000">
                      <a:alpha val="43137"/>
                    </a:srgbClr>
                  </a:outerShdw>
                </a:effectLst>
              </a:rPr>
              <a:t>Dietary </a:t>
            </a:r>
            <a:r>
              <a:rPr lang="en-US" b="1" dirty="0">
                <a:effectLst>
                  <a:outerShdw blurRad="38100" dist="38100" dir="2700000" algn="tl">
                    <a:srgbClr val="000000">
                      <a:alpha val="43137"/>
                    </a:srgbClr>
                  </a:outerShdw>
                </a:effectLst>
              </a:rPr>
              <a:t>cholesterol </a:t>
            </a:r>
            <a:r>
              <a:rPr lang="en-US" b="1" dirty="0"/>
              <a:t>is presented as a </a:t>
            </a:r>
            <a:r>
              <a:rPr lang="en-US" b="1" dirty="0">
                <a:effectLst>
                  <a:outerShdw blurRad="38100" dist="38100" dir="2700000" algn="tl">
                    <a:srgbClr val="000000">
                      <a:alpha val="43137"/>
                    </a:srgbClr>
                  </a:outerShdw>
                </a:effectLst>
              </a:rPr>
              <a:t>free sterol or as a sterol ester (cholesterol ester). </a:t>
            </a:r>
            <a:r>
              <a:rPr lang="en-US" b="1" dirty="0"/>
              <a:t>The pancreatic enzyme </a:t>
            </a:r>
            <a:r>
              <a:rPr lang="en-US" b="1" u="sng" dirty="0" err="1">
                <a:effectLst>
                  <a:outerShdw blurRad="38100" dist="38100" dir="2700000" algn="tl">
                    <a:srgbClr val="000000">
                      <a:alpha val="43137"/>
                    </a:srgbClr>
                  </a:outerShdw>
                </a:effectLst>
              </a:rPr>
              <a:t>carboxylester</a:t>
            </a:r>
            <a:r>
              <a:rPr lang="en-US" b="1" u="sng" dirty="0">
                <a:effectLst>
                  <a:outerShdw blurRad="38100" dist="38100" dir="2700000" algn="tl">
                    <a:srgbClr val="000000">
                      <a:alpha val="43137"/>
                    </a:srgbClr>
                  </a:outerShdw>
                </a:effectLst>
              </a:rPr>
              <a:t> hydrolase, also called </a:t>
            </a:r>
            <a:r>
              <a:rPr lang="en-US" b="1" i="1" u="sng" dirty="0">
                <a:effectLst>
                  <a:outerShdw blurRad="38100" dist="38100" dir="2700000" algn="tl">
                    <a:srgbClr val="000000">
                      <a:alpha val="43137"/>
                    </a:srgbClr>
                  </a:outerShdw>
                </a:effectLst>
              </a:rPr>
              <a:t>cholesterol esterase</a:t>
            </a:r>
            <a:r>
              <a:rPr lang="en-US" b="1" dirty="0"/>
              <a:t>, </a:t>
            </a:r>
            <a:r>
              <a:rPr lang="en-US" b="1" dirty="0">
                <a:solidFill>
                  <a:srgbClr val="FF0000"/>
                </a:solidFill>
              </a:rPr>
              <a:t>catalyzes the hydrolysis of cholesterol </a:t>
            </a:r>
            <a:r>
              <a:rPr lang="en-US" b="1" dirty="0" smtClean="0">
                <a:solidFill>
                  <a:srgbClr val="FF0000"/>
                </a:solidFill>
              </a:rPr>
              <a:t>ester. </a:t>
            </a:r>
            <a:r>
              <a:rPr lang="en-US" b="1" dirty="0" smtClean="0">
                <a:solidFill>
                  <a:srgbClr val="0000FF"/>
                </a:solidFill>
              </a:rPr>
              <a:t>The </a:t>
            </a:r>
            <a:r>
              <a:rPr lang="en-US" b="1" dirty="0">
                <a:solidFill>
                  <a:srgbClr val="0000FF"/>
                </a:solidFill>
              </a:rPr>
              <a:t>digestion of cholesterol ester is important because cholesterol can be absorbed only as the free sterol.</a:t>
            </a:r>
          </a:p>
          <a:p>
            <a:pPr marL="285750" indent="-285750" algn="just">
              <a:buFont typeface="Wingdings" pitchFamily="2" charset="2"/>
              <a:buChar char="Ø"/>
            </a:pPr>
            <a:endParaRPr lang="en-US" b="1" dirty="0">
              <a:solidFill>
                <a:srgbClr val="0000FF"/>
              </a:solidFill>
            </a:endParaRPr>
          </a:p>
        </p:txBody>
      </p:sp>
    </p:spTree>
    <p:extLst>
      <p:ext uri="{BB962C8B-B14F-4D97-AF65-F5344CB8AC3E}">
        <p14:creationId xmlns:p14="http://schemas.microsoft.com/office/powerpoint/2010/main" val="22618043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
            <a:ext cx="81534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000" b="1" dirty="0">
                <a:latin typeface="Bodoni MT Black" pitchFamily="18" charset="0"/>
              </a:rPr>
              <a:t>Emulsification by bile acids is the first step in fat digestion.</a:t>
            </a:r>
            <a:endParaRPr lang="en-US" sz="2000" dirty="0">
              <a:latin typeface="Bodoni MT Black" pitchFamily="18" charset="0"/>
            </a:endParaRPr>
          </a:p>
        </p:txBody>
      </p:sp>
      <p:sp>
        <p:nvSpPr>
          <p:cNvPr id="3" name="Rectangle 2"/>
          <p:cNvSpPr/>
          <p:nvPr/>
        </p:nvSpPr>
        <p:spPr>
          <a:xfrm>
            <a:off x="152400" y="774680"/>
            <a:ext cx="8839200" cy="5078313"/>
          </a:xfrm>
          <a:prstGeom prst="rect">
            <a:avLst/>
          </a:prstGeom>
        </p:spPr>
        <p:txBody>
          <a:bodyPr wrap="square">
            <a:spAutoFit/>
          </a:bodyPr>
          <a:lstStyle/>
          <a:p>
            <a:pPr marL="285750" indent="-285750" algn="just">
              <a:buFont typeface="Wingdings" pitchFamily="2" charset="2"/>
              <a:buChar char="q"/>
            </a:pPr>
            <a:r>
              <a:rPr lang="en-US" b="1" dirty="0">
                <a:solidFill>
                  <a:srgbClr val="0000FF"/>
                </a:solidFill>
              </a:rPr>
              <a:t>A layer of poorly stirred fluid called the </a:t>
            </a:r>
            <a:r>
              <a:rPr lang="en-US" b="1" i="1" dirty="0">
                <a:solidFill>
                  <a:srgbClr val="0000FF"/>
                </a:solidFill>
              </a:rPr>
              <a:t>unstirred water layer</a:t>
            </a:r>
            <a:r>
              <a:rPr lang="en-US" b="1" dirty="0">
                <a:solidFill>
                  <a:srgbClr val="0000FF"/>
                </a:solidFill>
              </a:rPr>
              <a:t> coats the surface of the intestinal </a:t>
            </a:r>
            <a:r>
              <a:rPr lang="en-US" b="1" dirty="0" smtClean="0">
                <a:solidFill>
                  <a:srgbClr val="0000FF"/>
                </a:solidFill>
              </a:rPr>
              <a:t>villi. The </a:t>
            </a:r>
            <a:r>
              <a:rPr lang="en-US" b="1" dirty="0">
                <a:solidFill>
                  <a:srgbClr val="0000FF"/>
                </a:solidFill>
              </a:rPr>
              <a:t>unstirred water layer reduces the absorption of lipid digestion products because they are insoluble in water. </a:t>
            </a:r>
            <a:endParaRPr lang="en-US" b="1" dirty="0" smtClean="0">
              <a:solidFill>
                <a:srgbClr val="0000FF"/>
              </a:solidFill>
            </a:endParaRPr>
          </a:p>
          <a:p>
            <a:pPr marL="285750" indent="-285750" algn="just">
              <a:buFont typeface="Wingdings" pitchFamily="2" charset="2"/>
              <a:buChar char="q"/>
            </a:pPr>
            <a:endParaRPr lang="en-US" b="1" i="1" dirty="0"/>
          </a:p>
          <a:p>
            <a:pPr marL="285750" indent="-285750" algn="just">
              <a:buFont typeface="Wingdings" pitchFamily="2" charset="2"/>
              <a:buChar char="q"/>
            </a:pPr>
            <a:r>
              <a:rPr lang="en-US" b="1" i="1" dirty="0" err="1" smtClean="0">
                <a:effectLst>
                  <a:outerShdw blurRad="38100" dist="38100" dir="2700000" algn="tl">
                    <a:srgbClr val="000000">
                      <a:alpha val="43137"/>
                    </a:srgbClr>
                  </a:outerShdw>
                </a:effectLst>
              </a:rPr>
              <a:t>Micellar</a:t>
            </a:r>
            <a:r>
              <a:rPr lang="en-US" b="1" i="1" dirty="0" smtClean="0">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emulsification</a:t>
            </a:r>
            <a:r>
              <a:rPr lang="en-US" b="1" dirty="0">
                <a:effectLst>
                  <a:outerShdw blurRad="38100" dist="38100" dir="2700000" algn="tl">
                    <a:srgbClr val="000000">
                      <a:alpha val="43137"/>
                    </a:srgbClr>
                  </a:outerShdw>
                </a:effectLst>
              </a:rPr>
              <a:t> by bile salts in the small intestinal lumen renders them water soluble. This mechanism greatly enhances the concentration of these products in the unstirred water </a:t>
            </a:r>
            <a:r>
              <a:rPr lang="en-US" b="1" dirty="0" smtClean="0">
                <a:effectLst>
                  <a:outerShdw blurRad="38100" dist="38100" dir="2700000" algn="tl">
                    <a:srgbClr val="000000">
                      <a:alpha val="43137"/>
                    </a:srgbClr>
                  </a:outerShdw>
                </a:effectLst>
              </a:rPr>
              <a:t>layer. </a:t>
            </a:r>
          </a:p>
          <a:p>
            <a:pPr marL="285750" indent="-285750" algn="just">
              <a:buFont typeface="Wingdings" pitchFamily="2" charset="2"/>
              <a:buChar char="q"/>
            </a:pPr>
            <a:endParaRPr lang="en-US" b="1" dirty="0"/>
          </a:p>
          <a:p>
            <a:pPr marL="285750" indent="-285750" algn="just">
              <a:buFont typeface="Wingdings" pitchFamily="2" charset="2"/>
              <a:buChar char="q"/>
            </a:pPr>
            <a:r>
              <a:rPr lang="en-US" b="1" dirty="0" smtClean="0">
                <a:solidFill>
                  <a:srgbClr val="D60093"/>
                </a:solidFill>
              </a:rPr>
              <a:t>Enterocytes </a:t>
            </a:r>
            <a:r>
              <a:rPr lang="en-US" b="1" dirty="0">
                <a:solidFill>
                  <a:srgbClr val="D60093"/>
                </a:solidFill>
              </a:rPr>
              <a:t>then absorb the lipid digestion products, mainly by passive diffusion. Fatty acid and </a:t>
            </a:r>
            <a:r>
              <a:rPr lang="en-US" b="1" dirty="0" err="1">
                <a:solidFill>
                  <a:srgbClr val="D60093"/>
                </a:solidFill>
              </a:rPr>
              <a:t>monoglyceride</a:t>
            </a:r>
            <a:r>
              <a:rPr lang="en-US" b="1" dirty="0">
                <a:solidFill>
                  <a:srgbClr val="D60093"/>
                </a:solidFill>
              </a:rPr>
              <a:t> molecules are taken up individually. Similar mechanisms seem to operate for cholesterol and </a:t>
            </a:r>
            <a:r>
              <a:rPr lang="en-US" b="1" dirty="0" err="1">
                <a:solidFill>
                  <a:srgbClr val="D60093"/>
                </a:solidFill>
              </a:rPr>
              <a:t>lysolecithin</a:t>
            </a:r>
            <a:r>
              <a:rPr lang="en-US" b="1" dirty="0">
                <a:solidFill>
                  <a:srgbClr val="D60093"/>
                </a:solidFill>
              </a:rPr>
              <a:t>. </a:t>
            </a:r>
            <a:endParaRPr lang="en-US" b="1" dirty="0" smtClean="0">
              <a:solidFill>
                <a:srgbClr val="D60093"/>
              </a:solidFill>
            </a:endParaRPr>
          </a:p>
          <a:p>
            <a:pPr marL="285750" indent="-285750" algn="just">
              <a:buFont typeface="Wingdings" pitchFamily="2" charset="2"/>
              <a:buChar char="q"/>
            </a:pPr>
            <a:endParaRPr lang="en-US" b="1" dirty="0"/>
          </a:p>
          <a:p>
            <a:pPr marL="285750" indent="-285750" algn="just">
              <a:buFont typeface="Wingdings" pitchFamily="2" charset="2"/>
              <a:buChar char="q"/>
            </a:pPr>
            <a:r>
              <a:rPr lang="en-US" b="1" dirty="0" smtClean="0">
                <a:solidFill>
                  <a:srgbClr val="CC0000"/>
                </a:solidFill>
              </a:rPr>
              <a:t>However</a:t>
            </a:r>
            <a:r>
              <a:rPr lang="en-US" b="1" dirty="0">
                <a:solidFill>
                  <a:srgbClr val="CC0000"/>
                </a:solidFill>
              </a:rPr>
              <a:t>, recent evidence supports a transporter-mediated uptake of cholesterol. </a:t>
            </a:r>
            <a:r>
              <a:rPr lang="en-US" b="1" dirty="0" err="1">
                <a:solidFill>
                  <a:srgbClr val="CC0000"/>
                </a:solidFill>
              </a:rPr>
              <a:t>Ezetimibe</a:t>
            </a:r>
            <a:r>
              <a:rPr lang="en-US" b="1" dirty="0">
                <a:solidFill>
                  <a:srgbClr val="CC0000"/>
                </a:solidFill>
              </a:rPr>
              <a:t>, an </a:t>
            </a:r>
            <a:r>
              <a:rPr lang="en-US" b="1" dirty="0" err="1">
                <a:solidFill>
                  <a:srgbClr val="CC0000"/>
                </a:solidFill>
              </a:rPr>
              <a:t>antihyperlipidemic</a:t>
            </a:r>
            <a:r>
              <a:rPr lang="en-US" b="1" dirty="0">
                <a:solidFill>
                  <a:srgbClr val="CC0000"/>
                </a:solidFill>
              </a:rPr>
              <a:t> medication to lower blood cholesterol, is extremely effective in decreasing intestinal cholesterol absorption. </a:t>
            </a:r>
            <a:endParaRPr lang="en-US" b="1" dirty="0" smtClean="0">
              <a:solidFill>
                <a:srgbClr val="CC0000"/>
              </a:solidFill>
            </a:endParaRPr>
          </a:p>
          <a:p>
            <a:pPr marL="285750" indent="-285750" algn="just">
              <a:buFont typeface="Wingdings" pitchFamily="2" charset="2"/>
              <a:buChar char="q"/>
            </a:pPr>
            <a:endParaRPr lang="en-US" b="1" dirty="0"/>
          </a:p>
          <a:p>
            <a:pPr marL="285750" indent="-285750" algn="just">
              <a:buFont typeface="Wingdings" pitchFamily="2" charset="2"/>
              <a:buChar char="q"/>
            </a:pPr>
            <a:r>
              <a:rPr lang="en-US" b="1" u="sng" dirty="0" smtClean="0">
                <a:effectLst>
                  <a:outerShdw blurRad="38100" dist="38100" dir="2700000" algn="tl">
                    <a:srgbClr val="000000">
                      <a:alpha val="43137"/>
                    </a:srgbClr>
                  </a:outerShdw>
                </a:effectLst>
              </a:rPr>
              <a:t>The </a:t>
            </a:r>
            <a:r>
              <a:rPr lang="en-US" b="1" u="sng" dirty="0">
                <a:effectLst>
                  <a:outerShdw blurRad="38100" dist="38100" dir="2700000" algn="tl">
                    <a:srgbClr val="000000">
                      <a:alpha val="43137"/>
                    </a:srgbClr>
                  </a:outerShdw>
                </a:effectLst>
              </a:rPr>
              <a:t>mechanism appears to involve the binding of this drug to the cholesterol transporter, thereby preventing the uptake of cholesterol.</a:t>
            </a:r>
          </a:p>
        </p:txBody>
      </p:sp>
    </p:spTree>
    <p:extLst>
      <p:ext uri="{BB962C8B-B14F-4D97-AF65-F5344CB8AC3E}">
        <p14:creationId xmlns:p14="http://schemas.microsoft.com/office/powerpoint/2010/main" val="25306314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763000" cy="2862322"/>
          </a:xfrm>
          <a:prstGeom prst="rect">
            <a:avLst/>
          </a:prstGeom>
        </p:spPr>
        <p:txBody>
          <a:bodyPr wrap="square">
            <a:spAutoFit/>
          </a:bodyPr>
          <a:lstStyle/>
          <a:p>
            <a:pPr marL="285750" indent="-285750" algn="just">
              <a:buFont typeface="Wingdings" pitchFamily="2" charset="2"/>
              <a:buChar char="q"/>
            </a:pPr>
            <a:r>
              <a:rPr lang="en-US" b="1" dirty="0">
                <a:solidFill>
                  <a:srgbClr val="FF3399"/>
                </a:solidFill>
              </a:rPr>
              <a:t>Bile salts are derived from cholesterol, but they are different from cholesterol in that they are water-soluble. They are essentially detergents—molecules that possess both hydrophilic and hydrophobic properties. Because bile salts are polar molecules, they penetrate cell membranes poorly. </a:t>
            </a:r>
            <a:endParaRPr lang="en-US" b="1" dirty="0" smtClean="0">
              <a:solidFill>
                <a:srgbClr val="FF3399"/>
              </a:solidFill>
            </a:endParaRPr>
          </a:p>
          <a:p>
            <a:pPr marL="285750" indent="-285750" algn="just">
              <a:buFont typeface="Wingdings" pitchFamily="2" charset="2"/>
              <a:buChar char="q"/>
            </a:pPr>
            <a:endParaRPr lang="en-US" b="1" dirty="0"/>
          </a:p>
          <a:p>
            <a:pPr marL="285750" indent="-285750" algn="just">
              <a:buFont typeface="Wingdings" pitchFamily="2" charset="2"/>
              <a:buChar char="q"/>
            </a:pPr>
            <a:r>
              <a:rPr lang="en-US" b="1" dirty="0" smtClean="0">
                <a:effectLst>
                  <a:outerShdw blurRad="38100" dist="38100" dir="2700000" algn="tl">
                    <a:srgbClr val="000000">
                      <a:alpha val="43137"/>
                    </a:srgbClr>
                  </a:outerShdw>
                </a:effectLst>
              </a:rPr>
              <a:t>This </a:t>
            </a:r>
            <a:r>
              <a:rPr lang="en-US" b="1" dirty="0">
                <a:effectLst>
                  <a:outerShdw blurRad="38100" dist="38100" dir="2700000" algn="tl">
                    <a:srgbClr val="000000">
                      <a:alpha val="43137"/>
                    </a:srgbClr>
                  </a:outerShdw>
                </a:effectLst>
              </a:rPr>
              <a:t>is an important property of bile salts because it ensures their minimal absorption by the jejunum, where most fat absorption takes place. At or above a certain concentration of bile salts, the </a:t>
            </a:r>
            <a:r>
              <a:rPr lang="en-US" b="1" i="1" dirty="0">
                <a:effectLst>
                  <a:outerShdw blurRad="38100" dist="38100" dir="2700000" algn="tl">
                    <a:srgbClr val="000000">
                      <a:alpha val="43137"/>
                    </a:srgbClr>
                  </a:outerShdw>
                </a:effectLst>
              </a:rPr>
              <a:t>critical </a:t>
            </a:r>
            <a:r>
              <a:rPr lang="en-US" b="1" i="1" dirty="0" err="1">
                <a:effectLst>
                  <a:outerShdw blurRad="38100" dist="38100" dir="2700000" algn="tl">
                    <a:srgbClr val="000000">
                      <a:alpha val="43137"/>
                    </a:srgbClr>
                  </a:outerShdw>
                </a:effectLst>
              </a:rPr>
              <a:t>micellar</a:t>
            </a:r>
            <a:r>
              <a:rPr lang="en-US" b="1" i="1" dirty="0">
                <a:effectLst>
                  <a:outerShdw blurRad="38100" dist="38100" dir="2700000" algn="tl">
                    <a:srgbClr val="000000">
                      <a:alpha val="43137"/>
                    </a:srgbClr>
                  </a:outerShdw>
                </a:effectLst>
              </a:rPr>
              <a:t> concentration</a:t>
            </a:r>
            <a:r>
              <a:rPr lang="en-US" b="1" dirty="0">
                <a:effectLst>
                  <a:outerShdw blurRad="38100" dist="38100" dir="2700000" algn="tl">
                    <a:srgbClr val="000000">
                      <a:alpha val="43137"/>
                    </a:srgbClr>
                  </a:outerShdw>
                </a:effectLst>
              </a:rPr>
              <a:t>, they aggregate to form micelles; the concentration of luminal bile salts is usually well above the critical </a:t>
            </a:r>
            <a:r>
              <a:rPr lang="en-US" b="1" dirty="0" err="1">
                <a:effectLst>
                  <a:outerShdw blurRad="38100" dist="38100" dir="2700000" algn="tl">
                    <a:srgbClr val="000000">
                      <a:alpha val="43137"/>
                    </a:srgbClr>
                  </a:outerShdw>
                </a:effectLst>
              </a:rPr>
              <a:t>micellar</a:t>
            </a:r>
            <a:r>
              <a:rPr lang="en-US" b="1" dirty="0">
                <a:effectLst>
                  <a:outerShdw blurRad="38100" dist="38100" dir="2700000" algn="tl">
                    <a:srgbClr val="000000">
                      <a:alpha val="43137"/>
                    </a:srgbClr>
                  </a:outerShdw>
                </a:effectLst>
              </a:rPr>
              <a:t> concentration. </a:t>
            </a:r>
            <a:endParaRPr lang="en-US" b="1" dirty="0" smtClean="0">
              <a:effectLst>
                <a:outerShdw blurRad="38100" dist="38100" dir="2700000" algn="tl">
                  <a:srgbClr val="000000">
                    <a:alpha val="43137"/>
                  </a:srgbClr>
                </a:outerShdw>
              </a:effectLst>
            </a:endParaRPr>
          </a:p>
        </p:txBody>
      </p:sp>
      <p:pic>
        <p:nvPicPr>
          <p:cNvPr id="3" name="Picture 2" descr="http://www.ib.bioninja.com.au/_Media/bile_med.jpeg"/>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38600" y="2971800"/>
            <a:ext cx="5029200" cy="3352800"/>
          </a:xfrm>
          <a:prstGeom prst="rect">
            <a:avLst/>
          </a:prstGeom>
          <a:noFill/>
          <a:ln>
            <a:noFill/>
          </a:ln>
        </p:spPr>
      </p:pic>
      <p:sp>
        <p:nvSpPr>
          <p:cNvPr id="4" name="Rectangle 3"/>
          <p:cNvSpPr/>
          <p:nvPr/>
        </p:nvSpPr>
        <p:spPr>
          <a:xfrm>
            <a:off x="228600" y="2819400"/>
            <a:ext cx="3733800" cy="3970318"/>
          </a:xfrm>
          <a:prstGeom prst="rect">
            <a:avLst/>
          </a:prstGeom>
        </p:spPr>
        <p:txBody>
          <a:bodyPr wrap="square">
            <a:spAutoFit/>
          </a:bodyPr>
          <a:lstStyle/>
          <a:p>
            <a:pPr marL="285750" indent="-285750" algn="just">
              <a:buFont typeface="Wingdings" pitchFamily="2" charset="2"/>
              <a:buChar char="q"/>
            </a:pPr>
            <a:r>
              <a:rPr lang="en-US" b="1" dirty="0" smtClean="0">
                <a:solidFill>
                  <a:srgbClr val="CC0000"/>
                </a:solidFill>
              </a:rPr>
              <a:t>When bile salts alone are present in the micelle, it is called a </a:t>
            </a:r>
            <a:r>
              <a:rPr lang="en-US" b="1" i="1" dirty="0" smtClean="0">
                <a:solidFill>
                  <a:srgbClr val="CC0000"/>
                </a:solidFill>
              </a:rPr>
              <a:t>simple micelle</a:t>
            </a:r>
            <a:r>
              <a:rPr lang="en-US" b="1" dirty="0" smtClean="0">
                <a:solidFill>
                  <a:srgbClr val="CC0000"/>
                </a:solidFill>
              </a:rPr>
              <a:t>. Simple micelles incorporate the lipid digestion products—</a:t>
            </a:r>
            <a:r>
              <a:rPr lang="en-US" b="1" dirty="0" err="1" smtClean="0">
                <a:solidFill>
                  <a:srgbClr val="CC0000"/>
                </a:solidFill>
              </a:rPr>
              <a:t>monoglyceride</a:t>
            </a:r>
            <a:r>
              <a:rPr lang="en-US" b="1" dirty="0" smtClean="0">
                <a:solidFill>
                  <a:srgbClr val="CC0000"/>
                </a:solidFill>
              </a:rPr>
              <a:t> and fatty acids—to form </a:t>
            </a:r>
            <a:r>
              <a:rPr lang="en-US" b="1" i="1" dirty="0" smtClean="0">
                <a:solidFill>
                  <a:srgbClr val="CC0000"/>
                </a:solidFill>
              </a:rPr>
              <a:t>mixed micelles</a:t>
            </a:r>
            <a:r>
              <a:rPr lang="en-US" b="1" dirty="0" smtClean="0">
                <a:solidFill>
                  <a:srgbClr val="CC0000"/>
                </a:solidFill>
              </a:rPr>
              <a:t>. This renders the lipid digestion products water-soluble by incorporation into mixed micelles. </a:t>
            </a:r>
            <a:r>
              <a:rPr lang="en-US" b="1" dirty="0" smtClean="0">
                <a:effectLst>
                  <a:outerShdw blurRad="38100" dist="38100" dir="2700000" algn="tl">
                    <a:srgbClr val="000000">
                      <a:alpha val="43137"/>
                    </a:srgbClr>
                  </a:outerShdw>
                </a:effectLst>
              </a:rPr>
              <a:t>Mixed micelles diffuse across the unstirred water layer and deliver lipid digestion products to the enterocytes for absorption.</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69874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70788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000" b="1" dirty="0">
                <a:latin typeface="Bodoni MT Black" pitchFamily="18" charset="0"/>
              </a:rPr>
              <a:t>Enterocytes secrete chylomicrons and very-low-density lipoproteins.</a:t>
            </a:r>
            <a:endParaRPr lang="en-US" sz="2000" dirty="0">
              <a:latin typeface="Bodoni MT Black" pitchFamily="18" charset="0"/>
            </a:endParaRPr>
          </a:p>
        </p:txBody>
      </p:sp>
      <p:sp>
        <p:nvSpPr>
          <p:cNvPr id="3" name="Rectangle 2"/>
          <p:cNvSpPr/>
          <p:nvPr/>
        </p:nvSpPr>
        <p:spPr>
          <a:xfrm>
            <a:off x="228600" y="975479"/>
            <a:ext cx="8763000" cy="5355312"/>
          </a:xfrm>
          <a:prstGeom prst="rect">
            <a:avLst/>
          </a:prstGeom>
        </p:spPr>
        <p:txBody>
          <a:bodyPr wrap="square">
            <a:spAutoFit/>
          </a:bodyPr>
          <a:lstStyle/>
          <a:p>
            <a:pPr marL="285750" indent="-285750" algn="just">
              <a:buFont typeface="Wingdings" pitchFamily="2" charset="2"/>
              <a:buChar char="Ø"/>
            </a:pPr>
            <a:r>
              <a:rPr lang="en-US" b="1" u="sng" dirty="0">
                <a:effectLst>
                  <a:outerShdw blurRad="38100" dist="38100" dir="2700000" algn="tl">
                    <a:srgbClr val="000000">
                      <a:alpha val="43137"/>
                    </a:srgbClr>
                  </a:outerShdw>
                </a:effectLst>
              </a:rPr>
              <a:t>After entering the enterocytes, the fatty acids and </a:t>
            </a:r>
            <a:r>
              <a:rPr lang="en-US" b="1" u="sng" dirty="0" err="1">
                <a:effectLst>
                  <a:outerShdw blurRad="38100" dist="38100" dir="2700000" algn="tl">
                    <a:srgbClr val="000000">
                      <a:alpha val="43137"/>
                    </a:srgbClr>
                  </a:outerShdw>
                </a:effectLst>
              </a:rPr>
              <a:t>monoglycerides</a:t>
            </a:r>
            <a:r>
              <a:rPr lang="en-US" b="1" u="sng" dirty="0">
                <a:effectLst>
                  <a:outerShdw blurRad="38100" dist="38100" dir="2700000" algn="tl">
                    <a:srgbClr val="000000">
                      <a:alpha val="43137"/>
                    </a:srgbClr>
                  </a:outerShdw>
                </a:effectLst>
              </a:rPr>
              <a:t> migrate to the smooth endoplasmic reticulum (SER). </a:t>
            </a:r>
            <a:r>
              <a:rPr lang="en-US" b="1" dirty="0">
                <a:effectLst>
                  <a:outerShdw blurRad="38100" dist="38100" dir="2700000" algn="tl">
                    <a:srgbClr val="000000">
                      <a:alpha val="43137"/>
                    </a:srgbClr>
                  </a:outerShdw>
                </a:effectLst>
              </a:rPr>
              <a:t>A fatty acid-binding protein may be involved in the intracellular transport of fatty acids, but whether a protein carrier is involved in the intracellular transport of </a:t>
            </a:r>
            <a:r>
              <a:rPr lang="en-US" b="1" dirty="0" err="1">
                <a:effectLst>
                  <a:outerShdw blurRad="38100" dist="38100" dir="2700000" algn="tl">
                    <a:srgbClr val="000000">
                      <a:alpha val="43137"/>
                    </a:srgbClr>
                  </a:outerShdw>
                </a:effectLst>
              </a:rPr>
              <a:t>monoglycerides</a:t>
            </a:r>
            <a:r>
              <a:rPr lang="en-US" b="1" dirty="0">
                <a:effectLst>
                  <a:outerShdw blurRad="38100" dist="38100" dir="2700000" algn="tl">
                    <a:srgbClr val="000000">
                      <a:alpha val="43137"/>
                    </a:srgbClr>
                  </a:outerShdw>
                </a:effectLst>
              </a:rPr>
              <a:t> is still unclear. </a:t>
            </a:r>
            <a:endParaRPr lang="en-US" b="1" dirty="0" smtClean="0">
              <a:effectLst>
                <a:outerShdw blurRad="38100" dist="38100" dir="2700000" algn="tl">
                  <a:srgbClr val="000000">
                    <a:alpha val="43137"/>
                  </a:srgbClr>
                </a:outerShdw>
              </a:effectLst>
            </a:endParaRPr>
          </a:p>
          <a:p>
            <a:pPr marL="285750" indent="-285750" algn="just">
              <a:buFont typeface="Wingdings" pitchFamily="2" charset="2"/>
              <a:buChar char="Ø"/>
            </a:pPr>
            <a:endParaRPr lang="en-US" b="1" dirty="0"/>
          </a:p>
          <a:p>
            <a:pPr marL="285750" indent="-285750" algn="just">
              <a:buFont typeface="Wingdings" pitchFamily="2" charset="2"/>
              <a:buChar char="Ø"/>
            </a:pPr>
            <a:r>
              <a:rPr lang="en-US" b="1" dirty="0" smtClean="0">
                <a:solidFill>
                  <a:srgbClr val="D60093"/>
                </a:solidFill>
              </a:rPr>
              <a:t>In </a:t>
            </a:r>
            <a:r>
              <a:rPr lang="en-US" b="1" dirty="0">
                <a:solidFill>
                  <a:srgbClr val="D60093"/>
                </a:solidFill>
              </a:rPr>
              <a:t>the SER, </a:t>
            </a:r>
            <a:r>
              <a:rPr lang="en-US" b="1" dirty="0" err="1">
                <a:solidFill>
                  <a:srgbClr val="D60093"/>
                </a:solidFill>
              </a:rPr>
              <a:t>monoglycerides</a:t>
            </a:r>
            <a:r>
              <a:rPr lang="en-US" b="1" dirty="0">
                <a:solidFill>
                  <a:srgbClr val="D60093"/>
                </a:solidFill>
              </a:rPr>
              <a:t> and fatty acids are rapidly reconstituted to form </a:t>
            </a:r>
            <a:r>
              <a:rPr lang="en-US" b="1" dirty="0" smtClean="0">
                <a:solidFill>
                  <a:srgbClr val="D60093"/>
                </a:solidFill>
              </a:rPr>
              <a:t>triglycerides. Fatty </a:t>
            </a:r>
            <a:r>
              <a:rPr lang="en-US" b="1" dirty="0">
                <a:solidFill>
                  <a:srgbClr val="D60093"/>
                </a:solidFill>
              </a:rPr>
              <a:t>acids are first activated to form acyl-coenzyme A (acyl-CoA), which is then used to esterify </a:t>
            </a:r>
            <a:r>
              <a:rPr lang="en-US" b="1" dirty="0" err="1">
                <a:solidFill>
                  <a:srgbClr val="D60093"/>
                </a:solidFill>
              </a:rPr>
              <a:t>monoglyceride</a:t>
            </a:r>
            <a:r>
              <a:rPr lang="en-US" b="1" dirty="0">
                <a:solidFill>
                  <a:srgbClr val="D60093"/>
                </a:solidFill>
              </a:rPr>
              <a:t> to form </a:t>
            </a:r>
            <a:r>
              <a:rPr lang="en-US" b="1" dirty="0" err="1">
                <a:solidFill>
                  <a:srgbClr val="D60093"/>
                </a:solidFill>
              </a:rPr>
              <a:t>diglyceride</a:t>
            </a:r>
            <a:r>
              <a:rPr lang="en-US" b="1" dirty="0">
                <a:solidFill>
                  <a:srgbClr val="D60093"/>
                </a:solidFill>
              </a:rPr>
              <a:t>, which is transformed into triglyceride. The </a:t>
            </a:r>
            <a:r>
              <a:rPr lang="en-US" b="1" dirty="0" err="1">
                <a:solidFill>
                  <a:srgbClr val="D60093"/>
                </a:solidFill>
              </a:rPr>
              <a:t>lysolecithin</a:t>
            </a:r>
            <a:r>
              <a:rPr lang="en-US" b="1" dirty="0">
                <a:solidFill>
                  <a:srgbClr val="D60093"/>
                </a:solidFill>
              </a:rPr>
              <a:t> absorbed by the enterocytes can be </a:t>
            </a:r>
            <a:r>
              <a:rPr lang="en-US" b="1" dirty="0" err="1">
                <a:solidFill>
                  <a:srgbClr val="D60093"/>
                </a:solidFill>
              </a:rPr>
              <a:t>reesterified</a:t>
            </a:r>
            <a:r>
              <a:rPr lang="en-US" b="1" dirty="0">
                <a:solidFill>
                  <a:srgbClr val="D60093"/>
                </a:solidFill>
              </a:rPr>
              <a:t> in the SER to form lecithin</a:t>
            </a:r>
            <a:r>
              <a:rPr lang="en-US" b="1" dirty="0" smtClean="0">
                <a:solidFill>
                  <a:srgbClr val="D60093"/>
                </a:solidFill>
              </a:rPr>
              <a:t>.</a:t>
            </a:r>
          </a:p>
          <a:p>
            <a:pPr algn="just"/>
            <a:endParaRPr lang="en-US" b="1" dirty="0"/>
          </a:p>
          <a:p>
            <a:pPr marL="285750" indent="-285750" algn="just">
              <a:buFont typeface="Wingdings" pitchFamily="2" charset="2"/>
              <a:buChar char="Ø"/>
            </a:pPr>
            <a:r>
              <a:rPr lang="en-US" b="1" dirty="0">
                <a:effectLst>
                  <a:outerShdw blurRad="38100" dist="38100" dir="2700000" algn="tl">
                    <a:srgbClr val="000000">
                      <a:alpha val="43137"/>
                    </a:srgbClr>
                  </a:outerShdw>
                </a:effectLst>
              </a:rPr>
              <a:t>Cholesterol can be transported out of the enterocytes as free cholesterol or as esterified cholesterol. The enzyme responsible for the esterification of cholesterol to form cholesterol ester is </a:t>
            </a:r>
            <a:r>
              <a:rPr lang="en-US" b="1" i="1" dirty="0">
                <a:effectLst>
                  <a:outerShdw blurRad="38100" dist="38100" dir="2700000" algn="tl">
                    <a:srgbClr val="000000">
                      <a:alpha val="43137"/>
                    </a:srgbClr>
                  </a:outerShdw>
                </a:effectLst>
              </a:rPr>
              <a:t>acyl-CoA cholesterol </a:t>
            </a:r>
            <a:r>
              <a:rPr lang="en-US" b="1" i="1" dirty="0" err="1">
                <a:effectLst>
                  <a:outerShdw blurRad="38100" dist="38100" dir="2700000" algn="tl">
                    <a:srgbClr val="000000">
                      <a:alpha val="43137"/>
                    </a:srgbClr>
                  </a:outerShdw>
                </a:effectLst>
              </a:rPr>
              <a:t>acyltransferase</a:t>
            </a:r>
            <a:r>
              <a:rPr lang="en-US" b="1" dirty="0" smtClean="0">
                <a:effectLst>
                  <a:outerShdw blurRad="38100" dist="38100" dir="2700000" algn="tl">
                    <a:srgbClr val="000000">
                      <a:alpha val="43137"/>
                    </a:srgbClr>
                  </a:outerShdw>
                </a:effectLst>
              </a:rPr>
              <a:t>.</a:t>
            </a:r>
          </a:p>
          <a:p>
            <a:pPr marL="285750" indent="-285750" algn="just">
              <a:buFont typeface="Wingdings" pitchFamily="2" charset="2"/>
              <a:buChar char="Ø"/>
            </a:pPr>
            <a:endParaRPr lang="en-US" dirty="0" smtClean="0"/>
          </a:p>
          <a:p>
            <a:pPr marL="285750" indent="-285750" algn="just">
              <a:buFont typeface="Wingdings" pitchFamily="2" charset="2"/>
              <a:buChar char="Ø"/>
            </a:pPr>
            <a:r>
              <a:rPr lang="en-US" b="1" dirty="0" smtClean="0">
                <a:solidFill>
                  <a:srgbClr val="0000FF"/>
                </a:solidFill>
              </a:rPr>
              <a:t>The </a:t>
            </a:r>
            <a:r>
              <a:rPr lang="en-US" b="1" dirty="0">
                <a:solidFill>
                  <a:srgbClr val="0000FF"/>
                </a:solidFill>
              </a:rPr>
              <a:t>reassembled triglycerides, lecithin, cholesterol, and cholesterol esters are then packaged into </a:t>
            </a:r>
            <a:r>
              <a:rPr lang="en-US" b="1" i="1" dirty="0">
                <a:solidFill>
                  <a:srgbClr val="0000FF"/>
                </a:solidFill>
              </a:rPr>
              <a:t>lipoproteins</a:t>
            </a:r>
            <a:r>
              <a:rPr lang="en-US" b="1" dirty="0">
                <a:solidFill>
                  <a:srgbClr val="0000FF"/>
                </a:solidFill>
              </a:rPr>
              <a:t> and exported from the enterocytes. The intestine produces two major classes of lipoproteins: </a:t>
            </a:r>
            <a:r>
              <a:rPr lang="en-US" b="1" i="1" dirty="0">
                <a:solidFill>
                  <a:srgbClr val="0000FF"/>
                </a:solidFill>
              </a:rPr>
              <a:t>chylomicrons</a:t>
            </a:r>
            <a:r>
              <a:rPr lang="en-US" b="1" dirty="0">
                <a:solidFill>
                  <a:srgbClr val="0000FF"/>
                </a:solidFill>
              </a:rPr>
              <a:t> and </a:t>
            </a:r>
            <a:r>
              <a:rPr lang="en-US" b="1" i="1" dirty="0">
                <a:solidFill>
                  <a:srgbClr val="0000FF"/>
                </a:solidFill>
              </a:rPr>
              <a:t>very low-density lipoproteins (VLDLs)</a:t>
            </a:r>
            <a:r>
              <a:rPr lang="en-US" b="1" dirty="0">
                <a:solidFill>
                  <a:srgbClr val="0000FF"/>
                </a:solidFill>
              </a:rPr>
              <a:t>.</a:t>
            </a:r>
          </a:p>
        </p:txBody>
      </p:sp>
    </p:spTree>
    <p:extLst>
      <p:ext uri="{BB962C8B-B14F-4D97-AF65-F5344CB8AC3E}">
        <p14:creationId xmlns:p14="http://schemas.microsoft.com/office/powerpoint/2010/main" val="7759158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1477328"/>
          </a:xfrm>
          <a:prstGeom prst="rect">
            <a:avLst/>
          </a:prstGeom>
        </p:spPr>
        <p:txBody>
          <a:bodyPr wrap="square">
            <a:spAutoFit/>
          </a:bodyPr>
          <a:lstStyle/>
          <a:p>
            <a:pPr marL="285750" indent="-285750" algn="just">
              <a:buFont typeface="Wingdings" pitchFamily="2" charset="2"/>
              <a:buChar char="Ø"/>
            </a:pPr>
            <a:r>
              <a:rPr lang="en-US" b="1" dirty="0"/>
              <a:t>Fatty acids can also travel in the blood bound to albumin. </a:t>
            </a:r>
            <a:r>
              <a:rPr lang="en-US" b="1" u="sng" dirty="0">
                <a:effectLst>
                  <a:outerShdw blurRad="38100" dist="38100" dir="2700000" algn="tl">
                    <a:srgbClr val="000000">
                      <a:alpha val="43137"/>
                    </a:srgbClr>
                  </a:outerShdw>
                </a:effectLst>
              </a:rPr>
              <a:t>Whereas most of the long-chain fatty acids are transported from the small intestine as triglycerides packaged in chylomicrons and VLDLs, some are transported in the portal blood bound to serum albumin.</a:t>
            </a:r>
            <a:r>
              <a:rPr lang="en-US" b="1" dirty="0"/>
              <a:t> Most of the medium-chain (8–12 carbons) and all of the short-chain fatty acids are transported via the hepatic portal route.</a:t>
            </a:r>
          </a:p>
        </p:txBody>
      </p:sp>
      <p:pic>
        <p:nvPicPr>
          <p:cNvPr id="3" name="Picture 2" descr="http://healyourselfathome.com/HOW/NEWSTARTS/1_NUTRITION/FOOD/FATS_AND_OILS/FATS_AND_OILS_IMAGES/lipoprotein.jpg"/>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47800" y="1524000"/>
            <a:ext cx="6858000" cy="2371928"/>
          </a:xfrm>
          <a:prstGeom prst="rect">
            <a:avLst/>
          </a:prstGeom>
          <a:noFill/>
          <a:ln>
            <a:noFill/>
          </a:ln>
        </p:spPr>
      </p:pic>
      <p:pic>
        <p:nvPicPr>
          <p:cNvPr id="4" name="Picture 3" descr="http://click4biology.info/c4b/h/images/h2/bilesalts.gif"/>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19800" y="3886200"/>
            <a:ext cx="3100705" cy="2961640"/>
          </a:xfrm>
          <a:prstGeom prst="rect">
            <a:avLst/>
          </a:prstGeom>
          <a:noFill/>
          <a:ln>
            <a:noFill/>
          </a:ln>
        </p:spPr>
      </p:pic>
      <p:pic>
        <p:nvPicPr>
          <p:cNvPr id="5" name="Picture 4" descr="http://www.pharmainfo.net/files/images/stories/article_images/SchematicRepresentationOfLipidDigestion.jpg"/>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8600" y="4191000"/>
            <a:ext cx="4876800" cy="2590800"/>
          </a:xfrm>
          <a:prstGeom prst="rect">
            <a:avLst/>
          </a:prstGeom>
          <a:noFill/>
          <a:ln>
            <a:noFill/>
          </a:ln>
        </p:spPr>
      </p:pic>
    </p:spTree>
    <p:extLst>
      <p:ext uri="{BB962C8B-B14F-4D97-AF65-F5344CB8AC3E}">
        <p14:creationId xmlns:p14="http://schemas.microsoft.com/office/powerpoint/2010/main" val="31125848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harmaxchange.info/press/wp-content/uploads/2013/10/digestion_of_fats_1.gif"/>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8600" y="304799"/>
            <a:ext cx="8686800" cy="6172201"/>
          </a:xfrm>
          <a:prstGeom prst="rect">
            <a:avLst/>
          </a:prstGeom>
          <a:noFill/>
          <a:ln>
            <a:noFill/>
          </a:ln>
        </p:spPr>
      </p:pic>
    </p:spTree>
    <p:extLst>
      <p:ext uri="{BB962C8B-B14F-4D97-AF65-F5344CB8AC3E}">
        <p14:creationId xmlns:p14="http://schemas.microsoft.com/office/powerpoint/2010/main" val="20611254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zuniv.net/physiology/book/images/22-13.jpg"/>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657600" y="76200"/>
            <a:ext cx="5486400" cy="3505200"/>
          </a:xfrm>
          <a:prstGeom prst="rect">
            <a:avLst/>
          </a:prstGeom>
          <a:noFill/>
          <a:ln>
            <a:noFill/>
          </a:ln>
        </p:spPr>
      </p:pic>
      <p:pic>
        <p:nvPicPr>
          <p:cNvPr id="3" name="Picture 2" descr="http://www.etap.org/demo/biology/lesson9/kep20.jpg"/>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01" y="3657600"/>
            <a:ext cx="4343400" cy="3051175"/>
          </a:xfrm>
          <a:prstGeom prst="rect">
            <a:avLst/>
          </a:prstGeom>
          <a:noFill/>
          <a:ln>
            <a:noFill/>
          </a:ln>
        </p:spPr>
      </p:pic>
      <p:pic>
        <p:nvPicPr>
          <p:cNvPr id="4" name="Picture 3" descr="http://www.zuniv.net/physiology/book/images/23-2.jpg"/>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72000" y="3798651"/>
            <a:ext cx="4419600" cy="2910123"/>
          </a:xfrm>
          <a:prstGeom prst="rect">
            <a:avLst/>
          </a:prstGeom>
          <a:noFill/>
          <a:ln>
            <a:noFill/>
          </a:ln>
        </p:spPr>
      </p:pic>
    </p:spTree>
    <p:extLst>
      <p:ext uri="{BB962C8B-B14F-4D97-AF65-F5344CB8AC3E}">
        <p14:creationId xmlns:p14="http://schemas.microsoft.com/office/powerpoint/2010/main" val="2630766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609600"/>
            <a:ext cx="7772400" cy="685800"/>
          </a:xfrm>
        </p:spPr>
        <p:txBody>
          <a:bodyPr>
            <a:normAutofit fontScale="90000"/>
          </a:bodyPr>
          <a:lstStyle/>
          <a:p>
            <a:r>
              <a:rPr lang="en-GB" altLang="en-US" smtClean="0"/>
              <a:t>Requirements for carbohydrate</a:t>
            </a:r>
            <a:br>
              <a:rPr lang="en-GB" altLang="en-US" smtClean="0"/>
            </a:br>
            <a:endParaRPr lang="en-GB" altLang="en-US" smtClean="0"/>
          </a:p>
        </p:txBody>
      </p:sp>
      <p:sp>
        <p:nvSpPr>
          <p:cNvPr id="15363" name="Content Placeholder 2"/>
          <p:cNvSpPr>
            <a:spLocks noGrp="1"/>
          </p:cNvSpPr>
          <p:nvPr>
            <p:ph idx="1"/>
          </p:nvPr>
        </p:nvSpPr>
        <p:spPr>
          <a:xfrm>
            <a:off x="685800" y="1066800"/>
            <a:ext cx="7772400" cy="5029200"/>
          </a:xfrm>
        </p:spPr>
        <p:txBody>
          <a:bodyPr/>
          <a:lstStyle/>
          <a:p>
            <a:r>
              <a:rPr lang="en-GB" altLang="en-US" b="0" smtClean="0"/>
              <a:t>Carbohydrates are not essential nutrients, because the carbon skeletons of amino acids can be converted into glucose .</a:t>
            </a:r>
          </a:p>
          <a:p>
            <a:r>
              <a:rPr lang="en-GB" altLang="en-US" b="0" smtClean="0"/>
              <a:t>However, the absence of dietary carbohydrate leads to ketone body production ,and degradation of body protein whose constituent amino acids provide carbon skeletons for gluconeogenesis .</a:t>
            </a:r>
          </a:p>
        </p:txBody>
      </p:sp>
    </p:spTree>
    <p:extLst>
      <p:ext uri="{BB962C8B-B14F-4D97-AF65-F5344CB8AC3E}">
        <p14:creationId xmlns:p14="http://schemas.microsoft.com/office/powerpoint/2010/main" val="7912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85800" y="609600"/>
            <a:ext cx="7772400" cy="685800"/>
          </a:xfrm>
        </p:spPr>
        <p:txBody>
          <a:bodyPr>
            <a:normAutofit fontScale="90000"/>
          </a:bodyPr>
          <a:lstStyle/>
          <a:p>
            <a:r>
              <a:rPr lang="en-GB" altLang="en-US" smtClean="0"/>
              <a:t>Requirements for carbohydrate</a:t>
            </a:r>
          </a:p>
        </p:txBody>
      </p:sp>
      <p:sp>
        <p:nvSpPr>
          <p:cNvPr id="16387" name="Content Placeholder 2"/>
          <p:cNvSpPr>
            <a:spLocks noGrp="1"/>
          </p:cNvSpPr>
          <p:nvPr>
            <p:ph idx="1"/>
          </p:nvPr>
        </p:nvSpPr>
        <p:spPr>
          <a:xfrm>
            <a:off x="685800" y="1371600"/>
            <a:ext cx="7772400" cy="4114800"/>
          </a:xfrm>
        </p:spPr>
        <p:txBody>
          <a:bodyPr>
            <a:normAutofit fontScale="92500" lnSpcReduction="20000"/>
          </a:bodyPr>
          <a:lstStyle/>
          <a:p>
            <a:r>
              <a:rPr lang="en-GB" altLang="en-US" sz="2800" b="0" smtClean="0"/>
              <a:t>The RDA for carbohydrate is set at 130 g/day for adults and children, based on the amount of glucose used by carbohydrate-dependent tissues, such as the brain and erythrocytes. </a:t>
            </a:r>
          </a:p>
          <a:p>
            <a:r>
              <a:rPr lang="en-GB" altLang="en-US" sz="2800" b="0" smtClean="0"/>
              <a:t>Adults should consume 45–65 percent of their total calories from carbohydrates. </a:t>
            </a:r>
          </a:p>
          <a:p>
            <a:r>
              <a:rPr lang="en-GB" altLang="en-US" sz="2800" b="0" smtClean="0"/>
              <a:t>It is recommended that added sugar represent no more than 25% of total energy because of concerns that sugar may displace nutrient-rich foods from the diet, potentially leading to deficiencies of certain micronutrients.</a:t>
            </a:r>
          </a:p>
          <a:p>
            <a:endParaRPr lang="en-GB" altLang="en-US" smtClean="0"/>
          </a:p>
          <a:p>
            <a:endParaRPr lang="en-GB" altLang="en-US" smtClean="0"/>
          </a:p>
        </p:txBody>
      </p:sp>
    </p:spTree>
    <p:extLst>
      <p:ext uri="{BB962C8B-B14F-4D97-AF65-F5344CB8AC3E}">
        <p14:creationId xmlns:p14="http://schemas.microsoft.com/office/powerpoint/2010/main" val="283030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2012books.lardbucket.org/books/introduction-to-chemistry-general-organic-and-biological/section_23/36d48abe4ab659b4d9b376a61fa64605.jpg"/>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65735"/>
            <a:ext cx="4800600" cy="6387465"/>
          </a:xfrm>
          <a:prstGeom prst="rect">
            <a:avLst/>
          </a:prstGeom>
          <a:noFill/>
          <a:ln>
            <a:noFill/>
          </a:ln>
        </p:spPr>
      </p:pic>
      <p:pic>
        <p:nvPicPr>
          <p:cNvPr id="5" name="Picture 4" descr="http://www.classhelp.info/Biology/Images/AUnit31OrganicMol.jpg"/>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5735"/>
            <a:ext cx="4191000" cy="5854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28187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560</TotalTime>
  <Words>3446</Words>
  <Application>Microsoft Office PowerPoint</Application>
  <PresentationFormat>On-screen Show (4:3)</PresentationFormat>
  <Paragraphs>185</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Solstice</vt:lpstr>
      <vt:lpstr>CARBOHUDRATES CHEMISTRY</vt:lpstr>
      <vt:lpstr>General characteristics</vt:lpstr>
      <vt:lpstr>PowerPoint Presentation</vt:lpstr>
      <vt:lpstr>Functions</vt:lpstr>
      <vt:lpstr>Functions of Carbohydrate</vt:lpstr>
      <vt:lpstr>PowerPoint Presentation</vt:lpstr>
      <vt:lpstr>Requirements for carbohydrate </vt:lpstr>
      <vt:lpstr>Requirements for carbohydrate</vt:lpstr>
      <vt:lpstr>PowerPoint Presentation</vt:lpstr>
      <vt:lpstr>Classification of carbohydrates</vt:lpstr>
      <vt:lpstr>Monosaccharides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Oligosaccharides</vt:lpstr>
      <vt:lpstr>PowerPoint Presentation</vt:lpstr>
      <vt:lpstr>Polysaccharides(complex carbohydrates)</vt:lpstr>
      <vt:lpstr>PowerPoint Presentation</vt:lpstr>
      <vt:lpstr>PowerPoint Presentation</vt:lpstr>
      <vt:lpstr>PowerPoint Presentation</vt:lpstr>
      <vt:lpstr>PowerPoint Presentation</vt:lpstr>
      <vt:lpstr>PowerPoint Presentation</vt:lpstr>
      <vt:lpstr>Fibers</vt:lpstr>
      <vt:lpstr>classification of fibers based on their solubilities in water</vt:lpstr>
      <vt:lpstr>classification of fibers based on their solubilities in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sugars and disease </vt:lpstr>
      <vt:lpstr>Storing glucose as glycogen</vt:lpstr>
      <vt:lpstr>Making glucose from proteins</vt:lpstr>
      <vt:lpstr>Making ketone bodies from fat fragments</vt:lpstr>
      <vt:lpstr>Converting glucose to fats</vt:lpstr>
      <vt:lpstr>Health effects of starch and fibers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DIGESTION OF FOODS</dc:title>
  <dc:creator>SANDIP</dc:creator>
  <cp:lastModifiedBy>Sandip</cp:lastModifiedBy>
  <cp:revision>26</cp:revision>
  <dcterms:created xsi:type="dcterms:W3CDTF">2014-04-01T08:03:28Z</dcterms:created>
  <dcterms:modified xsi:type="dcterms:W3CDTF">2019-05-24T09:00:43Z</dcterms:modified>
</cp:coreProperties>
</file>