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57" r:id="rId4"/>
    <p:sldId id="258" r:id="rId5"/>
    <p:sldId id="259" r:id="rId6"/>
    <p:sldId id="260" r:id="rId7"/>
    <p:sldId id="261" r:id="rId8"/>
    <p:sldId id="262"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62" autoAdjust="0"/>
    <p:restoredTop sz="94660"/>
  </p:normalViewPr>
  <p:slideViewPr>
    <p:cSldViewPr snapToGrid="0">
      <p:cViewPr varScale="1">
        <p:scale>
          <a:sx n="86" d="100"/>
          <a:sy n="86" d="100"/>
        </p:scale>
        <p:origin x="2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02-Apr-20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8595" y="165253"/>
            <a:ext cx="9222059" cy="4340646"/>
          </a:xfrm>
        </p:spPr>
        <p:txBody>
          <a:bodyPr>
            <a:normAutofit fontScale="90000"/>
          </a:bodyPr>
          <a:lstStyle/>
          <a:p>
            <a:pPr algn="ct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2000" dirty="0" smtClean="0">
                <a:latin typeface="Times New Roman" panose="02020603050405020304" pitchFamily="18" charset="0"/>
                <a:cs typeface="Times New Roman" panose="02020603050405020304" pitchFamily="18" charset="0"/>
              </a:rPr>
              <a:t/>
            </a:r>
            <a:br>
              <a:rPr lang="en-US" sz="2000" dirty="0" smtClean="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
            </a:r>
            <a:br>
              <a:rPr lang="en-US" sz="2000" dirty="0">
                <a:latin typeface="Times New Roman" panose="02020603050405020304" pitchFamily="18" charset="0"/>
                <a:cs typeface="Times New Roman" panose="02020603050405020304" pitchFamily="18" charset="0"/>
              </a:rPr>
            </a:br>
            <a:r>
              <a:rPr lang="en-US" sz="3100" dirty="0" smtClean="0">
                <a:solidFill>
                  <a:srgbClr val="0070C0"/>
                </a:solidFill>
                <a:latin typeface="Times New Roman" panose="02020603050405020304" pitchFamily="18" charset="0"/>
                <a:cs typeface="Times New Roman" panose="02020603050405020304" pitchFamily="18" charset="0"/>
              </a:rPr>
              <a:t>Subject </a:t>
            </a:r>
            <a:r>
              <a:rPr lang="en-US" sz="3100" dirty="0">
                <a:solidFill>
                  <a:srgbClr val="0070C0"/>
                </a:solidFill>
                <a:latin typeface="Times New Roman" panose="02020603050405020304" pitchFamily="18" charset="0"/>
                <a:cs typeface="Times New Roman" panose="02020603050405020304" pitchFamily="18" charset="0"/>
              </a:rPr>
              <a:t>: Political Science</a:t>
            </a:r>
            <a:br>
              <a:rPr lang="en-US" sz="3100" dirty="0">
                <a:solidFill>
                  <a:srgbClr val="0070C0"/>
                </a:solidFill>
                <a:latin typeface="Times New Roman" panose="02020603050405020304" pitchFamily="18" charset="0"/>
                <a:cs typeface="Times New Roman" panose="02020603050405020304" pitchFamily="18" charset="0"/>
              </a:rPr>
            </a:br>
            <a:r>
              <a:rPr lang="en-US" sz="3100" smtClean="0">
                <a:solidFill>
                  <a:srgbClr val="0070C0"/>
                </a:solidFill>
                <a:latin typeface="Times New Roman" panose="02020603050405020304" pitchFamily="18" charset="0"/>
                <a:cs typeface="Times New Roman" panose="02020603050405020304" pitchFamily="18" charset="0"/>
              </a:rPr>
              <a:t>M.A. Second </a:t>
            </a:r>
            <a:r>
              <a:rPr lang="en-US" sz="3100" dirty="0" smtClean="0">
                <a:solidFill>
                  <a:srgbClr val="0070C0"/>
                </a:solidFill>
                <a:latin typeface="Times New Roman" panose="02020603050405020304" pitchFamily="18" charset="0"/>
                <a:cs typeface="Times New Roman" panose="02020603050405020304" pitchFamily="18" charset="0"/>
              </a:rPr>
              <a:t>Semester</a:t>
            </a:r>
            <a:br>
              <a:rPr lang="en-US" sz="3100" dirty="0" smtClean="0">
                <a:solidFill>
                  <a:srgbClr val="0070C0"/>
                </a:solidFill>
                <a:latin typeface="Times New Roman" panose="02020603050405020304" pitchFamily="18" charset="0"/>
                <a:cs typeface="Times New Roman" panose="02020603050405020304" pitchFamily="18" charset="0"/>
              </a:rPr>
            </a:br>
            <a:r>
              <a:rPr lang="en-US" sz="3100" dirty="0" smtClean="0">
                <a:solidFill>
                  <a:srgbClr val="0070C0"/>
                </a:solidFill>
                <a:latin typeface="Times New Roman" panose="02020603050405020304" pitchFamily="18" charset="0"/>
                <a:cs typeface="Times New Roman" panose="02020603050405020304" pitchFamily="18" charset="0"/>
              </a:rPr>
              <a:t>Course No: PLS - 202</a:t>
            </a:r>
            <a:br>
              <a:rPr lang="en-US" sz="3100" dirty="0" smtClean="0">
                <a:solidFill>
                  <a:srgbClr val="0070C0"/>
                </a:solidFill>
                <a:latin typeface="Times New Roman" panose="02020603050405020304" pitchFamily="18" charset="0"/>
                <a:cs typeface="Times New Roman" panose="02020603050405020304" pitchFamily="18" charset="0"/>
              </a:rPr>
            </a:br>
            <a:r>
              <a:rPr lang="en-US" sz="3100" dirty="0" smtClean="0">
                <a:solidFill>
                  <a:srgbClr val="0070C0"/>
                </a:solidFill>
                <a:latin typeface="Times New Roman" panose="02020603050405020304" pitchFamily="18" charset="0"/>
                <a:cs typeface="Times New Roman" panose="02020603050405020304" pitchFamily="18" charset="0"/>
              </a:rPr>
              <a:t>Course Name: International Relations: Institutions &amp; Processes</a:t>
            </a:r>
            <a:r>
              <a:rPr lang="en-US" sz="3100" dirty="0">
                <a:solidFill>
                  <a:srgbClr val="0070C0"/>
                </a:solidFill>
                <a:latin typeface="Times New Roman" panose="02020603050405020304" pitchFamily="18" charset="0"/>
                <a:cs typeface="Times New Roman" panose="02020603050405020304" pitchFamily="18" charset="0"/>
              </a:rPr>
              <a:t/>
            </a:r>
            <a:br>
              <a:rPr lang="en-US" sz="3100" dirty="0">
                <a:solidFill>
                  <a:srgbClr val="0070C0"/>
                </a:solidFill>
                <a:latin typeface="Times New Roman" panose="02020603050405020304" pitchFamily="18" charset="0"/>
                <a:cs typeface="Times New Roman" panose="02020603050405020304" pitchFamily="18" charset="0"/>
              </a:rPr>
            </a:br>
            <a:r>
              <a:rPr lang="en-US" sz="3100" dirty="0" smtClean="0">
                <a:solidFill>
                  <a:srgbClr val="0070C0"/>
                </a:solidFill>
                <a:latin typeface="Times New Roman" panose="02020603050405020304" pitchFamily="18" charset="0"/>
                <a:cs typeface="Times New Roman" panose="02020603050405020304" pitchFamily="18" charset="0"/>
              </a:rPr>
              <a:t>(Group – A, Unit – 3)</a:t>
            </a:r>
            <a:r>
              <a:rPr lang="en-US" sz="3100" dirty="0">
                <a:solidFill>
                  <a:srgbClr val="0070C0"/>
                </a:solidFill>
                <a:latin typeface="Times New Roman" panose="02020603050405020304" pitchFamily="18" charset="0"/>
                <a:cs typeface="Times New Roman" panose="02020603050405020304" pitchFamily="18" charset="0"/>
              </a:rPr>
              <a:t/>
            </a:r>
            <a:br>
              <a:rPr lang="en-US" sz="3100" dirty="0">
                <a:solidFill>
                  <a:srgbClr val="0070C0"/>
                </a:solidFill>
                <a:latin typeface="Times New Roman" panose="02020603050405020304" pitchFamily="18" charset="0"/>
                <a:cs typeface="Times New Roman" panose="02020603050405020304" pitchFamily="18" charset="0"/>
              </a:rPr>
            </a:br>
            <a:r>
              <a:rPr lang="en-US" sz="3100" b="1" dirty="0" smtClean="0">
                <a:solidFill>
                  <a:srgbClr val="0070C0"/>
                </a:solidFill>
                <a:latin typeface="Times New Roman" panose="02020603050405020304" pitchFamily="18" charset="0"/>
                <a:cs typeface="Times New Roman" panose="02020603050405020304" pitchFamily="18" charset="0"/>
              </a:rPr>
              <a:t>Topic </a:t>
            </a:r>
            <a:r>
              <a:rPr lang="en-US" sz="3100" b="1" dirty="0">
                <a:solidFill>
                  <a:srgbClr val="0070C0"/>
                </a:solidFill>
                <a:latin typeface="Times New Roman" panose="02020603050405020304" pitchFamily="18" charset="0"/>
                <a:cs typeface="Times New Roman" panose="02020603050405020304" pitchFamily="18" charset="0"/>
              </a:rPr>
              <a:t>of </a:t>
            </a:r>
            <a:r>
              <a:rPr lang="en-US" sz="3100" b="1" dirty="0" smtClean="0">
                <a:solidFill>
                  <a:srgbClr val="0070C0"/>
                </a:solidFill>
                <a:latin typeface="Times New Roman" panose="02020603050405020304" pitchFamily="18" charset="0"/>
                <a:cs typeface="Times New Roman" panose="02020603050405020304" pitchFamily="18" charset="0"/>
              </a:rPr>
              <a:t>Lecture: Regional Organisation - SAARC</a:t>
            </a:r>
            <a:r>
              <a:rPr lang="en-US" sz="3100" dirty="0">
                <a:solidFill>
                  <a:srgbClr val="0070C0"/>
                </a:solidFill>
                <a:latin typeface="Times New Roman" panose="02020603050405020304" pitchFamily="18" charset="0"/>
                <a:cs typeface="Times New Roman" panose="02020603050405020304" pitchFamily="18" charset="0"/>
              </a:rPr>
              <a:t/>
            </a:r>
            <a:br>
              <a:rPr lang="en-US" sz="3100" dirty="0">
                <a:solidFill>
                  <a:srgbClr val="0070C0"/>
                </a:solidFill>
                <a:latin typeface="Times New Roman" panose="02020603050405020304" pitchFamily="18" charset="0"/>
                <a:cs typeface="Times New Roman" panose="02020603050405020304" pitchFamily="18" charset="0"/>
              </a:rPr>
            </a:br>
            <a:r>
              <a:rPr lang="en-US" sz="3100" dirty="0" smtClean="0">
                <a:solidFill>
                  <a:srgbClr val="0070C0"/>
                </a:solidFill>
                <a:latin typeface="Times New Roman" panose="02020603050405020304" pitchFamily="18" charset="0"/>
                <a:cs typeface="Times New Roman" panose="02020603050405020304" pitchFamily="18" charset="0"/>
              </a:rPr>
              <a:t>Material No. – 1</a:t>
            </a:r>
            <a:r>
              <a:rPr lang="en-US" sz="3100" dirty="0">
                <a:solidFill>
                  <a:srgbClr val="0070C0"/>
                </a:solidFill>
                <a:latin typeface="Times New Roman" panose="02020603050405020304" pitchFamily="18" charset="0"/>
                <a:cs typeface="Times New Roman" panose="02020603050405020304" pitchFamily="18" charset="0"/>
              </a:rPr>
              <a:t/>
            </a:r>
            <a:br>
              <a:rPr lang="en-US" sz="3100" dirty="0">
                <a:solidFill>
                  <a:srgbClr val="0070C0"/>
                </a:solidFill>
                <a:latin typeface="Times New Roman" panose="02020603050405020304" pitchFamily="18" charset="0"/>
                <a:cs typeface="Times New Roman" panose="02020603050405020304" pitchFamily="18" charset="0"/>
              </a:rPr>
            </a:br>
            <a:r>
              <a:rPr lang="en-US" sz="3100" dirty="0" smtClean="0">
                <a:solidFill>
                  <a:srgbClr val="0070C0"/>
                </a:solidFill>
                <a:latin typeface="Times New Roman" panose="02020603050405020304" pitchFamily="18" charset="0"/>
                <a:cs typeface="Times New Roman" panose="02020603050405020304" pitchFamily="18" charset="0"/>
              </a:rPr>
              <a:t>Keywords: (SAARC, Origin, Members, Objectives, Principles, Functions, Achievements, SAPTA and SAFTA, Evaluation).</a:t>
            </a:r>
            <a:r>
              <a:rPr lang="en-GB" sz="3200" b="1" dirty="0"/>
              <a:t/>
            </a:r>
            <a:br>
              <a:rPr lang="en-GB" sz="3200" b="1" dirty="0"/>
            </a:br>
            <a:endParaRPr lang="en-GB" sz="3100" dirty="0">
              <a:solidFill>
                <a:srgbClr val="0070C0"/>
              </a:solidFill>
            </a:endParaRPr>
          </a:p>
        </p:txBody>
      </p:sp>
      <p:sp>
        <p:nvSpPr>
          <p:cNvPr id="3" name="Subtitle 2"/>
          <p:cNvSpPr>
            <a:spLocks noGrp="1"/>
          </p:cNvSpPr>
          <p:nvPr>
            <p:ph type="subTitle" idx="1"/>
          </p:nvPr>
        </p:nvSpPr>
        <p:spPr>
          <a:xfrm>
            <a:off x="1729649" y="4616066"/>
            <a:ext cx="9452472" cy="2241933"/>
          </a:xfrm>
        </p:spPr>
        <p:txBody>
          <a:bodyPr/>
          <a:lstStyle/>
          <a:p>
            <a:pPr algn="ctr">
              <a:spcBef>
                <a:spcPts val="0"/>
              </a:spcBef>
            </a:pPr>
            <a:r>
              <a:rPr lang="en-US" sz="2800" dirty="0" smtClean="0">
                <a:solidFill>
                  <a:srgbClr val="002060"/>
                </a:solidFill>
                <a:latin typeface="Times New Roman" panose="02020603050405020304" pitchFamily="18" charset="0"/>
                <a:cs typeface="Times New Roman" panose="02020603050405020304" pitchFamily="18" charset="0"/>
              </a:rPr>
              <a:t>Name of the Teacher:     Dr. Suratha Kumar Malik</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a:t>
            </a:r>
            <a:r>
              <a:rPr lang="en-US" sz="2800" dirty="0" smtClean="0">
                <a:solidFill>
                  <a:srgbClr val="002060"/>
                </a:solidFill>
                <a:latin typeface="Times New Roman" panose="02020603050405020304" pitchFamily="18" charset="0"/>
                <a:cs typeface="Times New Roman" panose="02020603050405020304" pitchFamily="18" charset="0"/>
              </a:rPr>
              <a:t>                                      Assistant Professor,</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a:t>
            </a:r>
            <a:r>
              <a:rPr lang="en-US" sz="2800" dirty="0" smtClean="0">
                <a:solidFill>
                  <a:srgbClr val="002060"/>
                </a:solidFill>
                <a:latin typeface="Times New Roman" panose="02020603050405020304" pitchFamily="18" charset="0"/>
                <a:cs typeface="Times New Roman" panose="02020603050405020304" pitchFamily="18" charset="0"/>
              </a:rPr>
              <a:t>                                      Department of Political Science</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a:t>
            </a:r>
            <a:r>
              <a:rPr lang="en-US" sz="2800" dirty="0" smtClean="0">
                <a:solidFill>
                  <a:srgbClr val="002060"/>
                </a:solidFill>
                <a:latin typeface="Times New Roman" panose="02020603050405020304" pitchFamily="18" charset="0"/>
                <a:cs typeface="Times New Roman" panose="02020603050405020304" pitchFamily="18" charset="0"/>
              </a:rPr>
              <a:t>                                      Vidyasagar University, Midnapore (WB)</a:t>
            </a:r>
            <a:endParaRPr lang="en-GB"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9919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8631" y="624110"/>
            <a:ext cx="9785981" cy="1006386"/>
          </a:xfrm>
        </p:spPr>
        <p:txBody>
          <a:bodyPr/>
          <a:lstStyle/>
          <a:p>
            <a:r>
              <a:rPr lang="en-US" b="1" dirty="0"/>
              <a:t>Limitations of </a:t>
            </a:r>
            <a:r>
              <a:rPr lang="en-US" b="1" dirty="0" smtClean="0"/>
              <a:t>SAARC Continued….</a:t>
            </a:r>
            <a:endParaRPr lang="en-GB" dirty="0"/>
          </a:p>
        </p:txBody>
      </p:sp>
      <p:pic>
        <p:nvPicPr>
          <p:cNvPr id="8196" name="Picture 4" descr="SAARC"/>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83884" y="1630496"/>
            <a:ext cx="9309253" cy="5227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3985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4564" y="396607"/>
            <a:ext cx="9819031" cy="815249"/>
          </a:xfrm>
        </p:spPr>
        <p:txBody>
          <a:bodyPr/>
          <a:lstStyle/>
          <a:p>
            <a:r>
              <a:rPr lang="en-US" b="1" dirty="0" smtClean="0"/>
              <a:t>Evaluation of SAARC</a:t>
            </a:r>
            <a:endParaRPr lang="en-GB" b="1" dirty="0"/>
          </a:p>
        </p:txBody>
      </p:sp>
      <p:sp>
        <p:nvSpPr>
          <p:cNvPr id="3" name="Content Placeholder 2"/>
          <p:cNvSpPr>
            <a:spLocks noGrp="1"/>
          </p:cNvSpPr>
          <p:nvPr>
            <p:ph idx="1"/>
          </p:nvPr>
        </p:nvSpPr>
        <p:spPr>
          <a:xfrm>
            <a:off x="1531345" y="1388125"/>
            <a:ext cx="10355855" cy="5277079"/>
          </a:xfrm>
        </p:spPr>
        <p:txBody>
          <a:bodyPr>
            <a:noAutofit/>
          </a:bodyPr>
          <a:lstStyle/>
          <a:p>
            <a:pPr algn="just"/>
            <a:r>
              <a:rPr lang="en-GB" sz="2000" dirty="0">
                <a:latin typeface="Times New Roman" panose="02020603050405020304" pitchFamily="18" charset="0"/>
                <a:cs typeface="Times New Roman" panose="02020603050405020304" pitchFamily="18" charset="0"/>
              </a:rPr>
              <a:t>The SAARC is, however, yet to become a fully healthy and efficient regional organization for cooperation and development</a:t>
            </a:r>
            <a:r>
              <a:rPr lang="en-GB" sz="2000" dirty="0" smtClean="0">
                <a:latin typeface="Times New Roman" panose="02020603050405020304" pitchFamily="18" charset="0"/>
                <a:cs typeface="Times New Roman" panose="02020603050405020304" pitchFamily="18" charset="0"/>
              </a:rPr>
              <a:t>.</a:t>
            </a:r>
          </a:p>
          <a:p>
            <a:pPr algn="just"/>
            <a:r>
              <a:rPr lang="en-GB" sz="2000" dirty="0">
                <a:latin typeface="Times New Roman" panose="02020603050405020304" pitchFamily="18" charset="0"/>
                <a:cs typeface="Times New Roman" panose="02020603050405020304" pitchFamily="18" charset="0"/>
              </a:rPr>
              <a:t>It is still far away from achieving the desired objective of making it a South Asian Union on the pattern of European Union</a:t>
            </a:r>
            <a:r>
              <a:rPr lang="en-GB" sz="2000" dirty="0" smtClean="0">
                <a:latin typeface="Times New Roman" panose="02020603050405020304" pitchFamily="18" charset="0"/>
                <a:cs typeface="Times New Roman" panose="02020603050405020304" pitchFamily="18" charset="0"/>
              </a:rPr>
              <a:t>.</a:t>
            </a:r>
          </a:p>
          <a:p>
            <a:pPr algn="just" fontAlgn="base"/>
            <a:r>
              <a:rPr lang="en-GB" sz="2000" dirty="0">
                <a:latin typeface="Times New Roman" panose="02020603050405020304" pitchFamily="18" charset="0"/>
                <a:cs typeface="Times New Roman" panose="02020603050405020304" pitchFamily="18" charset="0"/>
              </a:rPr>
              <a:t>At the Sixth SAARC Summit, the SAARC leaders tried to realize this objective by agreeing to remove trade barriers for gradually evolving SAARC into a collective economic </a:t>
            </a:r>
            <a:r>
              <a:rPr lang="en-GB" sz="2000" dirty="0" smtClean="0">
                <a:latin typeface="Times New Roman" panose="02020603050405020304" pitchFamily="18" charset="0"/>
                <a:cs typeface="Times New Roman" panose="02020603050405020304" pitchFamily="18" charset="0"/>
              </a:rPr>
              <a:t>system. However</a:t>
            </a:r>
            <a:r>
              <a:rPr lang="en-GB" sz="2000" dirty="0">
                <a:latin typeface="Times New Roman" panose="02020603050405020304" pitchFamily="18" charset="0"/>
                <a:cs typeface="Times New Roman" panose="02020603050405020304" pitchFamily="18" charset="0"/>
              </a:rPr>
              <a:t>, to translate this into a reality, still appears to be a </a:t>
            </a:r>
            <a:r>
              <a:rPr lang="en-GB" sz="2000" dirty="0" smtClean="0">
                <a:latin typeface="Times New Roman" panose="02020603050405020304" pitchFamily="18" charset="0"/>
                <a:cs typeface="Times New Roman" panose="02020603050405020304" pitchFamily="18" charset="0"/>
              </a:rPr>
              <a:t>distant </a:t>
            </a:r>
            <a:r>
              <a:rPr lang="en-GB" sz="2000" dirty="0">
                <a:latin typeface="Times New Roman" panose="02020603050405020304" pitchFamily="18" charset="0"/>
                <a:cs typeface="Times New Roman" panose="02020603050405020304" pitchFamily="18" charset="0"/>
              </a:rPr>
              <a:t>dream. </a:t>
            </a:r>
            <a:endParaRPr lang="en-GB" sz="2000" dirty="0" smtClean="0">
              <a:latin typeface="Times New Roman" panose="02020603050405020304" pitchFamily="18" charset="0"/>
              <a:cs typeface="Times New Roman" panose="02020603050405020304" pitchFamily="18" charset="0"/>
            </a:endParaRPr>
          </a:p>
          <a:p>
            <a:pPr algn="just" fontAlgn="base"/>
            <a:r>
              <a:rPr lang="en-GB" sz="2000" dirty="0">
                <a:latin typeface="Times New Roman" panose="02020603050405020304" pitchFamily="18" charset="0"/>
                <a:cs typeface="Times New Roman" panose="02020603050405020304" pitchFamily="18" charset="0"/>
              </a:rPr>
              <a:t>The existence of political differences, particularly between the two major SAARC members—India and Pakistan, and the attempts of the latter to sow seeds of discord between India and Sri Lanka and India and Bangladesh, continue to keep limited the SAARC attempts at increased economic cooperation.</a:t>
            </a:r>
          </a:p>
          <a:p>
            <a:pPr algn="just" fontAlgn="base"/>
            <a:r>
              <a:rPr lang="en-GB" sz="2000" dirty="0">
                <a:latin typeface="Times New Roman" panose="02020603050405020304" pitchFamily="18" charset="0"/>
                <a:cs typeface="Times New Roman" panose="02020603050405020304" pitchFamily="18" charset="0"/>
              </a:rPr>
              <a:t>Pakistan always thinks in terms of parity with India, wants to keep India limited and does not hesitate to create troubles for India. It has been trying to woo Bangladesh and Sri Lanka into its game. Such moves have been keeping limited the SAARC objective of increased economic cooperation in South Asia. </a:t>
            </a:r>
          </a:p>
        </p:txBody>
      </p:sp>
    </p:spTree>
    <p:extLst>
      <p:ext uri="{BB962C8B-B14F-4D97-AF65-F5344CB8AC3E}">
        <p14:creationId xmlns:p14="http://schemas.microsoft.com/office/powerpoint/2010/main" val="17016669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3547" y="363558"/>
            <a:ext cx="9841065" cy="716096"/>
          </a:xfrm>
        </p:spPr>
        <p:txBody>
          <a:bodyPr/>
          <a:lstStyle/>
          <a:p>
            <a:r>
              <a:rPr lang="en-US" b="1" dirty="0"/>
              <a:t>Evaluation of </a:t>
            </a:r>
            <a:r>
              <a:rPr lang="en-US" b="1" dirty="0" smtClean="0"/>
              <a:t>SAARC Continued….</a:t>
            </a:r>
            <a:endParaRPr lang="en-GB" dirty="0"/>
          </a:p>
        </p:txBody>
      </p:sp>
      <p:sp>
        <p:nvSpPr>
          <p:cNvPr id="3" name="Content Placeholder 2"/>
          <p:cNvSpPr>
            <a:spLocks noGrp="1"/>
          </p:cNvSpPr>
          <p:nvPr>
            <p:ph idx="1"/>
          </p:nvPr>
        </p:nvSpPr>
        <p:spPr>
          <a:xfrm>
            <a:off x="1564394" y="1079654"/>
            <a:ext cx="10627605" cy="5778346"/>
          </a:xfrm>
        </p:spPr>
        <p:txBody>
          <a:bodyPr>
            <a:noAutofit/>
          </a:bodyPr>
          <a:lstStyle/>
          <a:p>
            <a:pPr algn="just"/>
            <a:r>
              <a:rPr lang="en-GB" sz="2000" dirty="0" smtClean="0">
                <a:latin typeface="Times New Roman" panose="02020603050405020304" pitchFamily="18" charset="0"/>
                <a:cs typeface="Times New Roman" panose="02020603050405020304" pitchFamily="18" charset="0"/>
              </a:rPr>
              <a:t>India</a:t>
            </a:r>
            <a:r>
              <a:rPr lang="en-GB" sz="2000" dirty="0">
                <a:latin typeface="Times New Roman" panose="02020603050405020304" pitchFamily="18" charset="0"/>
                <a:cs typeface="Times New Roman" panose="02020603050405020304" pitchFamily="18" charset="0"/>
              </a:rPr>
              <a:t>, being territorially the biggest, population-wise the largest, development wise a most developed country of the South Asia, has the potential and resources to play a big role in the successful operationalization of the SAARC programmes for cooperation and development among the member </a:t>
            </a:r>
            <a:r>
              <a:rPr lang="en-GB" sz="2000" dirty="0" smtClean="0">
                <a:latin typeface="Times New Roman" panose="02020603050405020304" pitchFamily="18" charset="0"/>
                <a:cs typeface="Times New Roman" panose="02020603050405020304" pitchFamily="18" charset="0"/>
              </a:rPr>
              <a:t>countries.</a:t>
            </a:r>
          </a:p>
          <a:p>
            <a:pPr algn="just"/>
            <a:r>
              <a:rPr lang="en-GB" sz="2000" dirty="0">
                <a:latin typeface="Times New Roman" panose="02020603050405020304" pitchFamily="18" charset="0"/>
                <a:cs typeface="Times New Roman" panose="02020603050405020304" pitchFamily="18" charset="0"/>
              </a:rPr>
              <a:t>India firmly believes that the SAARC spirit can help the countries of South Asia to develop, and to resolve their bilateral issues outside the SAARC platform. But the existence of bilateral problems among the SAARC members and their inability to secure a high-level of political and economic cooperation among them are keeping the progress of the SAARC limited. </a:t>
            </a:r>
            <a:endParaRPr lang="en-GB" sz="2000" dirty="0" smtClean="0">
              <a:latin typeface="Times New Roman" panose="02020603050405020304" pitchFamily="18" charset="0"/>
              <a:cs typeface="Times New Roman" panose="02020603050405020304" pitchFamily="18" charset="0"/>
            </a:endParaRPr>
          </a:p>
          <a:p>
            <a:pPr algn="just"/>
            <a:r>
              <a:rPr lang="en-GB" sz="2000" dirty="0">
                <a:latin typeface="Times New Roman" panose="02020603050405020304" pitchFamily="18" charset="0"/>
                <a:cs typeface="Times New Roman" panose="02020603050405020304" pitchFamily="18" charset="0"/>
              </a:rPr>
              <a:t>Further some member countries even fear the rising economic and strategic power and role of India in South Asia.</a:t>
            </a:r>
          </a:p>
          <a:p>
            <a:pPr algn="just"/>
            <a:r>
              <a:rPr lang="en-GB" sz="2000" dirty="0">
                <a:latin typeface="Times New Roman" panose="02020603050405020304" pitchFamily="18" charset="0"/>
                <a:cs typeface="Times New Roman" panose="02020603050405020304" pitchFamily="18" charset="0"/>
              </a:rPr>
              <a:t>In the context of SAARC, it can be said that, the past has not been really productive, the present is not witnessing optimum possible cooperation for development, and the future continues to remain quite dark for the SAARC. </a:t>
            </a:r>
            <a:endParaRPr lang="en-GB" sz="2000" dirty="0" smtClean="0">
              <a:latin typeface="Times New Roman" panose="02020603050405020304" pitchFamily="18" charset="0"/>
              <a:cs typeface="Times New Roman" panose="02020603050405020304" pitchFamily="18" charset="0"/>
            </a:endParaRPr>
          </a:p>
          <a:p>
            <a:pPr algn="just"/>
            <a:r>
              <a:rPr lang="en-GB" sz="2000" dirty="0">
                <a:latin typeface="Times New Roman" panose="02020603050405020304" pitchFamily="18" charset="0"/>
                <a:cs typeface="Times New Roman" panose="02020603050405020304" pitchFamily="18" charset="0"/>
              </a:rPr>
              <a:t>This is bound to be the case so long as the SAARC nations do not really come out of their prejudices and biases. The gaps between words and deeds, and between pious declarations and concrete steps need to be bridged through bilateral as well as regional level confidence-building measures and concrete action plans. </a:t>
            </a:r>
          </a:p>
        </p:txBody>
      </p:sp>
    </p:spTree>
    <p:extLst>
      <p:ext uri="{BB962C8B-B14F-4D97-AF65-F5344CB8AC3E}">
        <p14:creationId xmlns:p14="http://schemas.microsoft.com/office/powerpoint/2010/main" val="1531667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52540"/>
            <a:ext cx="8911687" cy="1057620"/>
          </a:xfrm>
        </p:spPr>
        <p:txBody>
          <a:bodyPr/>
          <a:lstStyle/>
          <a:p>
            <a:r>
              <a:rPr lang="en-US" b="1" dirty="0" smtClean="0"/>
              <a:t>SAARC: ORIGIN</a:t>
            </a:r>
            <a:endParaRPr lang="en-GB" b="1" dirty="0"/>
          </a:p>
        </p:txBody>
      </p:sp>
      <p:pic>
        <p:nvPicPr>
          <p:cNvPr id="4098" name="Picture 2" descr="SAARC Day 2018: Know all about the organisation - Education Today New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05070" y="1322023"/>
            <a:ext cx="9628741" cy="5442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8927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4985" y="0"/>
            <a:ext cx="10017587" cy="4362679"/>
          </a:xfrm>
        </p:spPr>
        <p:txBody>
          <a:bodyPr>
            <a:noAutofit/>
          </a:bodyPr>
          <a:lstStyle/>
          <a:p>
            <a:pPr algn="just"/>
            <a:r>
              <a:rPr lang="en-US" sz="2800" dirty="0">
                <a:latin typeface="Times New Roman" panose="02020603050405020304" pitchFamily="18" charset="0"/>
                <a:cs typeface="Times New Roman" panose="02020603050405020304" pitchFamily="18" charset="0"/>
              </a:rPr>
              <a:t/>
            </a:r>
            <a:br>
              <a:rPr lang="en-US" sz="2800" dirty="0">
                <a:latin typeface="Times New Roman" panose="02020603050405020304" pitchFamily="18" charset="0"/>
                <a:cs typeface="Times New Roman" panose="02020603050405020304" pitchFamily="18" charset="0"/>
              </a:rPr>
            </a:br>
            <a:r>
              <a:rPr lang="en-US" sz="2800" b="1" dirty="0" smtClean="0">
                <a:latin typeface="Times New Roman" panose="02020603050405020304" pitchFamily="18" charset="0"/>
                <a:cs typeface="Times New Roman" panose="02020603050405020304" pitchFamily="18" charset="0"/>
              </a:rPr>
              <a:t>INTRODUCTION</a:t>
            </a:r>
            <a:r>
              <a:rPr lang="en-US" sz="2800" dirty="0" smtClean="0">
                <a:latin typeface="Times New Roman" panose="02020603050405020304" pitchFamily="18" charset="0"/>
                <a:cs typeface="Times New Roman" panose="02020603050405020304" pitchFamily="18" charset="0"/>
              </a:rPr>
              <a:t/>
            </a:r>
            <a:br>
              <a:rPr lang="en-US" sz="2800" dirty="0" smtClean="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South Asian Association for Regional Co-operation (SAARC) is an organisation of South Asian nations, which was established on 8 December 1985 when the government of Bangladesh, Bhutan, India, Maldives, Nepal, Pakistan and Sri Lanka formally adopted its charter providing for the promotion of economic and social progress, cultural development within the South Asia region </a:t>
            </a:r>
            <a:r>
              <a:rPr lang="en-US" sz="2800" dirty="0" smtClean="0">
                <a:latin typeface="Times New Roman" panose="02020603050405020304" pitchFamily="18" charset="0"/>
                <a:cs typeface="Times New Roman" panose="02020603050405020304" pitchFamily="18" charset="0"/>
              </a:rPr>
              <a:t>and  also for Friendship and cooperation with other developing countries.</a:t>
            </a:r>
            <a:endParaRPr lang="en-GB" sz="2800" dirty="0"/>
          </a:p>
        </p:txBody>
      </p:sp>
      <p:sp>
        <p:nvSpPr>
          <p:cNvPr id="3" name="Content Placeholder 2"/>
          <p:cNvSpPr>
            <a:spLocks noGrp="1"/>
          </p:cNvSpPr>
          <p:nvPr>
            <p:ph idx="1"/>
          </p:nvPr>
        </p:nvSpPr>
        <p:spPr>
          <a:xfrm>
            <a:off x="1694985" y="4120308"/>
            <a:ext cx="9955148" cy="2551425"/>
          </a:xfrm>
        </p:spPr>
        <p:txBody>
          <a:bodyPr>
            <a:noAutofit/>
          </a:bodyPr>
          <a:lstStyle/>
          <a:p>
            <a:pPr algn="just"/>
            <a:r>
              <a:rPr lang="en-US" sz="2800" dirty="0">
                <a:latin typeface="Times New Roman" panose="02020603050405020304" pitchFamily="18" charset="0"/>
                <a:cs typeface="Times New Roman" panose="02020603050405020304" pitchFamily="18" charset="0"/>
              </a:rPr>
              <a:t>It is dedicated to economic, technological, social and cultural development emphasising collective self- reliance. In terms of population, its sphere of influence is the largest of any regional organisation: almost 1.5 billion combined population of its member states. In April 2007, Afghanistan became its eighth member.</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2984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0711" y="316090"/>
            <a:ext cx="9483902" cy="1600845"/>
          </a:xfrm>
        </p:spPr>
        <p:txBody>
          <a:bodyPr>
            <a:normAutofit fontScale="90000"/>
          </a:bodyPr>
          <a:lstStyle/>
          <a:p>
            <a:pPr fontAlgn="base"/>
            <a:r>
              <a:rPr lang="en-US" sz="5300" b="1" dirty="0">
                <a:latin typeface="Times New Roman" panose="02020603050405020304" pitchFamily="18" charset="0"/>
                <a:cs typeface="Times New Roman" panose="02020603050405020304" pitchFamily="18" charset="0"/>
              </a:rPr>
              <a:t>Objectives of SAARC</a:t>
            </a:r>
            <a:r>
              <a:rPr lang="en-US" sz="5300" dirty="0" smtClean="0">
                <a:latin typeface="Times New Roman" panose="02020603050405020304" pitchFamily="18" charset="0"/>
                <a:cs typeface="Times New Roman" panose="02020603050405020304" pitchFamily="18" charset="0"/>
              </a:rPr>
              <a:t>:</a:t>
            </a:r>
            <a:r>
              <a:rPr lang="en-US" sz="3100" dirty="0" smtClean="0">
                <a:latin typeface="Times New Roman" panose="02020603050405020304" pitchFamily="18" charset="0"/>
                <a:cs typeface="Times New Roman" panose="02020603050405020304" pitchFamily="18" charset="0"/>
              </a:rPr>
              <a:t/>
            </a:r>
            <a:br>
              <a:rPr lang="en-US" sz="3100" dirty="0" smtClean="0">
                <a:latin typeface="Times New Roman" panose="02020603050405020304" pitchFamily="18" charset="0"/>
                <a:cs typeface="Times New Roman" panose="02020603050405020304" pitchFamily="18" charset="0"/>
              </a:rPr>
            </a:br>
            <a:r>
              <a:rPr lang="en-US" sz="3100" dirty="0" smtClean="0">
                <a:latin typeface="Times New Roman" panose="02020603050405020304" pitchFamily="18" charset="0"/>
                <a:cs typeface="Times New Roman" panose="02020603050405020304" pitchFamily="18" charset="0"/>
              </a:rPr>
              <a:t>The </a:t>
            </a:r>
            <a:r>
              <a:rPr lang="en-US" sz="3100" dirty="0">
                <a:latin typeface="Times New Roman" panose="02020603050405020304" pitchFamily="18" charset="0"/>
                <a:cs typeface="Times New Roman" panose="02020603050405020304" pitchFamily="18" charset="0"/>
              </a:rPr>
              <a:t>objectives of SAARC, as defined in its charter, are as follows:</a:t>
            </a:r>
            <a:r>
              <a:rPr lang="en-US" dirty="0"/>
              <a:t/>
            </a:r>
            <a:br>
              <a:rPr lang="en-US" dirty="0"/>
            </a:br>
            <a:endParaRPr lang="en-GB" dirty="0"/>
          </a:p>
        </p:txBody>
      </p:sp>
      <p:sp>
        <p:nvSpPr>
          <p:cNvPr id="4" name="Rectangle 1"/>
          <p:cNvSpPr>
            <a:spLocks noGrp="1" noChangeArrowheads="1"/>
          </p:cNvSpPr>
          <p:nvPr>
            <p:ph idx="1"/>
          </p:nvPr>
        </p:nvSpPr>
        <p:spPr bwMode="auto">
          <a:xfrm>
            <a:off x="2167467" y="2452071"/>
            <a:ext cx="9337146" cy="363748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71415" rIns="0" bIns="71415"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i="0" u="none" strike="noStrike" cap="none" normalizeH="0" baseline="0" dirty="0" smtClean="0">
                <a:ln>
                  <a:noFill/>
                </a:ln>
                <a:solidFill>
                  <a:srgbClr val="424142"/>
                </a:solidFill>
                <a:effectLst/>
                <a:latin typeface="Times New Roman" panose="02020603050405020304" pitchFamily="18" charset="0"/>
                <a:cs typeface="Times New Roman" panose="02020603050405020304" pitchFamily="18" charset="0"/>
              </a:rPr>
              <a:t>i. Promote the welfare of the peoples of South Asia and improve their quality of life;</a:t>
            </a:r>
            <a:endParaRPr kumimoji="0" lang="en-US" sz="240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i="0" u="none" strike="noStrike" cap="none" normalizeH="0" baseline="0" dirty="0" smtClean="0">
                <a:ln>
                  <a:noFill/>
                </a:ln>
                <a:solidFill>
                  <a:srgbClr val="424142"/>
                </a:solidFill>
                <a:effectLst/>
                <a:latin typeface="Times New Roman" panose="02020603050405020304" pitchFamily="18" charset="0"/>
                <a:cs typeface="Times New Roman" panose="02020603050405020304" pitchFamily="18" charset="0"/>
              </a:rPr>
              <a:t>ii. Accelerate economic growth, social progress and cultural development in the region by providing all individuals the opportunity to live in dignity and realise their full potential;</a:t>
            </a:r>
            <a:endParaRPr kumimoji="0" lang="en-US" sz="240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i="0" u="none" strike="noStrike" cap="none" normalizeH="0" baseline="0" dirty="0" smtClean="0">
                <a:ln>
                  <a:noFill/>
                </a:ln>
                <a:solidFill>
                  <a:srgbClr val="424142"/>
                </a:solidFill>
                <a:effectLst/>
                <a:latin typeface="Times New Roman" panose="02020603050405020304" pitchFamily="18" charset="0"/>
                <a:cs typeface="Times New Roman" panose="02020603050405020304" pitchFamily="18" charset="0"/>
              </a:rPr>
              <a:t>iii. Promote and strengthen collective self-reliance among the countries of South Asia;</a:t>
            </a:r>
            <a:endParaRPr kumimoji="0" lang="en-US" sz="240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i="0" u="none" strike="noStrike" cap="none" normalizeH="0" baseline="0" dirty="0" smtClean="0">
                <a:ln>
                  <a:noFill/>
                </a:ln>
                <a:solidFill>
                  <a:srgbClr val="424142"/>
                </a:solidFill>
                <a:effectLst/>
                <a:latin typeface="Times New Roman" panose="02020603050405020304" pitchFamily="18" charset="0"/>
                <a:cs typeface="Times New Roman" panose="02020603050405020304" pitchFamily="18" charset="0"/>
              </a:rPr>
              <a:t>iv. Contribute to mutual trust, understanding and appreciation of one another’s problems;</a:t>
            </a:r>
            <a:endParaRPr kumimoji="0" lang="en-US" sz="240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6327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962319"/>
          </a:xfrm>
        </p:spPr>
        <p:txBody>
          <a:bodyPr/>
          <a:lstStyle/>
          <a:p>
            <a:r>
              <a:rPr lang="en-US" b="1" dirty="0">
                <a:latin typeface="Times New Roman" panose="02020603050405020304" pitchFamily="18" charset="0"/>
                <a:cs typeface="Times New Roman" panose="02020603050405020304" pitchFamily="18" charset="0"/>
              </a:rPr>
              <a:t>Objectives of </a:t>
            </a:r>
            <a:r>
              <a:rPr lang="en-US" b="1" dirty="0" smtClean="0">
                <a:latin typeface="Times New Roman" panose="02020603050405020304" pitchFamily="18" charset="0"/>
                <a:cs typeface="Times New Roman" panose="02020603050405020304" pitchFamily="18" charset="0"/>
              </a:rPr>
              <a:t>SAARC- Continued….</a:t>
            </a:r>
            <a:endParaRPr lang="en-GB" b="1" dirty="0"/>
          </a:p>
        </p:txBody>
      </p:sp>
      <p:sp>
        <p:nvSpPr>
          <p:cNvPr id="3" name="Content Placeholder 2"/>
          <p:cNvSpPr>
            <a:spLocks noGrp="1"/>
          </p:cNvSpPr>
          <p:nvPr>
            <p:ph idx="1"/>
          </p:nvPr>
        </p:nvSpPr>
        <p:spPr>
          <a:xfrm>
            <a:off x="2589212" y="1927952"/>
            <a:ext cx="8915400" cy="3613532"/>
          </a:xfrm>
        </p:spPr>
        <p:txBody>
          <a:bodyPr/>
          <a:lstStyle/>
          <a:p>
            <a:pPr fontAlgn="base"/>
            <a:r>
              <a:rPr lang="en-US" sz="2800" dirty="0">
                <a:latin typeface="Times New Roman" panose="02020603050405020304" pitchFamily="18" charset="0"/>
                <a:cs typeface="Times New Roman" panose="02020603050405020304" pitchFamily="18" charset="0"/>
              </a:rPr>
              <a:t> Promote active collaboration and mutual assistance in the economic, social, cultural, technical and scientific fields;</a:t>
            </a:r>
          </a:p>
          <a:p>
            <a:pPr fontAlgn="base"/>
            <a:r>
              <a:rPr lang="en-US" sz="2800" dirty="0" smtClean="0">
                <a:latin typeface="Times New Roman" panose="02020603050405020304" pitchFamily="18" charset="0"/>
                <a:cs typeface="Times New Roman" panose="02020603050405020304" pitchFamily="18" charset="0"/>
              </a:rPr>
              <a:t> Strengthen </a:t>
            </a:r>
            <a:r>
              <a:rPr lang="en-US" sz="2800" dirty="0">
                <a:latin typeface="Times New Roman" panose="02020603050405020304" pitchFamily="18" charset="0"/>
                <a:cs typeface="Times New Roman" panose="02020603050405020304" pitchFamily="18" charset="0"/>
              </a:rPr>
              <a:t>co-operation with other developing countries;</a:t>
            </a:r>
          </a:p>
          <a:p>
            <a:pPr fontAlgn="base"/>
            <a:r>
              <a:rPr lang="en-US" sz="2800" dirty="0" smtClean="0">
                <a:latin typeface="Times New Roman" panose="02020603050405020304" pitchFamily="18" charset="0"/>
                <a:cs typeface="Times New Roman" panose="02020603050405020304" pitchFamily="18" charset="0"/>
              </a:rPr>
              <a:t> Strengthen </a:t>
            </a:r>
            <a:r>
              <a:rPr lang="en-US" sz="2800" dirty="0">
                <a:latin typeface="Times New Roman" panose="02020603050405020304" pitchFamily="18" charset="0"/>
                <a:cs typeface="Times New Roman" panose="02020603050405020304" pitchFamily="18" charset="0"/>
              </a:rPr>
              <a:t>co-operation among themselves in </a:t>
            </a:r>
            <a:r>
              <a:rPr lang="en-US" sz="2800" dirty="0" smtClean="0">
                <a:latin typeface="Times New Roman" panose="02020603050405020304" pitchFamily="18" charset="0"/>
                <a:cs typeface="Times New Roman" panose="02020603050405020304" pitchFamily="18" charset="0"/>
              </a:rPr>
              <a:t> international </a:t>
            </a:r>
            <a:r>
              <a:rPr lang="en-US" sz="2800" dirty="0">
                <a:latin typeface="Times New Roman" panose="02020603050405020304" pitchFamily="18" charset="0"/>
                <a:cs typeface="Times New Roman" panose="02020603050405020304" pitchFamily="18" charset="0"/>
              </a:rPr>
              <a:t>forms on matters of common interest; and</a:t>
            </a:r>
          </a:p>
          <a:p>
            <a:pPr fontAlgn="base"/>
            <a:r>
              <a:rPr lang="en-US" sz="2800" dirty="0" smtClean="0">
                <a:latin typeface="Times New Roman" panose="02020603050405020304" pitchFamily="18" charset="0"/>
                <a:cs typeface="Times New Roman" panose="02020603050405020304" pitchFamily="18" charset="0"/>
              </a:rPr>
              <a:t> Cooperate </a:t>
            </a:r>
            <a:r>
              <a:rPr lang="en-US" sz="2800" dirty="0">
                <a:latin typeface="Times New Roman" panose="02020603050405020304" pitchFamily="18" charset="0"/>
                <a:cs typeface="Times New Roman" panose="02020603050405020304" pitchFamily="18" charset="0"/>
              </a:rPr>
              <a:t>with international and regional </a:t>
            </a:r>
            <a:r>
              <a:rPr lang="en-US" sz="2800" dirty="0" smtClean="0">
                <a:latin typeface="Times New Roman" panose="02020603050405020304" pitchFamily="18" charset="0"/>
                <a:cs typeface="Times New Roman" panose="02020603050405020304" pitchFamily="18" charset="0"/>
              </a:rPr>
              <a:t>organisations </a:t>
            </a:r>
            <a:r>
              <a:rPr lang="en-US" sz="2800" dirty="0">
                <a:latin typeface="Times New Roman" panose="02020603050405020304" pitchFamily="18" charset="0"/>
                <a:cs typeface="Times New Roman" panose="02020603050405020304" pitchFamily="18" charset="0"/>
              </a:rPr>
              <a:t>with similar aims and purposes.</a:t>
            </a:r>
          </a:p>
          <a:p>
            <a:pPr marL="0" indent="0">
              <a:buNone/>
            </a:pPr>
            <a:endParaRPr lang="en-GB" dirty="0"/>
          </a:p>
        </p:txBody>
      </p:sp>
    </p:spTree>
    <p:extLst>
      <p:ext uri="{BB962C8B-B14F-4D97-AF65-F5344CB8AC3E}">
        <p14:creationId xmlns:p14="http://schemas.microsoft.com/office/powerpoint/2010/main" val="784587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4790" y="304620"/>
            <a:ext cx="8911687" cy="2019939"/>
          </a:xfrm>
        </p:spPr>
        <p:txBody>
          <a:bodyPr>
            <a:normAutofit fontScale="90000"/>
          </a:bodyPr>
          <a:lstStyle/>
          <a:p>
            <a:pPr fontAlgn="base"/>
            <a:r>
              <a:rPr lang="en-US" sz="4400" b="1" dirty="0">
                <a:latin typeface="Times New Roman" panose="02020603050405020304" pitchFamily="18" charset="0"/>
                <a:cs typeface="Times New Roman" panose="02020603050405020304" pitchFamily="18" charset="0"/>
              </a:rPr>
              <a:t>Principles of SAARC</a:t>
            </a:r>
            <a:r>
              <a:rPr lang="en-US" sz="4400" b="1" dirty="0" smtClean="0">
                <a:latin typeface="Times New Roman" panose="02020603050405020304" pitchFamily="18" charset="0"/>
                <a:cs typeface="Times New Roman" panose="02020603050405020304" pitchFamily="18" charset="0"/>
              </a:rPr>
              <a:t>:</a:t>
            </a:r>
            <a:br>
              <a:rPr lang="en-US" sz="4400" b="1" dirty="0" smtClean="0">
                <a:latin typeface="Times New Roman" panose="02020603050405020304" pitchFamily="18" charset="0"/>
                <a:cs typeface="Times New Roman" panose="02020603050405020304" pitchFamily="18" charset="0"/>
              </a:rPr>
            </a:br>
            <a:r>
              <a:rPr lang="en-US" b="1" dirty="0"/>
              <a:t/>
            </a:r>
            <a:br>
              <a:rPr lang="en-US" b="1" dirty="0"/>
            </a:br>
            <a:r>
              <a:rPr lang="en-US" sz="3100" b="1" dirty="0">
                <a:latin typeface="Times New Roman" panose="02020603050405020304" pitchFamily="18" charset="0"/>
                <a:cs typeface="Times New Roman" panose="02020603050405020304" pitchFamily="18" charset="0"/>
              </a:rPr>
              <a:t>The SAARC member nations are guided by the following principles:</a:t>
            </a:r>
            <a:r>
              <a:rPr lang="en-US" dirty="0"/>
              <a:t/>
            </a:r>
            <a:br>
              <a:rPr lang="en-US" dirty="0"/>
            </a:br>
            <a:endParaRPr lang="en-GB" dirty="0"/>
          </a:p>
        </p:txBody>
      </p:sp>
      <p:sp>
        <p:nvSpPr>
          <p:cNvPr id="3" name="Content Placeholder 2"/>
          <p:cNvSpPr>
            <a:spLocks noGrp="1"/>
          </p:cNvSpPr>
          <p:nvPr>
            <p:ph idx="1"/>
          </p:nvPr>
        </p:nvSpPr>
        <p:spPr>
          <a:xfrm>
            <a:off x="2589212" y="2666082"/>
            <a:ext cx="8915400" cy="3966071"/>
          </a:xfrm>
        </p:spPr>
        <p:txBody>
          <a:bodyPr>
            <a:normAutofit/>
          </a:bodyPr>
          <a:lstStyle/>
          <a:p>
            <a:pPr fontAlgn="base"/>
            <a:r>
              <a:rPr lang="en-US" sz="2600" dirty="0" smtClean="0">
                <a:latin typeface="Times New Roman" panose="02020603050405020304" pitchFamily="18" charset="0"/>
                <a:cs typeface="Times New Roman" panose="02020603050405020304" pitchFamily="18" charset="0"/>
              </a:rPr>
              <a:t>(</a:t>
            </a:r>
            <a:r>
              <a:rPr lang="en-US" sz="2600" dirty="0">
                <a:latin typeface="Times New Roman" panose="02020603050405020304" pitchFamily="18" charset="0"/>
                <a:cs typeface="Times New Roman" panose="02020603050405020304" pitchFamily="18" charset="0"/>
              </a:rPr>
              <a:t>i) Cooperation within the framework of the Association shall be based on respect for the principles of sovereign equality, territorial integrity, political independence, non-interference in internal affairs of other states and mutual benefit.</a:t>
            </a:r>
          </a:p>
          <a:p>
            <a:pPr fontAlgn="base"/>
            <a:r>
              <a:rPr lang="en-US" sz="2600" dirty="0">
                <a:latin typeface="Times New Roman" panose="02020603050405020304" pitchFamily="18" charset="0"/>
                <a:cs typeface="Times New Roman" panose="02020603050405020304" pitchFamily="18" charset="0"/>
              </a:rPr>
              <a:t>(ii) Such cooperation shall not be a substitute for bilateral and multilateral cooperation but shall complement them.</a:t>
            </a:r>
          </a:p>
          <a:p>
            <a:pPr fontAlgn="base"/>
            <a:r>
              <a:rPr lang="en-US" sz="2600" dirty="0">
                <a:latin typeface="Times New Roman" panose="02020603050405020304" pitchFamily="18" charset="0"/>
                <a:cs typeface="Times New Roman" panose="02020603050405020304" pitchFamily="18" charset="0"/>
              </a:rPr>
              <a:t>(iii) Such cooperation shall not be inconsistent with bilateral and multilateral obligations.</a:t>
            </a:r>
          </a:p>
          <a:p>
            <a:endParaRPr lang="en-GB" dirty="0"/>
          </a:p>
        </p:txBody>
      </p:sp>
    </p:spTree>
    <p:extLst>
      <p:ext uri="{BB962C8B-B14F-4D97-AF65-F5344CB8AC3E}">
        <p14:creationId xmlns:p14="http://schemas.microsoft.com/office/powerpoint/2010/main" val="136000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0497" y="0"/>
            <a:ext cx="9782978" cy="1123720"/>
          </a:xfrm>
        </p:spPr>
        <p:txBody>
          <a:bodyPr>
            <a:normAutofit fontScale="90000"/>
          </a:bodyPr>
          <a:lstStyle/>
          <a:p>
            <a:r>
              <a:rPr lang="en-US" dirty="0" smtClean="0"/>
              <a:t/>
            </a:r>
            <a:br>
              <a:rPr lang="en-US" dirty="0" smtClean="0"/>
            </a:br>
            <a:r>
              <a:rPr lang="en-US" sz="4400" b="1" dirty="0" smtClean="0">
                <a:latin typeface="Times New Roman" panose="02020603050405020304" pitchFamily="18" charset="0"/>
                <a:cs typeface="Times New Roman" panose="02020603050405020304" pitchFamily="18" charset="0"/>
              </a:rPr>
              <a:t>Function of  SAARC</a:t>
            </a:r>
            <a:endParaRPr lang="en-GB" sz="4400" b="1" dirty="0">
              <a:latin typeface="Times New Roman" panose="02020603050405020304" pitchFamily="18" charset="0"/>
              <a:cs typeface="Times New Roman" panose="02020603050405020304" pitchFamily="18" charset="0"/>
            </a:endParaRPr>
          </a:p>
        </p:txBody>
      </p:sp>
      <p:pic>
        <p:nvPicPr>
          <p:cNvPr id="3074" name="Picture 2" descr="FUNCTION OF SAARC&#10;The functions of the SAARC Disaster Management Centre are:&#10;a. to analyze information, undertake research..."/>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22024" y="1322025"/>
            <a:ext cx="10182588" cy="53211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2047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749" y="624110"/>
            <a:ext cx="9708863" cy="631813"/>
          </a:xfrm>
        </p:spPr>
        <p:txBody>
          <a:bodyPr>
            <a:normAutofit fontScale="90000"/>
          </a:bodyPr>
          <a:lstStyle/>
          <a:p>
            <a:r>
              <a:rPr lang="en-US" b="1" dirty="0" smtClean="0"/>
              <a:t>Achievements of SAARC</a:t>
            </a:r>
            <a:endParaRPr lang="en-GB" b="1" dirty="0"/>
          </a:p>
        </p:txBody>
      </p:sp>
      <p:pic>
        <p:nvPicPr>
          <p:cNvPr id="5122" name="Picture 2" descr="Limitations of SAARC&#10;1. Domination of India&#10;India has 70% area amongst all SAARC countries. Also remaining small countrie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749" y="1410159"/>
            <a:ext cx="9708863" cy="5181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6481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0665" y="624110"/>
            <a:ext cx="9763947" cy="841133"/>
          </a:xfrm>
        </p:spPr>
        <p:txBody>
          <a:bodyPr/>
          <a:lstStyle/>
          <a:p>
            <a:r>
              <a:rPr lang="en-US" b="1" dirty="0"/>
              <a:t>Limitations of SAARC</a:t>
            </a:r>
            <a:endParaRPr lang="en-GB" dirty="0"/>
          </a:p>
        </p:txBody>
      </p:sp>
      <p:pic>
        <p:nvPicPr>
          <p:cNvPr id="7170" name="Picture 2" descr="Continue…..&#10;4. The South Asia Preferential Trading Agreement (SAPTA) was signed in the 7th&#10;summit at Dhaka in April 93, bu..."/>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27952" y="1465243"/>
            <a:ext cx="9576660" cy="50677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150559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141</TotalTime>
  <Words>693</Words>
  <Application>Microsoft Office PowerPoint</Application>
  <PresentationFormat>Widescreen</PresentationFormat>
  <Paragraphs>39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Times New Roman</vt:lpstr>
      <vt:lpstr>Wingdings 3</vt:lpstr>
      <vt:lpstr>Wisp</vt:lpstr>
      <vt:lpstr>                                                                        Subject : Political Science M.A. Second Semester Course No: PLS - 202 Course Name: International Relations: Institutions &amp; Processes (Group – A, Unit – 3) Topic of Lecture: Regional Organisation - SAARC Material No. – 1 Keywords: (SAARC, Origin, Members, Objectives, Principles, Functions, Achievements, SAPTA and SAFTA, Evaluation). </vt:lpstr>
      <vt:lpstr>SAARC: ORIGIN</vt:lpstr>
      <vt:lpstr> INTRODUCTION The South Asian Association for Regional Co-operation (SAARC) is an organisation of South Asian nations, which was established on 8 December 1985 when the government of Bangladesh, Bhutan, India, Maldives, Nepal, Pakistan and Sri Lanka formally adopted its charter providing for the promotion of economic and social progress, cultural development within the South Asia region and  also for Friendship and cooperation with other developing countries.</vt:lpstr>
      <vt:lpstr>Objectives of SAARC: The objectives of SAARC, as defined in its charter, are as follows: </vt:lpstr>
      <vt:lpstr>Objectives of SAARC- Continued….</vt:lpstr>
      <vt:lpstr>Principles of SAARC:  The SAARC member nations are guided by the following principles: </vt:lpstr>
      <vt:lpstr> Function of  SAARC</vt:lpstr>
      <vt:lpstr>Achievements of SAARC</vt:lpstr>
      <vt:lpstr>Limitations of SAARC</vt:lpstr>
      <vt:lpstr>Limitations of SAARC Continued….</vt:lpstr>
      <vt:lpstr>Evaluation of SAARC</vt:lpstr>
      <vt:lpstr>Evaluation of SAARC Continued….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SM-PC</dc:creator>
  <cp:lastModifiedBy>SM-PC</cp:lastModifiedBy>
  <cp:revision>24</cp:revision>
  <dcterms:created xsi:type="dcterms:W3CDTF">2020-04-01T19:14:26Z</dcterms:created>
  <dcterms:modified xsi:type="dcterms:W3CDTF">2020-04-02T23:41:58Z</dcterms:modified>
</cp:coreProperties>
</file>