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5" r:id="rId1"/>
  </p:sldMasterIdLst>
  <p:notesMasterIdLst>
    <p:notesMasterId r:id="rId38"/>
  </p:notesMasterIdLst>
  <p:sldIdLst>
    <p:sldId id="256" r:id="rId2"/>
    <p:sldId id="258" r:id="rId3"/>
    <p:sldId id="257" r:id="rId4"/>
    <p:sldId id="268" r:id="rId5"/>
    <p:sldId id="269" r:id="rId6"/>
    <p:sldId id="270" r:id="rId7"/>
    <p:sldId id="291" r:id="rId8"/>
    <p:sldId id="292" r:id="rId9"/>
    <p:sldId id="294" r:id="rId10"/>
    <p:sldId id="281" r:id="rId11"/>
    <p:sldId id="277" r:id="rId12"/>
    <p:sldId id="278" r:id="rId13"/>
    <p:sldId id="282" r:id="rId14"/>
    <p:sldId id="259" r:id="rId15"/>
    <p:sldId id="262" r:id="rId16"/>
    <p:sldId id="283" r:id="rId17"/>
    <p:sldId id="261" r:id="rId18"/>
    <p:sldId id="279" r:id="rId19"/>
    <p:sldId id="260" r:id="rId20"/>
    <p:sldId id="263" r:id="rId21"/>
    <p:sldId id="264" r:id="rId22"/>
    <p:sldId id="280" r:id="rId23"/>
    <p:sldId id="284" r:id="rId24"/>
    <p:sldId id="271" r:id="rId25"/>
    <p:sldId id="265" r:id="rId26"/>
    <p:sldId id="285" r:id="rId27"/>
    <p:sldId id="266" r:id="rId28"/>
    <p:sldId id="286" r:id="rId29"/>
    <p:sldId id="267" r:id="rId30"/>
    <p:sldId id="287" r:id="rId31"/>
    <p:sldId id="288" r:id="rId32"/>
    <p:sldId id="274" r:id="rId33"/>
    <p:sldId id="289" r:id="rId34"/>
    <p:sldId id="275" r:id="rId35"/>
    <p:sldId id="276" r:id="rId36"/>
    <p:sldId id="290" r:id="rId37"/>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94"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25603"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cs typeface="Arial" charset="0"/>
              </a:defRPr>
            </a:lvl1pPr>
          </a:lstStyle>
          <a:p>
            <a:pPr>
              <a:defRPr/>
            </a:pPr>
            <a:endParaRPr lang="en-US"/>
          </a:p>
        </p:txBody>
      </p:sp>
      <p:sp>
        <p:nvSpPr>
          <p:cNvPr id="4198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25607"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cs typeface="Arial" charset="0"/>
              </a:defRPr>
            </a:lvl1pPr>
          </a:lstStyle>
          <a:p>
            <a:pPr>
              <a:defRPr/>
            </a:pPr>
            <a:fld id="{4D45B611-2351-4708-8690-5F2BAFED4ED4}"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nanowerk.com/products/product.php?id=160"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43012" name="Slide Number Placeholder 3"/>
          <p:cNvSpPr>
            <a:spLocks noGrp="1"/>
          </p:cNvSpPr>
          <p:nvPr>
            <p:ph type="sldNum" sz="quarter" idx="5"/>
          </p:nvPr>
        </p:nvSpPr>
        <p:spPr>
          <a:noFill/>
        </p:spPr>
        <p:txBody>
          <a:bodyPr/>
          <a:lstStyle/>
          <a:p>
            <a:fld id="{1FAAC2BC-6687-489F-AE80-B67AE8334FD8}" type="slidenum">
              <a:rPr lang="ar-SA" smtClean="0">
                <a:latin typeface="Arial" pitchFamily="34" charset="0"/>
                <a:cs typeface="Arial" pitchFamily="34" charset="0"/>
              </a:rPr>
              <a:pPr/>
              <a:t>5</a:t>
            </a:fld>
            <a:endParaRPr lang="en-US"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44036" name="Slide Number Placeholder 3"/>
          <p:cNvSpPr>
            <a:spLocks noGrp="1"/>
          </p:cNvSpPr>
          <p:nvPr>
            <p:ph type="sldNum" sz="quarter" idx="5"/>
          </p:nvPr>
        </p:nvSpPr>
        <p:spPr>
          <a:noFill/>
        </p:spPr>
        <p:txBody>
          <a:bodyPr/>
          <a:lstStyle/>
          <a:p>
            <a:fld id="{2DAA76F7-FBE4-47E6-B77D-1F70AB1A0F8D}" type="slidenum">
              <a:rPr lang="ar-SA" smtClean="0">
                <a:latin typeface="Arial" pitchFamily="34" charset="0"/>
                <a:cs typeface="Arial" pitchFamily="34" charset="0"/>
              </a:rPr>
              <a:pPr/>
              <a:t>6</a:t>
            </a:fld>
            <a:endParaRPr lang="en-US"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F5408062-5711-41BA-BDA0-4A4F179B3A86}" type="slidenum">
              <a:rPr lang="ar-SA" smtClean="0">
                <a:latin typeface="Arial" pitchFamily="34" charset="0"/>
                <a:cs typeface="Arial" pitchFamily="34" charset="0"/>
              </a:rPr>
              <a:pPr/>
              <a:t>21</a:t>
            </a:fld>
            <a:endParaRPr lang="en-US" smtClean="0">
              <a:latin typeface="Arial" pitchFamily="34" charset="0"/>
              <a:cs typeface="Arial" pitchFamily="34" charset="0"/>
            </a:endParaRPr>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algn="l" rtl="0" eaLnBrk="1" hangingPunct="1"/>
            <a:r>
              <a:rPr lang="en-US" smtClean="0">
                <a:latin typeface="Arial" pitchFamily="34" charset="0"/>
                <a:cs typeface="Arial" pitchFamily="34" charset="0"/>
              </a:rPr>
              <a:t>Check </a:t>
            </a:r>
            <a:r>
              <a:rPr lang="en-US" smtClean="0">
                <a:latin typeface="Arial" pitchFamily="34" charset="0"/>
                <a:cs typeface="Arial" pitchFamily="34" charset="0"/>
                <a:hlinkClick r:id="rId3"/>
              </a:rPr>
              <a:t>http://www.nanowerk.com/products/product.php?id=160</a:t>
            </a:r>
            <a:r>
              <a:rPr lang="en-US" smtClean="0">
                <a:latin typeface="Arial" pitchFamily="34" charset="0"/>
                <a:cs typeface="Arial" pitchFamily="34" charset="0"/>
              </a:rPr>
              <a:t>  for more details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C1AEBABA-C289-4A47-A75A-857CD3BC067C}"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225F43D-60BF-4BB6-8944-59527AD1D7F7}"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9C2BB6F-70F2-4374-A7B5-8027144843CE}"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D046417-7DE0-4ABF-9CF9-7959B478467F}"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0C300E1-E705-471E-B65F-5BDF81E7B82D}"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4CA605A-82E3-4A70-AC5A-C9CF0C67CA9F}"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884665-1362-4481-A215-7CB60A7573DB}"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933B72B-BE8A-4810-A81A-5968360638DF}"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07EF27EB-F947-4097-8A3D-BCC324C6A407}"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2A1E7F70-2E92-4AC1-BCF1-40105B92F4B8}"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336B64F-BE9F-4CBE-BB33-1CD2EF42ADEB}"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675EE2A-7659-447F-9D3D-BD3245E64F90}"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DAA25EE-94CD-4535-B1C9-5D135C8CE8A8}"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9"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30"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cs typeface="Arial" charset="0"/>
              </a:defRPr>
            </a:lvl1pPr>
          </a:lstStyle>
          <a:p>
            <a:pPr>
              <a:defRPr/>
            </a:pPr>
            <a:fld id="{2F9B785C-64A4-431A-A769-6627DF140453}" type="slidenum">
              <a:rPr lang="ar-SA"/>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434" r:id="rId1"/>
    <p:sldLayoutId id="2147484424" r:id="rId2"/>
    <p:sldLayoutId id="2147484435" r:id="rId3"/>
    <p:sldLayoutId id="2147484425" r:id="rId4"/>
    <p:sldLayoutId id="2147484426" r:id="rId5"/>
    <p:sldLayoutId id="2147484427" r:id="rId6"/>
    <p:sldLayoutId id="2147484428" r:id="rId7"/>
    <p:sldLayoutId id="2147484429" r:id="rId8"/>
    <p:sldLayoutId id="2147484436" r:id="rId9"/>
    <p:sldLayoutId id="2147484430" r:id="rId10"/>
    <p:sldLayoutId id="2147484431" r:id="rId11"/>
    <p:sldLayoutId id="2147484432" r:id="rId12"/>
    <p:sldLayoutId id="2147484433" r:id="rId13"/>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
                                            <p:txEl>
                                              <p:pRg st="0" end="0"/>
                                            </p:txEl>
                                          </p:spTgt>
                                        </p:tgtEl>
                                        <p:attrNameLst>
                                          <p:attrName>style.visibility</p:attrName>
                                        </p:attrNameLst>
                                      </p:cBhvr>
                                      <p:to>
                                        <p:strVal val="visible"/>
                                      </p:to>
                                    </p:set>
                                    <p:animEffect transition="in" filter="fade">
                                      <p:cBhvr>
                                        <p:cTn id="12" dur="2000"/>
                                        <p:tgtEl>
                                          <p:spTgt spid="30">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0">
                                            <p:txEl>
                                              <p:pRg st="1" end="1"/>
                                            </p:txEl>
                                          </p:spTgt>
                                        </p:tgtEl>
                                        <p:attrNameLst>
                                          <p:attrName>style.visibility</p:attrName>
                                        </p:attrNameLst>
                                      </p:cBhvr>
                                      <p:to>
                                        <p:strVal val="visible"/>
                                      </p:to>
                                    </p:set>
                                    <p:animEffect transition="in" filter="fade">
                                      <p:cBhvr>
                                        <p:cTn id="15" dur="2000"/>
                                        <p:tgtEl>
                                          <p:spTgt spid="30">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0">
                                            <p:txEl>
                                              <p:pRg st="2" end="2"/>
                                            </p:txEl>
                                          </p:spTgt>
                                        </p:tgtEl>
                                        <p:attrNameLst>
                                          <p:attrName>style.visibility</p:attrName>
                                        </p:attrNameLst>
                                      </p:cBhvr>
                                      <p:to>
                                        <p:strVal val="visible"/>
                                      </p:to>
                                    </p:set>
                                    <p:animEffect transition="in" filter="fade">
                                      <p:cBhvr>
                                        <p:cTn id="18" dur="2000"/>
                                        <p:tgtEl>
                                          <p:spTgt spid="30">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0">
                                            <p:txEl>
                                              <p:pRg st="3" end="3"/>
                                            </p:txEl>
                                          </p:spTgt>
                                        </p:tgtEl>
                                        <p:attrNameLst>
                                          <p:attrName>style.visibility</p:attrName>
                                        </p:attrNameLst>
                                      </p:cBhvr>
                                      <p:to>
                                        <p:strVal val="visible"/>
                                      </p:to>
                                    </p:set>
                                    <p:animEffect transition="in" filter="fade">
                                      <p:cBhvr>
                                        <p:cTn id="21" dur="2000"/>
                                        <p:tgtEl>
                                          <p:spTgt spid="30">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0">
                                            <p:txEl>
                                              <p:pRg st="4" end="4"/>
                                            </p:txEl>
                                          </p:spTgt>
                                        </p:tgtEl>
                                        <p:attrNameLst>
                                          <p:attrName>style.visibility</p:attrName>
                                        </p:attrNameLst>
                                      </p:cBhvr>
                                      <p:to>
                                        <p:strVal val="visible"/>
                                      </p:to>
                                    </p:set>
                                    <p:animEffect transition="in" filter="fade">
                                      <p:cBhvr>
                                        <p:cTn id="24" dur="2000"/>
                                        <p:tgtEl>
                                          <p:spTgt spid="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tmplLst>
          <p:tmpl lvl="1">
            <p:tnLst>
              <p:par>
                <p:cTn presetID="10"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2000"/>
                        <p:tgtEl>
                          <p:spTgt spid="30"/>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2000"/>
                        <p:tgtEl>
                          <p:spTgt spid="30"/>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2000"/>
                        <p:tgtEl>
                          <p:spTgt spid="30"/>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2000"/>
                        <p:tgtEl>
                          <p:spTgt spid="30"/>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2000"/>
                        <p:tgtEl>
                          <p:spTgt spid="30"/>
                        </p:tgtEl>
                      </p:cBhvr>
                    </p:animEffect>
                  </p:childTnLst>
                </p:cTn>
              </p:par>
            </p:tnLst>
          </p:tmpl>
        </p:tmplLst>
      </p:bldP>
    </p:bld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cs typeface="Traditional Arabic" pitchFamily="18" charset="-78"/>
        </a:defRPr>
      </a:lvl2pPr>
      <a:lvl3pPr algn="l" rtl="0" eaLnBrk="0" fontAlgn="base" hangingPunct="0">
        <a:spcBef>
          <a:spcPct val="0"/>
        </a:spcBef>
        <a:spcAft>
          <a:spcPct val="0"/>
        </a:spcAft>
        <a:defRPr sz="5000">
          <a:solidFill>
            <a:schemeClr val="tx2"/>
          </a:solidFill>
          <a:latin typeface="Calibri" pitchFamily="34" charset="0"/>
          <a:cs typeface="Traditional Arabic" pitchFamily="18" charset="-78"/>
        </a:defRPr>
      </a:lvl3pPr>
      <a:lvl4pPr algn="l" rtl="0" eaLnBrk="0" fontAlgn="base" hangingPunct="0">
        <a:spcBef>
          <a:spcPct val="0"/>
        </a:spcBef>
        <a:spcAft>
          <a:spcPct val="0"/>
        </a:spcAft>
        <a:defRPr sz="5000">
          <a:solidFill>
            <a:schemeClr val="tx2"/>
          </a:solidFill>
          <a:latin typeface="Calibri" pitchFamily="34" charset="0"/>
          <a:cs typeface="Traditional Arabic" pitchFamily="18" charset="-78"/>
        </a:defRPr>
      </a:lvl4pPr>
      <a:lvl5pPr algn="l" rtl="0" eaLnBrk="0" fontAlgn="base" hangingPunct="0">
        <a:spcBef>
          <a:spcPct val="0"/>
        </a:spcBef>
        <a:spcAft>
          <a:spcPct val="0"/>
        </a:spcAft>
        <a:defRPr sz="5000">
          <a:solidFill>
            <a:schemeClr val="tx2"/>
          </a:solidFill>
          <a:latin typeface="Calibri" pitchFamily="34" charset="0"/>
          <a:cs typeface="Traditional Arabic" pitchFamily="18" charset="-78"/>
        </a:defRPr>
      </a:lvl5pPr>
      <a:lvl6pPr marL="457200" algn="l" rtl="0" fontAlgn="base">
        <a:spcBef>
          <a:spcPct val="0"/>
        </a:spcBef>
        <a:spcAft>
          <a:spcPct val="0"/>
        </a:spcAft>
        <a:defRPr sz="5000">
          <a:solidFill>
            <a:schemeClr val="tx2"/>
          </a:solidFill>
          <a:latin typeface="Calibri" pitchFamily="34" charset="0"/>
          <a:cs typeface="Traditional Arabic" pitchFamily="18" charset="-78"/>
        </a:defRPr>
      </a:lvl6pPr>
      <a:lvl7pPr marL="914400" algn="l" rtl="0" fontAlgn="base">
        <a:spcBef>
          <a:spcPct val="0"/>
        </a:spcBef>
        <a:spcAft>
          <a:spcPct val="0"/>
        </a:spcAft>
        <a:defRPr sz="5000">
          <a:solidFill>
            <a:schemeClr val="tx2"/>
          </a:solidFill>
          <a:latin typeface="Calibri" pitchFamily="34" charset="0"/>
          <a:cs typeface="Traditional Arabic" pitchFamily="18" charset="-78"/>
        </a:defRPr>
      </a:lvl7pPr>
      <a:lvl8pPr marL="1371600" algn="l" rtl="0" fontAlgn="base">
        <a:spcBef>
          <a:spcPct val="0"/>
        </a:spcBef>
        <a:spcAft>
          <a:spcPct val="0"/>
        </a:spcAft>
        <a:defRPr sz="5000">
          <a:solidFill>
            <a:schemeClr val="tx2"/>
          </a:solidFill>
          <a:latin typeface="Calibri" pitchFamily="34" charset="0"/>
          <a:cs typeface="Traditional Arabic" pitchFamily="18" charset="-78"/>
        </a:defRPr>
      </a:lvl8pPr>
      <a:lvl9pPr marL="1828800" algn="l" rtl="0" fontAlgn="base">
        <a:spcBef>
          <a:spcPct val="0"/>
        </a:spcBef>
        <a:spcAft>
          <a:spcPct val="0"/>
        </a:spcAft>
        <a:defRPr sz="5000">
          <a:solidFill>
            <a:schemeClr val="tx2"/>
          </a:solidFill>
          <a:latin typeface="Calibri" pitchFamily="34" charset="0"/>
          <a:cs typeface="Traditional Arabic" pitchFamily="18" charset="-7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ajalla UI"/>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ajalla UI"/>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ajalla UI"/>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ajalla UI"/>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ajalla UI"/>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http://www.nanowerk.com/products/product.php?id=160"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600200"/>
            <a:ext cx="8229600" cy="28956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eaLnBrk="1" fontAlgn="auto" hangingPunct="1">
              <a:spcAft>
                <a:spcPts val="0"/>
              </a:spcAft>
              <a:defRPr/>
            </a:pPr>
            <a:r>
              <a:rPr lang="en-US" sz="4000" dirty="0" smtClean="0">
                <a:cs typeface="Times New Roman" pitchFamily="18" charset="0"/>
              </a:rPr>
              <a:t>Environmental Applications of Nanotechnology with Special Emphasis on Water Purification</a:t>
            </a:r>
          </a:p>
        </p:txBody>
      </p:sp>
      <p:sp>
        <p:nvSpPr>
          <p:cNvPr id="5123" name="Text Box 4"/>
          <p:cNvSpPr txBox="1">
            <a:spLocks noChangeArrowheads="1"/>
          </p:cNvSpPr>
          <p:nvPr/>
        </p:nvSpPr>
        <p:spPr bwMode="auto">
          <a:xfrm>
            <a:off x="1266825" y="5218113"/>
            <a:ext cx="2249488" cy="369887"/>
          </a:xfrm>
          <a:prstGeom prst="rect">
            <a:avLst/>
          </a:prstGeom>
          <a:noFill/>
          <a:ln w="9525">
            <a:noFill/>
            <a:miter lim="800000"/>
            <a:headEnd/>
            <a:tailEnd/>
          </a:ln>
        </p:spPr>
        <p:txBody>
          <a:bodyPr wrap="none">
            <a:spAutoFit/>
          </a:bodyPr>
          <a:lstStyle/>
          <a:p>
            <a:pPr algn="l"/>
            <a:r>
              <a:rPr lang="en-US" b="1"/>
              <a:t>Dr. Maidul Hossain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457200" y="381000"/>
            <a:ext cx="8229600" cy="5745163"/>
          </a:xfrm>
        </p:spPr>
        <p:txBody>
          <a:bodyPr/>
          <a:lstStyle/>
          <a:p>
            <a:pPr eaLnBrk="1" hangingPunct="1">
              <a:lnSpc>
                <a:spcPct val="80000"/>
              </a:lnSpc>
            </a:pPr>
            <a:endParaRPr lang="en-US" b="1" smtClean="0">
              <a:cs typeface="Arial" pitchFamily="34" charset="0"/>
            </a:endParaRPr>
          </a:p>
          <a:p>
            <a:pPr eaLnBrk="1" hangingPunct="1">
              <a:lnSpc>
                <a:spcPct val="80000"/>
              </a:lnSpc>
            </a:pPr>
            <a:r>
              <a:rPr lang="en-US" sz="3200" b="1" smtClean="0">
                <a:cs typeface="Arial" pitchFamily="34" charset="0"/>
              </a:rPr>
              <a:t>1.1.2- What is nanomaterial?</a:t>
            </a:r>
          </a:p>
          <a:p>
            <a:pPr eaLnBrk="1" hangingPunct="1">
              <a:lnSpc>
                <a:spcPct val="80000"/>
              </a:lnSpc>
            </a:pPr>
            <a:endParaRPr lang="en-US" b="1" smtClean="0">
              <a:cs typeface="Arial" pitchFamily="34" charset="0"/>
            </a:endParaRPr>
          </a:p>
          <a:p>
            <a:pPr eaLnBrk="1" hangingPunct="1">
              <a:lnSpc>
                <a:spcPct val="80000"/>
              </a:lnSpc>
            </a:pPr>
            <a:r>
              <a:rPr lang="en-US" sz="3200" b="1" smtClean="0">
                <a:cs typeface="Arial" pitchFamily="34" charset="0"/>
              </a:rPr>
              <a:t>Nanotubes are extremely strong mechanically and very pure conductors of electric current.</a:t>
            </a:r>
          </a:p>
          <a:p>
            <a:pPr eaLnBrk="1" hangingPunct="1">
              <a:lnSpc>
                <a:spcPct val="80000"/>
              </a:lnSpc>
            </a:pPr>
            <a:r>
              <a:rPr lang="en-US" sz="3200" b="1" smtClean="0">
                <a:cs typeface="Arial" pitchFamily="34" charset="0"/>
              </a:rPr>
              <a:t>Applications of the nanotube include resistors, capacitors, inductors, diodes</a:t>
            </a:r>
          </a:p>
          <a:p>
            <a:pPr eaLnBrk="1" hangingPunct="1">
              <a:lnSpc>
                <a:spcPct val="80000"/>
              </a:lnSpc>
              <a:buFont typeface="Wingdings 2" pitchFamily="18" charset="2"/>
              <a:buNone/>
            </a:pPr>
            <a:r>
              <a:rPr lang="en-US" sz="3200" b="1" smtClean="0">
                <a:cs typeface="Arial" pitchFamily="34" charset="0"/>
              </a:rPr>
              <a:t>    and transistors.</a:t>
            </a:r>
            <a:r>
              <a:rPr lang="en-US" sz="3200" smtClean="0">
                <a:cs typeface="Arial" pitchFamily="34" charset="0"/>
              </a:rPr>
              <a:t> </a:t>
            </a:r>
            <a:r>
              <a:rPr lang="en-US" sz="3200" b="1" smtClean="0">
                <a:cs typeface="Arial" pitchFamily="34" charset="0"/>
              </a:rPr>
              <a:t>),. </a:t>
            </a:r>
          </a:p>
          <a:p>
            <a:pPr eaLnBrk="1" hangingPunct="1">
              <a:buFont typeface="Wingdings 2" pitchFamily="18" charset="2"/>
              <a:buNone/>
            </a:pPr>
            <a:endParaRPr lang="en-US" smtClean="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381000"/>
            <a:ext cx="9144000" cy="990600"/>
          </a:xfrm>
        </p:spPr>
        <p:txBody>
          <a:bodyPr/>
          <a:lstStyle/>
          <a:p>
            <a:pPr eaLnBrk="1" hangingPunct="1"/>
            <a:r>
              <a:rPr lang="en-US" sz="3600" b="1" smtClean="0">
                <a:cs typeface="Times New Roman" pitchFamily="18" charset="0"/>
              </a:rPr>
              <a:t>1.1.2- What is nanomaterial?</a:t>
            </a:r>
          </a:p>
        </p:txBody>
      </p:sp>
      <p:sp>
        <p:nvSpPr>
          <p:cNvPr id="15363" name="Rectangle 3"/>
          <p:cNvSpPr>
            <a:spLocks noGrp="1" noChangeArrowheads="1"/>
          </p:cNvSpPr>
          <p:nvPr>
            <p:ph idx="1"/>
          </p:nvPr>
        </p:nvSpPr>
        <p:spPr>
          <a:xfrm>
            <a:off x="0" y="762000"/>
            <a:ext cx="9144000" cy="6096000"/>
          </a:xfrm>
        </p:spPr>
        <p:txBody>
          <a:bodyPr/>
          <a:lstStyle/>
          <a:p>
            <a:pPr eaLnBrk="1" hangingPunct="1"/>
            <a:endParaRPr lang="en-US" sz="3600" b="1" smtClean="0">
              <a:cs typeface="Arial" pitchFamily="34" charset="0"/>
            </a:endParaRPr>
          </a:p>
          <a:p>
            <a:pPr eaLnBrk="1" hangingPunct="1"/>
            <a:endParaRPr lang="en-US" sz="3600" b="1" smtClean="0">
              <a:cs typeface="Arial" pitchFamily="34" charset="0"/>
            </a:endParaRPr>
          </a:p>
          <a:p>
            <a:pPr eaLnBrk="1" hangingPunct="1"/>
            <a:r>
              <a:rPr lang="en-US" sz="3600" b="1" smtClean="0">
                <a:cs typeface="Arial" pitchFamily="34" charset="0"/>
              </a:rPr>
              <a:t>Nanomaterials are interesting because at the small scale, materials have fundamentally different properties than at the bulk due to increased surface area to volume ratios.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33400"/>
            <a:ext cx="9144000" cy="1066800"/>
          </a:xfrm>
        </p:spPr>
        <p:txBody>
          <a:bodyPr/>
          <a:lstStyle/>
          <a:p>
            <a:pPr eaLnBrk="1" hangingPunct="1"/>
            <a:r>
              <a:rPr lang="en-US" sz="3200" b="1" smtClean="0">
                <a:cs typeface="Times New Roman" pitchFamily="18" charset="0"/>
              </a:rPr>
              <a:t>1.1.2- What is nanomaterial?</a:t>
            </a:r>
          </a:p>
        </p:txBody>
      </p:sp>
      <p:sp>
        <p:nvSpPr>
          <p:cNvPr id="16387" name="Rectangle 3"/>
          <p:cNvSpPr>
            <a:spLocks noGrp="1" noChangeArrowheads="1"/>
          </p:cNvSpPr>
          <p:nvPr>
            <p:ph idx="1"/>
          </p:nvPr>
        </p:nvSpPr>
        <p:spPr>
          <a:xfrm>
            <a:off x="0" y="533400"/>
            <a:ext cx="9144000" cy="6324600"/>
          </a:xfrm>
        </p:spPr>
        <p:txBody>
          <a:bodyPr/>
          <a:lstStyle/>
          <a:p>
            <a:pPr eaLnBrk="1" hangingPunct="1">
              <a:buFont typeface="Wingdings 2" pitchFamily="18" charset="2"/>
              <a:buNone/>
            </a:pPr>
            <a:r>
              <a:rPr lang="en-US" sz="3200" b="1" smtClean="0">
                <a:cs typeface="Arial" pitchFamily="34" charset="0"/>
              </a:rPr>
              <a:t>   </a:t>
            </a:r>
          </a:p>
          <a:p>
            <a:pPr eaLnBrk="1" hangingPunct="1">
              <a:buFont typeface="Wingdings 2" pitchFamily="18" charset="2"/>
              <a:buNone/>
            </a:pPr>
            <a:r>
              <a:rPr lang="en-US" sz="3200" b="1" smtClean="0">
                <a:cs typeface="Arial" pitchFamily="34" charset="0"/>
              </a:rPr>
              <a:t>  </a:t>
            </a:r>
          </a:p>
          <a:p>
            <a:pPr eaLnBrk="1" hangingPunct="1">
              <a:buFont typeface="Wingdings 2" pitchFamily="18" charset="2"/>
              <a:buNone/>
            </a:pPr>
            <a:r>
              <a:rPr lang="en-US" sz="3200" b="1" smtClean="0">
                <a:cs typeface="Arial" pitchFamily="34" charset="0"/>
              </a:rPr>
              <a:t>  </a:t>
            </a:r>
          </a:p>
          <a:p>
            <a:pPr eaLnBrk="1" hangingPunct="1">
              <a:buFont typeface="Wingdings 2" pitchFamily="18" charset="2"/>
              <a:buNone/>
            </a:pPr>
            <a:r>
              <a:rPr lang="en-US" sz="3200" b="1" smtClean="0">
                <a:cs typeface="Arial" pitchFamily="34" charset="0"/>
              </a:rPr>
              <a:t>  Increased interaction and reactvity is one</a:t>
            </a:r>
          </a:p>
          <a:p>
            <a:pPr eaLnBrk="1" hangingPunct="1">
              <a:buFontTx/>
              <a:buNone/>
            </a:pPr>
            <a:r>
              <a:rPr lang="en-US" sz="3200" b="1" smtClean="0">
                <a:cs typeface="Arial" pitchFamily="34" charset="0"/>
              </a:rPr>
              <a:t>   of the by products of materials that are nanoscale, which means potentially using less of the material or that even on the nanoscale the properties are so utterly different from that of the bulk scale. </a:t>
            </a:r>
          </a:p>
          <a:p>
            <a:pPr eaLnBrk="1" hangingPunct="1"/>
            <a:r>
              <a:rPr lang="en-US" smtClean="0">
                <a:cs typeface="Arial" pitchFamily="34"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457200" y="685800"/>
            <a:ext cx="8229600" cy="5440363"/>
          </a:xfrm>
        </p:spPr>
        <p:txBody>
          <a:bodyPr/>
          <a:lstStyle/>
          <a:p>
            <a:pPr eaLnBrk="1" hangingPunct="1"/>
            <a:r>
              <a:rPr lang="en-US" sz="3200" b="1" smtClean="0">
                <a:cs typeface="Arial" pitchFamily="34" charset="0"/>
              </a:rPr>
              <a:t>1.1.2- Nanomaterials’ Characteristics</a:t>
            </a:r>
          </a:p>
          <a:p>
            <a:pPr eaLnBrk="1" hangingPunct="1">
              <a:lnSpc>
                <a:spcPct val="90000"/>
              </a:lnSpc>
              <a:buFont typeface="Wingdings 2" pitchFamily="18" charset="2"/>
              <a:buNone/>
            </a:pPr>
            <a:r>
              <a:rPr lang="en-US" sz="3200" b="1" smtClean="0">
                <a:cs typeface="Arial" pitchFamily="34" charset="0"/>
              </a:rPr>
              <a:t> </a:t>
            </a:r>
          </a:p>
          <a:p>
            <a:pPr eaLnBrk="1" hangingPunct="1">
              <a:lnSpc>
                <a:spcPct val="90000"/>
              </a:lnSpc>
              <a:buFont typeface="Wingdings 2" pitchFamily="18" charset="2"/>
              <a:buNone/>
            </a:pPr>
            <a:r>
              <a:rPr lang="en-US" sz="3200" b="1" smtClean="0">
                <a:cs typeface="Arial" pitchFamily="34" charset="0"/>
              </a:rPr>
              <a:t>   Most of them are novel, why? </a:t>
            </a:r>
          </a:p>
          <a:p>
            <a:pPr eaLnBrk="1" hangingPunct="1">
              <a:lnSpc>
                <a:spcPct val="90000"/>
              </a:lnSpc>
              <a:buFont typeface="Wingdings 2" pitchFamily="18" charset="2"/>
              <a:buNone/>
            </a:pPr>
            <a:r>
              <a:rPr lang="en-US" sz="3200" b="1" smtClean="0">
                <a:cs typeface="Arial" pitchFamily="34" charset="0"/>
              </a:rPr>
              <a:t>   One definition of novel materials is:</a:t>
            </a:r>
            <a:endParaRPr lang="ar-SA" sz="3200" b="1" smtClean="0"/>
          </a:p>
          <a:p>
            <a:pPr eaLnBrk="1" hangingPunct="1">
              <a:lnSpc>
                <a:spcPct val="90000"/>
              </a:lnSpc>
              <a:buFontTx/>
              <a:buNone/>
            </a:pPr>
            <a:r>
              <a:rPr lang="en-US" sz="3200" b="1" smtClean="0">
                <a:cs typeface="Arial" pitchFamily="34" charset="0"/>
              </a:rPr>
              <a:t>	(new forms of existing materials with characteristics that differ significantly from familiar or naturally-occurring forms.) </a:t>
            </a:r>
          </a:p>
          <a:p>
            <a:pPr eaLnBrk="1" hangingPunct="1">
              <a:lnSpc>
                <a:spcPct val="90000"/>
              </a:lnSpc>
              <a:buFont typeface="Wingdings 2" pitchFamily="18" charset="2"/>
              <a:buNone/>
            </a:pPr>
            <a:r>
              <a:rPr lang="en-US" sz="3200" b="1" smtClean="0">
                <a:cs typeface="Arial" pitchFamily="34" charset="0"/>
              </a:rPr>
              <a:t>  Nanomaterials can have one, two or three dimensions in the nanoscale:</a:t>
            </a:r>
          </a:p>
          <a:p>
            <a:pPr eaLnBrk="1" hangingPunct="1"/>
            <a:endParaRPr lang="en-US" smtClean="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95" name="Group 27"/>
          <p:cNvGraphicFramePr>
            <a:graphicFrameLocks noGrp="1"/>
          </p:cNvGraphicFramePr>
          <p:nvPr>
            <p:ph sz="half" idx="1"/>
          </p:nvPr>
        </p:nvGraphicFramePr>
        <p:xfrm>
          <a:off x="0" y="3124200"/>
          <a:ext cx="9144000" cy="3810000"/>
        </p:xfrm>
        <a:graphic>
          <a:graphicData uri="http://schemas.openxmlformats.org/drawingml/2006/table">
            <a:tbl>
              <a:tblPr rtl="1"/>
              <a:tblGrid>
                <a:gridCol w="4572000"/>
                <a:gridCol w="4572000"/>
              </a:tblGrid>
              <a:tr h="5826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example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cs typeface="Arial" charset="0"/>
                        </a:rPr>
                        <a:t>Category of </a:t>
                      </a:r>
                      <a:r>
                        <a:rPr kumimoji="0" lang="en-US" sz="2400" b="1" i="0" u="none" strike="noStrike" cap="none" normalizeH="0" baseline="0" dirty="0" err="1" smtClean="0">
                          <a:ln>
                            <a:noFill/>
                          </a:ln>
                          <a:solidFill>
                            <a:schemeClr val="tx1"/>
                          </a:solidFill>
                          <a:effectLst/>
                          <a:latin typeface="Arial" charset="0"/>
                          <a:cs typeface="Arial" charset="0"/>
                        </a:rPr>
                        <a:t>nanomaterials</a:t>
                      </a:r>
                      <a:endParaRPr kumimoji="0" lang="en-US" sz="24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0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layers, multi-layers, thin films, platelets and surface coatings. They have been developed and used for decades, particularly in the electronics industry. </a:t>
                      </a:r>
                      <a:endParaRPr kumimoji="0" lang="en-US" sz="14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One-dimensional </a:t>
                      </a:r>
                      <a:r>
                        <a:rPr kumimoji="0" lang="en-US" sz="1400" b="1" i="0" u="none" strike="noStrike" cap="none" normalizeH="0" baseline="0" dirty="0" err="1" smtClean="0">
                          <a:ln>
                            <a:noFill/>
                          </a:ln>
                          <a:solidFill>
                            <a:schemeClr val="tx1"/>
                          </a:solidFill>
                          <a:effectLst/>
                          <a:latin typeface="Arial" charset="0"/>
                          <a:cs typeface="Arial" charset="0"/>
                        </a:rPr>
                        <a:t>nanomaterials</a:t>
                      </a:r>
                      <a:endParaRPr kumimoji="0" lang="en-US" sz="14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9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nanowires, nanofibres made from a variety of elements other than carbon, nanotubes and, a subset of this group, carbon nanotubes.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Two-dimensional </a:t>
                      </a:r>
                      <a:r>
                        <a:rPr kumimoji="0" lang="en-US" sz="1400" b="1" i="0" u="none" strike="noStrike" cap="none" normalizeH="0" baseline="0" dirty="0" err="1" smtClean="0">
                          <a:ln>
                            <a:noFill/>
                          </a:ln>
                          <a:solidFill>
                            <a:schemeClr val="tx1"/>
                          </a:solidFill>
                          <a:effectLst/>
                          <a:latin typeface="Arial" charset="0"/>
                          <a:cs typeface="Arial" charset="0"/>
                        </a:rPr>
                        <a:t>nanomaterials</a:t>
                      </a:r>
                      <a:endParaRPr kumimoji="0" lang="en-US" sz="1400" b="1"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47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are known as </a:t>
                      </a:r>
                      <a:r>
                        <a:rPr kumimoji="0" lang="en-US" sz="1400" b="1" i="0" u="none" strike="noStrike" cap="none" normalizeH="0" baseline="0" dirty="0" err="1" smtClean="0">
                          <a:ln>
                            <a:noFill/>
                          </a:ln>
                          <a:solidFill>
                            <a:schemeClr val="tx1"/>
                          </a:solidFill>
                          <a:effectLst/>
                          <a:latin typeface="Arial" charset="0"/>
                          <a:cs typeface="Arial" charset="0"/>
                        </a:rPr>
                        <a:t>nanoparticles</a:t>
                      </a:r>
                      <a:r>
                        <a:rPr kumimoji="0" lang="en-US" sz="1400" b="1" i="0" u="none" strike="noStrike" cap="none" normalizeH="0" baseline="0" dirty="0" smtClean="0">
                          <a:ln>
                            <a:noFill/>
                          </a:ln>
                          <a:solidFill>
                            <a:schemeClr val="tx1"/>
                          </a:solidFill>
                          <a:effectLst/>
                          <a:latin typeface="Arial" charset="0"/>
                          <a:cs typeface="Arial" charset="0"/>
                        </a:rPr>
                        <a:t> and include precipitates, colloids and quantum dots (tiny particles of semiconductor materials), and </a:t>
                      </a:r>
                      <a:r>
                        <a:rPr kumimoji="0" lang="en-US" sz="1400" b="1" i="0" u="none" strike="noStrike" cap="none" normalizeH="0" baseline="0" dirty="0" err="1" smtClean="0">
                          <a:ln>
                            <a:noFill/>
                          </a:ln>
                          <a:solidFill>
                            <a:schemeClr val="tx1"/>
                          </a:solidFill>
                          <a:effectLst/>
                          <a:latin typeface="Arial" charset="0"/>
                          <a:cs typeface="Arial" charset="0"/>
                        </a:rPr>
                        <a:t>Nanocrystalline</a:t>
                      </a:r>
                      <a:r>
                        <a:rPr kumimoji="0" lang="en-US" sz="1400" b="1" i="0" u="none" strike="noStrike" cap="none" normalizeH="0" baseline="0" dirty="0" smtClean="0">
                          <a:ln>
                            <a:noFill/>
                          </a:ln>
                          <a:solidFill>
                            <a:schemeClr val="tx1"/>
                          </a:solidFill>
                          <a:effectLst/>
                          <a:latin typeface="Arial" charset="0"/>
                          <a:cs typeface="Arial" charset="0"/>
                        </a:rPr>
                        <a:t> materials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Three-dimensional </a:t>
                      </a:r>
                      <a:r>
                        <a:rPr kumimoji="0" lang="en-US" sz="1400" b="1" i="0" u="none" strike="noStrike" cap="none" normalizeH="0" baseline="0" dirty="0" err="1" smtClean="0">
                          <a:ln>
                            <a:noFill/>
                          </a:ln>
                          <a:solidFill>
                            <a:schemeClr val="tx1"/>
                          </a:solidFill>
                          <a:effectLst/>
                          <a:latin typeface="Arial" charset="0"/>
                          <a:cs typeface="Arial" charset="0"/>
                        </a:rPr>
                        <a:t>nanomaterials</a:t>
                      </a:r>
                      <a:endParaRPr kumimoji="0" lang="en-US" sz="14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51" name="Rectangle 5"/>
          <p:cNvSpPr>
            <a:spLocks noGrp="1" noChangeArrowheads="1"/>
          </p:cNvSpPr>
          <p:nvPr>
            <p:ph type="body" sz="half" idx="2"/>
          </p:nvPr>
        </p:nvSpPr>
        <p:spPr>
          <a:xfrm>
            <a:off x="152400" y="381000"/>
            <a:ext cx="8763000" cy="2057400"/>
          </a:xfrm>
        </p:spPr>
        <p:txBody>
          <a:bodyPr/>
          <a:lstStyle/>
          <a:p>
            <a:pPr eaLnBrk="1" hangingPunct="1"/>
            <a:endParaRPr lang="en-US" b="1" smtClean="0">
              <a:cs typeface="Arial" pitchFamily="34" charset="0"/>
            </a:endParaRPr>
          </a:p>
          <a:p>
            <a:pPr eaLnBrk="1" hangingPunct="1"/>
            <a:r>
              <a:rPr lang="en-US" b="1" smtClean="0">
                <a:cs typeface="Arial" pitchFamily="34" charset="0"/>
              </a:rPr>
              <a:t>1.1.2- Nanomaterials’ Characteristics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152400" y="457200"/>
            <a:ext cx="8991600" cy="6400800"/>
          </a:xfrm>
        </p:spPr>
        <p:txBody>
          <a:bodyPr/>
          <a:lstStyle/>
          <a:p>
            <a:pPr eaLnBrk="1" hangingPunct="1">
              <a:lnSpc>
                <a:spcPct val="90000"/>
              </a:lnSpc>
            </a:pPr>
            <a:endParaRPr lang="en-US" b="1" smtClean="0">
              <a:cs typeface="Arial" pitchFamily="34" charset="0"/>
            </a:endParaRPr>
          </a:p>
          <a:p>
            <a:pPr eaLnBrk="1" hangingPunct="1">
              <a:lnSpc>
                <a:spcPct val="90000"/>
              </a:lnSpc>
              <a:buFont typeface="Wingdings 2" pitchFamily="18" charset="2"/>
              <a:buNone/>
            </a:pPr>
            <a:r>
              <a:rPr lang="en-US" b="1" smtClean="0">
                <a:cs typeface="Arial" pitchFamily="34" charset="0"/>
              </a:rPr>
              <a:t>   </a:t>
            </a:r>
            <a:r>
              <a:rPr lang="en-US" sz="3200" b="1" smtClean="0">
                <a:cs typeface="Arial" pitchFamily="34" charset="0"/>
              </a:rPr>
              <a:t> 1.2- When </a:t>
            </a:r>
            <a:r>
              <a:rPr lang="en-US" sz="3200" b="1" smtClean="0">
                <a:cs typeface="Times New Roman" pitchFamily="18" charset="0"/>
              </a:rPr>
              <a:t>Nanotechnology</a:t>
            </a:r>
            <a:r>
              <a:rPr lang="en-US" sz="3200" b="1" smtClean="0">
                <a:cs typeface="Arial" pitchFamily="34" charset="0"/>
              </a:rPr>
              <a:t> started</a:t>
            </a:r>
          </a:p>
          <a:p>
            <a:pPr eaLnBrk="1" hangingPunct="1">
              <a:lnSpc>
                <a:spcPct val="90000"/>
              </a:lnSpc>
              <a:buFont typeface="Wingdings 2" pitchFamily="18" charset="2"/>
              <a:buNone/>
            </a:pPr>
            <a:r>
              <a:rPr lang="en-US" sz="3200" b="1" smtClean="0">
                <a:cs typeface="Arial" pitchFamily="34" charset="0"/>
              </a:rPr>
              <a:t> </a:t>
            </a:r>
          </a:p>
          <a:p>
            <a:pPr eaLnBrk="1" hangingPunct="1">
              <a:lnSpc>
                <a:spcPct val="90000"/>
              </a:lnSpc>
              <a:buFont typeface="Wingdings 2" pitchFamily="18" charset="2"/>
              <a:buNone/>
            </a:pPr>
            <a:r>
              <a:rPr lang="en-US" sz="3200" b="1" smtClean="0">
                <a:cs typeface="Arial" pitchFamily="34" charset="0"/>
              </a:rPr>
              <a:t>   In some senses, nanoscience and nanotechnologies are not new. </a:t>
            </a:r>
          </a:p>
          <a:p>
            <a:pPr eaLnBrk="1" hangingPunct="1">
              <a:lnSpc>
                <a:spcPct val="90000"/>
              </a:lnSpc>
              <a:buFont typeface="Wingdings 2" pitchFamily="18" charset="2"/>
              <a:buNone/>
            </a:pPr>
            <a:r>
              <a:rPr lang="en-US" sz="3200" b="1" smtClean="0">
                <a:cs typeface="Arial" pitchFamily="34" charset="0"/>
              </a:rPr>
              <a:t>   Chemists have been making polymers, which are large molecules made up of nanoscale subunits, for many decades and nanotechnologies have been used to create the tiny features on computer chips for the past 20 years.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457200" y="685800"/>
            <a:ext cx="8229600" cy="5440363"/>
          </a:xfrm>
        </p:spPr>
        <p:txBody>
          <a:bodyPr/>
          <a:lstStyle/>
          <a:p>
            <a:pPr eaLnBrk="1" hangingPunct="1">
              <a:buFontTx/>
              <a:buNone/>
            </a:pPr>
            <a:r>
              <a:rPr lang="en-US" b="1" smtClean="0">
                <a:cs typeface="Arial" pitchFamily="34" charset="0"/>
              </a:rPr>
              <a:t>    </a:t>
            </a:r>
            <a:r>
              <a:rPr lang="en-US" sz="3200" b="1" smtClean="0">
                <a:cs typeface="Arial" pitchFamily="34" charset="0"/>
              </a:rPr>
              <a:t> </a:t>
            </a:r>
          </a:p>
          <a:p>
            <a:pPr eaLnBrk="1" hangingPunct="1">
              <a:buFontTx/>
              <a:buNone/>
            </a:pPr>
            <a:r>
              <a:rPr lang="en-US" sz="3200" b="1" smtClean="0">
                <a:cs typeface="Arial" pitchFamily="34" charset="0"/>
              </a:rPr>
              <a:t> 1.2- When </a:t>
            </a:r>
            <a:r>
              <a:rPr lang="en-US" sz="3200" b="1" smtClean="0">
                <a:cs typeface="Times New Roman" pitchFamily="18" charset="0"/>
              </a:rPr>
              <a:t>Nanotechnology</a:t>
            </a:r>
            <a:r>
              <a:rPr lang="en-US" sz="3200" b="1" smtClean="0">
                <a:cs typeface="Arial" pitchFamily="34" charset="0"/>
              </a:rPr>
              <a:t> started</a:t>
            </a:r>
          </a:p>
          <a:p>
            <a:pPr eaLnBrk="1" hangingPunct="1">
              <a:buFontTx/>
              <a:buNone/>
            </a:pPr>
            <a:r>
              <a:rPr lang="en-US" sz="3200" b="1" smtClean="0">
                <a:cs typeface="Arial" pitchFamily="34" charset="0"/>
              </a:rPr>
              <a:t>   </a:t>
            </a:r>
          </a:p>
          <a:p>
            <a:pPr eaLnBrk="1" hangingPunct="1">
              <a:buFontTx/>
              <a:buNone/>
            </a:pPr>
            <a:r>
              <a:rPr lang="en-US" sz="3200" b="1" smtClean="0">
                <a:cs typeface="Arial" pitchFamily="34" charset="0"/>
              </a:rPr>
              <a:t>  However, advances in the tools that now allow atoms and molecules to be examined and probed with great precision have enabled the expansion and development of nanoscience and nanotechnologies.</a:t>
            </a:r>
          </a:p>
          <a:p>
            <a:pPr eaLnBrk="1" hangingPunct="1">
              <a:buFontTx/>
              <a:buNone/>
            </a:pPr>
            <a:endParaRPr lang="en-US" smtClean="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28600"/>
            <a:ext cx="9144000" cy="1676400"/>
          </a:xfrm>
        </p:spPr>
        <p:txBody>
          <a:bodyPr/>
          <a:lstStyle/>
          <a:p>
            <a:pPr eaLnBrk="1" hangingPunct="1"/>
            <a:r>
              <a:rPr lang="en-US" sz="2800" b="1" smtClean="0">
                <a:cs typeface="Times New Roman" pitchFamily="18" charset="0"/>
              </a:rPr>
              <a:t>1.3- Approaches of Nanotechnology</a:t>
            </a:r>
            <a:br>
              <a:rPr lang="en-US" sz="2800" b="1" smtClean="0">
                <a:cs typeface="Times New Roman" pitchFamily="18" charset="0"/>
              </a:rPr>
            </a:br>
            <a:r>
              <a:rPr lang="en-US" sz="2800" b="1" smtClean="0">
                <a:cs typeface="Times New Roman" pitchFamily="18" charset="0"/>
              </a:rPr>
              <a:t>         (growth methods</a:t>
            </a:r>
            <a:r>
              <a:rPr lang="en-US" sz="2800" smtClean="0">
                <a:cs typeface="Times New Roman" pitchFamily="18" charset="0"/>
              </a:rPr>
              <a:t> </a:t>
            </a:r>
            <a:r>
              <a:rPr lang="en-US" sz="2800" b="1" smtClean="0">
                <a:cs typeface="Times New Roman" pitchFamily="18" charset="0"/>
              </a:rPr>
              <a:t>): </a:t>
            </a:r>
            <a:br>
              <a:rPr lang="en-US" sz="2800" b="1" smtClean="0">
                <a:cs typeface="Times New Roman" pitchFamily="18" charset="0"/>
              </a:rPr>
            </a:br>
            <a:r>
              <a:rPr lang="en-US" sz="2800" b="1" smtClean="0">
                <a:cs typeface="Times New Roman" pitchFamily="18" charset="0"/>
              </a:rPr>
              <a:t> 1.3.1- Bottom-up or top-down?</a:t>
            </a:r>
          </a:p>
        </p:txBody>
      </p:sp>
      <p:sp>
        <p:nvSpPr>
          <p:cNvPr id="21507" name="Rectangle 3"/>
          <p:cNvSpPr>
            <a:spLocks noGrp="1" noChangeArrowheads="1"/>
          </p:cNvSpPr>
          <p:nvPr>
            <p:ph idx="1"/>
          </p:nvPr>
        </p:nvSpPr>
        <p:spPr>
          <a:xfrm>
            <a:off x="0" y="1295400"/>
            <a:ext cx="9144000" cy="5562600"/>
          </a:xfrm>
        </p:spPr>
        <p:txBody>
          <a:bodyPr/>
          <a:lstStyle/>
          <a:p>
            <a:pPr eaLnBrk="1" hangingPunct="1">
              <a:buFontTx/>
              <a:buNone/>
            </a:pPr>
            <a:endParaRPr lang="en-US" sz="2800" b="1" smtClean="0">
              <a:cs typeface="Arial" pitchFamily="34" charset="0"/>
            </a:endParaRPr>
          </a:p>
          <a:p>
            <a:pPr eaLnBrk="1" hangingPunct="1"/>
            <a:r>
              <a:rPr lang="en-US" sz="2800" b="1" smtClean="0">
                <a:cs typeface="Arial" pitchFamily="34" charset="0"/>
              </a:rPr>
              <a:t>Bottom-up approaches seek to have smaller components built up into more complex assemblies, while top-down approaches seek to create nanoscale devices by using larger, externally controlled ones to direct their assembly.</a:t>
            </a:r>
          </a:p>
          <a:p>
            <a:pPr eaLnBrk="1" hangingPunct="1"/>
            <a:r>
              <a:rPr lang="en-US" sz="2800" b="1" smtClean="0">
                <a:cs typeface="Arial" pitchFamily="34" charset="0"/>
              </a:rPr>
              <a:t>The top-down approach often uses the traditional workshop or microfabrication methods where externally controlled tools are used to cut, mill, and shape materials into the desired shape and order.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228600"/>
            <a:ext cx="9144000" cy="762000"/>
          </a:xfrm>
        </p:spPr>
        <p:txBody>
          <a:bodyPr/>
          <a:lstStyle/>
          <a:p>
            <a:pPr eaLnBrk="1" hangingPunct="1"/>
            <a:r>
              <a:rPr lang="en-US" sz="2800" b="1" smtClean="0">
                <a:cs typeface="Times New Roman" pitchFamily="18" charset="0"/>
              </a:rPr>
              <a:t>1.3.1- </a:t>
            </a:r>
            <a:r>
              <a:rPr lang="en-US" sz="3200" b="1" smtClean="0">
                <a:cs typeface="Times New Roman" pitchFamily="18" charset="0"/>
              </a:rPr>
              <a:t>Bottom-up or top-down?</a:t>
            </a:r>
          </a:p>
        </p:txBody>
      </p:sp>
      <p:sp>
        <p:nvSpPr>
          <p:cNvPr id="22531" name="Rectangle 3"/>
          <p:cNvSpPr>
            <a:spLocks noGrp="1" noChangeArrowheads="1"/>
          </p:cNvSpPr>
          <p:nvPr>
            <p:ph idx="1"/>
          </p:nvPr>
        </p:nvSpPr>
        <p:spPr>
          <a:xfrm>
            <a:off x="0" y="609600"/>
            <a:ext cx="9144000" cy="6248400"/>
          </a:xfrm>
        </p:spPr>
        <p:txBody>
          <a:bodyPr/>
          <a:lstStyle/>
          <a:p>
            <a:pPr eaLnBrk="1" hangingPunct="1"/>
            <a:endParaRPr lang="en-US" sz="3200" b="1" smtClean="0">
              <a:cs typeface="Arial" pitchFamily="34" charset="0"/>
            </a:endParaRPr>
          </a:p>
          <a:p>
            <a:pPr eaLnBrk="1" hangingPunct="1"/>
            <a:r>
              <a:rPr lang="en-US" sz="3200" b="1" smtClean="0">
                <a:cs typeface="Arial" pitchFamily="34" charset="0"/>
              </a:rPr>
              <a:t>Micropatterning techniques, such as photolithography and inkjet printing belong to this category.</a:t>
            </a:r>
          </a:p>
          <a:p>
            <a:pPr eaLnBrk="1" hangingPunct="1"/>
            <a:r>
              <a:rPr lang="en-US" sz="3200" b="1" smtClean="0">
                <a:cs typeface="Arial" pitchFamily="34" charset="0"/>
              </a:rPr>
              <a:t>Bottom-up approaches, in contrast, use the chemical properties of single molecules to cause single-molecule components to</a:t>
            </a:r>
          </a:p>
          <a:p>
            <a:pPr eaLnBrk="1" hangingPunct="1"/>
            <a:r>
              <a:rPr lang="en-US" sz="3200" b="1" smtClean="0">
                <a:cs typeface="Arial" pitchFamily="34" charset="0"/>
              </a:rPr>
              <a:t> (a) self-organize or self-assemble into some useful conformation, or</a:t>
            </a:r>
          </a:p>
          <a:p>
            <a:pPr eaLnBrk="1" hangingPunct="1"/>
            <a:r>
              <a:rPr lang="en-US" sz="3200" b="1" smtClean="0">
                <a:cs typeface="Arial" pitchFamily="34" charset="0"/>
              </a:rPr>
              <a:t>(b) rely on positional assembly. </a:t>
            </a:r>
          </a:p>
          <a:p>
            <a:pPr eaLnBrk="1" hangingPunct="1"/>
            <a:endParaRPr lang="en-US" smtClean="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2"/>
          <p:cNvSpPr>
            <a:spLocks noGrp="1" noChangeArrowheads="1"/>
          </p:cNvSpPr>
          <p:nvPr>
            <p:ph type="title"/>
          </p:nvPr>
        </p:nvSpPr>
        <p:spPr>
          <a:xfrm>
            <a:off x="0" y="0"/>
            <a:ext cx="9144000" cy="533400"/>
          </a:xfrm>
        </p:spPr>
        <p:txBody>
          <a:bodyPr/>
          <a:lstStyle/>
          <a:p>
            <a:pPr eaLnBrk="1" hangingPunct="1"/>
            <a:r>
              <a:rPr lang="en-US" sz="3200" b="1" smtClean="0">
                <a:cs typeface="Traditional Arabic" pitchFamily="18" charset="-78"/>
              </a:rPr>
              <a:t>1.3.1- Bottom-up or top-down?</a:t>
            </a:r>
          </a:p>
        </p:txBody>
      </p:sp>
      <p:pic>
        <p:nvPicPr>
          <p:cNvPr id="23555" name="Picture 45" descr="topdownbottomup"/>
          <p:cNvPicPr>
            <a:picLocks noChangeAspect="1" noChangeArrowheads="1"/>
          </p:cNvPicPr>
          <p:nvPr/>
        </p:nvPicPr>
        <p:blipFill>
          <a:blip r:embed="rId2"/>
          <a:srcRect/>
          <a:stretch>
            <a:fillRect/>
          </a:stretch>
        </p:blipFill>
        <p:spPr bwMode="auto">
          <a:xfrm>
            <a:off x="0" y="685800"/>
            <a:ext cx="9144000" cy="61722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457200"/>
          </a:xfrm>
        </p:spPr>
        <p:txBody>
          <a:bodyPr rtlCol="0">
            <a:normAutofit fontScale="90000"/>
          </a:bodyPr>
          <a:lstStyle/>
          <a:p>
            <a:pPr eaLnBrk="1" fontAlgn="auto" hangingPunct="1">
              <a:spcAft>
                <a:spcPts val="0"/>
              </a:spcAft>
              <a:defRPr/>
            </a:pPr>
            <a:r>
              <a:rPr lang="en-US" sz="4000" b="1" smtClean="0"/>
              <a:t>Presentation Layout</a:t>
            </a:r>
          </a:p>
        </p:txBody>
      </p:sp>
      <p:sp>
        <p:nvSpPr>
          <p:cNvPr id="6147" name="Rectangle 3"/>
          <p:cNvSpPr>
            <a:spLocks noGrp="1" noChangeArrowheads="1"/>
          </p:cNvSpPr>
          <p:nvPr>
            <p:ph idx="1"/>
          </p:nvPr>
        </p:nvSpPr>
        <p:spPr>
          <a:xfrm>
            <a:off x="0" y="609600"/>
            <a:ext cx="9144000" cy="6248400"/>
          </a:xfrm>
        </p:spPr>
        <p:txBody>
          <a:bodyPr/>
          <a:lstStyle/>
          <a:p>
            <a:pPr eaLnBrk="1" hangingPunct="1">
              <a:lnSpc>
                <a:spcPct val="80000"/>
              </a:lnSpc>
              <a:buFontTx/>
              <a:buNone/>
            </a:pPr>
            <a:r>
              <a:rPr lang="en-US" sz="2800" b="1" smtClean="0">
                <a:cs typeface="Arial" pitchFamily="34" charset="0"/>
              </a:rPr>
              <a:t>1-Introduction</a:t>
            </a:r>
          </a:p>
          <a:p>
            <a:pPr eaLnBrk="1" hangingPunct="1">
              <a:lnSpc>
                <a:spcPct val="80000"/>
              </a:lnSpc>
              <a:buFontTx/>
              <a:buNone/>
            </a:pPr>
            <a:r>
              <a:rPr lang="en-US" sz="2800" b="1" smtClean="0">
                <a:cs typeface="Arial" pitchFamily="34" charset="0"/>
              </a:rPr>
              <a:t>1.1- What is Nanotechnology?</a:t>
            </a:r>
          </a:p>
          <a:p>
            <a:pPr eaLnBrk="1" hangingPunct="1">
              <a:lnSpc>
                <a:spcPct val="80000"/>
              </a:lnSpc>
              <a:buFontTx/>
              <a:buNone/>
            </a:pPr>
            <a:r>
              <a:rPr lang="en-US" sz="2800" b="1" smtClean="0">
                <a:cs typeface="Arial" pitchFamily="34" charset="0"/>
              </a:rPr>
              <a:t>1.1.1- Why nanoscale?</a:t>
            </a:r>
          </a:p>
          <a:p>
            <a:pPr eaLnBrk="1" hangingPunct="1">
              <a:lnSpc>
                <a:spcPct val="80000"/>
              </a:lnSpc>
              <a:buFontTx/>
              <a:buNone/>
            </a:pPr>
            <a:r>
              <a:rPr lang="en-US" sz="2800" b="1" smtClean="0">
                <a:cs typeface="Arial" pitchFamily="34" charset="0"/>
              </a:rPr>
              <a:t>1.1.2- What is nanomaterial?</a:t>
            </a:r>
          </a:p>
          <a:p>
            <a:pPr eaLnBrk="1" hangingPunct="1">
              <a:lnSpc>
                <a:spcPct val="80000"/>
              </a:lnSpc>
              <a:buFontTx/>
              <a:buNone/>
            </a:pPr>
            <a:r>
              <a:rPr lang="en-US" sz="2800" b="1" smtClean="0">
                <a:cs typeface="Arial" pitchFamily="34" charset="0"/>
              </a:rPr>
              <a:t>1.1.3- Nanomaterials’ characteristics</a:t>
            </a:r>
          </a:p>
          <a:p>
            <a:pPr eaLnBrk="1" hangingPunct="1">
              <a:lnSpc>
                <a:spcPct val="80000"/>
              </a:lnSpc>
              <a:buFontTx/>
              <a:buNone/>
            </a:pPr>
            <a:r>
              <a:rPr lang="en-US" sz="2800" b="1" smtClean="0">
                <a:cs typeface="Arial" pitchFamily="34" charset="0"/>
              </a:rPr>
              <a:t>1.2- When  Nanotechnology started</a:t>
            </a:r>
          </a:p>
          <a:p>
            <a:pPr eaLnBrk="1" hangingPunct="1">
              <a:lnSpc>
                <a:spcPct val="80000"/>
              </a:lnSpc>
              <a:buFontTx/>
              <a:buNone/>
            </a:pPr>
            <a:r>
              <a:rPr lang="en-US" sz="2800" b="1" smtClean="0">
                <a:cs typeface="Arial" pitchFamily="34" charset="0"/>
              </a:rPr>
              <a:t>1.3- Approaches of Nanotechnology</a:t>
            </a:r>
          </a:p>
          <a:p>
            <a:pPr eaLnBrk="1" hangingPunct="1">
              <a:lnSpc>
                <a:spcPct val="80000"/>
              </a:lnSpc>
              <a:buFontTx/>
              <a:buNone/>
            </a:pPr>
            <a:r>
              <a:rPr lang="en-US" sz="2800" b="1" smtClean="0">
                <a:cs typeface="Arial" pitchFamily="34" charset="0"/>
              </a:rPr>
              <a:t>1.3.1- Bottom-up or top-down?</a:t>
            </a:r>
          </a:p>
          <a:p>
            <a:pPr eaLnBrk="1" hangingPunct="1">
              <a:lnSpc>
                <a:spcPct val="80000"/>
              </a:lnSpc>
              <a:buFontTx/>
              <a:buNone/>
            </a:pPr>
            <a:r>
              <a:rPr lang="en-US" sz="2800" b="1" smtClean="0">
                <a:cs typeface="Arial" pitchFamily="34" charset="0"/>
              </a:rPr>
              <a:t>2- Applications of Nanotechnology</a:t>
            </a:r>
          </a:p>
          <a:p>
            <a:pPr eaLnBrk="1" hangingPunct="1">
              <a:lnSpc>
                <a:spcPct val="80000"/>
              </a:lnSpc>
              <a:buFontTx/>
              <a:buNone/>
            </a:pPr>
            <a:r>
              <a:rPr lang="en-US" sz="2800" b="1" smtClean="0">
                <a:cs typeface="Arial" pitchFamily="34" charset="0"/>
              </a:rPr>
              <a:t>2.1 General Applications</a:t>
            </a:r>
          </a:p>
          <a:p>
            <a:pPr eaLnBrk="1" hangingPunct="1">
              <a:lnSpc>
                <a:spcPct val="80000"/>
              </a:lnSpc>
              <a:buFontTx/>
              <a:buNone/>
            </a:pPr>
            <a:r>
              <a:rPr lang="en-US" sz="2800" b="1" smtClean="0">
                <a:cs typeface="Arial" pitchFamily="34" charset="0"/>
              </a:rPr>
              <a:t>2.2- Environmental Applications</a:t>
            </a:r>
          </a:p>
          <a:p>
            <a:pPr eaLnBrk="1" hangingPunct="1">
              <a:lnSpc>
                <a:spcPct val="80000"/>
              </a:lnSpc>
              <a:buFontTx/>
              <a:buNone/>
            </a:pPr>
            <a:r>
              <a:rPr lang="en-US" sz="2800" b="1" smtClean="0">
                <a:cs typeface="Arial" pitchFamily="34" charset="0"/>
              </a:rPr>
              <a:t>2.2.1- Water Purification</a:t>
            </a:r>
          </a:p>
          <a:p>
            <a:pPr eaLnBrk="1" hangingPunct="1">
              <a:lnSpc>
                <a:spcPct val="80000"/>
              </a:lnSpc>
              <a:buFontTx/>
              <a:buNone/>
            </a:pPr>
            <a:r>
              <a:rPr lang="en-US" sz="2800" b="1" smtClean="0">
                <a:cs typeface="Arial" pitchFamily="34" charset="0"/>
              </a:rPr>
              <a:t>2.2.2- Conclusion </a:t>
            </a:r>
          </a:p>
          <a:p>
            <a:pPr eaLnBrk="1" hangingPunct="1">
              <a:lnSpc>
                <a:spcPct val="80000"/>
              </a:lnSpc>
              <a:buFontTx/>
              <a:buNone/>
            </a:pPr>
            <a:r>
              <a:rPr lang="en-US" sz="2800" b="1" smtClean="0">
                <a:cs typeface="Arial" pitchFamily="34" charset="0"/>
              </a:rPr>
              <a:t>3- Environmental Implications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9144000" cy="914400"/>
          </a:xfrm>
        </p:spPr>
        <p:txBody>
          <a:bodyPr/>
          <a:lstStyle/>
          <a:p>
            <a:pPr eaLnBrk="1" hangingPunct="1"/>
            <a:r>
              <a:rPr lang="en-US" sz="2400" b="1" smtClean="0">
                <a:cs typeface="Times New Roman" pitchFamily="18" charset="0"/>
              </a:rPr>
              <a:t>2- Applications of Nanotechnology:</a:t>
            </a:r>
            <a:br>
              <a:rPr lang="en-US" sz="2400" b="1" smtClean="0">
                <a:cs typeface="Times New Roman" pitchFamily="18" charset="0"/>
              </a:rPr>
            </a:br>
            <a:r>
              <a:rPr lang="en-US" sz="2400" b="1" smtClean="0">
                <a:cs typeface="Times New Roman" pitchFamily="18" charset="0"/>
              </a:rPr>
              <a:t> 2.1 General Applications</a:t>
            </a:r>
          </a:p>
        </p:txBody>
      </p:sp>
      <p:graphicFrame>
        <p:nvGraphicFramePr>
          <p:cNvPr id="14439" name="Group 103"/>
          <p:cNvGraphicFramePr>
            <a:graphicFrameLocks noGrp="1"/>
          </p:cNvGraphicFramePr>
          <p:nvPr>
            <p:ph type="tbl" idx="1"/>
          </p:nvPr>
        </p:nvGraphicFramePr>
        <p:xfrm>
          <a:off x="0" y="1066800"/>
          <a:ext cx="9144000" cy="5791200"/>
        </p:xfrm>
        <a:graphic>
          <a:graphicData uri="http://schemas.openxmlformats.org/drawingml/2006/table">
            <a:tbl>
              <a:tblPr rtl="1"/>
              <a:tblGrid>
                <a:gridCol w="4330700"/>
                <a:gridCol w="4813300"/>
              </a:tblGrid>
              <a:tr h="555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Examples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Application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66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Diagnostics, Drug delivery, Tissue engineering,  Cryonics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Medicine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7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Memory storage, Novel semiconductor devices, Novel optoelectronic devices, Displays, Quantum computers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Information and communication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50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Aerospace, Catalysis, Catalysis, Construction Vehicle manufacturers </a:t>
                      </a:r>
                      <a:r>
                        <a:rPr kumimoji="0" lang="ar-SA" sz="1400" b="1" i="0" u="none" strike="noStrike" cap="none" normalizeH="0" baseline="0" smtClean="0">
                          <a:ln>
                            <a:noFill/>
                          </a:ln>
                          <a:solidFill>
                            <a:schemeClr val="tx1"/>
                          </a:solidFill>
                          <a:effectLst/>
                          <a:latin typeface="Arial" charset="0"/>
                          <a:cs typeface="Arial" charset="0"/>
                        </a:rPr>
                        <a:t>  </a:t>
                      </a:r>
                      <a:r>
                        <a:rPr kumimoji="0" lang="en-US" sz="1400" b="1" i="0" u="none" strike="noStrike" cap="none" normalizeH="0" baseline="0" smtClean="0">
                          <a:ln>
                            <a:noFill/>
                          </a:ln>
                          <a:solidFill>
                            <a:schemeClr val="tx1"/>
                          </a:solidFill>
                          <a:effectLst/>
                          <a:latin typeface="Arial"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Heavy Industry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9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Foods, Household, Optics, Textiles, Cosmetics, Sports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Consumer goods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Environment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4000" cy="914400"/>
          </a:xfrm>
        </p:spPr>
        <p:txBody>
          <a:bodyPr rtlCol="0">
            <a:normAutofit fontScale="90000"/>
          </a:bodyPr>
          <a:lstStyle/>
          <a:p>
            <a:pPr eaLnBrk="1" fontAlgn="auto" hangingPunct="1">
              <a:spcAft>
                <a:spcPts val="0"/>
              </a:spcAft>
              <a:defRPr/>
            </a:pPr>
            <a:r>
              <a:rPr lang="en-US" sz="3200" b="1" smtClean="0">
                <a:cs typeface="Times New Roman" pitchFamily="18" charset="0"/>
              </a:rPr>
              <a:t>2.2- Environmental Applications</a:t>
            </a:r>
            <a:br>
              <a:rPr lang="en-US" sz="3200" b="1" smtClean="0">
                <a:cs typeface="Times New Roman" pitchFamily="18" charset="0"/>
              </a:rPr>
            </a:br>
            <a:r>
              <a:rPr lang="en-US" sz="3200" b="1" smtClean="0">
                <a:cs typeface="Times New Roman" pitchFamily="18" charset="0"/>
              </a:rPr>
              <a:t> </a:t>
            </a:r>
            <a:r>
              <a:rPr lang="en-US" sz="1400" b="1" smtClean="0">
                <a:cs typeface="Times New Roman" pitchFamily="18" charset="0"/>
              </a:rPr>
              <a:t>Check </a:t>
            </a:r>
            <a:r>
              <a:rPr lang="en-US" sz="1400" b="1" smtClean="0">
                <a:cs typeface="Times New Roman" pitchFamily="18" charset="0"/>
                <a:hlinkClick r:id="rId3"/>
              </a:rPr>
              <a:t>http://www.nanowerk.com/products/product.php?id=160</a:t>
            </a:r>
            <a:r>
              <a:rPr lang="en-US" sz="1400" b="1" smtClean="0">
                <a:cs typeface="Times New Roman" pitchFamily="18" charset="0"/>
              </a:rPr>
              <a:t>  for more details</a:t>
            </a:r>
            <a:r>
              <a:rPr lang="en-US" sz="4000" smtClean="0">
                <a:cs typeface="Times New Roman" pitchFamily="18" charset="0"/>
              </a:rPr>
              <a:t> </a:t>
            </a:r>
          </a:p>
        </p:txBody>
      </p:sp>
      <p:graphicFrame>
        <p:nvGraphicFramePr>
          <p:cNvPr id="15434" name="Group 74"/>
          <p:cNvGraphicFramePr>
            <a:graphicFrameLocks noGrp="1"/>
          </p:cNvGraphicFramePr>
          <p:nvPr>
            <p:ph type="tbl" idx="1"/>
          </p:nvPr>
        </p:nvGraphicFramePr>
        <p:xfrm>
          <a:off x="0" y="1143000"/>
          <a:ext cx="9144000" cy="5892800"/>
        </p:xfrm>
        <a:graphic>
          <a:graphicData uri="http://schemas.openxmlformats.org/drawingml/2006/table">
            <a:tbl>
              <a:tblPr rtl="1"/>
              <a:tblGrid>
                <a:gridCol w="4572000"/>
                <a:gridCol w="4572000"/>
              </a:tblGrid>
              <a:tr h="59695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Examples</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Application</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377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cs typeface="Arial" charset="0"/>
                        </a:rPr>
                        <a:t>Photocatalyst consisting of silica Nanosprings coated with a combination of titanium dioxide</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Carbon capture</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42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Pollutants sensors that able</a:t>
                      </a:r>
                      <a:r>
                        <a:rPr kumimoji="0" lang="ar-SA" sz="1400" b="1" i="0" u="none" strike="noStrike" cap="none" normalizeH="0" baseline="0" smtClean="0">
                          <a:ln>
                            <a:noFill/>
                          </a:ln>
                          <a:solidFill>
                            <a:schemeClr val="tx1"/>
                          </a:solidFill>
                          <a:effectLst/>
                          <a:latin typeface="Arial" charset="0"/>
                          <a:cs typeface="Arial" charset="0"/>
                        </a:rPr>
                        <a:t> </a:t>
                      </a:r>
                      <a:r>
                        <a:rPr kumimoji="0" lang="en-US" sz="1400" b="1" i="0" u="none" strike="noStrike" cap="none" normalizeH="0" baseline="0" smtClean="0">
                          <a:ln>
                            <a:noFill/>
                          </a:ln>
                          <a:solidFill>
                            <a:schemeClr val="tx1"/>
                          </a:solidFill>
                          <a:effectLst/>
                          <a:latin typeface="Arial" charset="0"/>
                          <a:cs typeface="Arial" charset="0"/>
                        </a:rPr>
                        <a:t> to detect lower limits with low cost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cs typeface="Arial"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Sensors</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990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cs typeface="Arial" charset="0"/>
                        </a:rPr>
                        <a:t>Heavy metal decontaminant removes heavy metals such as lead, cadmium, nickel, zinc, copper, manganese and cobalt in a neutral pH environment without using any form of sulphur</a:t>
                      </a:r>
                      <a:r>
                        <a:rPr kumimoji="0" lang="ar-SA" sz="1400" b="1" i="0" u="none" strike="noStrike" cap="none" normalizeH="0" baseline="0" smtClean="0">
                          <a:ln>
                            <a:noFill/>
                          </a:ln>
                          <a:solidFill>
                            <a:srgbClr val="000000"/>
                          </a:solidFill>
                          <a:effectLst/>
                          <a:latin typeface="Arial" charset="0"/>
                          <a:cs typeface="Arial" charset="0"/>
                        </a:rPr>
                        <a:t>. </a:t>
                      </a:r>
                      <a:endParaRPr kumimoji="0" lang="en-US" sz="1400" b="1" i="0" u="none" strike="noStrike" cap="none" normalizeH="0" baseline="0" smtClean="0">
                        <a:ln>
                          <a:noFill/>
                        </a:ln>
                        <a:solidFill>
                          <a:srgbClr val="000000"/>
                        </a:solidFill>
                        <a:effectLst/>
                        <a:latin typeface="Arial" charset="0"/>
                        <a:cs typeface="Arial"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Remediation (decontamination, oil spill management) </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748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cs typeface="Arial" charset="0"/>
                        </a:rPr>
                        <a:t>Veolia Water Solutions &amp; Technologies' ceramic membrane modules, utilizing the CeraMem technology platform, can be supplied with a variety of inorganic microfiltration and ultrafiltration membranes.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Wastewater treatment</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14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Heat distribution e.g. ceramic-like </a:t>
                      </a:r>
                      <a:endParaRPr kumimoji="0" lang="ar-SA" sz="1400" b="1"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materials  that provide sufficient reliability and durability of the entire structure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Energy</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cs typeface="Arial"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Drinking water purification</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228600" y="228600"/>
            <a:ext cx="8686800" cy="6400800"/>
          </a:xfrm>
        </p:spPr>
        <p:txBody>
          <a:bodyPr/>
          <a:lstStyle/>
          <a:p>
            <a:pPr eaLnBrk="1" hangingPunct="1"/>
            <a:r>
              <a:rPr lang="en-US" b="1" smtClean="0">
                <a:cs typeface="Arial" pitchFamily="34" charset="0"/>
              </a:rPr>
              <a:t>     </a:t>
            </a:r>
          </a:p>
          <a:p>
            <a:pPr eaLnBrk="1" hangingPunct="1"/>
            <a:r>
              <a:rPr lang="en-US" b="1" smtClean="0">
                <a:cs typeface="Arial" pitchFamily="34" charset="0"/>
              </a:rPr>
              <a:t> </a:t>
            </a:r>
            <a:r>
              <a:rPr lang="en-US" sz="3200" b="1" smtClean="0">
                <a:cs typeface="Arial" pitchFamily="34" charset="0"/>
              </a:rPr>
              <a:t> 2.2.1- Water Purification</a:t>
            </a:r>
            <a:br>
              <a:rPr lang="en-US" sz="3200" b="1" smtClean="0">
                <a:cs typeface="Arial" pitchFamily="34" charset="0"/>
              </a:rPr>
            </a:br>
            <a:r>
              <a:rPr lang="en-US" sz="3200" b="1" smtClean="0">
                <a:cs typeface="Arial" pitchFamily="34" charset="0"/>
              </a:rPr>
              <a:t>               Global water budget</a:t>
            </a:r>
          </a:p>
          <a:p>
            <a:pPr eaLnBrk="1" hangingPunct="1">
              <a:lnSpc>
                <a:spcPct val="90000"/>
              </a:lnSpc>
            </a:pPr>
            <a:r>
              <a:rPr lang="en-US" sz="3200" b="1" smtClean="0">
                <a:cs typeface="Arial" pitchFamily="34" charset="0"/>
              </a:rPr>
              <a:t>Over 75% of the Earth surface covered with water.</a:t>
            </a:r>
          </a:p>
          <a:p>
            <a:pPr eaLnBrk="1" hangingPunct="1">
              <a:lnSpc>
                <a:spcPct val="90000"/>
              </a:lnSpc>
            </a:pPr>
            <a:r>
              <a:rPr lang="en-US" sz="3200" b="1" smtClean="0">
                <a:cs typeface="Arial" pitchFamily="34" charset="0"/>
              </a:rPr>
              <a:t>97.5%  of this water is salt water, leaving only 2.5%  as fresh water.</a:t>
            </a:r>
          </a:p>
          <a:p>
            <a:pPr eaLnBrk="1" hangingPunct="1">
              <a:lnSpc>
                <a:spcPct val="90000"/>
              </a:lnSpc>
            </a:pPr>
            <a:r>
              <a:rPr lang="en-US" sz="3200" b="1" smtClean="0">
                <a:cs typeface="Arial" pitchFamily="34" charset="0"/>
              </a:rPr>
              <a:t>Nearly 70% of that fresh water is frozen in the icecaps of Antarctica and Greenland; most of the remainder is present as soil moisture, or lies in deep underground aquifers as groundwater not accessible to human use.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457200" y="381000"/>
            <a:ext cx="8229600" cy="6019800"/>
          </a:xfrm>
        </p:spPr>
        <p:txBody>
          <a:bodyPr/>
          <a:lstStyle/>
          <a:p>
            <a:pPr eaLnBrk="1" hangingPunct="1"/>
            <a:endParaRPr lang="en-US" sz="3200" b="1" smtClean="0">
              <a:cs typeface="Arial" pitchFamily="34" charset="0"/>
            </a:endParaRPr>
          </a:p>
          <a:p>
            <a:pPr eaLnBrk="1" hangingPunct="1"/>
            <a:r>
              <a:rPr lang="en-US" sz="3200" b="1" smtClean="0">
                <a:cs typeface="Arial" pitchFamily="34" charset="0"/>
              </a:rPr>
              <a:t>2.2.1- Water Purification</a:t>
            </a:r>
            <a:br>
              <a:rPr lang="en-US" sz="3200" b="1" smtClean="0">
                <a:cs typeface="Arial" pitchFamily="34" charset="0"/>
              </a:rPr>
            </a:br>
            <a:r>
              <a:rPr lang="en-US" sz="3200" b="1" smtClean="0">
                <a:cs typeface="Arial" pitchFamily="34" charset="0"/>
              </a:rPr>
              <a:t> Global water budget</a:t>
            </a:r>
          </a:p>
          <a:p>
            <a:pPr eaLnBrk="1" hangingPunct="1"/>
            <a:endParaRPr lang="en-US" sz="3200" b="1" smtClean="0">
              <a:cs typeface="Arial" pitchFamily="34" charset="0"/>
            </a:endParaRPr>
          </a:p>
          <a:p>
            <a:pPr eaLnBrk="1" hangingPunct="1"/>
            <a:r>
              <a:rPr lang="en-US" sz="3200" b="1" smtClean="0">
                <a:cs typeface="Arial" pitchFamily="34" charset="0"/>
              </a:rPr>
              <a:t>Less than 1% of the world freshwater (0.007% of all water of Earth) is accessible for direct human uses.</a:t>
            </a:r>
          </a:p>
          <a:p>
            <a:pPr eaLnBrk="1" hangingPunct="1"/>
            <a:r>
              <a:rPr lang="en-US" sz="3200" b="1" smtClean="0">
                <a:cs typeface="Arial" pitchFamily="34" charset="0"/>
              </a:rPr>
              <a:t> This is the water found in lakes, rivers reservoirs and those underground sources that are shallow enough to be tapped at an affordable cost.   </a:t>
            </a:r>
            <a:r>
              <a:rPr lang="en-US" sz="3200" smtClean="0">
                <a:cs typeface="Arial" pitchFamily="34" charset="0"/>
              </a:rPr>
              <a:t> </a:t>
            </a:r>
          </a:p>
          <a:p>
            <a:pPr eaLnBrk="1" hangingPunct="1"/>
            <a:endParaRPr lang="en-US" smtClean="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0"/>
            <a:ext cx="9144000" cy="609600"/>
          </a:xfrm>
        </p:spPr>
        <p:txBody>
          <a:bodyPr/>
          <a:lstStyle/>
          <a:p>
            <a:pPr eaLnBrk="1" hangingPunct="1"/>
            <a:r>
              <a:rPr lang="en-US" sz="3200" b="1" smtClean="0">
                <a:cs typeface="Times New Roman" pitchFamily="18" charset="0"/>
              </a:rPr>
              <a:t>2.2.1- Water Purification</a:t>
            </a:r>
          </a:p>
        </p:txBody>
      </p:sp>
      <p:sp>
        <p:nvSpPr>
          <p:cNvPr id="28675" name="Rectangle 3"/>
          <p:cNvSpPr>
            <a:spLocks noGrp="1" noChangeArrowheads="1"/>
          </p:cNvSpPr>
          <p:nvPr>
            <p:ph idx="1"/>
          </p:nvPr>
        </p:nvSpPr>
        <p:spPr>
          <a:xfrm>
            <a:off x="0" y="762000"/>
            <a:ext cx="9144000" cy="6096000"/>
          </a:xfrm>
        </p:spPr>
        <p:txBody>
          <a:bodyPr/>
          <a:lstStyle/>
          <a:p>
            <a:pPr eaLnBrk="1" hangingPunct="1"/>
            <a:endParaRPr lang="en-US" sz="2800" b="1" smtClean="0">
              <a:cs typeface="Arial" pitchFamily="34" charset="0"/>
            </a:endParaRPr>
          </a:p>
          <a:p>
            <a:pPr eaLnBrk="1" hangingPunct="1"/>
            <a:r>
              <a:rPr lang="en-US" sz="2800" b="1" smtClean="0">
                <a:cs typeface="Arial" pitchFamily="34" charset="0"/>
              </a:rPr>
              <a:t>Nanotechnology  is used for:</a:t>
            </a:r>
          </a:p>
          <a:p>
            <a:pPr eaLnBrk="1" hangingPunct="1"/>
            <a:r>
              <a:rPr lang="en-US" sz="2800" b="1" smtClean="0">
                <a:cs typeface="Arial" pitchFamily="34" charset="0"/>
              </a:rPr>
              <a:t>Detection of target analytes (metals, nutrientss, algae, biological agents)</a:t>
            </a:r>
            <a:endParaRPr lang="ar-SA" sz="2800" b="1" smtClean="0"/>
          </a:p>
          <a:p>
            <a:pPr eaLnBrk="1" hangingPunct="1"/>
            <a:r>
              <a:rPr lang="en-US" sz="2800" b="1" smtClean="0">
                <a:cs typeface="Arial" pitchFamily="34" charset="0"/>
              </a:rPr>
              <a:t>innovations in nanotechnology and nanosciences are having a significant impact in biodiagnostics, where a number of nanoparticle-based assays and nanodevices have been introduced for biomolecular detection.</a:t>
            </a:r>
            <a:endParaRPr lang="en-US" b="1" smtClean="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0"/>
            <a:ext cx="9144000" cy="533400"/>
          </a:xfrm>
        </p:spPr>
        <p:txBody>
          <a:bodyPr/>
          <a:lstStyle/>
          <a:p>
            <a:pPr eaLnBrk="1" hangingPunct="1"/>
            <a:r>
              <a:rPr lang="en-US" sz="3200" b="1" smtClean="0">
                <a:cs typeface="Times New Roman" pitchFamily="18" charset="0"/>
              </a:rPr>
              <a:t>2.2.1- Water Purification</a:t>
            </a:r>
          </a:p>
        </p:txBody>
      </p:sp>
      <p:sp>
        <p:nvSpPr>
          <p:cNvPr id="29699" name="Rectangle 3"/>
          <p:cNvSpPr>
            <a:spLocks noGrp="1" noChangeArrowheads="1"/>
          </p:cNvSpPr>
          <p:nvPr>
            <p:ph idx="1"/>
          </p:nvPr>
        </p:nvSpPr>
        <p:spPr>
          <a:xfrm>
            <a:off x="0" y="762000"/>
            <a:ext cx="9144000" cy="6096000"/>
          </a:xfrm>
        </p:spPr>
        <p:txBody>
          <a:bodyPr/>
          <a:lstStyle/>
          <a:p>
            <a:pPr eaLnBrk="1" hangingPunct="1">
              <a:buFontTx/>
              <a:buNone/>
            </a:pPr>
            <a:r>
              <a:rPr lang="en-US" sz="2800" b="1" smtClean="0">
                <a:cs typeface="Arial" pitchFamily="34" charset="0"/>
              </a:rPr>
              <a:t>   </a:t>
            </a:r>
            <a:r>
              <a:rPr lang="en-US" sz="3200" b="1" smtClean="0">
                <a:cs typeface="Arial" pitchFamily="34" charset="0"/>
              </a:rPr>
              <a:t> Nanofibers and nanobiocides:</a:t>
            </a:r>
            <a:r>
              <a:rPr lang="en-US" sz="3200" smtClean="0">
                <a:cs typeface="Arial" pitchFamily="34" charset="0"/>
              </a:rPr>
              <a:t> </a:t>
            </a:r>
          </a:p>
          <a:p>
            <a:pPr eaLnBrk="1" hangingPunct="1"/>
            <a:r>
              <a:rPr lang="en-US" sz="3200" b="1" smtClean="0">
                <a:cs typeface="Arial" pitchFamily="34" charset="0"/>
              </a:rPr>
              <a:t>Electrospun nanofibers and nanobiocides show potential in the improvement of water filtration membranes. </a:t>
            </a:r>
          </a:p>
          <a:p>
            <a:pPr eaLnBrk="1" hangingPunct="1"/>
            <a:r>
              <a:rPr lang="en-US" sz="3200" b="1" smtClean="0">
                <a:cs typeface="Arial" pitchFamily="34" charset="0"/>
              </a:rPr>
              <a:t>Biofouling of membranes caused by the bacterial load in water reduces the quality of drinking water and has become a major problem.</a:t>
            </a:r>
          </a:p>
          <a:p>
            <a:pPr eaLnBrk="1" hangingPunct="1"/>
            <a:r>
              <a:rPr lang="en-US" sz="3200" b="1" smtClean="0">
                <a:cs typeface="Arial" pitchFamily="34" charset="0"/>
              </a:rPr>
              <a:t> Several studies showed inhibition of these bacteria after exposure to nanofibers with functionalized surfaces.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457200" y="304800"/>
            <a:ext cx="8229600" cy="5821363"/>
          </a:xfrm>
        </p:spPr>
        <p:txBody>
          <a:bodyPr/>
          <a:lstStyle/>
          <a:p>
            <a:pPr eaLnBrk="1" hangingPunct="1">
              <a:buFontTx/>
              <a:buNone/>
            </a:pPr>
            <a:r>
              <a:rPr lang="en-US" b="1" smtClean="0">
                <a:cs typeface="Arial" pitchFamily="34" charset="0"/>
              </a:rPr>
              <a:t>     </a:t>
            </a:r>
            <a:r>
              <a:rPr lang="en-US" sz="3200" b="1" smtClean="0">
                <a:cs typeface="Arial" pitchFamily="34" charset="0"/>
              </a:rPr>
              <a:t> 2.2.1- Water Purification</a:t>
            </a:r>
          </a:p>
          <a:p>
            <a:pPr eaLnBrk="1" hangingPunct="1">
              <a:buFontTx/>
              <a:buNone/>
            </a:pPr>
            <a:endParaRPr lang="en-US" sz="3200" b="1" smtClean="0">
              <a:cs typeface="Arial" pitchFamily="34" charset="0"/>
            </a:endParaRPr>
          </a:p>
          <a:p>
            <a:pPr eaLnBrk="1" hangingPunct="1">
              <a:buFontTx/>
              <a:buNone/>
            </a:pPr>
            <a:r>
              <a:rPr lang="en-US" sz="3200" b="1" smtClean="0">
                <a:cs typeface="Arial" pitchFamily="34" charset="0"/>
              </a:rPr>
              <a:t>   Nanobiocides such as metal nanoparticles and engineered nanomaterials are successfully incorporated into nanofibers showing high antimicrobial activity and stability in water.</a:t>
            </a:r>
          </a:p>
          <a:p>
            <a:pPr eaLnBrk="1" hangingPunct="1"/>
            <a:endParaRPr lang="en-US" smtClean="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0"/>
            <a:ext cx="9144000" cy="609600"/>
          </a:xfrm>
        </p:spPr>
        <p:txBody>
          <a:bodyPr/>
          <a:lstStyle/>
          <a:p>
            <a:pPr eaLnBrk="1" hangingPunct="1"/>
            <a:r>
              <a:rPr lang="en-US" sz="3200" b="1" smtClean="0">
                <a:cs typeface="Times New Roman" pitchFamily="18" charset="0"/>
              </a:rPr>
              <a:t>2.2.1- Water Purification</a:t>
            </a:r>
          </a:p>
        </p:txBody>
      </p:sp>
      <p:sp>
        <p:nvSpPr>
          <p:cNvPr id="31747" name="Rectangle 3"/>
          <p:cNvSpPr>
            <a:spLocks noGrp="1" noChangeArrowheads="1"/>
          </p:cNvSpPr>
          <p:nvPr>
            <p:ph idx="1"/>
          </p:nvPr>
        </p:nvSpPr>
        <p:spPr>
          <a:xfrm>
            <a:off x="0" y="762000"/>
            <a:ext cx="9144000" cy="6096000"/>
          </a:xfrm>
        </p:spPr>
        <p:txBody>
          <a:bodyPr/>
          <a:lstStyle/>
          <a:p>
            <a:pPr eaLnBrk="1" hangingPunct="1">
              <a:lnSpc>
                <a:spcPct val="80000"/>
              </a:lnSpc>
              <a:buFontTx/>
              <a:buNone/>
            </a:pPr>
            <a:r>
              <a:rPr lang="en-US" sz="2800" b="1" smtClean="0">
                <a:cs typeface="Arial" pitchFamily="34" charset="0"/>
              </a:rPr>
              <a:t>  </a:t>
            </a:r>
            <a:r>
              <a:rPr lang="en-US" sz="3200" b="1" smtClean="0">
                <a:cs typeface="Arial" pitchFamily="34" charset="0"/>
              </a:rPr>
              <a:t>  Biofilm Removal</a:t>
            </a:r>
            <a:r>
              <a:rPr lang="en-US" sz="3200" smtClean="0">
                <a:cs typeface="Arial" pitchFamily="34" charset="0"/>
              </a:rPr>
              <a:t>:</a:t>
            </a:r>
            <a:endParaRPr lang="ar-SA" sz="3200" smtClean="0"/>
          </a:p>
          <a:p>
            <a:pPr eaLnBrk="1" hangingPunct="1">
              <a:lnSpc>
                <a:spcPct val="80000"/>
              </a:lnSpc>
            </a:pPr>
            <a:endParaRPr lang="en-US" sz="3200" b="1" smtClean="0">
              <a:cs typeface="Arial" pitchFamily="34" charset="0"/>
            </a:endParaRPr>
          </a:p>
          <a:p>
            <a:pPr eaLnBrk="1" hangingPunct="1">
              <a:lnSpc>
                <a:spcPct val="80000"/>
              </a:lnSpc>
            </a:pPr>
            <a:r>
              <a:rPr lang="en-US" sz="3200" b="1" smtClean="0">
                <a:cs typeface="Arial" pitchFamily="34" charset="0"/>
              </a:rPr>
              <a:t>Various studies have focused on the enzymatic degradation of polysaccharides and proteins for biofilm detachment since these are the two dominant components of the extracellural polymeric substances EPS. </a:t>
            </a:r>
          </a:p>
          <a:p>
            <a:pPr eaLnBrk="1" hangingPunct="1">
              <a:lnSpc>
                <a:spcPct val="80000"/>
              </a:lnSpc>
            </a:pPr>
            <a:r>
              <a:rPr lang="en-US" sz="3200" b="1" smtClean="0">
                <a:cs typeface="Arial" pitchFamily="34" charset="0"/>
              </a:rPr>
              <a:t>The activity, stability and efficiency of immobilized enzymes can be improved by reducing the size of the enzyme-carrier.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457200" y="304800"/>
            <a:ext cx="8229600" cy="5821363"/>
          </a:xfrm>
        </p:spPr>
        <p:txBody>
          <a:bodyPr/>
          <a:lstStyle/>
          <a:p>
            <a:pPr eaLnBrk="1" hangingPunct="1">
              <a:lnSpc>
                <a:spcPct val="80000"/>
              </a:lnSpc>
            </a:pPr>
            <a:endParaRPr lang="en-US" b="1" smtClean="0">
              <a:cs typeface="Arial" pitchFamily="34" charset="0"/>
            </a:endParaRPr>
          </a:p>
          <a:p>
            <a:pPr eaLnBrk="1" hangingPunct="1">
              <a:lnSpc>
                <a:spcPct val="80000"/>
              </a:lnSpc>
            </a:pPr>
            <a:r>
              <a:rPr lang="en-US" sz="3200" b="1" smtClean="0">
                <a:cs typeface="Arial" pitchFamily="34" charset="0"/>
              </a:rPr>
              <a:t>2.2.1- Water Purification</a:t>
            </a:r>
          </a:p>
          <a:p>
            <a:pPr eaLnBrk="1" hangingPunct="1">
              <a:lnSpc>
                <a:spcPct val="80000"/>
              </a:lnSpc>
            </a:pPr>
            <a:r>
              <a:rPr lang="en-US" sz="3200" b="1" smtClean="0">
                <a:cs typeface="Arial" pitchFamily="34" charset="0"/>
              </a:rPr>
              <a:t>Nano-scale carrier materials allow for high enzyme loading per unit mass, catalytic recycling and a reduced loss of enzyme activity. </a:t>
            </a:r>
          </a:p>
          <a:p>
            <a:pPr eaLnBrk="1" hangingPunct="1">
              <a:lnSpc>
                <a:spcPct val="80000"/>
              </a:lnSpc>
            </a:pPr>
            <a:r>
              <a:rPr lang="en-US" sz="3200" b="1" smtClean="0">
                <a:cs typeface="Arial" pitchFamily="34" charset="0"/>
              </a:rPr>
              <a:t>Furthermore, enzymes can be stabilized by producing single-enzyme nanoparticles consisting of single-enzyme molecules surrounded by a porous organic-inorganic network of less than a few nanometers thick. </a:t>
            </a:r>
          </a:p>
          <a:p>
            <a:pPr eaLnBrk="1" hangingPunct="1"/>
            <a:endParaRPr lang="en-US" smtClean="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457200"/>
          </a:xfrm>
        </p:spPr>
        <p:txBody>
          <a:bodyPr rtlCol="0">
            <a:normAutofit fontScale="90000"/>
          </a:bodyPr>
          <a:lstStyle/>
          <a:p>
            <a:pPr eaLnBrk="1" fontAlgn="auto" hangingPunct="1">
              <a:spcAft>
                <a:spcPts val="0"/>
              </a:spcAft>
              <a:defRPr/>
            </a:pPr>
            <a:r>
              <a:rPr lang="en-US" sz="3200" b="1" dirty="0" smtClean="0">
                <a:cs typeface="Times New Roman" pitchFamily="18" charset="0"/>
              </a:rPr>
              <a:t>2.2.1-</a:t>
            </a:r>
            <a:r>
              <a:rPr lang="en-US" sz="3600" b="1" dirty="0" smtClean="0">
                <a:cs typeface="Times New Roman" pitchFamily="18" charset="0"/>
              </a:rPr>
              <a:t> Water Purification</a:t>
            </a:r>
          </a:p>
        </p:txBody>
      </p:sp>
      <p:sp>
        <p:nvSpPr>
          <p:cNvPr id="33795" name="Rectangle 3"/>
          <p:cNvSpPr>
            <a:spLocks noGrp="1" noChangeArrowheads="1"/>
          </p:cNvSpPr>
          <p:nvPr>
            <p:ph idx="1"/>
          </p:nvPr>
        </p:nvSpPr>
        <p:spPr>
          <a:xfrm>
            <a:off x="0" y="533400"/>
            <a:ext cx="9144000" cy="6324600"/>
          </a:xfrm>
        </p:spPr>
        <p:txBody>
          <a:bodyPr/>
          <a:lstStyle/>
          <a:p>
            <a:pPr eaLnBrk="1" hangingPunct="1">
              <a:lnSpc>
                <a:spcPct val="80000"/>
              </a:lnSpc>
            </a:pPr>
            <a:endParaRPr lang="en-US" sz="2800" b="1" smtClean="0">
              <a:cs typeface="Arial" pitchFamily="34" charset="0"/>
            </a:endParaRPr>
          </a:p>
          <a:p>
            <a:pPr eaLnBrk="1" hangingPunct="1">
              <a:lnSpc>
                <a:spcPct val="80000"/>
              </a:lnSpc>
            </a:pPr>
            <a:endParaRPr lang="en-US" sz="2800" b="1" smtClean="0">
              <a:cs typeface="Arial" pitchFamily="34" charset="0"/>
            </a:endParaRPr>
          </a:p>
          <a:p>
            <a:pPr eaLnBrk="1" hangingPunct="1">
              <a:lnSpc>
                <a:spcPct val="80000"/>
              </a:lnSpc>
            </a:pPr>
            <a:r>
              <a:rPr lang="en-US" sz="3200" b="1" smtClean="0">
                <a:cs typeface="Arial" pitchFamily="34" charset="0"/>
              </a:rPr>
              <a:t>Nanofiltration:</a:t>
            </a:r>
          </a:p>
          <a:p>
            <a:pPr eaLnBrk="1" hangingPunct="1">
              <a:lnSpc>
                <a:spcPct val="80000"/>
              </a:lnSpc>
              <a:buFontTx/>
              <a:buNone/>
            </a:pPr>
            <a:r>
              <a:rPr lang="en-US" sz="3200" smtClean="0">
                <a:cs typeface="Arial" pitchFamily="34" charset="0"/>
              </a:rPr>
              <a:t>	</a:t>
            </a:r>
            <a:r>
              <a:rPr lang="en-US" sz="3200" b="1" smtClean="0">
                <a:cs typeface="Arial" pitchFamily="34" charset="0"/>
              </a:rPr>
              <a:t>Is a new type of pressure driven membrane process and used between reverse osmosis and ultrafiltration membranes. </a:t>
            </a:r>
          </a:p>
          <a:p>
            <a:pPr eaLnBrk="1" hangingPunct="1">
              <a:lnSpc>
                <a:spcPct val="80000"/>
              </a:lnSpc>
              <a:buFontTx/>
              <a:buNone/>
            </a:pPr>
            <a:r>
              <a:rPr lang="en-US" sz="3200" b="1" smtClean="0">
                <a:cs typeface="Arial" pitchFamily="34" charset="0"/>
              </a:rPr>
              <a:t>	The most different speciality of nanofiltration membranes is the higher rejection of multivalent ions than monovalent ions. </a:t>
            </a:r>
          </a:p>
          <a:p>
            <a:pPr eaLnBrk="1" hangingPunct="1">
              <a:lnSpc>
                <a:spcPct val="80000"/>
              </a:lnSpc>
              <a:buFontTx/>
              <a:buNone/>
            </a:pPr>
            <a:r>
              <a:rPr lang="en-US" sz="3200" b="1" smtClean="0">
                <a:cs typeface="Arial"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381000"/>
            <a:ext cx="9144000" cy="685800"/>
          </a:xfrm>
        </p:spPr>
        <p:txBody>
          <a:bodyPr/>
          <a:lstStyle/>
          <a:p>
            <a:pPr eaLnBrk="1" hangingPunct="1"/>
            <a:r>
              <a:rPr lang="en-US" sz="3200" b="1" smtClean="0">
                <a:cs typeface="Times New Roman" pitchFamily="18" charset="0"/>
              </a:rPr>
              <a:t>1.1- What is Nanotechnology?</a:t>
            </a:r>
          </a:p>
        </p:txBody>
      </p:sp>
      <p:sp>
        <p:nvSpPr>
          <p:cNvPr id="7171" name="Rectangle 3"/>
          <p:cNvSpPr>
            <a:spLocks noGrp="1" noChangeArrowheads="1"/>
          </p:cNvSpPr>
          <p:nvPr>
            <p:ph idx="1"/>
          </p:nvPr>
        </p:nvSpPr>
        <p:spPr>
          <a:xfrm>
            <a:off x="0" y="1143000"/>
            <a:ext cx="9144000" cy="5715000"/>
          </a:xfrm>
        </p:spPr>
        <p:txBody>
          <a:bodyPr/>
          <a:lstStyle/>
          <a:p>
            <a:pPr marL="609600" indent="-609600" eaLnBrk="1" hangingPunct="1"/>
            <a:endParaRPr lang="en-US" b="1" smtClean="0">
              <a:cs typeface="Arial" pitchFamily="34" charset="0"/>
            </a:endParaRPr>
          </a:p>
          <a:p>
            <a:pPr marL="609600" indent="-609600" eaLnBrk="1" hangingPunct="1"/>
            <a:r>
              <a:rPr lang="en-US" b="1" smtClean="0">
                <a:cs typeface="Arial" pitchFamily="34" charset="0"/>
              </a:rPr>
              <a:t>The design, characterization, and application of structures, devices, and systems by controlled manipulation of size and shape of materials at the nanometer scale (atomic, molecular, and macromolecular scale) , </a:t>
            </a:r>
          </a:p>
          <a:p>
            <a:pPr marL="609600" indent="-609600" eaLnBrk="1" hangingPunct="1"/>
            <a:r>
              <a:rPr lang="en-US" b="1" smtClean="0">
                <a:cs typeface="Arial" pitchFamily="34" charset="0"/>
              </a:rPr>
              <a:t>To produce materials with at least one </a:t>
            </a:r>
            <a:r>
              <a:rPr lang="en-US" b="1" u="sng" smtClean="0">
                <a:cs typeface="Arial" pitchFamily="34" charset="0"/>
              </a:rPr>
              <a:t>novel</a:t>
            </a:r>
            <a:r>
              <a:rPr lang="en-US" b="1" smtClean="0">
                <a:cs typeface="Arial" pitchFamily="34" charset="0"/>
              </a:rPr>
              <a:t>/superior characteristic or property.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457200" y="457200"/>
            <a:ext cx="8229600" cy="5668963"/>
          </a:xfrm>
        </p:spPr>
        <p:txBody>
          <a:bodyPr rtlCol="0">
            <a:normAutofit lnSpcReduction="10000"/>
          </a:bodyPr>
          <a:lstStyle/>
          <a:p>
            <a:pPr marL="274320" indent="-274320" eaLnBrk="1" fontAlgn="auto" hangingPunct="1">
              <a:lnSpc>
                <a:spcPct val="80000"/>
              </a:lnSpc>
              <a:spcAft>
                <a:spcPts val="0"/>
              </a:spcAft>
              <a:buClr>
                <a:schemeClr val="accent3"/>
              </a:buClr>
              <a:buFontTx/>
              <a:buNone/>
              <a:defRPr/>
            </a:pPr>
            <a:r>
              <a:rPr lang="en-US" b="1" dirty="0" smtClean="0">
                <a:ea typeface="+mn-ea"/>
                <a:cs typeface="Arial" charset="0"/>
              </a:rPr>
              <a:t>   </a:t>
            </a:r>
          </a:p>
          <a:p>
            <a:pPr marL="274320" indent="-274320" eaLnBrk="1" fontAlgn="auto" hangingPunct="1">
              <a:lnSpc>
                <a:spcPct val="80000"/>
              </a:lnSpc>
              <a:spcAft>
                <a:spcPts val="0"/>
              </a:spcAft>
              <a:buClr>
                <a:schemeClr val="accent3"/>
              </a:buClr>
              <a:buFontTx/>
              <a:buNone/>
              <a:defRPr/>
            </a:pPr>
            <a:r>
              <a:rPr lang="en-US" b="1" dirty="0" smtClean="0">
                <a:ea typeface="+mn-ea"/>
                <a:cs typeface="Arial" charset="0"/>
              </a:rPr>
              <a:t>   </a:t>
            </a:r>
            <a:r>
              <a:rPr lang="en-US" sz="3200" b="1" dirty="0" smtClean="0">
                <a:ea typeface="+mn-ea"/>
                <a:cs typeface="Arial" charset="0"/>
              </a:rPr>
              <a:t>  2.2.1- Water Purification</a:t>
            </a:r>
          </a:p>
          <a:p>
            <a:pPr marL="274320" indent="-274320" eaLnBrk="1" fontAlgn="auto" hangingPunct="1">
              <a:lnSpc>
                <a:spcPct val="80000"/>
              </a:lnSpc>
              <a:spcAft>
                <a:spcPts val="0"/>
              </a:spcAft>
              <a:buClr>
                <a:schemeClr val="accent3"/>
              </a:buClr>
              <a:buFontTx/>
              <a:buNone/>
              <a:defRPr/>
            </a:pPr>
            <a:endParaRPr lang="en-US" sz="3200" b="1" dirty="0" smtClean="0">
              <a:ea typeface="+mn-ea"/>
              <a:cs typeface="Arial" charset="0"/>
            </a:endParaRPr>
          </a:p>
          <a:p>
            <a:pPr marL="274320" indent="-274320" eaLnBrk="1" fontAlgn="auto" hangingPunct="1">
              <a:lnSpc>
                <a:spcPct val="80000"/>
              </a:lnSpc>
              <a:spcAft>
                <a:spcPts val="0"/>
              </a:spcAft>
              <a:buClr>
                <a:schemeClr val="accent3"/>
              </a:buClr>
              <a:buFontTx/>
              <a:buNone/>
              <a:defRPr/>
            </a:pPr>
            <a:r>
              <a:rPr lang="en-US" sz="3200" b="1" dirty="0" smtClean="0">
                <a:ea typeface="+mn-ea"/>
                <a:cs typeface="Arial" charset="0"/>
              </a:rPr>
              <a:t>   </a:t>
            </a:r>
            <a:r>
              <a:rPr lang="en-US" sz="3200" b="1" dirty="0" err="1" smtClean="0">
                <a:ea typeface="+mn-ea"/>
                <a:cs typeface="Arial" charset="0"/>
              </a:rPr>
              <a:t>Nanofiltration</a:t>
            </a:r>
            <a:r>
              <a:rPr lang="en-US" sz="3200" b="1" dirty="0" smtClean="0">
                <a:ea typeface="+mn-ea"/>
                <a:cs typeface="Arial" charset="0"/>
              </a:rPr>
              <a:t> membranes are used in softening water, brackish water treatment, industrial wastewater treatment and reuse, product separation in the industry, salt recovery and recently desalination as two pass </a:t>
            </a:r>
            <a:r>
              <a:rPr lang="en-US" sz="3200" b="1" dirty="0" err="1" smtClean="0">
                <a:ea typeface="+mn-ea"/>
                <a:cs typeface="Arial" charset="0"/>
              </a:rPr>
              <a:t>nanofiltration</a:t>
            </a:r>
            <a:r>
              <a:rPr lang="en-US" sz="3200" b="1" dirty="0" smtClean="0">
                <a:ea typeface="+mn-ea"/>
                <a:cs typeface="Arial" charset="0"/>
              </a:rPr>
              <a:t> system.</a:t>
            </a:r>
          </a:p>
          <a:p>
            <a:pPr marL="274320" indent="-274320" eaLnBrk="1" fontAlgn="auto" hangingPunct="1">
              <a:lnSpc>
                <a:spcPct val="80000"/>
              </a:lnSpc>
              <a:spcAft>
                <a:spcPts val="0"/>
              </a:spcAft>
              <a:buClr>
                <a:schemeClr val="accent3"/>
              </a:buClr>
              <a:buFontTx/>
              <a:buNone/>
              <a:defRPr/>
            </a:pPr>
            <a:r>
              <a:rPr lang="en-US" sz="3200" b="1" dirty="0" smtClean="0">
                <a:ea typeface="+mn-ea"/>
                <a:cs typeface="Arial" charset="0"/>
              </a:rPr>
              <a:t>	Reverse osmosis is based on the basic principle of osmotic pressure, while </a:t>
            </a:r>
            <a:r>
              <a:rPr lang="en-US" sz="3200" b="1" dirty="0" err="1" smtClean="0">
                <a:ea typeface="+mn-ea"/>
                <a:cs typeface="Arial" charset="0"/>
              </a:rPr>
              <a:t>nanofiltration</a:t>
            </a:r>
            <a:r>
              <a:rPr lang="en-US" sz="3200" b="1" dirty="0" smtClean="0">
                <a:ea typeface="+mn-ea"/>
                <a:cs typeface="Arial" charset="0"/>
              </a:rPr>
              <a:t> makes use of molecule size for separation. </a:t>
            </a:r>
          </a:p>
          <a:p>
            <a:pPr marL="274320" indent="-274320" eaLnBrk="1" fontAlgn="auto" hangingPunct="1">
              <a:lnSpc>
                <a:spcPct val="80000"/>
              </a:lnSpc>
              <a:spcAft>
                <a:spcPts val="0"/>
              </a:spcAft>
              <a:buClr>
                <a:schemeClr val="accent3"/>
              </a:buClr>
              <a:buFontTx/>
              <a:buNone/>
              <a:defRPr/>
            </a:pPr>
            <a:r>
              <a:rPr lang="en-US" sz="3200" b="1" dirty="0" smtClean="0">
                <a:ea typeface="+mn-ea"/>
                <a:cs typeface="Arial" charset="0"/>
              </a:rPr>
              <a:t>	</a:t>
            </a:r>
          </a:p>
          <a:p>
            <a:pPr marL="274320" indent="-274320" eaLnBrk="1" fontAlgn="auto" hangingPunct="1">
              <a:spcAft>
                <a:spcPts val="0"/>
              </a:spcAft>
              <a:buClr>
                <a:schemeClr val="accent3"/>
              </a:buClr>
              <a:buFont typeface="Arial" pitchFamily="34" charset="0"/>
              <a:buChar char="•"/>
              <a:defRPr/>
            </a:pPr>
            <a:endParaRPr lang="en-US" dirty="0" smtClean="0">
              <a:ea typeface="+mn-ea"/>
              <a:cs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457200" y="304800"/>
            <a:ext cx="8229600" cy="5821363"/>
          </a:xfrm>
        </p:spPr>
        <p:txBody>
          <a:bodyPr/>
          <a:lstStyle/>
          <a:p>
            <a:pPr algn="ctr" eaLnBrk="1" hangingPunct="1">
              <a:buFontTx/>
              <a:buNone/>
            </a:pPr>
            <a:r>
              <a:rPr lang="en-US" sz="3600" b="1" smtClean="0">
                <a:cs typeface="Arial" pitchFamily="34" charset="0"/>
              </a:rPr>
              <a:t>2.2.2 Conclusion  </a:t>
            </a:r>
          </a:p>
          <a:p>
            <a:pPr eaLnBrk="1" hangingPunct="1">
              <a:buFontTx/>
              <a:buNone/>
            </a:pPr>
            <a:endParaRPr lang="en-US" sz="3600" b="1" smtClean="0">
              <a:cs typeface="Arial" pitchFamily="34" charset="0"/>
            </a:endParaRPr>
          </a:p>
          <a:p>
            <a:pPr eaLnBrk="1" hangingPunct="1">
              <a:buFontTx/>
              <a:buNone/>
            </a:pPr>
            <a:r>
              <a:rPr lang="en-US" sz="3600" b="1" smtClean="0">
                <a:cs typeface="Arial" pitchFamily="34" charset="0"/>
              </a:rPr>
              <a:t>  Nanotechnology could potentially lead to more effective means of filtration that not only remove more impurities than current methods but do so faster, more economically and more selectively.</a:t>
            </a:r>
          </a:p>
          <a:p>
            <a:pPr eaLnBrk="1" hangingPunct="1"/>
            <a:endParaRPr lang="en-US" smtClean="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0"/>
            <a:ext cx="9144000" cy="990600"/>
          </a:xfrm>
        </p:spPr>
        <p:txBody>
          <a:bodyPr/>
          <a:lstStyle/>
          <a:p>
            <a:pPr eaLnBrk="1" hangingPunct="1"/>
            <a:r>
              <a:rPr lang="en-US" sz="3600" b="1" smtClean="0">
                <a:cs typeface="Times New Roman" pitchFamily="18" charset="0"/>
              </a:rPr>
              <a:t>3- Environmental Implications</a:t>
            </a:r>
          </a:p>
        </p:txBody>
      </p:sp>
      <p:sp>
        <p:nvSpPr>
          <p:cNvPr id="36867" name="Rectangle 3"/>
          <p:cNvSpPr>
            <a:spLocks noGrp="1" noChangeArrowheads="1"/>
          </p:cNvSpPr>
          <p:nvPr>
            <p:ph idx="1"/>
          </p:nvPr>
        </p:nvSpPr>
        <p:spPr>
          <a:xfrm>
            <a:off x="0" y="990600"/>
            <a:ext cx="9144000" cy="5638800"/>
          </a:xfrm>
        </p:spPr>
        <p:txBody>
          <a:bodyPr/>
          <a:lstStyle/>
          <a:p>
            <a:pPr eaLnBrk="1" hangingPunct="1">
              <a:lnSpc>
                <a:spcPct val="90000"/>
              </a:lnSpc>
            </a:pPr>
            <a:endParaRPr lang="en-US" sz="3200" b="1" smtClean="0">
              <a:cs typeface="Arial" pitchFamily="34" charset="0"/>
            </a:endParaRPr>
          </a:p>
          <a:p>
            <a:pPr eaLnBrk="1" hangingPunct="1">
              <a:lnSpc>
                <a:spcPct val="90000"/>
              </a:lnSpc>
            </a:pPr>
            <a:r>
              <a:rPr lang="en-US" sz="3200" b="1" smtClean="0">
                <a:cs typeface="Arial" pitchFamily="34" charset="0"/>
              </a:rPr>
              <a:t>As previously noted, the potential widespread application of nanomaterials in environmental remediation is made possible by the </a:t>
            </a:r>
            <a:r>
              <a:rPr lang="en-US" sz="3200" b="1" i="1" u="sng" smtClean="0">
                <a:cs typeface="Arial" pitchFamily="34" charset="0"/>
              </a:rPr>
              <a:t>miniaturization</a:t>
            </a:r>
            <a:r>
              <a:rPr lang="en-US" sz="3200" b="1" smtClean="0">
                <a:cs typeface="Arial" pitchFamily="34" charset="0"/>
              </a:rPr>
              <a:t> of materials down to the nano-scale. </a:t>
            </a:r>
          </a:p>
          <a:p>
            <a:pPr eaLnBrk="1" hangingPunct="1">
              <a:lnSpc>
                <a:spcPct val="90000"/>
              </a:lnSpc>
            </a:pPr>
            <a:r>
              <a:rPr lang="en-US" sz="3200" b="1" smtClean="0">
                <a:cs typeface="Arial" pitchFamily="34" charset="0"/>
              </a:rPr>
              <a:t>However, this same enabling characteristic also influences risk by changing the particles' potential for mobility, exposure, absorption, reactivity, and toxicity.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457200" y="152400"/>
            <a:ext cx="8229600" cy="6324600"/>
          </a:xfrm>
        </p:spPr>
        <p:txBody>
          <a:bodyPr/>
          <a:lstStyle/>
          <a:p>
            <a:pPr eaLnBrk="1" hangingPunct="1"/>
            <a:endParaRPr lang="en-US" sz="3200" b="1" smtClean="0">
              <a:cs typeface="Times New Roman" pitchFamily="18" charset="0"/>
            </a:endParaRPr>
          </a:p>
          <a:p>
            <a:pPr eaLnBrk="1" hangingPunct="1">
              <a:buFont typeface="Wingdings 2" pitchFamily="18" charset="2"/>
              <a:buNone/>
            </a:pPr>
            <a:r>
              <a:rPr lang="en-US" sz="3200" b="1" smtClean="0">
                <a:cs typeface="Times New Roman" pitchFamily="18" charset="0"/>
              </a:rPr>
              <a:t>  3- Environmental Implications</a:t>
            </a:r>
          </a:p>
          <a:p>
            <a:pPr eaLnBrk="1" hangingPunct="1">
              <a:buFont typeface="Wingdings 2" pitchFamily="18" charset="2"/>
              <a:buNone/>
            </a:pPr>
            <a:endParaRPr lang="en-US" sz="3200" b="1" smtClean="0">
              <a:cs typeface="Arial" pitchFamily="34" charset="0"/>
            </a:endParaRPr>
          </a:p>
          <a:p>
            <a:pPr eaLnBrk="1" hangingPunct="1"/>
            <a:r>
              <a:rPr lang="en-US" sz="3200" b="1" smtClean="0">
                <a:cs typeface="Arial" pitchFamily="34" charset="0"/>
              </a:rPr>
              <a:t>When a nanomaterial is used for environmental remediation, it is intentionally introduced into the environment to exploit its unique properties. </a:t>
            </a:r>
          </a:p>
          <a:p>
            <a:pPr eaLnBrk="1" hangingPunct="1"/>
            <a:r>
              <a:rPr lang="en-US" sz="3200" b="1" smtClean="0">
                <a:cs typeface="Arial" pitchFamily="34" charset="0"/>
              </a:rPr>
              <a:t>Nevertheless, nanomaterials can have side effects, and a risk assessment requires knowledge of their distribution in the environment and food chain. </a:t>
            </a:r>
          </a:p>
          <a:p>
            <a:pPr eaLnBrk="1" hangingPunct="1"/>
            <a:endParaRPr lang="en-US" sz="3200" smtClean="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0" y="381000"/>
            <a:ext cx="9144000" cy="762000"/>
          </a:xfrm>
        </p:spPr>
        <p:txBody>
          <a:bodyPr/>
          <a:lstStyle/>
          <a:p>
            <a:pPr eaLnBrk="1" hangingPunct="1"/>
            <a:r>
              <a:rPr lang="en-US" sz="3600" b="1" smtClean="0">
                <a:cs typeface="Times New Roman" pitchFamily="18" charset="0"/>
              </a:rPr>
              <a:t>3- Environmental Implications</a:t>
            </a:r>
          </a:p>
        </p:txBody>
      </p:sp>
      <p:sp>
        <p:nvSpPr>
          <p:cNvPr id="38915" name="Rectangle 3"/>
          <p:cNvSpPr>
            <a:spLocks noGrp="1" noChangeArrowheads="1"/>
          </p:cNvSpPr>
          <p:nvPr>
            <p:ph idx="1"/>
          </p:nvPr>
        </p:nvSpPr>
        <p:spPr>
          <a:xfrm>
            <a:off x="0" y="609600"/>
            <a:ext cx="9144000" cy="6248400"/>
          </a:xfrm>
        </p:spPr>
        <p:txBody>
          <a:bodyPr/>
          <a:lstStyle/>
          <a:p>
            <a:pPr eaLnBrk="1" hangingPunct="1"/>
            <a:endParaRPr lang="en-US" sz="3200" b="1" smtClean="0">
              <a:cs typeface="Arial" pitchFamily="34" charset="0"/>
            </a:endParaRPr>
          </a:p>
          <a:p>
            <a:pPr eaLnBrk="1" hangingPunct="1"/>
            <a:r>
              <a:rPr lang="en-US" sz="3200" b="1" smtClean="0">
                <a:cs typeface="Arial" pitchFamily="34" charset="0"/>
              </a:rPr>
              <a:t>Risk assessment is required for understanding the </a:t>
            </a:r>
            <a:r>
              <a:rPr lang="en-US" sz="3200" b="1" i="1" u="sng" smtClean="0">
                <a:cs typeface="Arial" pitchFamily="34" charset="0"/>
              </a:rPr>
              <a:t>nanoparticles’ behavior</a:t>
            </a:r>
            <a:r>
              <a:rPr lang="en-US" sz="3200" b="1" smtClean="0">
                <a:cs typeface="Arial" pitchFamily="34" charset="0"/>
              </a:rPr>
              <a:t> to evaluate potential risks associated with nanomaterial use for remediation. </a:t>
            </a:r>
          </a:p>
          <a:p>
            <a:pPr eaLnBrk="1" hangingPunct="1"/>
            <a:r>
              <a:rPr lang="en-US" sz="3200" b="1" smtClean="0">
                <a:cs typeface="Arial" pitchFamily="34" charset="0"/>
              </a:rPr>
              <a:t>Side effects associated with the use of nanotechnology, especially environmental risks associated with residual nanomaterials’ fate and transport in the environment, are not yet fully explored and understood.</a:t>
            </a:r>
            <a:endParaRPr lang="en-US" sz="3200" b="1" i="1" u="sng" smtClean="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0" y="609600"/>
            <a:ext cx="9144000" cy="990600"/>
          </a:xfrm>
        </p:spPr>
        <p:txBody>
          <a:bodyPr/>
          <a:lstStyle/>
          <a:p>
            <a:pPr eaLnBrk="1" hangingPunct="1"/>
            <a:r>
              <a:rPr lang="en-US" sz="3600" b="1" smtClean="0">
                <a:cs typeface="Times New Roman" pitchFamily="18" charset="0"/>
              </a:rPr>
              <a:t>3- Environmental Implications</a:t>
            </a:r>
          </a:p>
        </p:txBody>
      </p:sp>
      <p:sp>
        <p:nvSpPr>
          <p:cNvPr id="39939" name="Rectangle 3"/>
          <p:cNvSpPr>
            <a:spLocks noGrp="1" noChangeArrowheads="1"/>
          </p:cNvSpPr>
          <p:nvPr>
            <p:ph idx="1"/>
          </p:nvPr>
        </p:nvSpPr>
        <p:spPr>
          <a:xfrm>
            <a:off x="0" y="1371600"/>
            <a:ext cx="9144000" cy="5486400"/>
          </a:xfrm>
        </p:spPr>
        <p:txBody>
          <a:bodyPr/>
          <a:lstStyle/>
          <a:p>
            <a:pPr eaLnBrk="1" hangingPunct="1">
              <a:lnSpc>
                <a:spcPct val="90000"/>
              </a:lnSpc>
            </a:pPr>
            <a:endParaRPr lang="en-US" sz="3200" b="1" i="1" u="sng" smtClean="0">
              <a:cs typeface="Arial" pitchFamily="34" charset="0"/>
            </a:endParaRPr>
          </a:p>
          <a:p>
            <a:pPr eaLnBrk="1" hangingPunct="1">
              <a:lnSpc>
                <a:spcPct val="90000"/>
              </a:lnSpc>
            </a:pPr>
            <a:r>
              <a:rPr lang="en-US" sz="3200" b="1" i="1" u="sng" smtClean="0">
                <a:cs typeface="Arial" pitchFamily="34" charset="0"/>
              </a:rPr>
              <a:t>Uncertainties</a:t>
            </a:r>
            <a:r>
              <a:rPr lang="en-US" sz="3200" b="1" smtClean="0">
                <a:cs typeface="Arial" pitchFamily="34" charset="0"/>
              </a:rPr>
              <a:t> of the nature and interaction of nanomaterials in the following areas add to the complexity of risk concerns. </a:t>
            </a:r>
          </a:p>
          <a:p>
            <a:pPr eaLnBrk="1" hangingPunct="1">
              <a:lnSpc>
                <a:spcPct val="90000"/>
              </a:lnSpc>
              <a:buFontTx/>
              <a:buNone/>
            </a:pPr>
            <a:r>
              <a:rPr lang="en-US" sz="3200" b="1" smtClean="0">
                <a:cs typeface="Arial" pitchFamily="34" charset="0"/>
              </a:rPr>
              <a:t>    a- Uncertainty in relationship between size,   surface area, and surface reactivity</a:t>
            </a:r>
          </a:p>
          <a:p>
            <a:pPr eaLnBrk="1" hangingPunct="1">
              <a:lnSpc>
                <a:spcPct val="90000"/>
              </a:lnSpc>
              <a:buFontTx/>
              <a:buNone/>
            </a:pPr>
            <a:r>
              <a:rPr lang="en-US" sz="3200" b="1" smtClean="0">
                <a:cs typeface="Arial" pitchFamily="34" charset="0"/>
              </a:rPr>
              <a:t>   b- Uncertainty in relationship of radionuclide and nanomaterials.</a:t>
            </a:r>
          </a:p>
          <a:p>
            <a:pPr eaLnBrk="1" hangingPunct="1">
              <a:lnSpc>
                <a:spcPct val="90000"/>
              </a:lnSpc>
              <a:buFontTx/>
              <a:buNone/>
            </a:pPr>
            <a:r>
              <a:rPr lang="en-US" sz="3200" b="1" smtClean="0">
                <a:cs typeface="Arial" pitchFamily="34" charset="0"/>
              </a:rPr>
              <a:t>	</a:t>
            </a:r>
            <a:endParaRPr lang="en-US" sz="3200" smtClean="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pPr algn="ctr">
              <a:defRPr/>
            </a:pPr>
            <a:endParaRPr lang="en-US" sz="3600" b="1" dirty="0" smtClean="0"/>
          </a:p>
          <a:p>
            <a:pPr algn="ctr">
              <a:buFont typeface="Wingdings 2" pitchFamily="18" charset="2"/>
              <a:buNone/>
              <a:defRPr/>
            </a:pPr>
            <a:endParaRPr lang="en-US" sz="3600" b="1" dirty="0" smtClean="0"/>
          </a:p>
          <a:p>
            <a:pPr algn="ctr">
              <a:buFont typeface="Wingdings 2" pitchFamily="18" charset="2"/>
              <a:buNone/>
              <a:defRPr/>
            </a:pPr>
            <a:endParaRPr lang="en-US" sz="3600" b="1" dirty="0" smtClean="0"/>
          </a:p>
          <a:p>
            <a:pPr>
              <a:defRPr/>
            </a:pPr>
            <a:endParaRPr lang="en-US" sz="3600" dirty="0" smtClean="0"/>
          </a:p>
          <a:p>
            <a:pPr>
              <a:defRPr/>
            </a:pPr>
            <a:r>
              <a:rPr lang="en-US" sz="3600" b="1" i="1" dirty="0" smtClean="0"/>
              <a:t>   </a:t>
            </a:r>
            <a:r>
              <a:rPr lang="en-US" sz="4000" b="1" i="1" dirty="0" smtClean="0">
                <a:solidFill>
                  <a:schemeClr val="accent1">
                    <a:lumMod val="60000"/>
                    <a:lumOff val="40000"/>
                  </a:schemeClr>
                </a:solidFill>
              </a:rPr>
              <a:t>Thank You for Your Attention</a:t>
            </a:r>
            <a:r>
              <a:rPr lang="en-US" sz="3600" b="1" i="1" dirty="0" smtClean="0"/>
              <a:t> </a:t>
            </a:r>
            <a:endParaRPr lang="en-US" sz="36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2400" y="228600"/>
            <a:ext cx="8991600" cy="1371600"/>
          </a:xfrm>
        </p:spPr>
        <p:txBody>
          <a:bodyPr/>
          <a:lstStyle/>
          <a:p>
            <a:pPr eaLnBrk="1" hangingPunct="1"/>
            <a:r>
              <a:rPr lang="en-US" sz="3200" b="1" smtClean="0">
                <a:cs typeface="Times New Roman" pitchFamily="18" charset="0"/>
              </a:rPr>
              <a:t>Why Nanoscale?</a:t>
            </a:r>
          </a:p>
        </p:txBody>
      </p:sp>
      <p:sp>
        <p:nvSpPr>
          <p:cNvPr id="8195" name="Rectangle 3"/>
          <p:cNvSpPr>
            <a:spLocks noGrp="1" noChangeArrowheads="1"/>
          </p:cNvSpPr>
          <p:nvPr>
            <p:ph idx="1"/>
          </p:nvPr>
        </p:nvSpPr>
        <p:spPr>
          <a:xfrm>
            <a:off x="0" y="1143000"/>
            <a:ext cx="9144000" cy="5715000"/>
          </a:xfrm>
        </p:spPr>
        <p:txBody>
          <a:bodyPr/>
          <a:lstStyle/>
          <a:p>
            <a:pPr eaLnBrk="1" hangingPunct="1"/>
            <a:endParaRPr lang="en-US" b="1" smtClean="0">
              <a:cs typeface="Arial" pitchFamily="34" charset="0"/>
            </a:endParaRPr>
          </a:p>
          <a:p>
            <a:pPr eaLnBrk="1" hangingPunct="1"/>
            <a:endParaRPr lang="en-US" b="1" smtClean="0">
              <a:cs typeface="Arial" pitchFamily="34" charset="0"/>
            </a:endParaRPr>
          </a:p>
          <a:p>
            <a:pPr eaLnBrk="1" hangingPunct="1"/>
            <a:r>
              <a:rPr lang="en-US" sz="3200" b="1" smtClean="0">
                <a:cs typeface="Arial" pitchFamily="34" charset="0"/>
              </a:rPr>
              <a:t>A nanometer (nm) is one thousand millionth of a meter. People are interested in the nanoscale because at this scale physical and chemical properties of materials differ significantly from those at a larger scale.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144000" cy="533400"/>
          </a:xfrm>
        </p:spPr>
        <p:txBody>
          <a:bodyPr/>
          <a:lstStyle/>
          <a:p>
            <a:pPr eaLnBrk="1" hangingPunct="1"/>
            <a:r>
              <a:rPr lang="en-US" sz="3200" b="1" smtClean="0">
                <a:cs typeface="Traditional Arabic" pitchFamily="18" charset="-78"/>
              </a:rPr>
              <a:t>Why Nanoscale?</a:t>
            </a:r>
          </a:p>
        </p:txBody>
      </p:sp>
      <p:pic>
        <p:nvPicPr>
          <p:cNvPr id="9219" name="Picture 6" descr="nanoscale"/>
          <p:cNvPicPr>
            <a:picLocks noChangeAspect="1" noChangeArrowheads="1"/>
          </p:cNvPicPr>
          <p:nvPr/>
        </p:nvPicPr>
        <p:blipFill>
          <a:blip r:embed="rId3"/>
          <a:srcRect/>
          <a:stretch>
            <a:fillRect/>
          </a:stretch>
        </p:blipFill>
        <p:spPr bwMode="auto">
          <a:xfrm>
            <a:off x="0" y="609600"/>
            <a:ext cx="9144000" cy="624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0" y="685800"/>
            <a:ext cx="9144000" cy="6172200"/>
          </a:xfrm>
        </p:spPr>
        <p:txBody>
          <a:bodyPr/>
          <a:lstStyle/>
          <a:p>
            <a:pPr eaLnBrk="1" hangingPunct="1">
              <a:lnSpc>
                <a:spcPct val="80000"/>
              </a:lnSpc>
            </a:pPr>
            <a:endParaRPr lang="en-US" sz="2800" b="1" smtClean="0">
              <a:cs typeface="Arial" pitchFamily="34" charset="0"/>
            </a:endParaRPr>
          </a:p>
          <a:p>
            <a:pPr eaLnBrk="1" hangingPunct="1">
              <a:lnSpc>
                <a:spcPct val="80000"/>
              </a:lnSpc>
              <a:buFontTx/>
              <a:buNone/>
            </a:pPr>
            <a:r>
              <a:rPr lang="en-US" sz="2800" b="1" smtClean="0">
                <a:cs typeface="Arial" pitchFamily="34" charset="0"/>
              </a:rPr>
              <a:t>     1.1.2- What is nanomaterial?</a:t>
            </a:r>
          </a:p>
          <a:p>
            <a:pPr eaLnBrk="1" hangingPunct="1">
              <a:lnSpc>
                <a:spcPct val="80000"/>
              </a:lnSpc>
            </a:pPr>
            <a:endParaRPr lang="en-US" sz="2800" b="1" smtClean="0">
              <a:cs typeface="Arial" pitchFamily="34" charset="0"/>
            </a:endParaRPr>
          </a:p>
          <a:p>
            <a:pPr eaLnBrk="1" hangingPunct="1">
              <a:lnSpc>
                <a:spcPct val="80000"/>
              </a:lnSpc>
            </a:pPr>
            <a:r>
              <a:rPr lang="en-US" sz="2800" b="1" smtClean="0">
                <a:cs typeface="Arial" pitchFamily="34" charset="0"/>
              </a:rPr>
              <a:t>Is defined as any material that has unique or novel properties, due to the nanoscale ( nano metre- scale) structuring. </a:t>
            </a:r>
          </a:p>
          <a:p>
            <a:pPr eaLnBrk="1" hangingPunct="1">
              <a:lnSpc>
                <a:spcPct val="80000"/>
              </a:lnSpc>
            </a:pPr>
            <a:r>
              <a:rPr lang="en-US" sz="2800" b="1" smtClean="0">
                <a:cs typeface="Arial" pitchFamily="34" charset="0"/>
              </a:rPr>
              <a:t>These are formed by incorporation or structuring of nanoparticles.</a:t>
            </a:r>
          </a:p>
          <a:p>
            <a:pPr eaLnBrk="1" hangingPunct="1">
              <a:lnSpc>
                <a:spcPct val="80000"/>
              </a:lnSpc>
            </a:pPr>
            <a:r>
              <a:rPr lang="en-US" sz="2800" b="1" smtClean="0">
                <a:cs typeface="Arial" pitchFamily="34" charset="0"/>
              </a:rPr>
              <a:t>They are subdivided into nanocrystals, nanopowders, and nanotubes: A sequence of nanoscale of C60 atoms arranged in a long thin cylindrical structure.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0" descr="nanotube_hd"/>
          <p:cNvPicPr>
            <a:picLocks noChangeAspect="1" noChangeArrowheads="1"/>
          </p:cNvPicPr>
          <p:nvPr/>
        </p:nvPicPr>
        <p:blipFill>
          <a:blip r:embed="rId2"/>
          <a:srcRect/>
          <a:stretch>
            <a:fillRect/>
          </a:stretch>
        </p:blipFill>
        <p:spPr bwMode="auto">
          <a:xfrm>
            <a:off x="914400" y="1143000"/>
            <a:ext cx="7543800" cy="5715000"/>
          </a:xfrm>
          <a:prstGeom prst="rect">
            <a:avLst/>
          </a:prstGeom>
          <a:noFill/>
          <a:ln w="9525">
            <a:noFill/>
            <a:miter lim="800000"/>
            <a:headEnd/>
            <a:tailEnd/>
          </a:ln>
        </p:spPr>
      </p:pic>
      <p:sp>
        <p:nvSpPr>
          <p:cNvPr id="11267" name="Rectangle 4"/>
          <p:cNvSpPr>
            <a:spLocks noChangeArrowheads="1"/>
          </p:cNvSpPr>
          <p:nvPr/>
        </p:nvSpPr>
        <p:spPr bwMode="auto">
          <a:xfrm>
            <a:off x="381000" y="228600"/>
            <a:ext cx="8610600" cy="584200"/>
          </a:xfrm>
          <a:prstGeom prst="rect">
            <a:avLst/>
          </a:prstGeom>
          <a:noFill/>
          <a:ln w="9525">
            <a:noFill/>
            <a:miter lim="800000"/>
            <a:headEnd/>
            <a:tailEnd/>
          </a:ln>
        </p:spPr>
        <p:txBody>
          <a:bodyPr>
            <a:spAutoFit/>
          </a:bodyPr>
          <a:lstStyle/>
          <a:p>
            <a:pPr algn="ctr"/>
            <a:r>
              <a:rPr lang="en-US" sz="3200" b="1"/>
              <a:t>1.1.2- What is nanomaterial?</a:t>
            </a:r>
            <a:endParaRPr lang="en-US" sz="3200"/>
          </a:p>
        </p:txBody>
      </p:sp>
      <p:sp>
        <p:nvSpPr>
          <p:cNvPr id="11268" name="Rectangle 5"/>
          <p:cNvSpPr>
            <a:spLocks noChangeArrowheads="1"/>
          </p:cNvSpPr>
          <p:nvPr/>
        </p:nvSpPr>
        <p:spPr bwMode="auto">
          <a:xfrm>
            <a:off x="3352800" y="838200"/>
            <a:ext cx="2185988" cy="369888"/>
          </a:xfrm>
          <a:prstGeom prst="rect">
            <a:avLst/>
          </a:prstGeom>
          <a:noFill/>
          <a:ln w="9525">
            <a:noFill/>
            <a:miter lim="800000"/>
            <a:headEnd/>
            <a:tailEnd/>
          </a:ln>
        </p:spPr>
        <p:txBody>
          <a:bodyPr wrap="none">
            <a:spAutoFit/>
          </a:bodyPr>
          <a:lstStyle/>
          <a:p>
            <a:pPr algn="l" rtl="0"/>
            <a:r>
              <a:rPr lang="en-US" b="1"/>
              <a:t>carbon nanotubes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Full-size image (82 K)"/>
          <p:cNvPicPr>
            <a:picLocks noChangeAspect="1" noChangeArrowheads="1"/>
          </p:cNvPicPr>
          <p:nvPr/>
        </p:nvPicPr>
        <p:blipFill>
          <a:blip r:embed="rId2"/>
          <a:srcRect/>
          <a:stretch>
            <a:fillRect/>
          </a:stretch>
        </p:blipFill>
        <p:spPr bwMode="auto">
          <a:xfrm>
            <a:off x="1066800" y="1295400"/>
            <a:ext cx="6934200" cy="5381625"/>
          </a:xfrm>
          <a:prstGeom prst="rect">
            <a:avLst/>
          </a:prstGeom>
          <a:noFill/>
          <a:ln w="9525">
            <a:noFill/>
            <a:miter lim="800000"/>
            <a:headEnd/>
            <a:tailEnd/>
          </a:ln>
        </p:spPr>
      </p:pic>
      <p:sp>
        <p:nvSpPr>
          <p:cNvPr id="12291" name="Rectangle 4"/>
          <p:cNvSpPr>
            <a:spLocks noChangeArrowheads="1"/>
          </p:cNvSpPr>
          <p:nvPr/>
        </p:nvSpPr>
        <p:spPr bwMode="auto">
          <a:xfrm>
            <a:off x="0" y="228600"/>
            <a:ext cx="9144000" cy="584200"/>
          </a:xfrm>
          <a:prstGeom prst="rect">
            <a:avLst/>
          </a:prstGeom>
          <a:noFill/>
          <a:ln w="9525">
            <a:noFill/>
            <a:miter lim="800000"/>
            <a:headEnd/>
            <a:tailEnd/>
          </a:ln>
        </p:spPr>
        <p:txBody>
          <a:bodyPr>
            <a:spAutoFit/>
          </a:bodyPr>
          <a:lstStyle/>
          <a:p>
            <a:pPr algn="ctr"/>
            <a:r>
              <a:rPr lang="en-US" sz="3200" b="1"/>
              <a:t>1.1.2- What is nanomaterial?</a:t>
            </a:r>
            <a:endParaRPr lang="en-US" sz="3200"/>
          </a:p>
        </p:txBody>
      </p:sp>
      <p:sp>
        <p:nvSpPr>
          <p:cNvPr id="12292" name="Rectangle 5"/>
          <p:cNvSpPr>
            <a:spLocks noChangeArrowheads="1"/>
          </p:cNvSpPr>
          <p:nvPr/>
        </p:nvSpPr>
        <p:spPr bwMode="auto">
          <a:xfrm>
            <a:off x="2362200" y="609600"/>
            <a:ext cx="4572000" cy="646113"/>
          </a:xfrm>
          <a:prstGeom prst="rect">
            <a:avLst/>
          </a:prstGeom>
          <a:noFill/>
          <a:ln w="9525">
            <a:noFill/>
            <a:miter lim="800000"/>
            <a:headEnd/>
            <a:tailEnd/>
          </a:ln>
        </p:spPr>
        <p:txBody>
          <a:bodyPr>
            <a:spAutoFit/>
          </a:bodyPr>
          <a:lstStyle/>
          <a:p>
            <a:pPr algn="ctr" rtl="0"/>
            <a:r>
              <a:rPr lang="en-US" b="1"/>
              <a:t>Noble metal nanocrystals with cyclic penta-twinned structures</a:t>
            </a:r>
            <a:r>
              <a:rPr lang="en-US"/>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NanoMech Acquires Canadian Nano Technologies (Canano)"/>
          <p:cNvPicPr>
            <a:picLocks noChangeAspect="1" noChangeArrowheads="1"/>
          </p:cNvPicPr>
          <p:nvPr/>
        </p:nvPicPr>
        <p:blipFill>
          <a:blip r:embed="rId2"/>
          <a:srcRect/>
          <a:stretch>
            <a:fillRect/>
          </a:stretch>
        </p:blipFill>
        <p:spPr bwMode="auto">
          <a:xfrm>
            <a:off x="1219200" y="1295400"/>
            <a:ext cx="6248400" cy="5334000"/>
          </a:xfrm>
          <a:prstGeom prst="rect">
            <a:avLst/>
          </a:prstGeom>
          <a:noFill/>
          <a:ln w="9525">
            <a:noFill/>
            <a:miter lim="800000"/>
            <a:headEnd/>
            <a:tailEnd/>
          </a:ln>
        </p:spPr>
      </p:pic>
      <p:sp>
        <p:nvSpPr>
          <p:cNvPr id="13315" name="Rectangle 4"/>
          <p:cNvSpPr>
            <a:spLocks noChangeArrowheads="1"/>
          </p:cNvSpPr>
          <p:nvPr/>
        </p:nvSpPr>
        <p:spPr bwMode="auto">
          <a:xfrm>
            <a:off x="0" y="0"/>
            <a:ext cx="8839200" cy="584200"/>
          </a:xfrm>
          <a:prstGeom prst="rect">
            <a:avLst/>
          </a:prstGeom>
          <a:noFill/>
          <a:ln w="9525">
            <a:noFill/>
            <a:miter lim="800000"/>
            <a:headEnd/>
            <a:tailEnd/>
          </a:ln>
        </p:spPr>
        <p:txBody>
          <a:bodyPr>
            <a:spAutoFit/>
          </a:bodyPr>
          <a:lstStyle/>
          <a:p>
            <a:pPr algn="ctr"/>
            <a:r>
              <a:rPr lang="en-US" sz="3200" b="1"/>
              <a:t>1.1.2- What is nanomaterial?</a:t>
            </a:r>
            <a:endParaRPr lang="en-US" sz="3200"/>
          </a:p>
        </p:txBody>
      </p:sp>
      <p:sp>
        <p:nvSpPr>
          <p:cNvPr id="13316" name="Rectangle 5"/>
          <p:cNvSpPr>
            <a:spLocks noChangeArrowheads="1"/>
          </p:cNvSpPr>
          <p:nvPr/>
        </p:nvSpPr>
        <p:spPr bwMode="auto">
          <a:xfrm>
            <a:off x="3505200" y="762000"/>
            <a:ext cx="1582738" cy="369888"/>
          </a:xfrm>
          <a:prstGeom prst="rect">
            <a:avLst/>
          </a:prstGeom>
          <a:noFill/>
          <a:ln w="9525">
            <a:noFill/>
            <a:miter lim="800000"/>
            <a:headEnd/>
            <a:tailEnd/>
          </a:ln>
        </p:spPr>
        <p:txBody>
          <a:bodyPr wrap="none">
            <a:spAutoFit/>
          </a:bodyPr>
          <a:lstStyle/>
          <a:p>
            <a:pPr algn="l" rtl="0"/>
            <a:r>
              <a:rPr lang="en-US" b="1"/>
              <a:t>Naonpowder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1876</TotalTime>
  <Words>1317</Words>
  <Application>Microsoft PowerPoint</Application>
  <PresentationFormat>On-screen Show (4:3)</PresentationFormat>
  <Paragraphs>194</Paragraphs>
  <Slides>36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Traditional Arabic</vt:lpstr>
      <vt:lpstr>Constantia</vt:lpstr>
      <vt:lpstr>Majalla UI</vt:lpstr>
      <vt:lpstr>Wingdings 2</vt:lpstr>
      <vt:lpstr>Times New Roman</vt:lpstr>
      <vt:lpstr>Flow</vt:lpstr>
      <vt:lpstr>Environmental Applications of Nanotechnology with Special Emphasis on Water Purification</vt:lpstr>
      <vt:lpstr>Presentation Layout</vt:lpstr>
      <vt:lpstr>1.1- What is Nanotechnology?</vt:lpstr>
      <vt:lpstr>Why Nanoscale?</vt:lpstr>
      <vt:lpstr>Why Nanoscale?</vt:lpstr>
      <vt:lpstr>Slide 6</vt:lpstr>
      <vt:lpstr>Slide 7</vt:lpstr>
      <vt:lpstr>Slide 8</vt:lpstr>
      <vt:lpstr>Slide 9</vt:lpstr>
      <vt:lpstr>Slide 10</vt:lpstr>
      <vt:lpstr>1.1.2- What is nanomaterial?</vt:lpstr>
      <vt:lpstr>1.1.2- What is nanomaterial?</vt:lpstr>
      <vt:lpstr>Slide 13</vt:lpstr>
      <vt:lpstr>Slide 14</vt:lpstr>
      <vt:lpstr>Slide 15</vt:lpstr>
      <vt:lpstr>Slide 16</vt:lpstr>
      <vt:lpstr>1.3- Approaches of Nanotechnology          (growth methods ):   1.3.1- Bottom-up or top-down?</vt:lpstr>
      <vt:lpstr>1.3.1- Bottom-up or top-down?</vt:lpstr>
      <vt:lpstr>1.3.1- Bottom-up or top-down?</vt:lpstr>
      <vt:lpstr>2- Applications of Nanotechnology:  2.1 General Applications</vt:lpstr>
      <vt:lpstr>2.2- Environmental Applications  Check http://www.nanowerk.com/products/product.php?id=160  for more details </vt:lpstr>
      <vt:lpstr>Slide 22</vt:lpstr>
      <vt:lpstr>Slide 23</vt:lpstr>
      <vt:lpstr>2.2.1- Water Purification</vt:lpstr>
      <vt:lpstr>2.2.1- Water Purification</vt:lpstr>
      <vt:lpstr>Slide 26</vt:lpstr>
      <vt:lpstr>2.2.1- Water Purification</vt:lpstr>
      <vt:lpstr>Slide 28</vt:lpstr>
      <vt:lpstr>2.2.1- Water Purification</vt:lpstr>
      <vt:lpstr>Slide 30</vt:lpstr>
      <vt:lpstr>Slide 31</vt:lpstr>
      <vt:lpstr>3- Environmental Implications</vt:lpstr>
      <vt:lpstr>Slide 33</vt:lpstr>
      <vt:lpstr>3- Environmental Implications</vt:lpstr>
      <vt:lpstr>3- Environmental Implications</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Unesco-Sec</dc:creator>
  <cp:lastModifiedBy>DR MAIDUL HOSSAIN</cp:lastModifiedBy>
  <cp:revision>63</cp:revision>
  <cp:lastPrinted>1601-01-01T00:00:00Z</cp:lastPrinted>
  <dcterms:created xsi:type="dcterms:W3CDTF">1601-01-01T00:00:00Z</dcterms:created>
  <dcterms:modified xsi:type="dcterms:W3CDTF">2020-05-09T06:29:02Z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