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56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8CD4-7AEC-4A9D-9D07-0667DA9C4323}" type="datetimeFigureOut">
              <a:rPr lang="en-IN" smtClean="0"/>
              <a:t>06-04-2020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5FF1-A7E8-4B35-9C8A-077733539BB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70629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8CD4-7AEC-4A9D-9D07-0667DA9C4323}" type="datetimeFigureOut">
              <a:rPr lang="en-IN" smtClean="0"/>
              <a:t>06-04-2020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5FF1-A7E8-4B35-9C8A-077733539BB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50730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8CD4-7AEC-4A9D-9D07-0667DA9C4323}" type="datetimeFigureOut">
              <a:rPr lang="en-IN" smtClean="0"/>
              <a:t>06-04-2020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5FF1-A7E8-4B35-9C8A-077733539BB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7023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8CD4-7AEC-4A9D-9D07-0667DA9C4323}" type="datetimeFigureOut">
              <a:rPr lang="en-IN" smtClean="0"/>
              <a:t>06-04-2020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5FF1-A7E8-4B35-9C8A-077733539BB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90884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8CD4-7AEC-4A9D-9D07-0667DA9C4323}" type="datetimeFigureOut">
              <a:rPr lang="en-IN" smtClean="0"/>
              <a:t>06-04-2020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5FF1-A7E8-4B35-9C8A-077733539BB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29078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8CD4-7AEC-4A9D-9D07-0667DA9C4323}" type="datetimeFigureOut">
              <a:rPr lang="en-IN" smtClean="0"/>
              <a:t>06-04-2020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5FF1-A7E8-4B35-9C8A-077733539BB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84576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8CD4-7AEC-4A9D-9D07-0667DA9C4323}" type="datetimeFigureOut">
              <a:rPr lang="en-IN" smtClean="0"/>
              <a:t>06-04-2020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5FF1-A7E8-4B35-9C8A-077733539BB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34012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8CD4-7AEC-4A9D-9D07-0667DA9C4323}" type="datetimeFigureOut">
              <a:rPr lang="en-IN" smtClean="0"/>
              <a:t>06-04-2020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5FF1-A7E8-4B35-9C8A-077733539BB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03568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8CD4-7AEC-4A9D-9D07-0667DA9C4323}" type="datetimeFigureOut">
              <a:rPr lang="en-IN" smtClean="0"/>
              <a:t>06-04-2020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5FF1-A7E8-4B35-9C8A-077733539BB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0988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8CD4-7AEC-4A9D-9D07-0667DA9C4323}" type="datetimeFigureOut">
              <a:rPr lang="en-IN" smtClean="0"/>
              <a:t>06-04-2020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5FF1-A7E8-4B35-9C8A-077733539BB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9848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8CD4-7AEC-4A9D-9D07-0667DA9C4323}" type="datetimeFigureOut">
              <a:rPr lang="en-IN" smtClean="0"/>
              <a:t>06-04-2020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F5FF1-A7E8-4B35-9C8A-077733539BB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0776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A8CD4-7AEC-4A9D-9D07-0667DA9C4323}" type="datetimeFigureOut">
              <a:rPr lang="en-IN" smtClean="0"/>
              <a:t>06-04-2020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F5FF1-A7E8-4B35-9C8A-077733539BB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0759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PHI 204 (</a:t>
            </a:r>
            <a:r>
              <a:rPr lang="en-US" dirty="0" smtClean="0"/>
              <a:t>CBCS</a:t>
            </a:r>
            <a:r>
              <a:rPr lang="en-US" dirty="0" smtClean="0"/>
              <a:t>)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tx1"/>
                </a:solidFill>
              </a:rPr>
              <a:t>PHILOSOPHICAL ISSUES</a:t>
            </a:r>
            <a:endParaRPr lang="en-IN" sz="4800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93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7"/>
    </mc:Choice>
    <mc:Fallback>
      <p:transition spd="slow" advTm="6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SWAMI VIVEKANANDA</a:t>
            </a:r>
            <a:br>
              <a:rPr lang="en-US" dirty="0" smtClean="0"/>
            </a:br>
            <a:r>
              <a:rPr lang="en-US" dirty="0" smtClean="0"/>
              <a:t>Philosophy of Love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r>
              <a:rPr lang="en-US" sz="4400" dirty="0" smtClean="0"/>
              <a:t>LECTURE – 2</a:t>
            </a:r>
          </a:p>
          <a:p>
            <a:pPr marL="0" indent="0" algn="ctr">
              <a:buNone/>
            </a:pPr>
            <a:endParaRPr lang="en-US" sz="4400" dirty="0" smtClean="0"/>
          </a:p>
          <a:p>
            <a:r>
              <a:rPr lang="en-US" sz="4400" dirty="0" smtClean="0"/>
              <a:t>Pg no.: 31</a:t>
            </a:r>
          </a:p>
          <a:p>
            <a:r>
              <a:rPr lang="en-US" sz="4400" dirty="0" smtClean="0"/>
              <a:t>Section: Ways of Realisation   </a:t>
            </a:r>
          </a:p>
          <a:p>
            <a:pPr marL="0" indent="0" algn="ctr">
              <a:buNone/>
            </a:pPr>
            <a:endParaRPr lang="en-IN" sz="4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38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13"/>
    </mc:Choice>
    <mc:Fallback>
      <p:transition spd="slow" advTm="60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Ultimate destiny of an individual –</a:t>
            </a:r>
            <a:br>
              <a:rPr lang="en-US" sz="4000" dirty="0" smtClean="0"/>
            </a:br>
            <a:r>
              <a:rPr lang="en-US" sz="4000" dirty="0" smtClean="0"/>
              <a:t>realisation of immortality </a:t>
            </a:r>
            <a:endParaRPr lang="en-IN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Possible for everyone to attain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One’s own knowledge, action, love, and service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May show the way to others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2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598"/>
    </mc:Choice>
    <mc:Fallback>
      <p:transition spd="slow" advTm="178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the process of this realisation?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Yoga</a:t>
            </a:r>
            <a:r>
              <a:rPr lang="en-US" dirty="0" smtClean="0"/>
              <a:t> – two kinds of meanings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smtClean="0"/>
              <a:t>Union</a:t>
            </a:r>
          </a:p>
          <a:p>
            <a:pPr marL="571500" indent="-571500">
              <a:buFont typeface="+mj-lt"/>
              <a:buAutoNum type="romanLcPeriod"/>
            </a:pPr>
            <a:r>
              <a:rPr lang="en-US" dirty="0" smtClean="0"/>
              <a:t>Discipline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Consist of certain disciplines that would enable the pursuer to have the feeling of union</a:t>
            </a:r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40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070"/>
    </mc:Choice>
    <mc:Fallback>
      <p:transition spd="slow" advTm="114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Disciplines relates -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Cognition (J</a:t>
            </a:r>
            <a:r>
              <a:rPr lang="el-GR" dirty="0" smtClean="0"/>
              <a:t>ῆ</a:t>
            </a:r>
            <a:r>
              <a:rPr lang="en-US" dirty="0" smtClean="0"/>
              <a:t>āna Yoga)</a:t>
            </a:r>
          </a:p>
          <a:p>
            <a:r>
              <a:rPr lang="en-US" dirty="0" smtClean="0"/>
              <a:t>To Feeling (Bhakti Yoga)</a:t>
            </a:r>
          </a:p>
          <a:p>
            <a:r>
              <a:rPr lang="en-US" dirty="0" smtClean="0"/>
              <a:t>To Action (Karma Yoga)</a:t>
            </a:r>
          </a:p>
          <a:p>
            <a:r>
              <a:rPr lang="en-US" dirty="0" smtClean="0"/>
              <a:t>By controlling the mind and the body (Rāja Yoga)</a:t>
            </a:r>
          </a:p>
          <a:p>
            <a:pPr marL="0" indent="0">
              <a:buNone/>
            </a:pPr>
            <a:r>
              <a:rPr lang="en-US" dirty="0" smtClean="0"/>
              <a:t>Not inconsistent, not rival but complementary,</a:t>
            </a:r>
          </a:p>
          <a:p>
            <a:pPr marL="0" indent="0">
              <a:buNone/>
            </a:pPr>
            <a:r>
              <a:rPr lang="en-US" dirty="0" smtClean="0"/>
              <a:t>different ways for the realisation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8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195"/>
    </mc:Choice>
    <mc:Fallback>
      <p:transition spd="slow" advTm="288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Bhakti mārga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Intensity of feeling</a:t>
            </a:r>
          </a:p>
          <a:p>
            <a:r>
              <a:rPr lang="en-US" dirty="0" smtClean="0"/>
              <a:t>Strong emotions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Ordinary emotion – powerful feelings</a:t>
            </a:r>
          </a:p>
          <a:p>
            <a:pPr marL="0" indent="0">
              <a:buNone/>
            </a:pPr>
            <a:r>
              <a:rPr lang="en-US" dirty="0" smtClean="0"/>
              <a:t>Ordinary love – divine love or supreme devotion</a:t>
            </a:r>
          </a:p>
          <a:p>
            <a:pPr marL="0" indent="0">
              <a:buNone/>
            </a:pPr>
            <a:r>
              <a:rPr lang="en-US" dirty="0" smtClean="0"/>
              <a:t>This is the Bhakti mārga.</a:t>
            </a:r>
          </a:p>
          <a:p>
            <a:pPr marL="0" indent="0">
              <a:buNone/>
            </a:pPr>
            <a:r>
              <a:rPr lang="en-US" dirty="0" smtClean="0"/>
              <a:t>Devotion or love – natural to man </a:t>
            </a:r>
            <a:endParaRPr lang="en-IN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94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808"/>
    </mc:Choice>
    <mc:Fallback>
      <p:transition spd="slow" advTm="217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Ordinary love – finite object which is transitory, perishable and unreal</a:t>
            </a:r>
          </a:p>
          <a:p>
            <a:pPr marL="0" indent="0">
              <a:buNone/>
            </a:pPr>
            <a:r>
              <a:rPr lang="en-US" dirty="0" smtClean="0"/>
              <a:t>Not pure love but attachment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Pure love attained by Bhakti mārga – supreme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Universal love – love for all – based on the realisation of oneness of everything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79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453"/>
    </mc:Choice>
    <mc:Fallback>
      <p:transition spd="slow" advTm="276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199</Words>
  <Application>Microsoft Office PowerPoint</Application>
  <PresentationFormat>On-screen Show (4:3)</PresentationFormat>
  <Paragraphs>39</Paragraphs>
  <Slides>7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PHI 204 (CBCS)</vt:lpstr>
      <vt:lpstr>SWAMI VIVEKANANDA Philosophy of Love</vt:lpstr>
      <vt:lpstr>Ultimate destiny of an individual – realisation of immortality </vt:lpstr>
      <vt:lpstr>What is the process of this realisation?</vt:lpstr>
      <vt:lpstr>Disciplines relates -</vt:lpstr>
      <vt:lpstr>Bhakti mārga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 204 (CBCS)</dc:title>
  <dc:creator>ASUS</dc:creator>
  <cp:lastModifiedBy>ASUS</cp:lastModifiedBy>
  <cp:revision>10</cp:revision>
  <dcterms:created xsi:type="dcterms:W3CDTF">2020-04-06T10:47:19Z</dcterms:created>
  <dcterms:modified xsi:type="dcterms:W3CDTF">2020-04-06T14:45:41Z</dcterms:modified>
</cp:coreProperties>
</file>