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0" d="100"/>
          <a:sy n="100" d="100"/>
        </p:scale>
        <p:origin x="-28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05-Mar-20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05-Mar-20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05-Mar-20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05-Mar-20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05-Mar-20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05-Mar-20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05-Mar-20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05-Mar-20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05-Mar-20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05-Mar-20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05-Mar-20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05-Mar-20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d"/>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1295400"/>
          </a:xfrm>
        </p:spPr>
        <p:txBody>
          <a:bodyPr/>
          <a:lstStyle/>
          <a:p>
            <a:pPr algn="ctr"/>
            <a:r>
              <a:rPr lang="en-US" dirty="0" smtClean="0"/>
              <a:t>Research</a:t>
            </a:r>
            <a:endParaRPr lang="en-US" dirty="0"/>
          </a:p>
        </p:txBody>
      </p:sp>
      <p:sp>
        <p:nvSpPr>
          <p:cNvPr id="3" name="Subtitle 2"/>
          <p:cNvSpPr>
            <a:spLocks noGrp="1"/>
          </p:cNvSpPr>
          <p:nvPr>
            <p:ph type="subTitle" idx="1"/>
          </p:nvPr>
        </p:nvSpPr>
        <p:spPr/>
        <p:txBody>
          <a:bodyPr>
            <a:normAutofit/>
          </a:bodyPr>
          <a:lstStyle/>
          <a:p>
            <a:pPr algn="ctr"/>
            <a:r>
              <a:rPr lang="en-US" sz="2400" dirty="0" smtClean="0">
                <a:solidFill>
                  <a:schemeClr val="tx1"/>
                </a:solidFill>
              </a:rPr>
              <a:t>Professor </a:t>
            </a:r>
            <a:r>
              <a:rPr lang="en-US" sz="2400" dirty="0" err="1" smtClean="0">
                <a:solidFill>
                  <a:schemeClr val="tx1"/>
                </a:solidFill>
              </a:rPr>
              <a:t>Dipak</a:t>
            </a:r>
            <a:r>
              <a:rPr lang="en-US" sz="2400" dirty="0" smtClean="0">
                <a:solidFill>
                  <a:schemeClr val="tx1"/>
                </a:solidFill>
              </a:rPr>
              <a:t> K </a:t>
            </a:r>
            <a:r>
              <a:rPr lang="en-US" sz="2400" dirty="0" err="1" smtClean="0">
                <a:solidFill>
                  <a:schemeClr val="tx1"/>
                </a:solidFill>
              </a:rPr>
              <a:t>Midya</a:t>
            </a:r>
            <a:endParaRPr lang="en-US" sz="2400" dirty="0" smtClean="0">
              <a:solidFill>
                <a:schemeClr val="tx1"/>
              </a:solidFill>
            </a:endParaRPr>
          </a:p>
          <a:p>
            <a:pPr algn="ctr"/>
            <a:r>
              <a:rPr lang="en-US" sz="2400" dirty="0" smtClean="0">
                <a:solidFill>
                  <a:schemeClr val="tx1"/>
                </a:solidFill>
              </a:rPr>
              <a:t>Department of Anthropology</a:t>
            </a:r>
          </a:p>
          <a:p>
            <a:pPr algn="ctr"/>
            <a:r>
              <a:rPr lang="en-US" sz="2400" dirty="0" smtClean="0">
                <a:solidFill>
                  <a:schemeClr val="tx1"/>
                </a:solidFill>
              </a:rPr>
              <a:t>Vidyasagar University</a:t>
            </a:r>
            <a:endParaRPr lang="en-US" sz="2400" dirty="0">
              <a:solidFill>
                <a:schemeClr val="tx1"/>
              </a:solidFill>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Conclusion </a:t>
            </a:r>
            <a:endParaRPr lang="en-US" dirty="0"/>
          </a:p>
        </p:txBody>
      </p:sp>
      <p:sp>
        <p:nvSpPr>
          <p:cNvPr id="3" name="Content Placeholder 2"/>
          <p:cNvSpPr>
            <a:spLocks noGrp="1"/>
          </p:cNvSpPr>
          <p:nvPr>
            <p:ph idx="1"/>
          </p:nvPr>
        </p:nvSpPr>
        <p:spPr>
          <a:xfrm>
            <a:off x="457200" y="1066800"/>
            <a:ext cx="8229600" cy="5059363"/>
          </a:xfrm>
        </p:spPr>
        <p:txBody>
          <a:bodyPr>
            <a:normAutofit fontScale="55000" lnSpcReduction="20000"/>
          </a:bodyPr>
          <a:lstStyle/>
          <a:p>
            <a:pPr algn="just">
              <a:spcAft>
                <a:spcPts val="600"/>
              </a:spcAft>
            </a:pPr>
            <a:r>
              <a:rPr lang="en-US" dirty="0" smtClean="0"/>
              <a:t>Research  is  a  systematic  scientific  searching,  gathering  and  analyzing  of data for  finding  solution  of  a problem.  </a:t>
            </a:r>
          </a:p>
          <a:p>
            <a:pPr algn="just">
              <a:spcAft>
                <a:spcPts val="600"/>
              </a:spcAft>
            </a:pPr>
            <a:r>
              <a:rPr lang="en-US" dirty="0" smtClean="0"/>
              <a:t>It  is  a  movement  from  the  known  to  the  unknown.  Actually  it  is  a  voyage  of  discovery.  </a:t>
            </a:r>
          </a:p>
          <a:p>
            <a:pPr algn="just">
              <a:spcAft>
                <a:spcPts val="600"/>
              </a:spcAft>
            </a:pPr>
            <a:r>
              <a:rPr lang="en-US" dirty="0" smtClean="0"/>
              <a:t>It consists  of  three  steps  such  as  to  pose  a  question,  collect  data  to  answer  the  question,  and  present  an answer  to  the  question.  </a:t>
            </a:r>
          </a:p>
          <a:p>
            <a:pPr algn="just">
              <a:spcAft>
                <a:spcPts val="600"/>
              </a:spcAft>
            </a:pPr>
            <a:r>
              <a:rPr lang="en-US" dirty="0" smtClean="0"/>
              <a:t>The  purpose  of  research  is  to  discover  answers  to  questions  through  the application of scientific procedures. The main aim of research is to find out the truth which is hidden and  which  has  not  been  discovered  as  yet.  </a:t>
            </a:r>
          </a:p>
          <a:p>
            <a:pPr algn="just">
              <a:spcAft>
                <a:spcPts val="600"/>
              </a:spcAft>
            </a:pPr>
            <a:r>
              <a:rPr lang="en-US" dirty="0" smtClean="0"/>
              <a:t>Research  has  been  classified  into  different  types  based on the  nature  of  data  as  well  as  the  research  problem  viz.  descriptive,  analytical,  applied,  fundamental, quantitative,  qualitative,  conceptual,  and  empirical  research.  </a:t>
            </a:r>
          </a:p>
          <a:p>
            <a:pPr algn="just">
              <a:spcAft>
                <a:spcPts val="600"/>
              </a:spcAft>
            </a:pPr>
            <a:r>
              <a:rPr lang="en-US" dirty="0" smtClean="0"/>
              <a:t>The above researches are carried out effectively through systematic series of steps called research process.  Such series of steps in  research process includes identification of problem, review of literatures, framing of objectives, formulation of hypothesis,   data   collection,   data   analysis,   hypothesis-testing,   generalization   and   interpretation, preparation of  report  and  submission  of  report. </a:t>
            </a:r>
          </a:p>
          <a:p>
            <a:pPr algn="just">
              <a:spcAft>
                <a:spcPts val="600"/>
              </a:spcAft>
            </a:pPr>
            <a:r>
              <a:rPr lang="en-US" dirty="0" smtClean="0"/>
              <a:t>Research needs to  be plan  and  design  before  carrying out  the  work.  A research  design  is  a  set of  methods  and  procedures  used  in  collecting  and  analyzing measures  of  the  variables  specified  in  the  research problem.</a:t>
            </a:r>
          </a:p>
          <a:p>
            <a:pPr algn="just">
              <a:spcAft>
                <a:spcPts val="600"/>
              </a:spcAft>
            </a:pPr>
            <a:r>
              <a:rPr lang="en-US" dirty="0" smtClean="0"/>
              <a:t>It  constitutes  the  blueprint  for  the collection,  measurement  and  analysis  of  data.  The  function  of  a  research  design  is  to  ensure  that  the evidence obtained enables effectively address the research problem logically and as unambiguously as possible.</a:t>
            </a:r>
            <a:endParaRPr lang="en-US" dirty="0"/>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normAutofit fontScale="70000" lnSpcReduction="20000"/>
          </a:bodyPr>
          <a:lstStyle/>
          <a:p>
            <a:pPr>
              <a:spcAft>
                <a:spcPts val="600"/>
              </a:spcAft>
              <a:buNone/>
            </a:pPr>
            <a:r>
              <a:rPr lang="en-US" dirty="0" smtClean="0"/>
              <a:t>	Some of the definitions of research are given below:</a:t>
            </a:r>
          </a:p>
          <a:p>
            <a:pPr>
              <a:spcAft>
                <a:spcPts val="600"/>
              </a:spcAft>
              <a:buNone/>
            </a:pPr>
            <a:r>
              <a:rPr lang="en-US" dirty="0" smtClean="0"/>
              <a:t> </a:t>
            </a:r>
          </a:p>
          <a:p>
            <a:pPr lvl="0" algn="just">
              <a:spcAft>
                <a:spcPts val="600"/>
              </a:spcAft>
              <a:buNone/>
            </a:pPr>
            <a:r>
              <a:rPr lang="en-US" dirty="0" smtClean="0"/>
              <a:t>(</a:t>
            </a:r>
            <a:r>
              <a:rPr lang="en-US" dirty="0" err="1" smtClean="0"/>
              <a:t>i</a:t>
            </a:r>
            <a:r>
              <a:rPr lang="en-US" dirty="0" smtClean="0"/>
              <a:t>). Clifford  Woody (1927): Research  comprises  defining  and  redefining  problems,  formulating hypothesis  or  suggested  solutions;  collecting,  organizing  and  evaluating  data;  making  deductions  and reaching  conclusions;  and  at  last  carefully  testing  the  conclusions  to  determine  whether  they  fit  the formulating hypothesis. </a:t>
            </a:r>
          </a:p>
          <a:p>
            <a:pPr lvl="0" algn="just">
              <a:spcAft>
                <a:spcPts val="600"/>
              </a:spcAft>
              <a:buNone/>
            </a:pPr>
            <a:endParaRPr lang="en-US" dirty="0" smtClean="0"/>
          </a:p>
          <a:p>
            <a:pPr algn="just">
              <a:spcAft>
                <a:spcPts val="600"/>
              </a:spcAft>
              <a:buNone/>
            </a:pPr>
            <a:r>
              <a:rPr lang="en-US" dirty="0" smtClean="0"/>
              <a:t>(ii). Redman and </a:t>
            </a:r>
            <a:r>
              <a:rPr lang="en-US" dirty="0" err="1" smtClean="0"/>
              <a:t>Mory</a:t>
            </a:r>
            <a:r>
              <a:rPr lang="en-US" dirty="0" smtClean="0"/>
              <a:t> (1923) : Research is defined as a “systematized effort to gain new knowledge.”  Research  is,  thus,  an  original  contribution  to  the  existing  stock  of  knowledge  making  for  its advancement. </a:t>
            </a:r>
          </a:p>
          <a:p>
            <a:pPr algn="just">
              <a:spcAft>
                <a:spcPts val="600"/>
              </a:spcAft>
              <a:buNone/>
            </a:pPr>
            <a:endParaRPr lang="en-US" dirty="0" smtClean="0"/>
          </a:p>
          <a:p>
            <a:pPr algn="just">
              <a:spcAft>
                <a:spcPts val="600"/>
              </a:spcAft>
              <a:buNone/>
            </a:pPr>
            <a:r>
              <a:rPr lang="en-US" dirty="0" smtClean="0"/>
              <a:t> (iii). Creswell (2002)–“Research is a process of steps used to collect and analyze information       to increase our understanding of a topic or issue”. </a:t>
            </a:r>
          </a:p>
          <a:p>
            <a:pPr algn="just">
              <a:spcAft>
                <a:spcPts val="600"/>
              </a:spcAft>
              <a:buNone/>
            </a:pPr>
            <a:r>
              <a:rPr lang="en-US" dirty="0" smtClean="0"/>
              <a:t> </a:t>
            </a:r>
          </a:p>
          <a:p>
            <a:endParaRPr lang="en-US"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a:t>
            </a:r>
            <a:endParaRPr lang="en-US" dirty="0"/>
          </a:p>
        </p:txBody>
      </p:sp>
      <p:sp>
        <p:nvSpPr>
          <p:cNvPr id="3" name="Content Placeholder 2"/>
          <p:cNvSpPr>
            <a:spLocks noGrp="1"/>
          </p:cNvSpPr>
          <p:nvPr>
            <p:ph idx="1"/>
          </p:nvPr>
        </p:nvSpPr>
        <p:spPr/>
        <p:txBody>
          <a:bodyPr/>
          <a:lstStyle/>
          <a:p>
            <a:pPr>
              <a:buNone/>
            </a:pPr>
            <a:r>
              <a:rPr lang="en-US" dirty="0" smtClean="0"/>
              <a:t>Research consists of three steps such as:</a:t>
            </a:r>
          </a:p>
          <a:p>
            <a:pPr lvl="0"/>
            <a:r>
              <a:rPr lang="en-US" dirty="0" smtClean="0"/>
              <a:t>posing a question, </a:t>
            </a:r>
          </a:p>
          <a:p>
            <a:pPr>
              <a:buNone/>
            </a:pPr>
            <a:r>
              <a:rPr lang="en-US" dirty="0" smtClean="0"/>
              <a:t> </a:t>
            </a:r>
          </a:p>
          <a:p>
            <a:pPr lvl="0"/>
            <a:r>
              <a:rPr lang="en-US" dirty="0" smtClean="0"/>
              <a:t>collecting data to answer the question, and </a:t>
            </a:r>
          </a:p>
          <a:p>
            <a:endParaRPr lang="en-US" dirty="0" smtClean="0"/>
          </a:p>
          <a:p>
            <a:pPr lvl="0"/>
            <a:r>
              <a:rPr lang="en-US" dirty="0" smtClean="0"/>
              <a:t>presenting an answer to the question. </a:t>
            </a:r>
          </a:p>
          <a:p>
            <a:pPr>
              <a:buNone/>
            </a:pPr>
            <a:r>
              <a:rPr lang="en-US" dirty="0" smtClean="0"/>
              <a:t> </a:t>
            </a:r>
          </a:p>
          <a:p>
            <a:endParaRPr lang="en-US" dirty="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rmAutofit fontScale="90000"/>
          </a:bodyPr>
          <a:lstStyle/>
          <a:p>
            <a:pPr algn="ct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Types</a:t>
            </a:r>
            <a:br>
              <a:rPr lang="en-US" dirty="0" smtClean="0"/>
            </a:br>
            <a:endParaRPr lang="en-US" dirty="0"/>
          </a:p>
        </p:txBody>
      </p:sp>
      <p:sp>
        <p:nvSpPr>
          <p:cNvPr id="3" name="Content Placeholder 2"/>
          <p:cNvSpPr>
            <a:spLocks noGrp="1"/>
          </p:cNvSpPr>
          <p:nvPr>
            <p:ph idx="1"/>
          </p:nvPr>
        </p:nvSpPr>
        <p:spPr>
          <a:xfrm>
            <a:off x="381000" y="1752600"/>
            <a:ext cx="8229600" cy="4754563"/>
          </a:xfrm>
        </p:spPr>
        <p:txBody>
          <a:bodyPr>
            <a:normAutofit fontScale="40000" lnSpcReduction="20000"/>
          </a:bodyPr>
          <a:lstStyle/>
          <a:p>
            <a:pPr>
              <a:buNone/>
            </a:pPr>
            <a:r>
              <a:rPr lang="en-US" dirty="0" smtClean="0"/>
              <a:t>	</a:t>
            </a:r>
            <a:r>
              <a:rPr lang="en-US" sz="3500" dirty="0" smtClean="0"/>
              <a:t>Some of the basic types of research are discussed as follows: </a:t>
            </a:r>
          </a:p>
          <a:p>
            <a:pPr>
              <a:buNone/>
            </a:pPr>
            <a:endParaRPr lang="en-US" dirty="0" smtClean="0"/>
          </a:p>
          <a:p>
            <a:pPr lvl="0"/>
            <a:r>
              <a:rPr lang="en-US" sz="3500" b="1" dirty="0" smtClean="0"/>
              <a:t>Descriptive  Research</a:t>
            </a:r>
          </a:p>
          <a:p>
            <a:pPr algn="just">
              <a:buNone/>
            </a:pPr>
            <a:r>
              <a:rPr lang="en-US" sz="3500" dirty="0" smtClean="0"/>
              <a:t>	Descriptive research includes  surveys  and  fact-finding  enquiries  of different  kinds. The major purpose of descriptive research is to  make  description of the  state of affairs as it exists at present and the researcher has no control over the variables. Researchers can only report what has happened or what is happening. </a:t>
            </a:r>
          </a:p>
          <a:p>
            <a:pPr algn="just">
              <a:buNone/>
            </a:pPr>
            <a:r>
              <a:rPr lang="en-US" sz="3500" dirty="0" smtClean="0"/>
              <a:t> </a:t>
            </a:r>
          </a:p>
          <a:p>
            <a:pPr lvl="0" algn="just"/>
            <a:r>
              <a:rPr lang="en-US" sz="3500" b="1" dirty="0" smtClean="0"/>
              <a:t>Analytical Research</a:t>
            </a:r>
          </a:p>
          <a:p>
            <a:pPr algn="just">
              <a:buNone/>
            </a:pPr>
            <a:r>
              <a:rPr lang="en-US" sz="3500" dirty="0" smtClean="0"/>
              <a:t>	It uses facts or information already available, and analyze these to make a critical  evaluation  of  the  material.  It  does  not  include  any  surveys  or  fact-finding  enquiries  of different kinds.</a:t>
            </a:r>
          </a:p>
          <a:p>
            <a:pPr algn="just">
              <a:buNone/>
            </a:pPr>
            <a:r>
              <a:rPr lang="en-US" sz="3500" dirty="0" smtClean="0"/>
              <a:t> </a:t>
            </a:r>
          </a:p>
          <a:p>
            <a:pPr lvl="0" algn="just"/>
            <a:r>
              <a:rPr lang="en-US" sz="3500" b="1" dirty="0" smtClean="0"/>
              <a:t>Applied Research</a:t>
            </a:r>
          </a:p>
          <a:p>
            <a:pPr algn="just">
              <a:buNone/>
            </a:pPr>
            <a:r>
              <a:rPr lang="en-US" sz="3500" dirty="0" smtClean="0"/>
              <a:t>	Applied research aims at finding a solution for an immediate problem facing a society  or  an  industrial/business  organization.  It  tries  to  discover  a  solution  for  some  pressing practical problem.</a:t>
            </a:r>
          </a:p>
          <a:p>
            <a:pPr algn="just">
              <a:buNone/>
            </a:pPr>
            <a:r>
              <a:rPr lang="en-US" sz="3500" dirty="0" smtClean="0"/>
              <a:t> </a:t>
            </a:r>
          </a:p>
          <a:p>
            <a:pPr lvl="0" algn="just"/>
            <a:r>
              <a:rPr lang="en-US" sz="3500" b="1" dirty="0" smtClean="0"/>
              <a:t>Fundamental  (Basic  or  Pure)  Research</a:t>
            </a:r>
            <a:endParaRPr lang="en-US" sz="3500" dirty="0" smtClean="0"/>
          </a:p>
          <a:p>
            <a:pPr algn="just">
              <a:buNone/>
            </a:pPr>
            <a:r>
              <a:rPr lang="en-US" sz="3500" dirty="0" smtClean="0"/>
              <a:t>	Fundamental  research is  mainly  concerned  with generalizations and with the formulation of a theory. It is also defined as “Gathering knowledge for knowledge’s sake is termed ‘pure’ or ‘basic’ research” (Pauline  V.  Young,  1966).  Research concerning   some   natural   phenomenon   or   relating   to   pure   mathematics   are   examples   of fundamental research. </a:t>
            </a:r>
          </a:p>
          <a:p>
            <a:pPr>
              <a:buNone/>
            </a:pPr>
            <a:r>
              <a:rPr lang="en-US" sz="3500" dirty="0" smtClean="0"/>
              <a:t> </a:t>
            </a:r>
          </a:p>
          <a:p>
            <a:endParaRPr lang="en-US" dirty="0"/>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2000" i="1" dirty="0" err="1" smtClean="0"/>
              <a:t>Contd</a:t>
            </a:r>
            <a:r>
              <a:rPr lang="en-US" sz="2000" i="1" dirty="0" smtClean="0"/>
              <a:t>…</a:t>
            </a:r>
            <a:endParaRPr lang="en-US" sz="2000" i="1" dirty="0"/>
          </a:p>
        </p:txBody>
      </p:sp>
      <p:sp>
        <p:nvSpPr>
          <p:cNvPr id="3" name="Content Placeholder 2"/>
          <p:cNvSpPr>
            <a:spLocks noGrp="1"/>
          </p:cNvSpPr>
          <p:nvPr>
            <p:ph idx="1"/>
          </p:nvPr>
        </p:nvSpPr>
        <p:spPr/>
        <p:txBody>
          <a:bodyPr>
            <a:normAutofit fontScale="47500" lnSpcReduction="20000"/>
          </a:bodyPr>
          <a:lstStyle/>
          <a:p>
            <a:pPr lvl="0">
              <a:buNone/>
            </a:pPr>
            <a:r>
              <a:rPr lang="en-US" dirty="0" smtClean="0"/>
              <a:t>	</a:t>
            </a:r>
            <a:r>
              <a:rPr lang="en-US" sz="2900" b="1" dirty="0" smtClean="0"/>
              <a:t>Quantitative  Research</a:t>
            </a:r>
          </a:p>
          <a:p>
            <a:pPr algn="just"/>
            <a:r>
              <a:rPr lang="en-US" sz="2900" dirty="0" smtClean="0"/>
              <a:t>Research  carried  out  through  measurement  of  quantity  or  amount  is known as quantitative research. Those phenomena that can be expressed in terms of quantity are tested or verified by the quantitative research. </a:t>
            </a:r>
          </a:p>
          <a:p>
            <a:pPr algn="just">
              <a:buNone/>
            </a:pPr>
            <a:r>
              <a:rPr lang="en-US" sz="2900" dirty="0" smtClean="0"/>
              <a:t> </a:t>
            </a:r>
          </a:p>
          <a:p>
            <a:pPr lvl="0" algn="just"/>
            <a:r>
              <a:rPr lang="en-US" sz="2900" b="1" dirty="0" smtClean="0"/>
              <a:t>Qualitative  Research</a:t>
            </a:r>
          </a:p>
          <a:p>
            <a:pPr algn="just">
              <a:buNone/>
            </a:pPr>
            <a:r>
              <a:rPr lang="en-US" sz="2900" dirty="0" smtClean="0"/>
              <a:t>	It  is  concerned  with  qualitative  phenomenon,  i.e.,  phenomena  relating  to or  involving  quality  or  kind.  For  example,  qualitative  research  is  especially  important  in  the </a:t>
            </a:r>
            <a:r>
              <a:rPr lang="en-US" sz="2900" dirty="0" err="1" smtClean="0"/>
              <a:t>behavioural</a:t>
            </a:r>
            <a:r>
              <a:rPr lang="en-US" sz="2900" dirty="0" smtClean="0"/>
              <a:t>  sciences  where  the  aim  is  to  discover  the  underlying  motives  of  human  </a:t>
            </a:r>
            <a:r>
              <a:rPr lang="en-US" sz="2900" dirty="0" err="1" smtClean="0"/>
              <a:t>behaviour</a:t>
            </a:r>
            <a:r>
              <a:rPr lang="en-US" sz="2900" dirty="0" smtClean="0"/>
              <a:t>. Motivation  Research  is  an  important  type  of  qualitative  research  which  aims  at  discovering  the underlying motives and desires, using in depth interviews for the purpose. </a:t>
            </a:r>
          </a:p>
          <a:p>
            <a:pPr algn="just">
              <a:buNone/>
            </a:pPr>
            <a:r>
              <a:rPr lang="en-US" sz="2900" dirty="0" smtClean="0"/>
              <a:t> </a:t>
            </a:r>
          </a:p>
          <a:p>
            <a:pPr lvl="0" algn="just"/>
            <a:r>
              <a:rPr lang="en-US" sz="2900" b="1" dirty="0" smtClean="0"/>
              <a:t>Conceptual  Research</a:t>
            </a:r>
          </a:p>
          <a:p>
            <a:pPr algn="just">
              <a:buNone/>
            </a:pPr>
            <a:r>
              <a:rPr lang="en-US" sz="2900" dirty="0" smtClean="0"/>
              <a:t>	It concerns  with  abstract,  idea(s)  or  theory.  It  is  generally  used  by philosophers and thinkers to develop new concepts or to reinterpret existing ones. </a:t>
            </a:r>
          </a:p>
          <a:p>
            <a:pPr algn="just">
              <a:buNone/>
            </a:pPr>
            <a:r>
              <a:rPr lang="en-US" sz="2900" dirty="0" smtClean="0"/>
              <a:t> </a:t>
            </a:r>
          </a:p>
          <a:p>
            <a:pPr lvl="0" algn="just"/>
            <a:r>
              <a:rPr lang="en-US" sz="2900" b="1" dirty="0" smtClean="0"/>
              <a:t>Empirical Research</a:t>
            </a:r>
            <a:endParaRPr lang="en-US" sz="2900" dirty="0" smtClean="0"/>
          </a:p>
          <a:p>
            <a:pPr algn="just">
              <a:buNone/>
            </a:pPr>
            <a:r>
              <a:rPr lang="en-US" sz="2900" dirty="0" smtClean="0"/>
              <a:t>	Empirical research relies on experience or observation and it is data-based research,  coming  up  with  conclusions  which  are  capable  of  being  verified  by  observation  or experiment. It is also known as experimental type of research. </a:t>
            </a:r>
          </a:p>
          <a:p>
            <a:endParaRPr lang="en-US" dirty="0"/>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Identification of Problem </a:t>
            </a:r>
          </a:p>
          <a:p>
            <a:r>
              <a:rPr lang="en-US" sz="2400" dirty="0" smtClean="0"/>
              <a:t>Review of Literatures</a:t>
            </a:r>
          </a:p>
          <a:p>
            <a:r>
              <a:rPr lang="en-US" sz="2400" dirty="0" smtClean="0"/>
              <a:t>Framing of Objectives</a:t>
            </a:r>
          </a:p>
          <a:p>
            <a:r>
              <a:rPr lang="en-US" sz="2400" dirty="0" smtClean="0"/>
              <a:t>Formulation of Hypothesis</a:t>
            </a:r>
          </a:p>
          <a:p>
            <a:r>
              <a:rPr lang="en-US" sz="2400" dirty="0" smtClean="0"/>
              <a:t>Data Collection </a:t>
            </a:r>
          </a:p>
          <a:p>
            <a:r>
              <a:rPr lang="en-US" sz="2400" dirty="0" smtClean="0"/>
              <a:t>Data Analysis </a:t>
            </a:r>
          </a:p>
          <a:p>
            <a:r>
              <a:rPr lang="en-US" sz="2400" dirty="0" smtClean="0"/>
              <a:t>Hypothesis-testing </a:t>
            </a:r>
          </a:p>
          <a:p>
            <a:r>
              <a:rPr lang="en-US" sz="2400" dirty="0" smtClean="0"/>
              <a:t>Generalizations and interpretation </a:t>
            </a:r>
          </a:p>
          <a:p>
            <a:r>
              <a:rPr lang="en-US" sz="2400" dirty="0" smtClean="0"/>
              <a:t>Preparation of the report</a:t>
            </a:r>
          </a:p>
          <a:p>
            <a:r>
              <a:rPr lang="en-US" sz="2400" dirty="0" smtClean="0"/>
              <a:t>Submission of Report</a:t>
            </a:r>
          </a:p>
          <a:p>
            <a:endParaRPr lang="en-US" dirty="0"/>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Methods of Data Collection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Primary data collection methods</a:t>
            </a:r>
          </a:p>
          <a:p>
            <a:r>
              <a:rPr lang="en-US" dirty="0" smtClean="0"/>
              <a:t>Observation</a:t>
            </a:r>
          </a:p>
          <a:p>
            <a:r>
              <a:rPr lang="en-US" dirty="0" smtClean="0"/>
              <a:t>Interview</a:t>
            </a:r>
          </a:p>
          <a:p>
            <a:r>
              <a:rPr lang="en-US" dirty="0" smtClean="0"/>
              <a:t>Case study &amp; Life history</a:t>
            </a:r>
          </a:p>
          <a:p>
            <a:r>
              <a:rPr lang="en-US" dirty="0" smtClean="0"/>
              <a:t>Genealogical method</a:t>
            </a:r>
          </a:p>
          <a:p>
            <a:pPr>
              <a:buNone/>
            </a:pPr>
            <a:endParaRPr lang="en-US" dirty="0" smtClean="0"/>
          </a:p>
          <a:p>
            <a:pPr>
              <a:buNone/>
            </a:pPr>
            <a:r>
              <a:rPr lang="en-US" dirty="0" smtClean="0"/>
              <a:t>Secondary data collection method</a:t>
            </a:r>
          </a:p>
          <a:p>
            <a:r>
              <a:rPr lang="en-US" dirty="0" smtClean="0"/>
              <a:t>study of articles, papers, documents</a:t>
            </a:r>
          </a:p>
          <a:p>
            <a:r>
              <a:rPr lang="en-US" dirty="0" smtClean="0"/>
              <a:t>study of museum records</a:t>
            </a:r>
          </a:p>
          <a:p>
            <a:r>
              <a:rPr lang="en-US" dirty="0" smtClean="0"/>
              <a:t>newspaper</a:t>
            </a:r>
          </a:p>
          <a:p>
            <a:r>
              <a:rPr lang="en-US" dirty="0" smtClean="0"/>
              <a:t>content analysis</a:t>
            </a:r>
            <a:endParaRPr lang="en-US" dirty="0"/>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7924800" cy="1143000"/>
          </a:xfrm>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Type of Research Design</a:t>
            </a:r>
            <a:r>
              <a:rPr lang="en-US" dirty="0" smtClean="0"/>
              <a:t/>
            </a:r>
            <a:br>
              <a:rPr lang="en-US" dirty="0" smtClean="0"/>
            </a:br>
            <a:endParaRPr lang="en-US" dirty="0"/>
          </a:p>
        </p:txBody>
      </p:sp>
      <p:sp>
        <p:nvSpPr>
          <p:cNvPr id="3" name="Content Placeholder 2"/>
          <p:cNvSpPr>
            <a:spLocks noGrp="1"/>
          </p:cNvSpPr>
          <p:nvPr>
            <p:ph idx="1"/>
          </p:nvPr>
        </p:nvSpPr>
        <p:spPr>
          <a:xfrm>
            <a:off x="457200" y="1371600"/>
            <a:ext cx="8229600" cy="4754563"/>
          </a:xfrm>
        </p:spPr>
        <p:txBody>
          <a:bodyPr>
            <a:normAutofit fontScale="25000" lnSpcReduction="20000"/>
          </a:bodyPr>
          <a:lstStyle/>
          <a:p>
            <a:pPr>
              <a:buNone/>
            </a:pPr>
            <a:r>
              <a:rPr lang="en-US" dirty="0" smtClean="0"/>
              <a:t> </a:t>
            </a:r>
          </a:p>
          <a:p>
            <a:r>
              <a:rPr lang="en-US" sz="5600" dirty="0" smtClean="0"/>
              <a:t>(</a:t>
            </a:r>
            <a:r>
              <a:rPr lang="en-US" sz="5600" dirty="0" err="1" smtClean="0"/>
              <a:t>i</a:t>
            </a:r>
            <a:r>
              <a:rPr lang="en-US" sz="5600" dirty="0" smtClean="0"/>
              <a:t>) </a:t>
            </a:r>
            <a:r>
              <a:rPr lang="en-US" sz="5600" b="1" dirty="0" smtClean="0"/>
              <a:t>Descriptive</a:t>
            </a:r>
          </a:p>
          <a:p>
            <a:pPr algn="just">
              <a:buNone/>
            </a:pPr>
            <a:r>
              <a:rPr lang="en-US" sz="5600" dirty="0" smtClean="0"/>
              <a:t>	Descriptive  research  designs  provide  answers  to  the  questions  of  who,  what,  when,  where,  and how associated with a particular research problem. However, it is not able to give a definitive answer. It is used to obtain information concerning the current status of the phenomena and to describe what exists with respect to the variables. It includes case study, observation and surveys.</a:t>
            </a:r>
          </a:p>
          <a:p>
            <a:pPr algn="just">
              <a:buNone/>
            </a:pPr>
            <a:r>
              <a:rPr lang="en-US" sz="5600" dirty="0" smtClean="0"/>
              <a:t> </a:t>
            </a:r>
          </a:p>
          <a:p>
            <a:pPr algn="just"/>
            <a:r>
              <a:rPr lang="en-US" sz="5600" dirty="0" smtClean="0"/>
              <a:t>(ii) </a:t>
            </a:r>
            <a:r>
              <a:rPr lang="en-US" sz="5600" b="1" dirty="0" smtClean="0"/>
              <a:t>Correlation</a:t>
            </a:r>
          </a:p>
          <a:p>
            <a:pPr algn="just">
              <a:buNone/>
            </a:pPr>
            <a:r>
              <a:rPr lang="en-US" sz="5600" dirty="0" smtClean="0"/>
              <a:t>	It  is  a  specific  type  of  non-experimental  design  used  to  describe  the  relationship  between  or  among variables. It provides empirical evidence suggesting two or more variables are –or are not –related.</a:t>
            </a:r>
          </a:p>
          <a:p>
            <a:pPr algn="just">
              <a:buNone/>
            </a:pPr>
            <a:r>
              <a:rPr lang="en-US" sz="5600" dirty="0" smtClean="0"/>
              <a:t> </a:t>
            </a:r>
          </a:p>
          <a:p>
            <a:pPr algn="just"/>
            <a:r>
              <a:rPr lang="en-US" sz="5600" dirty="0" smtClean="0"/>
              <a:t>(iii) </a:t>
            </a:r>
            <a:r>
              <a:rPr lang="en-US" sz="5600" b="1" dirty="0" smtClean="0"/>
              <a:t>Cross-sectional and Longitudinal</a:t>
            </a:r>
          </a:p>
          <a:p>
            <a:pPr algn="just">
              <a:buNone/>
            </a:pPr>
            <a:r>
              <a:rPr lang="en-US" sz="5600" dirty="0" smtClean="0"/>
              <a:t>	Cross  sectional  study  design  measure  different  subjects  only  once  at  a  particular  time  period  to understand the process of change in a short time period. On the other hand, longitudinal studies follow the same  subject over time  and  makes  repeated observations.  Cross sectional  study  design  provides  a clear snapshot of the outcome and characteristics associated with it, whereas, longitudinal study design describe patterns of change and establish the direction and magnitude of causal relationships.</a:t>
            </a:r>
          </a:p>
          <a:p>
            <a:pPr algn="just">
              <a:buNone/>
            </a:pPr>
            <a:r>
              <a:rPr lang="en-US" sz="5600" dirty="0" smtClean="0"/>
              <a:t> </a:t>
            </a:r>
          </a:p>
          <a:p>
            <a:pPr algn="just"/>
            <a:r>
              <a:rPr lang="en-US" sz="5600" dirty="0" smtClean="0"/>
              <a:t>(iv) </a:t>
            </a:r>
            <a:r>
              <a:rPr lang="en-US" sz="5600" b="1" dirty="0" smtClean="0"/>
              <a:t>Experimental</a:t>
            </a:r>
          </a:p>
          <a:p>
            <a:pPr algn="just">
              <a:buNone/>
            </a:pPr>
            <a:r>
              <a:rPr lang="en-US" sz="5600" dirty="0" smtClean="0"/>
              <a:t>	It is concerned with examination of the effect of independent variable on the dependent variable where the  independent  variable  is  manipulated  through  treatment  or  intervention(s)  and  the  effect  of  those interventions  is  observed  on  the  dependent.  It consists of three important characteristics  such  as manipulation, control, and randomization.</a:t>
            </a:r>
          </a:p>
          <a:p>
            <a:endParaRPr lang="en-US" sz="5600" dirty="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0000" lnSpcReduction="20000"/>
          </a:bodyPr>
          <a:lstStyle/>
          <a:p>
            <a:r>
              <a:rPr lang="en-US" sz="3500" b="1" dirty="0" smtClean="0"/>
              <a:t>Semi-Experimental</a:t>
            </a:r>
          </a:p>
          <a:p>
            <a:pPr algn="just">
              <a:buNone/>
            </a:pPr>
            <a:r>
              <a:rPr lang="en-US" sz="3500" dirty="0" smtClean="0"/>
              <a:t>	It  involves  the  manipulation  of  independent  variable  to  observe  the  effect  on  dependent  variable. However,  it  lacks  at  least  one  of  the  two  characteristics  of  the  experimental  research  design  that  is randomization or a control group.</a:t>
            </a:r>
          </a:p>
          <a:p>
            <a:pPr algn="just"/>
            <a:endParaRPr lang="en-US" sz="3500" dirty="0" smtClean="0"/>
          </a:p>
          <a:p>
            <a:pPr algn="just"/>
            <a:r>
              <a:rPr lang="en-US" sz="3500" dirty="0" smtClean="0"/>
              <a:t> </a:t>
            </a:r>
            <a:r>
              <a:rPr lang="en-US" sz="3500" b="1" dirty="0" smtClean="0"/>
              <a:t>Meta -Analytic</a:t>
            </a:r>
          </a:p>
          <a:p>
            <a:pPr algn="just">
              <a:buNone/>
            </a:pPr>
            <a:r>
              <a:rPr lang="en-US" sz="3500" dirty="0" smtClean="0"/>
              <a:t>	It  is  an  analytical  methodology  designed  to  systematically  evaluate  and  summarize  the  results  from  a number  of  individual  studies,  thereby  increasing  the  overall  sample  size  and  the  ability  of  the researcher to study effects of interest. It is not simply summarize existing knowledge but to develop a new  understanding  of  a  research  problem  using  synoptic  reasoning.  The  main  objectives  of  meta-analysis  include  analyzing  differences  in  the  results  among  studies  and  increasing  the  precision  by which effects are estimated.</a:t>
            </a:r>
          </a:p>
          <a:p>
            <a:pPr algn="just">
              <a:buNone/>
            </a:pPr>
            <a:r>
              <a:rPr lang="en-US" sz="3500" dirty="0" smtClean="0"/>
              <a:t>  </a:t>
            </a:r>
          </a:p>
          <a:p>
            <a:pPr algn="just"/>
            <a:r>
              <a:rPr lang="en-US" sz="3500" dirty="0" smtClean="0"/>
              <a:t> </a:t>
            </a:r>
            <a:r>
              <a:rPr lang="en-US" sz="3500" b="1" dirty="0" smtClean="0"/>
              <a:t>Review</a:t>
            </a:r>
          </a:p>
          <a:p>
            <a:pPr algn="just">
              <a:buNone/>
            </a:pPr>
            <a:r>
              <a:rPr lang="en-US" sz="3500" dirty="0" smtClean="0"/>
              <a:t>	It  is  a  systematic and  explicit  method  to  identify,  select  and  critically  analyses  relevant  research studies. It helps in providing comprehensive summary of literatures relevant to a research question.</a:t>
            </a:r>
          </a:p>
          <a:p>
            <a:pPr algn="just">
              <a:buNone/>
            </a:pPr>
            <a:r>
              <a:rPr lang="en-US" sz="3500" dirty="0" smtClean="0"/>
              <a:t> </a:t>
            </a:r>
          </a:p>
          <a:p>
            <a:pPr algn="just"/>
            <a:r>
              <a:rPr lang="en-US" sz="3500" dirty="0" smtClean="0"/>
              <a:t> </a:t>
            </a:r>
            <a:r>
              <a:rPr lang="en-US" sz="3500" b="1" dirty="0" smtClean="0"/>
              <a:t>Action Research Design</a:t>
            </a:r>
          </a:p>
          <a:p>
            <a:pPr algn="just">
              <a:buNone/>
            </a:pPr>
            <a:r>
              <a:rPr lang="en-US" sz="3500" dirty="0" smtClean="0"/>
              <a:t>	Action  research  design  is  a  collaborative and  adaptive  research  design  that  is  directly  applied  in  the society. It focuses on pragmatic and solution-driven research outcomes rather than testing theories.</a:t>
            </a:r>
          </a:p>
          <a:p>
            <a:endParaRPr lang="en-US" dirty="0"/>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47</TotalTime>
  <Words>373</Words>
  <Application>Microsoft Office PowerPoint</Application>
  <PresentationFormat>On-screen Show (4:3)</PresentationFormat>
  <Paragraphs>104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Research</vt:lpstr>
      <vt:lpstr>Definition</vt:lpstr>
      <vt:lpstr>Steps </vt:lpstr>
      <vt:lpstr>     Types </vt:lpstr>
      <vt:lpstr>Contd…</vt:lpstr>
      <vt:lpstr>Process</vt:lpstr>
      <vt:lpstr>Methods of Data Collection </vt:lpstr>
      <vt:lpstr>           Type of Research Design </vt:lpstr>
      <vt:lpstr>Slide 9</vt:lpstr>
      <vt:lpstr>Conclusion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dc:title>
  <dc:creator>Anth-DM-PC</dc:creator>
  <cp:lastModifiedBy>comment</cp:lastModifiedBy>
  <cp:revision>18</cp:revision>
  <dcterms:created xsi:type="dcterms:W3CDTF">2006-08-16T00:00:00Z</dcterms:created>
  <dcterms:modified xsi:type="dcterms:W3CDTF">2020-03-05T07:42:24Z</dcterms:modified>
</cp:coreProperties>
</file>