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59" r:id="rId8"/>
    <p:sldId id="262" r:id="rId9"/>
    <p:sldId id="285" r:id="rId10"/>
    <p:sldId id="264" r:id="rId11"/>
    <p:sldId id="265" r:id="rId12"/>
    <p:sldId id="274" r:id="rId13"/>
    <p:sldId id="266" r:id="rId14"/>
    <p:sldId id="271" r:id="rId15"/>
    <p:sldId id="267" r:id="rId16"/>
    <p:sldId id="268" r:id="rId17"/>
    <p:sldId id="272" r:id="rId18"/>
    <p:sldId id="270" r:id="rId19"/>
    <p:sldId id="269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779A1-60F2-47C3-96C1-873401C322B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D8BF18B-4DE4-4A98-86CF-9E146B375EA4}">
      <dgm:prSet phldrT="[Text]"/>
      <dgm:spPr/>
      <dgm:t>
        <a:bodyPr/>
        <a:lstStyle/>
        <a:p>
          <a:r>
            <a:rPr lang="en-IN" dirty="0"/>
            <a:t>Surface Morphology</a:t>
          </a:r>
        </a:p>
      </dgm:t>
    </dgm:pt>
    <dgm:pt modelId="{FFBCE7E3-9A88-4693-A7E4-8A7F641FFE23}" type="parTrans" cxnId="{03E0E61B-74CE-4898-A6E3-2CC118EF7361}">
      <dgm:prSet/>
      <dgm:spPr/>
      <dgm:t>
        <a:bodyPr/>
        <a:lstStyle/>
        <a:p>
          <a:endParaRPr lang="en-IN"/>
        </a:p>
      </dgm:t>
    </dgm:pt>
    <dgm:pt modelId="{AEADFDCC-1109-4093-AF16-422447D2DE18}" type="sibTrans" cxnId="{03E0E61B-74CE-4898-A6E3-2CC118EF7361}">
      <dgm:prSet/>
      <dgm:spPr/>
      <dgm:t>
        <a:bodyPr/>
        <a:lstStyle/>
        <a:p>
          <a:endParaRPr lang="en-IN"/>
        </a:p>
      </dgm:t>
    </dgm:pt>
    <dgm:pt modelId="{51124259-2364-41C0-A094-B83DA3AA611F}">
      <dgm:prSet phldrT="[Text]"/>
      <dgm:spPr/>
      <dgm:t>
        <a:bodyPr/>
        <a:lstStyle/>
        <a:p>
          <a:r>
            <a:rPr lang="en-IN" dirty="0"/>
            <a:t>Craters</a:t>
          </a:r>
        </a:p>
      </dgm:t>
    </dgm:pt>
    <dgm:pt modelId="{382E6050-F62B-4FC6-A9D1-75D58AE25694}" type="parTrans" cxnId="{78156727-602D-4118-A156-C6B81A18BFB3}">
      <dgm:prSet/>
      <dgm:spPr/>
      <dgm:t>
        <a:bodyPr/>
        <a:lstStyle/>
        <a:p>
          <a:endParaRPr lang="en-IN"/>
        </a:p>
      </dgm:t>
    </dgm:pt>
    <dgm:pt modelId="{EF48AE5D-9993-458F-81AE-A42398F4BA30}" type="sibTrans" cxnId="{78156727-602D-4118-A156-C6B81A18BFB3}">
      <dgm:prSet/>
      <dgm:spPr/>
      <dgm:t>
        <a:bodyPr/>
        <a:lstStyle/>
        <a:p>
          <a:endParaRPr lang="en-IN"/>
        </a:p>
      </dgm:t>
    </dgm:pt>
    <dgm:pt modelId="{33D1ACAF-05DC-4348-9D0E-B115837586B0}">
      <dgm:prSet phldrT="[Text]"/>
      <dgm:spPr/>
      <dgm:t>
        <a:bodyPr/>
        <a:lstStyle/>
        <a:p>
          <a:r>
            <a:rPr lang="en-IN" dirty="0"/>
            <a:t>Highland plains</a:t>
          </a:r>
        </a:p>
      </dgm:t>
    </dgm:pt>
    <dgm:pt modelId="{CA5ADA60-922D-4B34-B324-12AA51FC5BA3}" type="parTrans" cxnId="{865DC812-CA98-4ACB-A158-DFE48B4CDC45}">
      <dgm:prSet/>
      <dgm:spPr/>
      <dgm:t>
        <a:bodyPr/>
        <a:lstStyle/>
        <a:p>
          <a:endParaRPr lang="en-IN"/>
        </a:p>
      </dgm:t>
    </dgm:pt>
    <dgm:pt modelId="{418C479E-F08B-4EF3-AA84-7B7686E727E4}" type="sibTrans" cxnId="{865DC812-CA98-4ACB-A158-DFE48B4CDC45}">
      <dgm:prSet/>
      <dgm:spPr/>
      <dgm:t>
        <a:bodyPr/>
        <a:lstStyle/>
        <a:p>
          <a:endParaRPr lang="en-IN"/>
        </a:p>
      </dgm:t>
    </dgm:pt>
    <dgm:pt modelId="{0087757D-6CE7-4EDF-BDB5-50458F2DDED7}">
      <dgm:prSet phldrT="[Text]"/>
      <dgm:spPr/>
      <dgm:t>
        <a:bodyPr/>
        <a:lstStyle/>
        <a:p>
          <a:r>
            <a:rPr lang="en-IN" dirty="0"/>
            <a:t>Mare Terrain</a:t>
          </a:r>
        </a:p>
      </dgm:t>
    </dgm:pt>
    <dgm:pt modelId="{DA76E61D-50CD-4D00-997E-8BD8E3E84CDF}" type="parTrans" cxnId="{6EE9F510-113F-41C1-9076-8C2A4C9C9FCA}">
      <dgm:prSet/>
      <dgm:spPr/>
      <dgm:t>
        <a:bodyPr/>
        <a:lstStyle/>
        <a:p>
          <a:endParaRPr lang="en-IN"/>
        </a:p>
      </dgm:t>
    </dgm:pt>
    <dgm:pt modelId="{6AA5C6C7-9720-405F-898A-B1A6D1F7F60D}" type="sibTrans" cxnId="{6EE9F510-113F-41C1-9076-8C2A4C9C9FCA}">
      <dgm:prSet/>
      <dgm:spPr/>
      <dgm:t>
        <a:bodyPr/>
        <a:lstStyle/>
        <a:p>
          <a:endParaRPr lang="en-IN"/>
        </a:p>
      </dgm:t>
    </dgm:pt>
    <dgm:pt modelId="{68C13452-500D-4C3C-8C2E-AFA2C95BCF25}">
      <dgm:prSet phldrT="[Text]"/>
      <dgm:spPr/>
      <dgm:t>
        <a:bodyPr/>
        <a:lstStyle/>
        <a:p>
          <a:r>
            <a:rPr lang="en-IN" dirty="0"/>
            <a:t>Volcanic craters</a:t>
          </a:r>
        </a:p>
      </dgm:t>
    </dgm:pt>
    <dgm:pt modelId="{20C0FE59-F45B-41E4-8596-7BFCBFF2610F}" type="parTrans" cxnId="{CC23A4A5-42AE-4A66-87CE-F5C16A117338}">
      <dgm:prSet/>
      <dgm:spPr/>
      <dgm:t>
        <a:bodyPr/>
        <a:lstStyle/>
        <a:p>
          <a:endParaRPr lang="en-IN"/>
        </a:p>
      </dgm:t>
    </dgm:pt>
    <dgm:pt modelId="{7A20B156-7CF3-4BD4-BD9B-B6F00BAB9471}" type="sibTrans" cxnId="{CC23A4A5-42AE-4A66-87CE-F5C16A117338}">
      <dgm:prSet/>
      <dgm:spPr/>
      <dgm:t>
        <a:bodyPr/>
        <a:lstStyle/>
        <a:p>
          <a:endParaRPr lang="en-IN"/>
        </a:p>
      </dgm:t>
    </dgm:pt>
    <dgm:pt modelId="{B6696050-A3C2-4751-8252-391CD8364742}">
      <dgm:prSet phldrT="[Text]"/>
      <dgm:spPr/>
      <dgm:t>
        <a:bodyPr/>
        <a:lstStyle/>
        <a:p>
          <a:r>
            <a:rPr lang="en-IN" dirty="0"/>
            <a:t>Gradational features</a:t>
          </a:r>
        </a:p>
      </dgm:t>
    </dgm:pt>
    <dgm:pt modelId="{4DA26E64-3B2E-48A5-8B30-142010CFE314}" type="parTrans" cxnId="{6813038F-8BEA-4026-B36A-38CE90F74C1D}">
      <dgm:prSet/>
      <dgm:spPr/>
      <dgm:t>
        <a:bodyPr/>
        <a:lstStyle/>
        <a:p>
          <a:endParaRPr lang="en-IN"/>
        </a:p>
      </dgm:t>
    </dgm:pt>
    <dgm:pt modelId="{1F4FB00C-445D-4437-B103-9F722907D4E9}" type="sibTrans" cxnId="{6813038F-8BEA-4026-B36A-38CE90F74C1D}">
      <dgm:prSet/>
      <dgm:spPr/>
      <dgm:t>
        <a:bodyPr/>
        <a:lstStyle/>
        <a:p>
          <a:endParaRPr lang="en-IN"/>
        </a:p>
      </dgm:t>
    </dgm:pt>
    <dgm:pt modelId="{361491D6-07FA-4CFB-92BD-157977162B73}" type="pres">
      <dgm:prSet presAssocID="{65D779A1-60F2-47C3-96C1-873401C322B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FD1979-64A1-4FED-A806-4404A86040E2}" type="pres">
      <dgm:prSet presAssocID="{1D8BF18B-4DE4-4A98-86CF-9E146B375EA4}" presName="root1" presStyleCnt="0"/>
      <dgm:spPr/>
    </dgm:pt>
    <dgm:pt modelId="{971283A4-ED64-404A-8AB2-AF367C13C9AC}" type="pres">
      <dgm:prSet presAssocID="{1D8BF18B-4DE4-4A98-86CF-9E146B375EA4}" presName="LevelOneTextNode" presStyleLbl="node0" presStyleIdx="0" presStyleCnt="1">
        <dgm:presLayoutVars>
          <dgm:chPref val="3"/>
        </dgm:presLayoutVars>
      </dgm:prSet>
      <dgm:spPr/>
    </dgm:pt>
    <dgm:pt modelId="{960A5B5F-C259-4670-9A9D-001E8F2FC029}" type="pres">
      <dgm:prSet presAssocID="{1D8BF18B-4DE4-4A98-86CF-9E146B375EA4}" presName="level2hierChild" presStyleCnt="0"/>
      <dgm:spPr/>
    </dgm:pt>
    <dgm:pt modelId="{9DC99296-8BCD-497B-80CB-0B125A9A9C16}" type="pres">
      <dgm:prSet presAssocID="{382E6050-F62B-4FC6-A9D1-75D58AE25694}" presName="conn2-1" presStyleLbl="parChTrans1D2" presStyleIdx="0" presStyleCnt="5"/>
      <dgm:spPr/>
    </dgm:pt>
    <dgm:pt modelId="{8E185BCE-8E15-4623-A53F-55DDD047D5C6}" type="pres">
      <dgm:prSet presAssocID="{382E6050-F62B-4FC6-A9D1-75D58AE25694}" presName="connTx" presStyleLbl="parChTrans1D2" presStyleIdx="0" presStyleCnt="5"/>
      <dgm:spPr/>
    </dgm:pt>
    <dgm:pt modelId="{692E534C-8356-4E96-8149-8217B4A68C6F}" type="pres">
      <dgm:prSet presAssocID="{51124259-2364-41C0-A094-B83DA3AA611F}" presName="root2" presStyleCnt="0"/>
      <dgm:spPr/>
    </dgm:pt>
    <dgm:pt modelId="{ED0A0BE2-E43F-4AA6-B271-3D96ED7A4F67}" type="pres">
      <dgm:prSet presAssocID="{51124259-2364-41C0-A094-B83DA3AA611F}" presName="LevelTwoTextNode" presStyleLbl="node2" presStyleIdx="0" presStyleCnt="5">
        <dgm:presLayoutVars>
          <dgm:chPref val="3"/>
        </dgm:presLayoutVars>
      </dgm:prSet>
      <dgm:spPr/>
    </dgm:pt>
    <dgm:pt modelId="{8DCC9CD5-73B3-4894-B4E8-B5AA453E70DF}" type="pres">
      <dgm:prSet presAssocID="{51124259-2364-41C0-A094-B83DA3AA611F}" presName="level3hierChild" presStyleCnt="0"/>
      <dgm:spPr/>
    </dgm:pt>
    <dgm:pt modelId="{EF0D6416-F4E6-4799-B223-28B7E881B0BF}" type="pres">
      <dgm:prSet presAssocID="{CA5ADA60-922D-4B34-B324-12AA51FC5BA3}" presName="conn2-1" presStyleLbl="parChTrans1D2" presStyleIdx="1" presStyleCnt="5"/>
      <dgm:spPr/>
    </dgm:pt>
    <dgm:pt modelId="{EAD9FB9E-54D1-4602-8F80-171330DDA252}" type="pres">
      <dgm:prSet presAssocID="{CA5ADA60-922D-4B34-B324-12AA51FC5BA3}" presName="connTx" presStyleLbl="parChTrans1D2" presStyleIdx="1" presStyleCnt="5"/>
      <dgm:spPr/>
    </dgm:pt>
    <dgm:pt modelId="{58F376FD-2D13-4696-B08C-8629E3FF2B4F}" type="pres">
      <dgm:prSet presAssocID="{33D1ACAF-05DC-4348-9D0E-B115837586B0}" presName="root2" presStyleCnt="0"/>
      <dgm:spPr/>
    </dgm:pt>
    <dgm:pt modelId="{3FC0735F-639A-4BE2-A723-BA05F4CA6BAC}" type="pres">
      <dgm:prSet presAssocID="{33D1ACAF-05DC-4348-9D0E-B115837586B0}" presName="LevelTwoTextNode" presStyleLbl="node2" presStyleIdx="1" presStyleCnt="5">
        <dgm:presLayoutVars>
          <dgm:chPref val="3"/>
        </dgm:presLayoutVars>
      </dgm:prSet>
      <dgm:spPr/>
    </dgm:pt>
    <dgm:pt modelId="{77A755EA-FFB1-4FCD-A27D-93E1945CE556}" type="pres">
      <dgm:prSet presAssocID="{33D1ACAF-05DC-4348-9D0E-B115837586B0}" presName="level3hierChild" presStyleCnt="0"/>
      <dgm:spPr/>
    </dgm:pt>
    <dgm:pt modelId="{108FE4E6-B8B7-45F9-9E5B-898E7FB3F3C9}" type="pres">
      <dgm:prSet presAssocID="{DA76E61D-50CD-4D00-997E-8BD8E3E84CDF}" presName="conn2-1" presStyleLbl="parChTrans1D2" presStyleIdx="2" presStyleCnt="5"/>
      <dgm:spPr/>
    </dgm:pt>
    <dgm:pt modelId="{E712614D-97D0-4118-9540-A282A6EF99D6}" type="pres">
      <dgm:prSet presAssocID="{DA76E61D-50CD-4D00-997E-8BD8E3E84CDF}" presName="connTx" presStyleLbl="parChTrans1D2" presStyleIdx="2" presStyleCnt="5"/>
      <dgm:spPr/>
    </dgm:pt>
    <dgm:pt modelId="{5B0001DF-FE6D-4961-B647-26F9D57E6052}" type="pres">
      <dgm:prSet presAssocID="{0087757D-6CE7-4EDF-BDB5-50458F2DDED7}" presName="root2" presStyleCnt="0"/>
      <dgm:spPr/>
    </dgm:pt>
    <dgm:pt modelId="{8DCD5F89-D8F7-438E-AE11-73FEE23F860B}" type="pres">
      <dgm:prSet presAssocID="{0087757D-6CE7-4EDF-BDB5-50458F2DDED7}" presName="LevelTwoTextNode" presStyleLbl="node2" presStyleIdx="2" presStyleCnt="5">
        <dgm:presLayoutVars>
          <dgm:chPref val="3"/>
        </dgm:presLayoutVars>
      </dgm:prSet>
      <dgm:spPr/>
    </dgm:pt>
    <dgm:pt modelId="{0C4DB7E5-417D-45D7-A87D-FC13D0A1510A}" type="pres">
      <dgm:prSet presAssocID="{0087757D-6CE7-4EDF-BDB5-50458F2DDED7}" presName="level3hierChild" presStyleCnt="0"/>
      <dgm:spPr/>
    </dgm:pt>
    <dgm:pt modelId="{FFA1226A-D05D-4991-B0CF-020EA606F3A5}" type="pres">
      <dgm:prSet presAssocID="{20C0FE59-F45B-41E4-8596-7BFCBFF2610F}" presName="conn2-1" presStyleLbl="parChTrans1D2" presStyleIdx="3" presStyleCnt="5"/>
      <dgm:spPr/>
    </dgm:pt>
    <dgm:pt modelId="{6FBE3CD8-59E3-4951-9185-7618878EE148}" type="pres">
      <dgm:prSet presAssocID="{20C0FE59-F45B-41E4-8596-7BFCBFF2610F}" presName="connTx" presStyleLbl="parChTrans1D2" presStyleIdx="3" presStyleCnt="5"/>
      <dgm:spPr/>
    </dgm:pt>
    <dgm:pt modelId="{E9833FD3-C25A-4074-8B28-3DA83CCAF071}" type="pres">
      <dgm:prSet presAssocID="{68C13452-500D-4C3C-8C2E-AFA2C95BCF25}" presName="root2" presStyleCnt="0"/>
      <dgm:spPr/>
    </dgm:pt>
    <dgm:pt modelId="{CF07003C-080F-4C3B-9A50-DC862D1945CC}" type="pres">
      <dgm:prSet presAssocID="{68C13452-500D-4C3C-8C2E-AFA2C95BCF25}" presName="LevelTwoTextNode" presStyleLbl="node2" presStyleIdx="3" presStyleCnt="5">
        <dgm:presLayoutVars>
          <dgm:chPref val="3"/>
        </dgm:presLayoutVars>
      </dgm:prSet>
      <dgm:spPr/>
    </dgm:pt>
    <dgm:pt modelId="{12B3698B-92EB-4E75-91B1-AAB5E99687FA}" type="pres">
      <dgm:prSet presAssocID="{68C13452-500D-4C3C-8C2E-AFA2C95BCF25}" presName="level3hierChild" presStyleCnt="0"/>
      <dgm:spPr/>
    </dgm:pt>
    <dgm:pt modelId="{EB2877C3-0847-466F-A432-0A05A0DFDB25}" type="pres">
      <dgm:prSet presAssocID="{4DA26E64-3B2E-48A5-8B30-142010CFE314}" presName="conn2-1" presStyleLbl="parChTrans1D2" presStyleIdx="4" presStyleCnt="5"/>
      <dgm:spPr/>
    </dgm:pt>
    <dgm:pt modelId="{A4E3EE63-36C7-4690-9400-9F90BC030B32}" type="pres">
      <dgm:prSet presAssocID="{4DA26E64-3B2E-48A5-8B30-142010CFE314}" presName="connTx" presStyleLbl="parChTrans1D2" presStyleIdx="4" presStyleCnt="5"/>
      <dgm:spPr/>
    </dgm:pt>
    <dgm:pt modelId="{246A98D5-E51D-4471-A241-04EF4D4064AB}" type="pres">
      <dgm:prSet presAssocID="{B6696050-A3C2-4751-8252-391CD8364742}" presName="root2" presStyleCnt="0"/>
      <dgm:spPr/>
    </dgm:pt>
    <dgm:pt modelId="{0478BAE3-D39D-42B2-893E-C06B9E6CCC36}" type="pres">
      <dgm:prSet presAssocID="{B6696050-A3C2-4751-8252-391CD8364742}" presName="LevelTwoTextNode" presStyleLbl="node2" presStyleIdx="4" presStyleCnt="5">
        <dgm:presLayoutVars>
          <dgm:chPref val="3"/>
        </dgm:presLayoutVars>
      </dgm:prSet>
      <dgm:spPr/>
    </dgm:pt>
    <dgm:pt modelId="{39E41025-6683-42F0-A636-91852B2BE83F}" type="pres">
      <dgm:prSet presAssocID="{B6696050-A3C2-4751-8252-391CD8364742}" presName="level3hierChild" presStyleCnt="0"/>
      <dgm:spPr/>
    </dgm:pt>
  </dgm:ptLst>
  <dgm:cxnLst>
    <dgm:cxn modelId="{776ADA0A-609C-4EFE-9DA0-F476EC509672}" type="presOf" srcId="{51124259-2364-41C0-A094-B83DA3AA611F}" destId="{ED0A0BE2-E43F-4AA6-B271-3D96ED7A4F67}" srcOrd="0" destOrd="0" presId="urn:microsoft.com/office/officeart/2008/layout/HorizontalMultiLevelHierarchy"/>
    <dgm:cxn modelId="{84F8AC0B-FBAD-449F-99A3-ABC87AE257E0}" type="presOf" srcId="{4DA26E64-3B2E-48A5-8B30-142010CFE314}" destId="{A4E3EE63-36C7-4690-9400-9F90BC030B32}" srcOrd="1" destOrd="0" presId="urn:microsoft.com/office/officeart/2008/layout/HorizontalMultiLevelHierarchy"/>
    <dgm:cxn modelId="{6EE9F510-113F-41C1-9076-8C2A4C9C9FCA}" srcId="{1D8BF18B-4DE4-4A98-86CF-9E146B375EA4}" destId="{0087757D-6CE7-4EDF-BDB5-50458F2DDED7}" srcOrd="2" destOrd="0" parTransId="{DA76E61D-50CD-4D00-997E-8BD8E3E84CDF}" sibTransId="{6AA5C6C7-9720-405F-898A-B1A6D1F7F60D}"/>
    <dgm:cxn modelId="{865DC812-CA98-4ACB-A158-DFE48B4CDC45}" srcId="{1D8BF18B-4DE4-4A98-86CF-9E146B375EA4}" destId="{33D1ACAF-05DC-4348-9D0E-B115837586B0}" srcOrd="1" destOrd="0" parTransId="{CA5ADA60-922D-4B34-B324-12AA51FC5BA3}" sibTransId="{418C479E-F08B-4EF3-AA84-7B7686E727E4}"/>
    <dgm:cxn modelId="{03E0E61B-74CE-4898-A6E3-2CC118EF7361}" srcId="{65D779A1-60F2-47C3-96C1-873401C322B2}" destId="{1D8BF18B-4DE4-4A98-86CF-9E146B375EA4}" srcOrd="0" destOrd="0" parTransId="{FFBCE7E3-9A88-4693-A7E4-8A7F641FFE23}" sibTransId="{AEADFDCC-1109-4093-AF16-422447D2DE18}"/>
    <dgm:cxn modelId="{E21A9A1E-4023-413D-BB18-04669371B33A}" type="presOf" srcId="{4DA26E64-3B2E-48A5-8B30-142010CFE314}" destId="{EB2877C3-0847-466F-A432-0A05A0DFDB25}" srcOrd="0" destOrd="0" presId="urn:microsoft.com/office/officeart/2008/layout/HorizontalMultiLevelHierarchy"/>
    <dgm:cxn modelId="{E3E7CD22-7DFF-4F04-ADDF-F1BAFF9243E8}" type="presOf" srcId="{DA76E61D-50CD-4D00-997E-8BD8E3E84CDF}" destId="{108FE4E6-B8B7-45F9-9E5B-898E7FB3F3C9}" srcOrd="0" destOrd="0" presId="urn:microsoft.com/office/officeart/2008/layout/HorizontalMultiLevelHierarchy"/>
    <dgm:cxn modelId="{78156727-602D-4118-A156-C6B81A18BFB3}" srcId="{1D8BF18B-4DE4-4A98-86CF-9E146B375EA4}" destId="{51124259-2364-41C0-A094-B83DA3AA611F}" srcOrd="0" destOrd="0" parTransId="{382E6050-F62B-4FC6-A9D1-75D58AE25694}" sibTransId="{EF48AE5D-9993-458F-81AE-A42398F4BA30}"/>
    <dgm:cxn modelId="{31C0715D-29FF-45FD-801F-9BD32B458233}" type="presOf" srcId="{20C0FE59-F45B-41E4-8596-7BFCBFF2610F}" destId="{6FBE3CD8-59E3-4951-9185-7618878EE148}" srcOrd="1" destOrd="0" presId="urn:microsoft.com/office/officeart/2008/layout/HorizontalMultiLevelHierarchy"/>
    <dgm:cxn modelId="{4267E05F-73C6-4994-801B-9B90926237CF}" type="presOf" srcId="{68C13452-500D-4C3C-8C2E-AFA2C95BCF25}" destId="{CF07003C-080F-4C3B-9A50-DC862D1945CC}" srcOrd="0" destOrd="0" presId="urn:microsoft.com/office/officeart/2008/layout/HorizontalMultiLevelHierarchy"/>
    <dgm:cxn modelId="{4C835264-8168-41BF-AFE6-91BB791BC611}" type="presOf" srcId="{0087757D-6CE7-4EDF-BDB5-50458F2DDED7}" destId="{8DCD5F89-D8F7-438E-AE11-73FEE23F860B}" srcOrd="0" destOrd="0" presId="urn:microsoft.com/office/officeart/2008/layout/HorizontalMultiLevelHierarchy"/>
    <dgm:cxn modelId="{CA50C449-AE81-4231-B719-02AAA5AFFD7B}" type="presOf" srcId="{382E6050-F62B-4FC6-A9D1-75D58AE25694}" destId="{8E185BCE-8E15-4623-A53F-55DDD047D5C6}" srcOrd="1" destOrd="0" presId="urn:microsoft.com/office/officeart/2008/layout/HorizontalMultiLevelHierarchy"/>
    <dgm:cxn modelId="{FE9E736B-A3DC-45C0-8C42-3995FE5ACD56}" type="presOf" srcId="{CA5ADA60-922D-4B34-B324-12AA51FC5BA3}" destId="{EF0D6416-F4E6-4799-B223-28B7E881B0BF}" srcOrd="0" destOrd="0" presId="urn:microsoft.com/office/officeart/2008/layout/HorizontalMultiLevelHierarchy"/>
    <dgm:cxn modelId="{D5F36680-3CD4-4B91-BA53-7187BBB45048}" type="presOf" srcId="{382E6050-F62B-4FC6-A9D1-75D58AE25694}" destId="{9DC99296-8BCD-497B-80CB-0B125A9A9C16}" srcOrd="0" destOrd="0" presId="urn:microsoft.com/office/officeart/2008/layout/HorizontalMultiLevelHierarchy"/>
    <dgm:cxn modelId="{74FADE8A-FC58-4347-A3CA-CC2848B09F46}" type="presOf" srcId="{33D1ACAF-05DC-4348-9D0E-B115837586B0}" destId="{3FC0735F-639A-4BE2-A723-BA05F4CA6BAC}" srcOrd="0" destOrd="0" presId="urn:microsoft.com/office/officeart/2008/layout/HorizontalMultiLevelHierarchy"/>
    <dgm:cxn modelId="{6813038F-8BEA-4026-B36A-38CE90F74C1D}" srcId="{1D8BF18B-4DE4-4A98-86CF-9E146B375EA4}" destId="{B6696050-A3C2-4751-8252-391CD8364742}" srcOrd="4" destOrd="0" parTransId="{4DA26E64-3B2E-48A5-8B30-142010CFE314}" sibTransId="{1F4FB00C-445D-4437-B103-9F722907D4E9}"/>
    <dgm:cxn modelId="{F85B3791-5975-4F43-AD96-4E17E116E7A8}" type="presOf" srcId="{B6696050-A3C2-4751-8252-391CD8364742}" destId="{0478BAE3-D39D-42B2-893E-C06B9E6CCC36}" srcOrd="0" destOrd="0" presId="urn:microsoft.com/office/officeart/2008/layout/HorizontalMultiLevelHierarchy"/>
    <dgm:cxn modelId="{CC23A4A5-42AE-4A66-87CE-F5C16A117338}" srcId="{1D8BF18B-4DE4-4A98-86CF-9E146B375EA4}" destId="{68C13452-500D-4C3C-8C2E-AFA2C95BCF25}" srcOrd="3" destOrd="0" parTransId="{20C0FE59-F45B-41E4-8596-7BFCBFF2610F}" sibTransId="{7A20B156-7CF3-4BD4-BD9B-B6F00BAB9471}"/>
    <dgm:cxn modelId="{D436AFD3-9D22-492A-8C68-A71AC9D707D4}" type="presOf" srcId="{DA76E61D-50CD-4D00-997E-8BD8E3E84CDF}" destId="{E712614D-97D0-4118-9540-A282A6EF99D6}" srcOrd="1" destOrd="0" presId="urn:microsoft.com/office/officeart/2008/layout/HorizontalMultiLevelHierarchy"/>
    <dgm:cxn modelId="{1B4B41DB-C347-40E5-B1F2-8EEC3F0C4A56}" type="presOf" srcId="{1D8BF18B-4DE4-4A98-86CF-9E146B375EA4}" destId="{971283A4-ED64-404A-8AB2-AF367C13C9AC}" srcOrd="0" destOrd="0" presId="urn:microsoft.com/office/officeart/2008/layout/HorizontalMultiLevelHierarchy"/>
    <dgm:cxn modelId="{3C81B7F2-F73B-4ED8-B0DB-115567644A48}" type="presOf" srcId="{CA5ADA60-922D-4B34-B324-12AA51FC5BA3}" destId="{EAD9FB9E-54D1-4602-8F80-171330DDA252}" srcOrd="1" destOrd="0" presId="urn:microsoft.com/office/officeart/2008/layout/HorizontalMultiLevelHierarchy"/>
    <dgm:cxn modelId="{772147F4-8A94-4455-98EE-E34B3C8A9999}" type="presOf" srcId="{65D779A1-60F2-47C3-96C1-873401C322B2}" destId="{361491D6-07FA-4CFB-92BD-157977162B73}" srcOrd="0" destOrd="0" presId="urn:microsoft.com/office/officeart/2008/layout/HorizontalMultiLevelHierarchy"/>
    <dgm:cxn modelId="{BF3C67F5-658A-4606-A755-FD8385087FC3}" type="presOf" srcId="{20C0FE59-F45B-41E4-8596-7BFCBFF2610F}" destId="{FFA1226A-D05D-4991-B0CF-020EA606F3A5}" srcOrd="0" destOrd="0" presId="urn:microsoft.com/office/officeart/2008/layout/HorizontalMultiLevelHierarchy"/>
    <dgm:cxn modelId="{507FE5AF-6C00-4AEF-8133-CD6EA9C2B041}" type="presParOf" srcId="{361491D6-07FA-4CFB-92BD-157977162B73}" destId="{A5FD1979-64A1-4FED-A806-4404A86040E2}" srcOrd="0" destOrd="0" presId="urn:microsoft.com/office/officeart/2008/layout/HorizontalMultiLevelHierarchy"/>
    <dgm:cxn modelId="{86623A4F-B092-4D1B-9662-748A9EEDFA9D}" type="presParOf" srcId="{A5FD1979-64A1-4FED-A806-4404A86040E2}" destId="{971283A4-ED64-404A-8AB2-AF367C13C9AC}" srcOrd="0" destOrd="0" presId="urn:microsoft.com/office/officeart/2008/layout/HorizontalMultiLevelHierarchy"/>
    <dgm:cxn modelId="{378217B8-B387-4406-B99F-5F4199729767}" type="presParOf" srcId="{A5FD1979-64A1-4FED-A806-4404A86040E2}" destId="{960A5B5F-C259-4670-9A9D-001E8F2FC029}" srcOrd="1" destOrd="0" presId="urn:microsoft.com/office/officeart/2008/layout/HorizontalMultiLevelHierarchy"/>
    <dgm:cxn modelId="{4782F867-63EB-44BE-965B-61C238ADB2AC}" type="presParOf" srcId="{960A5B5F-C259-4670-9A9D-001E8F2FC029}" destId="{9DC99296-8BCD-497B-80CB-0B125A9A9C16}" srcOrd="0" destOrd="0" presId="urn:microsoft.com/office/officeart/2008/layout/HorizontalMultiLevelHierarchy"/>
    <dgm:cxn modelId="{77B5EADA-24F9-4CC8-9F27-96A2D955AFFB}" type="presParOf" srcId="{9DC99296-8BCD-497B-80CB-0B125A9A9C16}" destId="{8E185BCE-8E15-4623-A53F-55DDD047D5C6}" srcOrd="0" destOrd="0" presId="urn:microsoft.com/office/officeart/2008/layout/HorizontalMultiLevelHierarchy"/>
    <dgm:cxn modelId="{6D82E4DA-BB06-4E74-B301-9DDEE4D27F5F}" type="presParOf" srcId="{960A5B5F-C259-4670-9A9D-001E8F2FC029}" destId="{692E534C-8356-4E96-8149-8217B4A68C6F}" srcOrd="1" destOrd="0" presId="urn:microsoft.com/office/officeart/2008/layout/HorizontalMultiLevelHierarchy"/>
    <dgm:cxn modelId="{006C53CF-AEEE-4250-99A2-E78BB7E516C7}" type="presParOf" srcId="{692E534C-8356-4E96-8149-8217B4A68C6F}" destId="{ED0A0BE2-E43F-4AA6-B271-3D96ED7A4F67}" srcOrd="0" destOrd="0" presId="urn:microsoft.com/office/officeart/2008/layout/HorizontalMultiLevelHierarchy"/>
    <dgm:cxn modelId="{8371AB6C-2729-48F7-8076-E1012E2BD946}" type="presParOf" srcId="{692E534C-8356-4E96-8149-8217B4A68C6F}" destId="{8DCC9CD5-73B3-4894-B4E8-B5AA453E70DF}" srcOrd="1" destOrd="0" presId="urn:microsoft.com/office/officeart/2008/layout/HorizontalMultiLevelHierarchy"/>
    <dgm:cxn modelId="{F2E0CA90-D8C5-4C41-8F50-9D5D4BA736EE}" type="presParOf" srcId="{960A5B5F-C259-4670-9A9D-001E8F2FC029}" destId="{EF0D6416-F4E6-4799-B223-28B7E881B0BF}" srcOrd="2" destOrd="0" presId="urn:microsoft.com/office/officeart/2008/layout/HorizontalMultiLevelHierarchy"/>
    <dgm:cxn modelId="{88D41707-2FE7-404D-9F80-90FCF07DA6A6}" type="presParOf" srcId="{EF0D6416-F4E6-4799-B223-28B7E881B0BF}" destId="{EAD9FB9E-54D1-4602-8F80-171330DDA252}" srcOrd="0" destOrd="0" presId="urn:microsoft.com/office/officeart/2008/layout/HorizontalMultiLevelHierarchy"/>
    <dgm:cxn modelId="{0A0F21EE-1243-45E1-94CE-AC5EBBAD5CD8}" type="presParOf" srcId="{960A5B5F-C259-4670-9A9D-001E8F2FC029}" destId="{58F376FD-2D13-4696-B08C-8629E3FF2B4F}" srcOrd="3" destOrd="0" presId="urn:microsoft.com/office/officeart/2008/layout/HorizontalMultiLevelHierarchy"/>
    <dgm:cxn modelId="{E9952DB7-03BB-4D89-9317-9D81BA4C90CE}" type="presParOf" srcId="{58F376FD-2D13-4696-B08C-8629E3FF2B4F}" destId="{3FC0735F-639A-4BE2-A723-BA05F4CA6BAC}" srcOrd="0" destOrd="0" presId="urn:microsoft.com/office/officeart/2008/layout/HorizontalMultiLevelHierarchy"/>
    <dgm:cxn modelId="{B0EE5112-AAFA-4DA2-8366-B3CAA72552D6}" type="presParOf" srcId="{58F376FD-2D13-4696-B08C-8629E3FF2B4F}" destId="{77A755EA-FFB1-4FCD-A27D-93E1945CE556}" srcOrd="1" destOrd="0" presId="urn:microsoft.com/office/officeart/2008/layout/HorizontalMultiLevelHierarchy"/>
    <dgm:cxn modelId="{F832B616-4F6A-47D0-AF58-AEB972AB22AF}" type="presParOf" srcId="{960A5B5F-C259-4670-9A9D-001E8F2FC029}" destId="{108FE4E6-B8B7-45F9-9E5B-898E7FB3F3C9}" srcOrd="4" destOrd="0" presId="urn:microsoft.com/office/officeart/2008/layout/HorizontalMultiLevelHierarchy"/>
    <dgm:cxn modelId="{E258E207-99E6-48B8-8EE0-30A7089B298F}" type="presParOf" srcId="{108FE4E6-B8B7-45F9-9E5B-898E7FB3F3C9}" destId="{E712614D-97D0-4118-9540-A282A6EF99D6}" srcOrd="0" destOrd="0" presId="urn:microsoft.com/office/officeart/2008/layout/HorizontalMultiLevelHierarchy"/>
    <dgm:cxn modelId="{2F0A6BFB-8163-42E8-8DD3-8AB4F19D0CCB}" type="presParOf" srcId="{960A5B5F-C259-4670-9A9D-001E8F2FC029}" destId="{5B0001DF-FE6D-4961-B647-26F9D57E6052}" srcOrd="5" destOrd="0" presId="urn:microsoft.com/office/officeart/2008/layout/HorizontalMultiLevelHierarchy"/>
    <dgm:cxn modelId="{F38DBE85-3B8E-4FAD-96E4-E7417CC69A4A}" type="presParOf" srcId="{5B0001DF-FE6D-4961-B647-26F9D57E6052}" destId="{8DCD5F89-D8F7-438E-AE11-73FEE23F860B}" srcOrd="0" destOrd="0" presId="urn:microsoft.com/office/officeart/2008/layout/HorizontalMultiLevelHierarchy"/>
    <dgm:cxn modelId="{AB26C8CF-7214-41A6-98CD-5F60A2EFCC8F}" type="presParOf" srcId="{5B0001DF-FE6D-4961-B647-26F9D57E6052}" destId="{0C4DB7E5-417D-45D7-A87D-FC13D0A1510A}" srcOrd="1" destOrd="0" presId="urn:microsoft.com/office/officeart/2008/layout/HorizontalMultiLevelHierarchy"/>
    <dgm:cxn modelId="{B5466A7D-F07E-42B7-861A-0C20BF5B280F}" type="presParOf" srcId="{960A5B5F-C259-4670-9A9D-001E8F2FC029}" destId="{FFA1226A-D05D-4991-B0CF-020EA606F3A5}" srcOrd="6" destOrd="0" presId="urn:microsoft.com/office/officeart/2008/layout/HorizontalMultiLevelHierarchy"/>
    <dgm:cxn modelId="{47A78468-0685-4A54-A886-DC83E94ADD5D}" type="presParOf" srcId="{FFA1226A-D05D-4991-B0CF-020EA606F3A5}" destId="{6FBE3CD8-59E3-4951-9185-7618878EE148}" srcOrd="0" destOrd="0" presId="urn:microsoft.com/office/officeart/2008/layout/HorizontalMultiLevelHierarchy"/>
    <dgm:cxn modelId="{0EF5C540-5628-421A-9599-23C78B054EFA}" type="presParOf" srcId="{960A5B5F-C259-4670-9A9D-001E8F2FC029}" destId="{E9833FD3-C25A-4074-8B28-3DA83CCAF071}" srcOrd="7" destOrd="0" presId="urn:microsoft.com/office/officeart/2008/layout/HorizontalMultiLevelHierarchy"/>
    <dgm:cxn modelId="{9F228234-D905-4846-9BD7-5FB1AB8C5557}" type="presParOf" srcId="{E9833FD3-C25A-4074-8B28-3DA83CCAF071}" destId="{CF07003C-080F-4C3B-9A50-DC862D1945CC}" srcOrd="0" destOrd="0" presId="urn:microsoft.com/office/officeart/2008/layout/HorizontalMultiLevelHierarchy"/>
    <dgm:cxn modelId="{FED6F654-1558-42C9-B8CC-AC3D50457D51}" type="presParOf" srcId="{E9833FD3-C25A-4074-8B28-3DA83CCAF071}" destId="{12B3698B-92EB-4E75-91B1-AAB5E99687FA}" srcOrd="1" destOrd="0" presId="urn:microsoft.com/office/officeart/2008/layout/HorizontalMultiLevelHierarchy"/>
    <dgm:cxn modelId="{39A911D1-2EB2-4AFC-A393-25A3A35E20FA}" type="presParOf" srcId="{960A5B5F-C259-4670-9A9D-001E8F2FC029}" destId="{EB2877C3-0847-466F-A432-0A05A0DFDB25}" srcOrd="8" destOrd="0" presId="urn:microsoft.com/office/officeart/2008/layout/HorizontalMultiLevelHierarchy"/>
    <dgm:cxn modelId="{4CA64A54-3A93-4203-A3CE-68F468EA4229}" type="presParOf" srcId="{EB2877C3-0847-466F-A432-0A05A0DFDB25}" destId="{A4E3EE63-36C7-4690-9400-9F90BC030B32}" srcOrd="0" destOrd="0" presId="urn:microsoft.com/office/officeart/2008/layout/HorizontalMultiLevelHierarchy"/>
    <dgm:cxn modelId="{49D42AC3-024D-4070-8FAB-EEA3BAC69CE8}" type="presParOf" srcId="{960A5B5F-C259-4670-9A9D-001E8F2FC029}" destId="{246A98D5-E51D-4471-A241-04EF4D4064AB}" srcOrd="9" destOrd="0" presId="urn:microsoft.com/office/officeart/2008/layout/HorizontalMultiLevelHierarchy"/>
    <dgm:cxn modelId="{AE31A180-A39D-47A6-9E61-66C4F5FF41C2}" type="presParOf" srcId="{246A98D5-E51D-4471-A241-04EF4D4064AB}" destId="{0478BAE3-D39D-42B2-893E-C06B9E6CCC36}" srcOrd="0" destOrd="0" presId="urn:microsoft.com/office/officeart/2008/layout/HorizontalMultiLevelHierarchy"/>
    <dgm:cxn modelId="{B0D14543-0C0E-45B5-A954-F36DFB6BBCD0}" type="presParOf" srcId="{246A98D5-E51D-4471-A241-04EF4D4064AB}" destId="{39E41025-6683-42F0-A636-91852B2BE8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877C3-0847-466F-A432-0A05A0DFDB25}">
      <dsp:nvSpPr>
        <dsp:cNvPr id="0" name=""/>
        <dsp:cNvSpPr/>
      </dsp:nvSpPr>
      <dsp:spPr>
        <a:xfrm>
          <a:off x="4193463" y="2175669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812561"/>
              </a:lnTo>
              <a:lnTo>
                <a:pt x="475616" y="18125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00" kern="1200"/>
        </a:p>
      </dsp:txBody>
      <dsp:txXfrm>
        <a:off x="4384423" y="3035101"/>
        <a:ext cx="93696" cy="93696"/>
      </dsp:txXfrm>
    </dsp:sp>
    <dsp:sp modelId="{FFA1226A-D05D-4991-B0CF-020EA606F3A5}">
      <dsp:nvSpPr>
        <dsp:cNvPr id="0" name=""/>
        <dsp:cNvSpPr/>
      </dsp:nvSpPr>
      <dsp:spPr>
        <a:xfrm>
          <a:off x="4193463" y="2175669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906280"/>
              </a:lnTo>
              <a:lnTo>
                <a:pt x="475616" y="906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405684" y="2603221"/>
        <a:ext cx="51175" cy="51175"/>
      </dsp:txXfrm>
    </dsp:sp>
    <dsp:sp modelId="{108FE4E6-B8B7-45F9-9E5B-898E7FB3F3C9}">
      <dsp:nvSpPr>
        <dsp:cNvPr id="0" name=""/>
        <dsp:cNvSpPr/>
      </dsp:nvSpPr>
      <dsp:spPr>
        <a:xfrm>
          <a:off x="4193463" y="2129948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561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419381" y="2163778"/>
        <a:ext cx="23780" cy="23780"/>
      </dsp:txXfrm>
    </dsp:sp>
    <dsp:sp modelId="{EF0D6416-F4E6-4799-B223-28B7E881B0BF}">
      <dsp:nvSpPr>
        <dsp:cNvPr id="0" name=""/>
        <dsp:cNvSpPr/>
      </dsp:nvSpPr>
      <dsp:spPr>
        <a:xfrm>
          <a:off x="4193463" y="1269388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906280"/>
              </a:moveTo>
              <a:lnTo>
                <a:pt x="237808" y="906280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405684" y="1696941"/>
        <a:ext cx="51175" cy="51175"/>
      </dsp:txXfrm>
    </dsp:sp>
    <dsp:sp modelId="{9DC99296-8BCD-497B-80CB-0B125A9A9C16}">
      <dsp:nvSpPr>
        <dsp:cNvPr id="0" name=""/>
        <dsp:cNvSpPr/>
      </dsp:nvSpPr>
      <dsp:spPr>
        <a:xfrm>
          <a:off x="4193463" y="363107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1812561"/>
              </a:moveTo>
              <a:lnTo>
                <a:pt x="237808" y="1812561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00" kern="1200"/>
        </a:p>
      </dsp:txBody>
      <dsp:txXfrm>
        <a:off x="4384423" y="1222540"/>
        <a:ext cx="93696" cy="93696"/>
      </dsp:txXfrm>
    </dsp:sp>
    <dsp:sp modelId="{971283A4-ED64-404A-8AB2-AF367C13C9AC}">
      <dsp:nvSpPr>
        <dsp:cNvPr id="0" name=""/>
        <dsp:cNvSpPr/>
      </dsp:nvSpPr>
      <dsp:spPr>
        <a:xfrm rot="16200000">
          <a:off x="1922991" y="1813156"/>
          <a:ext cx="3815919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/>
            <a:t>Surface Morphology</a:t>
          </a:r>
        </a:p>
      </dsp:txBody>
      <dsp:txXfrm>
        <a:off x="1922991" y="1813156"/>
        <a:ext cx="3815919" cy="725024"/>
      </dsp:txXfrm>
    </dsp:sp>
    <dsp:sp modelId="{ED0A0BE2-E43F-4AA6-B271-3D96ED7A4F67}">
      <dsp:nvSpPr>
        <dsp:cNvPr id="0" name=""/>
        <dsp:cNvSpPr/>
      </dsp:nvSpPr>
      <dsp:spPr>
        <a:xfrm>
          <a:off x="4669079" y="594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Craters</a:t>
          </a:r>
        </a:p>
      </dsp:txBody>
      <dsp:txXfrm>
        <a:off x="4669079" y="594"/>
        <a:ext cx="2378081" cy="725024"/>
      </dsp:txXfrm>
    </dsp:sp>
    <dsp:sp modelId="{3FC0735F-639A-4BE2-A723-BA05F4CA6BAC}">
      <dsp:nvSpPr>
        <dsp:cNvPr id="0" name=""/>
        <dsp:cNvSpPr/>
      </dsp:nvSpPr>
      <dsp:spPr>
        <a:xfrm>
          <a:off x="4669079" y="906875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Highland plains</a:t>
          </a:r>
        </a:p>
      </dsp:txBody>
      <dsp:txXfrm>
        <a:off x="4669079" y="906875"/>
        <a:ext cx="2378081" cy="725024"/>
      </dsp:txXfrm>
    </dsp:sp>
    <dsp:sp modelId="{8DCD5F89-D8F7-438E-AE11-73FEE23F860B}">
      <dsp:nvSpPr>
        <dsp:cNvPr id="0" name=""/>
        <dsp:cNvSpPr/>
      </dsp:nvSpPr>
      <dsp:spPr>
        <a:xfrm>
          <a:off x="4669079" y="1813156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Mare Terrain</a:t>
          </a:r>
        </a:p>
      </dsp:txBody>
      <dsp:txXfrm>
        <a:off x="4669079" y="1813156"/>
        <a:ext cx="2378081" cy="725024"/>
      </dsp:txXfrm>
    </dsp:sp>
    <dsp:sp modelId="{CF07003C-080F-4C3B-9A50-DC862D1945CC}">
      <dsp:nvSpPr>
        <dsp:cNvPr id="0" name=""/>
        <dsp:cNvSpPr/>
      </dsp:nvSpPr>
      <dsp:spPr>
        <a:xfrm>
          <a:off x="4669079" y="2719437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Volcanic craters</a:t>
          </a:r>
        </a:p>
      </dsp:txBody>
      <dsp:txXfrm>
        <a:off x="4669079" y="2719437"/>
        <a:ext cx="2378081" cy="725024"/>
      </dsp:txXfrm>
    </dsp:sp>
    <dsp:sp modelId="{0478BAE3-D39D-42B2-893E-C06B9E6CCC36}">
      <dsp:nvSpPr>
        <dsp:cNvPr id="0" name=""/>
        <dsp:cNvSpPr/>
      </dsp:nvSpPr>
      <dsp:spPr>
        <a:xfrm>
          <a:off x="4669079" y="3625718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Gradational features</a:t>
          </a:r>
        </a:p>
      </dsp:txBody>
      <dsp:txXfrm>
        <a:off x="4669079" y="3625718"/>
        <a:ext cx="2378081" cy="72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154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066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163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010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033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84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374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020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960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801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321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1D197-494D-4F73-9C81-600A9AB2700D}" type="datetimeFigureOut">
              <a:rPr lang="en-IN" smtClean="0"/>
              <a:t>02-12-2019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A64D1-6E3C-45EE-A0D2-F335EC749D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760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050" y="5836117"/>
            <a:ext cx="9144000" cy="1021883"/>
          </a:xfrm>
        </p:spPr>
        <p:txBody>
          <a:bodyPr>
            <a:noAutofit/>
          </a:bodyPr>
          <a:lstStyle/>
          <a:p>
            <a:r>
              <a:rPr lang="en-IN" sz="2800" dirty="0" err="1">
                <a:latin typeface="Palatino Linotype" panose="02040502050505030304" pitchFamily="18" charset="0"/>
              </a:rPr>
              <a:t>Dr.</a:t>
            </a:r>
            <a:r>
              <a:rPr lang="en-IN" sz="2800" dirty="0">
                <a:latin typeface="Palatino Linotype" panose="02040502050505030304" pitchFamily="18" charset="0"/>
              </a:rPr>
              <a:t> Prasenjit Acharya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Department of Geography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MSc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Semester III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Course: 303A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Planetary Geomorphic Processes and Landforms: </a:t>
            </a:r>
            <a:br>
              <a:rPr lang="en-IN" sz="2800" dirty="0">
                <a:latin typeface="Palatino Linotype" panose="02040502050505030304" pitchFamily="18" charset="0"/>
              </a:rPr>
            </a:br>
            <a:r>
              <a:rPr lang="en-IN" sz="2800" dirty="0">
                <a:latin typeface="Palatino Linotype" panose="02040502050505030304" pitchFamily="18" charset="0"/>
              </a:rPr>
              <a:t>The Moon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6288F-CEFD-4F57-A86B-BEEEE7B1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55132"/>
            <a:ext cx="60007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48A59-B0E0-409F-A0C7-07CE7A8B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910" y="0"/>
            <a:ext cx="7757090" cy="6762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72D84-6228-4F48-8467-4CAA17454F2F}"/>
              </a:ext>
            </a:extLst>
          </p:cNvPr>
          <p:cNvSpPr txBox="1"/>
          <p:nvPr/>
        </p:nvSpPr>
        <p:spPr>
          <a:xfrm>
            <a:off x="628650" y="22443"/>
            <a:ext cx="320992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Palatino Linotype" panose="02040502050505030304" pitchFamily="18" charset="0"/>
              </a:rPr>
              <a:t>Primarily the Anorthosite- an igneous rock made up with plagioclase </a:t>
            </a:r>
            <a:r>
              <a:rPr lang="en-IN" sz="1600" dirty="0" err="1">
                <a:latin typeface="Palatino Linotype" panose="02040502050505030304" pitchFamily="18" charset="0"/>
              </a:rPr>
              <a:t>feldsper</a:t>
            </a:r>
            <a:r>
              <a:rPr lang="en-IN" sz="1600" dirty="0">
                <a:latin typeface="Palatino Linotype" panose="02040502050505030304" pitchFamily="18" charset="0"/>
              </a:rPr>
              <a:t> (</a:t>
            </a:r>
            <a:r>
              <a:rPr lang="it-IT" sz="1600" dirty="0">
                <a:latin typeface="Palatino Linotype" panose="02040502050505030304" pitchFamily="18" charset="0"/>
              </a:rPr>
              <a:t>albite, Na(AlSi</a:t>
            </a:r>
            <a:r>
              <a:rPr lang="it-IT" sz="1600" baseline="-25000" dirty="0">
                <a:latin typeface="Palatino Linotype" panose="02040502050505030304" pitchFamily="18" charset="0"/>
              </a:rPr>
              <a:t>3</a:t>
            </a:r>
            <a:r>
              <a:rPr lang="it-IT" sz="1600" dirty="0">
                <a:latin typeface="Palatino Linotype" panose="02040502050505030304" pitchFamily="18" charset="0"/>
              </a:rPr>
              <a:t>O</a:t>
            </a:r>
            <a:r>
              <a:rPr lang="it-IT" sz="1600" baseline="-25000" dirty="0">
                <a:latin typeface="Palatino Linotype" panose="02040502050505030304" pitchFamily="18" charset="0"/>
              </a:rPr>
              <a:t>8</a:t>
            </a:r>
            <a:r>
              <a:rPr lang="it-IT" sz="1600" dirty="0">
                <a:latin typeface="Palatino Linotype" panose="02040502050505030304" pitchFamily="18" charset="0"/>
              </a:rPr>
              <a:t>), to pure anorthite, Ca(Al</a:t>
            </a:r>
            <a:r>
              <a:rPr lang="it-IT" sz="1600" baseline="-25000" dirty="0">
                <a:latin typeface="Palatino Linotype" panose="02040502050505030304" pitchFamily="18" charset="0"/>
              </a:rPr>
              <a:t>2</a:t>
            </a:r>
            <a:r>
              <a:rPr lang="it-IT" sz="1600" dirty="0">
                <a:latin typeface="Palatino Linotype" panose="02040502050505030304" pitchFamily="18" charset="0"/>
              </a:rPr>
              <a:t>Si</a:t>
            </a:r>
            <a:r>
              <a:rPr lang="it-IT" sz="1600" baseline="-25000" dirty="0">
                <a:latin typeface="Palatino Linotype" panose="02040502050505030304" pitchFamily="18" charset="0"/>
              </a:rPr>
              <a:t>2</a:t>
            </a:r>
            <a:r>
              <a:rPr lang="it-IT" sz="1600" dirty="0">
                <a:latin typeface="Palatino Linotype" panose="02040502050505030304" pitchFamily="18" charset="0"/>
              </a:rPr>
              <a:t>O</a:t>
            </a:r>
            <a:r>
              <a:rPr lang="it-IT" sz="1600" baseline="-25000" dirty="0">
                <a:latin typeface="Palatino Linotype" panose="02040502050505030304" pitchFamily="18" charset="0"/>
              </a:rPr>
              <a:t>8</a:t>
            </a:r>
            <a:r>
              <a:rPr lang="it-IT" sz="1600" dirty="0">
                <a:latin typeface="Palatino Linotype" panose="02040502050505030304" pitchFamily="18" charset="0"/>
              </a:rPr>
              <a:t>).).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Palatino Linotype" panose="02040502050505030304" pitchFamily="18" charset="0"/>
              </a:rPr>
              <a:t>Most of the highland is composed of anorthosite formed from the cooling of ocean of magma.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Palatino Linotype" panose="02040502050505030304" pitchFamily="18" charset="0"/>
              </a:rPr>
              <a:t>Besides, high density olivine and </a:t>
            </a:r>
            <a:r>
              <a:rPr lang="en-IN" sz="1600" dirty="0" err="1">
                <a:latin typeface="Palatino Linotype" panose="02040502050505030304" pitchFamily="18" charset="0"/>
              </a:rPr>
              <a:t>pyroxines</a:t>
            </a:r>
            <a:r>
              <a:rPr lang="en-IN" sz="1600" dirty="0">
                <a:latin typeface="Palatino Linotype" panose="02040502050505030304" pitchFamily="18" charset="0"/>
              </a:rPr>
              <a:t> compose the basaltic lava that plumes later through the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Palatino Linotype" panose="02040502050505030304" pitchFamily="18" charset="0"/>
              </a:rPr>
              <a:t>In addition to basalt and anorthosites, the dark mantle deposit in the near side is composed of orange glass bead coated with volatile S and Cl.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Palatino Linotype" panose="02040502050505030304" pitchFamily="18" charset="0"/>
              </a:rPr>
              <a:t>Breccia is also found</a:t>
            </a:r>
          </a:p>
          <a:p>
            <a:endParaRPr lang="en-IN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3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93AAF-9EA9-4C59-9BC1-CD34FECE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5" y="0"/>
            <a:ext cx="11322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7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B26-0E1D-4595-88CD-EEEC9CA4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Moon’s surface morphology…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CD227F-0DAB-46A7-AA33-ECED5B4C37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0729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10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6D675-FC01-4B1F-8ED0-251C7871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97" y="1166267"/>
            <a:ext cx="9104203" cy="5567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9BC9B-74AE-4756-A832-799FAE828B15}"/>
              </a:ext>
            </a:extLst>
          </p:cNvPr>
          <p:cNvSpPr txBox="1"/>
          <p:nvPr/>
        </p:nvSpPr>
        <p:spPr>
          <a:xfrm>
            <a:off x="2857500" y="361950"/>
            <a:ext cx="66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Surface Morphology</a:t>
            </a:r>
          </a:p>
          <a:p>
            <a:pPr algn="ctr"/>
            <a:r>
              <a:rPr lang="en-IN" dirty="0"/>
              <a:t>The crater</a:t>
            </a:r>
          </a:p>
        </p:txBody>
      </p:sp>
    </p:spTree>
    <p:extLst>
      <p:ext uri="{BB962C8B-B14F-4D97-AF65-F5344CB8AC3E}">
        <p14:creationId xmlns:p14="http://schemas.microsoft.com/office/powerpoint/2010/main" val="77602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70CF1-55BE-4CCD-A027-6CB6771E8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007" y="0"/>
            <a:ext cx="557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3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42BCB4-67C2-4B1B-AF4F-9A4DF35B863F}"/>
              </a:ext>
            </a:extLst>
          </p:cNvPr>
          <p:cNvSpPr txBox="1"/>
          <p:nvPr/>
        </p:nvSpPr>
        <p:spPr>
          <a:xfrm>
            <a:off x="4335013" y="237267"/>
            <a:ext cx="441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Palatino Linotype" panose="02040502050505030304" pitchFamily="18" charset="0"/>
              </a:rPr>
              <a:t>Inside the basin in near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ABE54-9708-4FDB-AC8B-1754A9B6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626" y="1003647"/>
            <a:ext cx="3979174" cy="5854353"/>
          </a:xfrm>
          <a:prstGeom prst="rect">
            <a:avLst/>
          </a:prstGeom>
        </p:spPr>
      </p:pic>
      <p:pic>
        <p:nvPicPr>
          <p:cNvPr id="1026" name="Picture 2" descr="Image result for close look of drop of water onto a surface">
            <a:extLst>
              <a:ext uri="{FF2B5EF4-FFF2-40B4-BE49-F238E27FC236}">
                <a16:creationId xmlns:a16="http://schemas.microsoft.com/office/drawing/2014/main" id="{0E502B41-65C4-40FC-864A-4D93C619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366838"/>
            <a:ext cx="58293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C2814-8BB1-418E-B80F-B574E3BCF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20" y="0"/>
            <a:ext cx="898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D7AF3-0429-4956-A2D0-98AC286E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60" y="0"/>
            <a:ext cx="465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5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A22CF-36D3-48BE-87D9-2150EB9A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98" y="0"/>
            <a:ext cx="4960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1FCAC-167C-478E-B8B2-4702ABB5EF09}"/>
              </a:ext>
            </a:extLst>
          </p:cNvPr>
          <p:cNvSpPr txBox="1"/>
          <p:nvPr/>
        </p:nvSpPr>
        <p:spPr>
          <a:xfrm>
            <a:off x="1188720" y="1016000"/>
            <a:ext cx="47153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The highland plains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sz="2000" dirty="0">
                <a:latin typeface="Palatino Linotype" panose="02040502050505030304" pitchFamily="18" charset="0"/>
              </a:rPr>
              <a:t>Believed to be formed by the ejecta deposits, however, Apollo 16 landing site sample gives an alternate version. The materials found in this extensive plain is composed of a graded matrix of local ejecta with distance from the primary impact site.</a:t>
            </a:r>
          </a:p>
        </p:txBody>
      </p:sp>
    </p:spTree>
    <p:extLst>
      <p:ext uri="{BB962C8B-B14F-4D97-AF65-F5344CB8AC3E}">
        <p14:creationId xmlns:p14="http://schemas.microsoft.com/office/powerpoint/2010/main" val="3947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7762E7-B24C-4942-9BF1-986B7B07D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0" y="0"/>
            <a:ext cx="11329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8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105965"/>
            <a:ext cx="10515600" cy="1325563"/>
          </a:xfrm>
        </p:spPr>
        <p:txBody>
          <a:bodyPr/>
          <a:lstStyle/>
          <a:p>
            <a:r>
              <a:rPr lang="en-IN" dirty="0"/>
              <a:t>The Moon…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1" y="1135482"/>
            <a:ext cx="6267450" cy="482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277" y="1037431"/>
            <a:ext cx="58293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85ECE-541E-4515-AEB6-9C7CE41E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604" y="0"/>
            <a:ext cx="567119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B1228-DC4A-400D-B5AB-E45EE72B7BCE}"/>
              </a:ext>
            </a:extLst>
          </p:cNvPr>
          <p:cNvSpPr txBox="1"/>
          <p:nvPr/>
        </p:nvSpPr>
        <p:spPr>
          <a:xfrm>
            <a:off x="873760" y="8128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The Mare terrain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extensive plains of lava flow probably come from the impact and post impact fractures.</a:t>
            </a:r>
          </a:p>
        </p:txBody>
      </p:sp>
    </p:spTree>
    <p:extLst>
      <p:ext uri="{BB962C8B-B14F-4D97-AF65-F5344CB8AC3E}">
        <p14:creationId xmlns:p14="http://schemas.microsoft.com/office/powerpoint/2010/main" val="2341493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175A3-166B-4C85-B5C2-C8D28948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682" y="0"/>
            <a:ext cx="54771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9F6F19-797C-4BBE-8259-F20A9497F05E}"/>
              </a:ext>
            </a:extLst>
          </p:cNvPr>
          <p:cNvSpPr txBox="1"/>
          <p:nvPr/>
        </p:nvSpPr>
        <p:spPr>
          <a:xfrm>
            <a:off x="975360" y="711200"/>
            <a:ext cx="403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The sinuous rills</a:t>
            </a:r>
          </a:p>
          <a:p>
            <a:endParaRPr lang="en-IN" sz="4000" dirty="0">
              <a:latin typeface="Palatino Linotype" panose="02040502050505030304" pitchFamily="18" charset="0"/>
            </a:endParaRPr>
          </a:p>
          <a:p>
            <a:r>
              <a:rPr lang="en-IN" sz="2400" dirty="0">
                <a:latin typeface="Palatino Linotype" panose="02040502050505030304" pitchFamily="18" charset="0"/>
              </a:rPr>
              <a:t>Thought to be the remnant of lava flow</a:t>
            </a:r>
            <a:endParaRPr lang="en-IN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2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AE855B-ED20-4DE9-B0DB-CEFD2168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196" y="0"/>
            <a:ext cx="93159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8BF49-75FE-4846-9BA7-1A3E54AC7574}"/>
              </a:ext>
            </a:extLst>
          </p:cNvPr>
          <p:cNvSpPr txBox="1"/>
          <p:nvPr/>
        </p:nvSpPr>
        <p:spPr>
          <a:xfrm>
            <a:off x="274320" y="802640"/>
            <a:ext cx="234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Palatino Linotype" panose="02040502050505030304" pitchFamily="18" charset="0"/>
              </a:rPr>
              <a:t>A view of Hadley Rill</a:t>
            </a:r>
          </a:p>
        </p:txBody>
      </p:sp>
    </p:spTree>
    <p:extLst>
      <p:ext uri="{BB962C8B-B14F-4D97-AF65-F5344CB8AC3E}">
        <p14:creationId xmlns:p14="http://schemas.microsoft.com/office/powerpoint/2010/main" val="2707777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8DEDA-CED6-4772-9397-2821AEF90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947" y="0"/>
            <a:ext cx="53525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0EEA99-1405-491C-B735-E6838FA4C74C}"/>
              </a:ext>
            </a:extLst>
          </p:cNvPr>
          <p:cNvSpPr txBox="1"/>
          <p:nvPr/>
        </p:nvSpPr>
        <p:spPr>
          <a:xfrm>
            <a:off x="375920" y="477520"/>
            <a:ext cx="57200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Volcanic Structure</a:t>
            </a:r>
            <a:endParaRPr lang="en-IN" dirty="0">
              <a:latin typeface="Palatino Linotype" panose="02040502050505030304" pitchFamily="18" charset="0"/>
            </a:endParaRP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dome shape structure is observed in Mare surface. Around 200 volcanic domal structures were found in Marius hills. They range from 2 – 25 km in diameter with an average height of 300 m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endParaRPr lang="en-IN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37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B8F00-23BD-4A9E-A130-3AF006D7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41"/>
            <a:ext cx="12192000" cy="65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472E38-407D-4CF1-AA78-D1983F6DF0B4}"/>
              </a:ext>
            </a:extLst>
          </p:cNvPr>
          <p:cNvGrpSpPr/>
          <p:nvPr/>
        </p:nvGrpSpPr>
        <p:grpSpPr>
          <a:xfrm>
            <a:off x="2319433" y="0"/>
            <a:ext cx="9786221" cy="6858000"/>
            <a:chOff x="795433" y="0"/>
            <a:chExt cx="9786221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FE6B30-B907-45AA-9447-3EA772D59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9145" y="0"/>
              <a:ext cx="4602509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ADB49A-5DA1-4C3D-A1D9-1C649EF21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433" y="0"/>
              <a:ext cx="5183712" cy="6858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18059E-BA23-4069-B1B6-E3A4FB072A67}"/>
              </a:ext>
            </a:extLst>
          </p:cNvPr>
          <p:cNvSpPr txBox="1"/>
          <p:nvPr/>
        </p:nvSpPr>
        <p:spPr>
          <a:xfrm>
            <a:off x="0" y="477520"/>
            <a:ext cx="469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Volcanic structure in association with rills</a:t>
            </a:r>
          </a:p>
        </p:txBody>
      </p:sp>
    </p:spTree>
    <p:extLst>
      <p:ext uri="{BB962C8B-B14F-4D97-AF65-F5344CB8AC3E}">
        <p14:creationId xmlns:p14="http://schemas.microsoft.com/office/powerpoint/2010/main" val="3670914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62645-7899-4F4F-95D5-96FF446E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00" y="0"/>
            <a:ext cx="458487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F1204-AE7B-438C-8EB4-F2ED966E1274}"/>
              </a:ext>
            </a:extLst>
          </p:cNvPr>
          <p:cNvSpPr txBox="1"/>
          <p:nvPr/>
        </p:nvSpPr>
        <p:spPr>
          <a:xfrm>
            <a:off x="274320" y="284480"/>
            <a:ext cx="65633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Tectonic Features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Alpine valley having 150 km long and 10 km wide with rill in it is a graben and shown a prominent evidence of tectonic structure.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Origin ~ the impact adjustment of the lunar surface</a:t>
            </a:r>
          </a:p>
          <a:p>
            <a:endParaRPr lang="en-IN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77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ABA40C-047A-4B41-9FBA-5C59D8C047AF}"/>
              </a:ext>
            </a:extLst>
          </p:cNvPr>
          <p:cNvSpPr txBox="1"/>
          <p:nvPr/>
        </p:nvSpPr>
        <p:spPr>
          <a:xfrm>
            <a:off x="345440" y="375920"/>
            <a:ext cx="3464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latin typeface="Palatino Linotype" panose="02040502050505030304" pitchFamily="18" charset="0"/>
              </a:rPr>
              <a:t>The floor fractured craters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impact causes the fractures and at the later part the lava spewed from these fractured part causing to an upliftment of the basin floor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endParaRPr lang="en-IN" dirty="0">
              <a:latin typeface="Palatino Linotype" panose="0204050205050503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4F5980-4795-4703-AF8C-DFC96E50950D}"/>
              </a:ext>
            </a:extLst>
          </p:cNvPr>
          <p:cNvGrpSpPr/>
          <p:nvPr/>
        </p:nvGrpSpPr>
        <p:grpSpPr>
          <a:xfrm>
            <a:off x="3708117" y="-15240"/>
            <a:ext cx="8483883" cy="6873240"/>
            <a:chOff x="3708117" y="-15240"/>
            <a:chExt cx="8483883" cy="6873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2808C5-81A6-4E58-9346-3F3EA6C9C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8117" y="-15240"/>
              <a:ext cx="4433141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15259A-BAB8-461D-83C4-FA4B946CC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5378" y="0"/>
              <a:ext cx="410662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1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B9F49-E9E8-4FF8-A011-1EA2ED32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691" y="0"/>
            <a:ext cx="464637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C3DE8-9893-4CA4-B15E-C4D1635CA956}"/>
              </a:ext>
            </a:extLst>
          </p:cNvPr>
          <p:cNvSpPr txBox="1"/>
          <p:nvPr/>
        </p:nvSpPr>
        <p:spPr>
          <a:xfrm>
            <a:off x="345440" y="365760"/>
            <a:ext cx="6299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latin typeface="Palatino Linotype" panose="02040502050505030304" pitchFamily="18" charset="0"/>
              </a:rPr>
              <a:t>Mare ridge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ridge is characterized by the broad gentle arch surmounted by the steep crenulated crest.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They are extended up to several tens of kilometres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Origin ~ it was believed that most of the mare ridges were created well after the creation of lava surface (the basin surface).</a:t>
            </a:r>
          </a:p>
          <a:p>
            <a:r>
              <a:rPr lang="en-IN" dirty="0">
                <a:latin typeface="Palatino Linotype" panose="02040502050505030304" pitchFamily="18" charset="0"/>
              </a:rPr>
              <a:t>However, in places, the signs of lava plumes with rills were obtained suggesting that they were formed before the completion of the solidification of lava. </a:t>
            </a:r>
          </a:p>
        </p:txBody>
      </p:sp>
    </p:spTree>
    <p:extLst>
      <p:ext uri="{BB962C8B-B14F-4D97-AF65-F5344CB8AC3E}">
        <p14:creationId xmlns:p14="http://schemas.microsoft.com/office/powerpoint/2010/main" val="359063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6B08B-CECA-4776-8B36-9A9BD83A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920" y="0"/>
            <a:ext cx="49723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2E919-5731-4D9E-A665-7CDFCAF3E660}"/>
              </a:ext>
            </a:extLst>
          </p:cNvPr>
          <p:cNvSpPr txBox="1"/>
          <p:nvPr/>
        </p:nvSpPr>
        <p:spPr>
          <a:xfrm>
            <a:off x="355600" y="467360"/>
            <a:ext cx="61671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Palatino Linotype" panose="02040502050505030304" pitchFamily="18" charset="0"/>
              </a:rPr>
              <a:t>Gradational Structure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Gravity is the only force to work for graded features; Mass wasting and rolling of rock debris down the slope.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physical breakup and fusion of the surface materials has happened at all scale of impact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r>
              <a:rPr lang="en-IN" dirty="0">
                <a:latin typeface="Palatino Linotype" panose="02040502050505030304" pitchFamily="18" charset="0"/>
              </a:rPr>
              <a:t>The formation of soil agglutinates is an important phenomenon. This has happened due to the bombardment of </a:t>
            </a:r>
            <a:r>
              <a:rPr lang="en-IN" dirty="0" err="1">
                <a:latin typeface="Palatino Linotype" panose="02040502050505030304" pitchFamily="18" charset="0"/>
              </a:rPr>
              <a:t>micrometeroid</a:t>
            </a:r>
            <a:r>
              <a:rPr lang="en-IN" dirty="0">
                <a:latin typeface="Palatino Linotype" panose="02040502050505030304" pitchFamily="18" charset="0"/>
              </a:rPr>
              <a:t> and solar wind that produces gases which acts as medium to fuse soil particles</a:t>
            </a:r>
          </a:p>
          <a:p>
            <a:endParaRPr lang="en-IN" dirty="0">
              <a:latin typeface="Palatino Linotype" panose="02040502050505030304" pitchFamily="18" charset="0"/>
            </a:endParaRPr>
          </a:p>
          <a:p>
            <a:endParaRPr lang="en-IN" dirty="0">
              <a:latin typeface="Palatino Linotype" panose="02040502050505030304" pitchFamily="18" charset="0"/>
            </a:endParaRPr>
          </a:p>
          <a:p>
            <a:endParaRPr lang="en-IN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6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260168"/>
            <a:ext cx="3829050" cy="6180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01" y="757237"/>
            <a:ext cx="3690097" cy="51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8146-5F69-4EA3-9379-B53BCDE6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518161"/>
            <a:ext cx="3313386" cy="2208848"/>
          </a:xfrm>
        </p:spPr>
        <p:txBody>
          <a:bodyPr>
            <a:normAutofit fontScale="90000"/>
          </a:bodyPr>
          <a:lstStyle/>
          <a:p>
            <a:r>
              <a:rPr lang="en-IN" dirty="0"/>
              <a:t>Historical attempt of Lunar mapping…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2F191-B15D-46CE-9260-7EA71931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586" y="0"/>
            <a:ext cx="8040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62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45F8C-2736-400E-A840-C15B4A474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625475"/>
            <a:ext cx="3820400" cy="2108200"/>
          </a:xfrm>
        </p:spPr>
        <p:txBody>
          <a:bodyPr/>
          <a:lstStyle/>
          <a:p>
            <a:r>
              <a:rPr lang="en-IN" dirty="0">
                <a:latin typeface="Palatino Linotype" panose="02040502050505030304" pitchFamily="18" charset="0"/>
              </a:rPr>
              <a:t>The rock fragments resulted from the impact of a ball size projectile on the lunar surface.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7AF6D-56E4-41A4-8852-189C01B7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600" y="246100"/>
            <a:ext cx="6695200" cy="63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66E3B-C660-4097-8B63-DA29ED69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276350"/>
            <a:ext cx="8220075" cy="430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EA0C4-AB48-4C58-A496-54304530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893" y="0"/>
            <a:ext cx="36821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39F4E-DE98-4A85-95B8-7D2E179D2387}"/>
              </a:ext>
            </a:extLst>
          </p:cNvPr>
          <p:cNvSpPr txBox="1"/>
          <p:nvPr/>
        </p:nvSpPr>
        <p:spPr>
          <a:xfrm>
            <a:off x="1066800" y="428625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Lunar North 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A6F87-218D-40AC-8881-5C8F61E4EE73}"/>
              </a:ext>
            </a:extLst>
          </p:cNvPr>
          <p:cNvSpPr txBox="1"/>
          <p:nvPr/>
        </p:nvSpPr>
        <p:spPr>
          <a:xfrm>
            <a:off x="6667500" y="428625"/>
            <a:ext cx="184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Lunar South pole</a:t>
            </a:r>
          </a:p>
        </p:txBody>
      </p:sp>
    </p:spTree>
    <p:extLst>
      <p:ext uri="{BB962C8B-B14F-4D97-AF65-F5344CB8AC3E}">
        <p14:creationId xmlns:p14="http://schemas.microsoft.com/office/powerpoint/2010/main" val="1218916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interior structure….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575" y="158749"/>
            <a:ext cx="4057650" cy="6334125"/>
          </a:xfrm>
        </p:spPr>
        <p:txBody>
          <a:bodyPr/>
          <a:lstStyle/>
          <a:p>
            <a:r>
              <a:rPr lang="en-IN" dirty="0">
                <a:latin typeface="Palatino Linotype" panose="02040502050505030304" pitchFamily="18" charset="0"/>
              </a:rPr>
              <a:t>Based on the seismic data from the Apollo missions the interior structure has been explored</a:t>
            </a:r>
          </a:p>
          <a:p>
            <a:r>
              <a:rPr lang="en-IN" dirty="0">
                <a:latin typeface="Palatino Linotype" panose="02040502050505030304" pitchFamily="18" charset="0"/>
              </a:rPr>
              <a:t>The orbital fluctuation of the space craft has also provide valuable information regarding the distribution of mass at near side and far side.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0" y="1503854"/>
            <a:ext cx="7933765" cy="49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E686F-28D5-4CB2-A7FF-256F93546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66"/>
          <a:stretch/>
        </p:blipFill>
        <p:spPr>
          <a:xfrm>
            <a:off x="3143530" y="1618154"/>
            <a:ext cx="5904940" cy="4989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03711-7D4D-46DF-B943-908B8FB58D85}"/>
              </a:ext>
            </a:extLst>
          </p:cNvPr>
          <p:cNvSpPr txBox="1"/>
          <p:nvPr/>
        </p:nvSpPr>
        <p:spPr>
          <a:xfrm>
            <a:off x="295555" y="1197650"/>
            <a:ext cx="2847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Palatino Linotype" panose="02040502050505030304" pitchFamily="18" charset="0"/>
              </a:rPr>
              <a:t>The near side is flooded with high density titanium oxides.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Palatino Linotype" panose="02040502050505030304" pitchFamily="18" charset="0"/>
              </a:rPr>
              <a:t>The high density lava from mantle due to impact could be the reasons from such.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A4CCAB-2E23-4F5E-B0A2-D02B978C426F}"/>
              </a:ext>
            </a:extLst>
          </p:cNvPr>
          <p:cNvCxnSpPr/>
          <p:nvPr/>
        </p:nvCxnSpPr>
        <p:spPr>
          <a:xfrm>
            <a:off x="2457450" y="3228975"/>
            <a:ext cx="1495425" cy="80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D930F1-AF89-452A-BC0D-3B1F77A9E623}"/>
              </a:ext>
            </a:extLst>
          </p:cNvPr>
          <p:cNvSpPr txBox="1"/>
          <p:nvPr/>
        </p:nvSpPr>
        <p:spPr>
          <a:xfrm>
            <a:off x="8934450" y="196850"/>
            <a:ext cx="3257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Palatino Linotype" panose="02040502050505030304" pitchFamily="18" charset="0"/>
              </a:rPr>
              <a:t>The early attempt of measuring the lunar magnetic field from Apollo mission reveals – a weak magnetic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Palatino Linotype" panose="02040502050505030304" pitchFamily="18" charset="0"/>
              </a:rPr>
              <a:t>There is no uniformity in magnetic field around the Moon.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Palatino Linotype" panose="02040502050505030304" pitchFamily="18" charset="0"/>
              </a:rPr>
              <a:t>The origin is debatable, however, presumed to be generated from dynamo effect such as Earth when core was extremely at its early stage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F7D418-4A03-45EE-9CCB-BFAF100CAC67}"/>
              </a:ext>
            </a:extLst>
          </p:cNvPr>
          <p:cNvCxnSpPr/>
          <p:nvPr/>
        </p:nvCxnSpPr>
        <p:spPr>
          <a:xfrm flipV="1">
            <a:off x="6486525" y="885825"/>
            <a:ext cx="2143125" cy="1327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655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24A4E-62D5-47EF-8071-92207545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432" y="0"/>
            <a:ext cx="35306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BB678-A7B6-4FD9-952F-30003A93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35" y="0"/>
            <a:ext cx="5751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2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12965</TotalTime>
  <Words>651</Words>
  <Application>Microsoft Office PowerPoint</Application>
  <PresentationFormat>Widescreen</PresentationFormat>
  <Paragraphs>70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Palatino Linotype</vt:lpstr>
      <vt:lpstr>Office Theme</vt:lpstr>
      <vt:lpstr>Dr. Prasenjit Acharya Department of Geography MSc Semester III Course: 303A Planetary Geomorphic Processes and Landforms:  The Moon</vt:lpstr>
      <vt:lpstr>The Moon…</vt:lpstr>
      <vt:lpstr>PowerPoint Presentation</vt:lpstr>
      <vt:lpstr>Historical attempt of Lunar mapping…</vt:lpstr>
      <vt:lpstr>PowerPoint Presentation</vt:lpstr>
      <vt:lpstr>PowerPoint Presentation</vt:lpstr>
      <vt:lpstr>The interior structure….</vt:lpstr>
      <vt:lpstr>PowerPoint Presentation</vt:lpstr>
      <vt:lpstr>PowerPoint Presentation</vt:lpstr>
      <vt:lpstr>PowerPoint Presentation</vt:lpstr>
      <vt:lpstr>PowerPoint Presentation</vt:lpstr>
      <vt:lpstr>The Moon’s surface morphology…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prasenjit acharya</cp:lastModifiedBy>
  <cp:revision>51</cp:revision>
  <dcterms:created xsi:type="dcterms:W3CDTF">2019-08-13T08:55:13Z</dcterms:created>
  <dcterms:modified xsi:type="dcterms:W3CDTF">2019-12-02T09:40:05Z</dcterms:modified>
</cp:coreProperties>
</file>