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A6A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System" TargetMode="External"/><Relationship Id="rId3" Type="http://schemas.openxmlformats.org/officeDocument/2006/relationships/hyperlink" Target="https://en.wikipedia.org/wiki/Systems_thinking" TargetMode="External"/><Relationship Id="rId7" Type="http://schemas.openxmlformats.org/officeDocument/2006/relationships/hyperlink" Target="https://en.wikipedia.org/wiki/Organism" TargetMode="External"/><Relationship Id="rId2" Type="http://schemas.openxmlformats.org/officeDocument/2006/relationships/hyperlink" Target="https://en.wikipedia.org/wiki/Human_Genome_Project" TargetMode="External"/><Relationship Id="rId1" Type="http://schemas.openxmlformats.org/officeDocument/2006/relationships/slideLayout" Target="../slideLayouts/slideLayout7.xml"/><Relationship Id="rId6" Type="http://schemas.openxmlformats.org/officeDocument/2006/relationships/hyperlink" Target="https://en.wikipedia.org/wiki/Tissue_(biology)" TargetMode="External"/><Relationship Id="rId11" Type="http://schemas.openxmlformats.org/officeDocument/2006/relationships/image" Target="../media/image1.png"/><Relationship Id="rId5" Type="http://schemas.openxmlformats.org/officeDocument/2006/relationships/hyperlink" Target="https://en.wikipedia.org/wiki/Cell_(biology)" TargetMode="External"/><Relationship Id="rId10" Type="http://schemas.openxmlformats.org/officeDocument/2006/relationships/hyperlink" Target="https://en.wikipedia.org/wiki/Cell_signaling" TargetMode="External"/><Relationship Id="rId4" Type="http://schemas.openxmlformats.org/officeDocument/2006/relationships/hyperlink" Target="https://en.wikipedia.org/wiki/Emergent_property" TargetMode="External"/><Relationship Id="rId9" Type="http://schemas.openxmlformats.org/officeDocument/2006/relationships/hyperlink" Target="https://en.wikipedia.org/wiki/Metabolic_network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Transcriptomics" TargetMode="External"/><Relationship Id="rId3" Type="http://schemas.openxmlformats.org/officeDocument/2006/relationships/hyperlink" Target="https://en.wikipedia.org/wiki/Metabolites" TargetMode="External"/><Relationship Id="rId7" Type="http://schemas.openxmlformats.org/officeDocument/2006/relationships/hyperlink" Target="https://en.wikipedia.org/wiki/Computational_model" TargetMode="External"/><Relationship Id="rId2" Type="http://schemas.openxmlformats.org/officeDocument/2006/relationships/hyperlink" Target="https://en.wikipedia.org/wiki/Enzymes" TargetMode="External"/><Relationship Id="rId1" Type="http://schemas.openxmlformats.org/officeDocument/2006/relationships/slideLayout" Target="../slideLayouts/slideLayout7.xml"/><Relationship Id="rId6" Type="http://schemas.openxmlformats.org/officeDocument/2006/relationships/hyperlink" Target="https://en.wikipedia.org/wiki/Mathematical_model" TargetMode="External"/><Relationship Id="rId11" Type="http://schemas.openxmlformats.org/officeDocument/2006/relationships/hyperlink" Target="https://en.wikipedia.org/wiki/High-throughput_screening" TargetMode="External"/><Relationship Id="rId5" Type="http://schemas.openxmlformats.org/officeDocument/2006/relationships/hyperlink" Target="https://en.wikipedia.org/wiki/Protocol_(natural_sciences)" TargetMode="External"/><Relationship Id="rId10" Type="http://schemas.openxmlformats.org/officeDocument/2006/relationships/hyperlink" Target="https://en.wikipedia.org/wiki/Proteomics" TargetMode="External"/><Relationship Id="rId4" Type="http://schemas.openxmlformats.org/officeDocument/2006/relationships/hyperlink" Target="https://en.wikipedia.org/wiki/Metabolic_pathway" TargetMode="External"/><Relationship Id="rId9" Type="http://schemas.openxmlformats.org/officeDocument/2006/relationships/hyperlink" Target="https://en.wikipedia.org/wiki/Metabolomic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dirty="0" smtClean="0"/>
              <a:t>Microbiology</a:t>
            </a:r>
            <a:br>
              <a:rPr lang="en-IN" dirty="0" smtClean="0"/>
            </a:br>
            <a:r>
              <a:rPr lang="en-IN" dirty="0" smtClean="0"/>
              <a:t>2</a:t>
            </a:r>
            <a:r>
              <a:rPr lang="en-IN" baseline="30000" dirty="0" smtClean="0"/>
              <a:t>nd</a:t>
            </a:r>
            <a:r>
              <a:rPr lang="en-IN" dirty="0" smtClean="0"/>
              <a:t> </a:t>
            </a:r>
            <a:r>
              <a:rPr lang="en-IN" dirty="0" err="1" smtClean="0"/>
              <a:t>Sem</a:t>
            </a:r>
            <a:r>
              <a:rPr lang="en-IN" dirty="0" smtClean="0"/>
              <a:t/>
            </a:r>
            <a:br>
              <a:rPr lang="en-IN" dirty="0" smtClean="0"/>
            </a:br>
            <a:r>
              <a:rPr lang="en-IN" dirty="0" smtClean="0"/>
              <a:t>MCB 203B </a:t>
            </a:r>
            <a:r>
              <a:rPr lang="en-IN" dirty="0" smtClean="0"/>
              <a:t/>
            </a:r>
            <a:br>
              <a:rPr lang="en-IN" dirty="0" smtClean="0"/>
            </a:br>
            <a:r>
              <a:rPr lang="en-IN" dirty="0" smtClean="0"/>
              <a:t>5. Systems </a:t>
            </a:r>
            <a:r>
              <a:rPr lang="en-IN" dirty="0" smtClean="0"/>
              <a:t>biology</a:t>
            </a:r>
            <a:endParaRPr lang="en-IN" dirty="0"/>
          </a:p>
        </p:txBody>
      </p:sp>
      <p:sp>
        <p:nvSpPr>
          <p:cNvPr id="3" name="Subtitle 2"/>
          <p:cNvSpPr>
            <a:spLocks noGrp="1"/>
          </p:cNvSpPr>
          <p:nvPr>
            <p:ph type="subTitle" idx="1"/>
          </p:nvPr>
        </p:nvSpPr>
        <p:spPr>
          <a:xfrm>
            <a:off x="1371600" y="4800600"/>
            <a:ext cx="6400800" cy="1752600"/>
          </a:xfrm>
        </p:spPr>
        <p:txBody>
          <a:bodyPr/>
          <a:lstStyle/>
          <a:p>
            <a:r>
              <a:rPr lang="en-IN" dirty="0" smtClean="0"/>
              <a:t>Dr. </a:t>
            </a:r>
            <a:r>
              <a:rPr lang="en-IN" dirty="0" err="1" smtClean="0"/>
              <a:t>Nandini</a:t>
            </a:r>
            <a:r>
              <a:rPr lang="en-IN" dirty="0" smtClean="0"/>
              <a:t> </a:t>
            </a:r>
            <a:r>
              <a:rPr lang="en-IN" dirty="0" err="1" smtClean="0"/>
              <a:t>Ghosh</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ace: re-insert networks into the cell&lt;br /&gt;Waks et al, 2011 Mol SystBiol 7:506&lt;br /&gt;Di Vetura and Sourjik , 2011 Mol Sys..."/>
          <p:cNvPicPr/>
          <p:nvPr/>
        </p:nvPicPr>
        <p:blipFill>
          <a:blip r:embed="rId2"/>
          <a:srcRect/>
          <a:stretch>
            <a:fillRect/>
          </a:stretch>
        </p:blipFill>
        <p:spPr bwMode="auto">
          <a:xfrm>
            <a:off x="381000" y="0"/>
            <a:ext cx="83058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8839200" cy="1631216"/>
          </a:xfrm>
          <a:prstGeom prst="rect">
            <a:avLst/>
          </a:prstGeom>
          <a:solidFill>
            <a:srgbClr val="92D050"/>
          </a:solidFill>
        </p:spPr>
        <p:txBody>
          <a:bodyPr wrap="square">
            <a:spAutoFit/>
          </a:bodyPr>
          <a:lstStyle/>
          <a:p>
            <a:r>
              <a:rPr lang="en-IN" sz="2000" b="1" dirty="0" smtClean="0"/>
              <a:t>Systems biology is the computational and mathematical modelling of complex biological systems. It is a biology-based interdisciplinary field of study that focuses on complex interactions within biological systems, using a holistic approach (holism instead of the more traditional reductionism) to biological research. </a:t>
            </a:r>
            <a:endParaRPr lang="en-IN" sz="2000" b="1" dirty="0"/>
          </a:p>
        </p:txBody>
      </p:sp>
      <p:sp>
        <p:nvSpPr>
          <p:cNvPr id="7169" name="Rectangle 1"/>
          <p:cNvSpPr>
            <a:spLocks noChangeArrowheads="1"/>
          </p:cNvSpPr>
          <p:nvPr/>
        </p:nvSpPr>
        <p:spPr bwMode="auto">
          <a:xfrm>
            <a:off x="0" y="1676400"/>
            <a:ext cx="4495800" cy="5016758"/>
          </a:xfrm>
          <a:prstGeom prst="rect">
            <a:avLst/>
          </a:prstGeom>
          <a:solidFill>
            <a:schemeClr val="accent5">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rPr>
              <a:t>Particularly from year 2000 onwards, the concept has been used widely in biology in a variety of contexts. The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hlinkClick r:id="rId2"/>
              </a:rPr>
              <a:t>Human Genome Project</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rPr>
              <a:t> is an example of applied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hlinkClick r:id="rId3"/>
              </a:rPr>
              <a:t>systems thinking</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rPr>
              <a:t> in biology which has led to new, collaborative ways of working on problems in the biological field of genetics. One of the aims of systems biology is to model and discover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hlinkClick r:id="rId4"/>
              </a:rPr>
              <a:t>emergent properties</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rPr>
              <a:t>, properties of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hlinkClick r:id="rId5"/>
              </a:rPr>
              <a:t>cells</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rPr>
              <a:t>,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hlinkClick r:id="rId6"/>
              </a:rPr>
              <a:t>tissues</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rPr>
              <a:t> and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hlinkClick r:id="rId7"/>
              </a:rPr>
              <a:t>organisms</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rPr>
              <a:t> functioning as a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hlinkClick r:id="rId8"/>
              </a:rPr>
              <a:t>system</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rPr>
              <a:t> whose theoretical description is only possible using techniques of systems </a:t>
            </a:r>
            <a:r>
              <a:rPr kumimoji="0" lang="en-US" sz="2000" b="1" i="0" u="none" strike="noStrike" cap="none" normalizeH="0" baseline="0" dirty="0" err="1" smtClean="0">
                <a:ln>
                  <a:noFill/>
                </a:ln>
                <a:solidFill>
                  <a:schemeClr val="tx1"/>
                </a:solidFill>
                <a:effectLst/>
                <a:latin typeface="Calibri" pitchFamily="34" charset="0"/>
                <a:ea typeface="Calibri" pitchFamily="34" charset="0"/>
                <a:cs typeface="Vrinda"/>
              </a:rPr>
              <a:t>biology.These</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rPr>
              <a:t> typically involve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hlinkClick r:id="rId9"/>
              </a:rPr>
              <a:t>metabolic networks</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rPr>
              <a:t> or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hlinkClick r:id="rId10"/>
              </a:rPr>
              <a:t>cell signaling</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rPr>
              <a:t> networks .</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7170" name="Picture 2"/>
          <p:cNvPicPr>
            <a:picLocks noChangeAspect="1" noChangeArrowheads="1"/>
          </p:cNvPicPr>
          <p:nvPr/>
        </p:nvPicPr>
        <p:blipFill>
          <a:blip r:embed="rId11"/>
          <a:srcRect l="36896" t="20833" r="13909" b="15625"/>
          <a:stretch>
            <a:fillRect/>
          </a:stretch>
        </p:blipFill>
        <p:spPr bwMode="auto">
          <a:xfrm>
            <a:off x="4527030" y="2286000"/>
            <a:ext cx="4616970" cy="3352800"/>
          </a:xfrm>
          <a:prstGeom prst="rect">
            <a:avLst/>
          </a:prstGeom>
          <a:noFill/>
          <a:ln w="9525">
            <a:noFill/>
            <a:miter lim="800000"/>
            <a:headEnd/>
            <a:tailEnd/>
          </a:ln>
          <a:effectLst/>
        </p:spPr>
      </p:pic>
      <p:sp>
        <p:nvSpPr>
          <p:cNvPr id="5" name="Rectangle 4"/>
          <p:cNvSpPr/>
          <p:nvPr/>
        </p:nvSpPr>
        <p:spPr>
          <a:xfrm>
            <a:off x="4648200" y="53340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6489"/>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Vrinda"/>
              </a:rPr>
              <a:t>Systems biology can be considered from a number of different aspects.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Vrinda"/>
              </a:rPr>
              <a:t>As a field of study, particularly, the study of the interactions between the components of biological systems, and how these interactions give rise to the function and behavior of that system (for example, the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Vrinda"/>
                <a:hlinkClick r:id="rId2"/>
              </a:rPr>
              <a:t>enzymes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Vrinda"/>
              </a:rPr>
              <a:t> and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Vrinda"/>
                <a:hlinkClick r:id="rId3"/>
              </a:rPr>
              <a:t>metabolites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Vrinda"/>
              </a:rPr>
              <a:t> in a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Vrinda"/>
                <a:hlinkClick r:id="rId4"/>
              </a:rPr>
              <a:t>metabolic pathway</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Vrinda"/>
              </a:rPr>
              <a:t> or the heart beats).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0" y="1828086"/>
            <a:ext cx="9144000" cy="2862322"/>
          </a:xfrm>
          <a:prstGeom prst="rect">
            <a:avLst/>
          </a:prstGeom>
        </p:spPr>
        <p:txBody>
          <a:bodyPr wrap="square">
            <a:spAutoFit/>
          </a:bodyPr>
          <a:lstStyle/>
          <a:p>
            <a:pPr lvl="0" eaLnBrk="0" fontAlgn="base" hangingPunct="0">
              <a:spcBef>
                <a:spcPct val="0"/>
              </a:spcBef>
              <a:spcAft>
                <a:spcPct val="0"/>
              </a:spcAft>
              <a:buFontTx/>
              <a:buChar char="•"/>
              <a:tabLst>
                <a:tab pos="457200" algn="l"/>
              </a:tabLst>
            </a:pPr>
            <a:r>
              <a:rPr lang="en-US" sz="2000" dirty="0" smtClean="0">
                <a:latin typeface="Calibri" pitchFamily="34" charset="0"/>
                <a:ea typeface="Calibri" pitchFamily="34" charset="0"/>
                <a:cs typeface="Vrinda"/>
              </a:rPr>
              <a:t>As a series of operational </a:t>
            </a:r>
            <a:r>
              <a:rPr lang="en-US" sz="2000" dirty="0" smtClean="0">
                <a:latin typeface="Calibri" pitchFamily="34" charset="0"/>
                <a:ea typeface="Calibri" pitchFamily="34" charset="0"/>
                <a:cs typeface="Vrinda"/>
                <a:hlinkClick r:id="rId5"/>
              </a:rPr>
              <a:t>protocols</a:t>
            </a:r>
            <a:r>
              <a:rPr lang="en-US" sz="2000" dirty="0" smtClean="0">
                <a:latin typeface="Calibri" pitchFamily="34" charset="0"/>
                <a:ea typeface="Calibri" pitchFamily="34" charset="0"/>
                <a:cs typeface="Vrinda"/>
              </a:rPr>
              <a:t> used for performing research, namely a cycle composed of theory, </a:t>
            </a:r>
            <a:r>
              <a:rPr lang="en-US" sz="2000" dirty="0" smtClean="0">
                <a:latin typeface="Calibri" pitchFamily="34" charset="0"/>
                <a:ea typeface="Calibri" pitchFamily="34" charset="0"/>
                <a:cs typeface="Vrinda"/>
                <a:hlinkClick r:id="rId6"/>
              </a:rPr>
              <a:t>analytic</a:t>
            </a:r>
            <a:r>
              <a:rPr lang="en-US" sz="2000" dirty="0" smtClean="0">
                <a:latin typeface="Calibri" pitchFamily="34" charset="0"/>
                <a:ea typeface="Calibri" pitchFamily="34" charset="0"/>
                <a:cs typeface="Vrinda"/>
              </a:rPr>
              <a:t> or </a:t>
            </a:r>
            <a:r>
              <a:rPr lang="en-US" sz="2000" dirty="0" smtClean="0">
                <a:latin typeface="Calibri" pitchFamily="34" charset="0"/>
                <a:ea typeface="Calibri" pitchFamily="34" charset="0"/>
                <a:cs typeface="Vrinda"/>
                <a:hlinkClick r:id="rId7"/>
              </a:rPr>
              <a:t>computational </a:t>
            </a:r>
            <a:r>
              <a:rPr lang="en-US" sz="2000" dirty="0" err="1" smtClean="0">
                <a:latin typeface="Calibri" pitchFamily="34" charset="0"/>
                <a:ea typeface="Calibri" pitchFamily="34" charset="0"/>
                <a:cs typeface="Vrinda"/>
                <a:hlinkClick r:id="rId7"/>
              </a:rPr>
              <a:t>modelling</a:t>
            </a:r>
            <a:r>
              <a:rPr lang="en-US" sz="2000" dirty="0" smtClean="0">
                <a:latin typeface="Calibri" pitchFamily="34" charset="0"/>
                <a:ea typeface="Calibri" pitchFamily="34" charset="0"/>
                <a:cs typeface="Vrinda"/>
              </a:rPr>
              <a:t> to propose specific testable hypotheses about a biological system, experimental validation, and then using the newly acquired quantitative description of cells or cell processes to refine the computational model or theory. Since the objective is a model of the interactions in a system, the experimental techniques that most suit systems biology are those that are system-wide and attempt to be as complete as possible. Therefore, </a:t>
            </a:r>
            <a:r>
              <a:rPr lang="en-US" sz="2000" dirty="0" err="1" smtClean="0">
                <a:latin typeface="Calibri" pitchFamily="34" charset="0"/>
                <a:ea typeface="Calibri" pitchFamily="34" charset="0"/>
                <a:cs typeface="Vrinda"/>
                <a:hlinkClick r:id="rId8"/>
              </a:rPr>
              <a:t>transcriptomics</a:t>
            </a:r>
            <a:r>
              <a:rPr lang="en-US" sz="2000" dirty="0" smtClean="0">
                <a:latin typeface="Calibri" pitchFamily="34" charset="0"/>
                <a:ea typeface="Calibri" pitchFamily="34" charset="0"/>
                <a:cs typeface="Vrinda"/>
              </a:rPr>
              <a:t>, </a:t>
            </a:r>
            <a:r>
              <a:rPr lang="en-US" sz="2000" dirty="0" err="1" smtClean="0">
                <a:latin typeface="Calibri" pitchFamily="34" charset="0"/>
                <a:ea typeface="Calibri" pitchFamily="34" charset="0"/>
                <a:cs typeface="Vrinda"/>
                <a:hlinkClick r:id="rId9"/>
              </a:rPr>
              <a:t>metabolomics</a:t>
            </a:r>
            <a:r>
              <a:rPr lang="en-US" sz="2000" dirty="0" smtClean="0">
                <a:latin typeface="Calibri" pitchFamily="34" charset="0"/>
                <a:ea typeface="Calibri" pitchFamily="34" charset="0"/>
                <a:cs typeface="Vrinda"/>
              </a:rPr>
              <a:t>, </a:t>
            </a:r>
            <a:r>
              <a:rPr lang="en-US" sz="2000" dirty="0" smtClean="0">
                <a:latin typeface="Calibri" pitchFamily="34" charset="0"/>
                <a:ea typeface="Calibri" pitchFamily="34" charset="0"/>
                <a:cs typeface="Vrinda"/>
                <a:hlinkClick r:id="rId10"/>
              </a:rPr>
              <a:t>proteomics</a:t>
            </a:r>
            <a:r>
              <a:rPr lang="en-US" sz="2000" dirty="0" smtClean="0">
                <a:latin typeface="Calibri" pitchFamily="34" charset="0"/>
                <a:ea typeface="Calibri" pitchFamily="34" charset="0"/>
                <a:cs typeface="Vrinda"/>
              </a:rPr>
              <a:t> and </a:t>
            </a:r>
            <a:r>
              <a:rPr lang="en-US" sz="2000" dirty="0" smtClean="0">
                <a:latin typeface="Calibri" pitchFamily="34" charset="0"/>
                <a:ea typeface="Calibri" pitchFamily="34" charset="0"/>
                <a:cs typeface="Vrinda"/>
                <a:hlinkClick r:id="rId11"/>
              </a:rPr>
              <a:t>high-throughput techniques</a:t>
            </a:r>
            <a:r>
              <a:rPr lang="en-US" sz="2000" dirty="0" smtClean="0">
                <a:latin typeface="Calibri" pitchFamily="34" charset="0"/>
                <a:ea typeface="Calibri" pitchFamily="34" charset="0"/>
                <a:cs typeface="Vrinda"/>
              </a:rPr>
              <a:t> are used to collect quantitative data for the construction and validation of models.</a:t>
            </a:r>
            <a:endParaRPr lang="en-US" dirty="0" smtClean="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09600" y="304800"/>
            <a:ext cx="7924800" cy="6553200"/>
            <a:chOff x="609600" y="304800"/>
            <a:chExt cx="6877050" cy="5665380"/>
          </a:xfrm>
        </p:grpSpPr>
        <p:pic>
          <p:nvPicPr>
            <p:cNvPr id="5122" name="Picture 2" descr="Related image"/>
            <p:cNvPicPr>
              <a:picLocks noChangeAspect="1" noChangeArrowheads="1"/>
            </p:cNvPicPr>
            <p:nvPr/>
          </p:nvPicPr>
          <p:blipFill>
            <a:blip r:embed="rId2"/>
            <a:srcRect/>
            <a:stretch>
              <a:fillRect/>
            </a:stretch>
          </p:blipFill>
          <p:spPr bwMode="auto">
            <a:xfrm>
              <a:off x="609600" y="304800"/>
              <a:ext cx="6877050" cy="5665380"/>
            </a:xfrm>
            <a:prstGeom prst="rect">
              <a:avLst/>
            </a:prstGeom>
            <a:noFill/>
          </p:spPr>
        </p:pic>
        <p:pic>
          <p:nvPicPr>
            <p:cNvPr id="5124" name="Picture 4" descr="Related image"/>
            <p:cNvPicPr>
              <a:picLocks noChangeAspect="1" noChangeArrowheads="1"/>
            </p:cNvPicPr>
            <p:nvPr/>
          </p:nvPicPr>
          <p:blipFill>
            <a:blip r:embed="rId2"/>
            <a:srcRect l="83016" t="65568" r="3159" b="19634"/>
            <a:stretch>
              <a:fillRect/>
            </a:stretch>
          </p:blipFill>
          <p:spPr bwMode="auto">
            <a:xfrm>
              <a:off x="990600" y="4343400"/>
              <a:ext cx="2819400" cy="1219200"/>
            </a:xfrm>
            <a:prstGeom prst="rect">
              <a:avLst/>
            </a:prstGeom>
            <a:noFill/>
          </p:spPr>
        </p:pic>
        <p:pic>
          <p:nvPicPr>
            <p:cNvPr id="6" name="Picture 4" descr="Related image"/>
            <p:cNvPicPr>
              <a:picLocks noChangeAspect="1" noChangeArrowheads="1"/>
            </p:cNvPicPr>
            <p:nvPr/>
          </p:nvPicPr>
          <p:blipFill>
            <a:blip r:embed="rId2"/>
            <a:srcRect l="83016" t="65568" r="3159" b="19634"/>
            <a:stretch>
              <a:fillRect/>
            </a:stretch>
          </p:blipFill>
          <p:spPr bwMode="auto">
            <a:xfrm>
              <a:off x="4343400" y="4343400"/>
              <a:ext cx="2819400" cy="1219200"/>
            </a:xfrm>
            <a:prstGeom prst="rect">
              <a:avLst/>
            </a:prstGeom>
            <a:noFill/>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srcRect/>
          <a:stretch>
            <a:fillRect/>
          </a:stretch>
        </p:blipFill>
        <p:spPr bwMode="auto">
          <a:xfrm>
            <a:off x="1752600" y="398513"/>
            <a:ext cx="5407025" cy="584988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ample 1: regulatory networks&lt;br /&gt;General question: What are the key ‘master regulators’ of a differentiation process or..."/>
          <p:cNvPicPr/>
          <p:nvPr/>
        </p:nvPicPr>
        <p:blipFill>
          <a:blip r:embed="rId2"/>
          <a:srcRect/>
          <a:stretch>
            <a:fillRect/>
          </a:stretch>
        </p:blipFill>
        <p:spPr bwMode="auto">
          <a:xfrm>
            <a:off x="381000" y="0"/>
            <a:ext cx="8382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ACNe: infers potential TF-target interactions from gene expression profiles (Basso et al. Nat Biotech 2005, Margolin et ..."/>
          <p:cNvPicPr/>
          <p:nvPr/>
        </p:nvPicPr>
        <p:blipFill>
          <a:blip r:embed="rId2"/>
          <a:srcRect/>
          <a:stretch>
            <a:fillRect/>
          </a:stretch>
        </p:blipFill>
        <p:spPr bwMode="auto">
          <a:xfrm>
            <a:off x="0" y="152400"/>
            <a:ext cx="9144000" cy="6705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ro et al. Nature 2009&lt;br /&gt;Regulatory networks&lt;br /&gt;Neural cell&lt;br /&gt;Aggressive glioma&lt;br /&gt;"/>
          <p:cNvPicPr/>
          <p:nvPr/>
        </p:nvPicPr>
        <p:blipFill>
          <a:blip r:embed="rId2"/>
          <a:srcRect/>
          <a:stretch>
            <a:fillRect/>
          </a:stretch>
        </p:blipFill>
        <p:spPr bwMode="auto">
          <a:xfrm>
            <a:off x="228600" y="152400"/>
            <a:ext cx="8763000" cy="6705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pid expansion&lt;br /&gt;"/>
          <p:cNvPicPr/>
          <p:nvPr/>
        </p:nvPicPr>
        <p:blipFill>
          <a:blip r:embed="rId2"/>
          <a:srcRect l="36705"/>
          <a:stretch>
            <a:fillRect/>
          </a:stretch>
        </p:blipFill>
        <p:spPr bwMode="auto">
          <a:xfrm>
            <a:off x="1295400" y="0"/>
            <a:ext cx="6858000" cy="6629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328</Words>
  <Application>Microsoft Office PowerPoint</Application>
  <PresentationFormat>On-screen Show (4:3)</PresentationFormat>
  <Paragraphs>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Microbiology 2nd Sem MCB 203B  5. Systems biology</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biology</dc:title>
  <dc:creator>Nandini Ghosh</dc:creator>
  <cp:lastModifiedBy>Calcutta University</cp:lastModifiedBy>
  <cp:revision>2</cp:revision>
  <dcterms:created xsi:type="dcterms:W3CDTF">2006-08-16T00:00:00Z</dcterms:created>
  <dcterms:modified xsi:type="dcterms:W3CDTF">2020-03-22T16:44:53Z</dcterms:modified>
</cp:coreProperties>
</file>