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1200329"/>
          </a:xfrm>
          <a:prstGeom prst="rect">
            <a:avLst/>
          </a:prstGeom>
          <a:noFill/>
        </p:spPr>
        <p:txBody>
          <a:bodyPr wrap="square" rtlCol="0">
            <a:spAutoFit/>
          </a:bodyPr>
          <a:lstStyle/>
          <a:p>
            <a:pPr algn="ctr"/>
            <a:r>
              <a:rPr lang="en-IN" sz="3600" b="1" dirty="0" smtClean="0">
                <a:solidFill>
                  <a:srgbClr val="C00000"/>
                </a:solidFill>
                <a:latin typeface="Times New Roman" pitchFamily="18" charset="0"/>
                <a:cs typeface="Times New Roman" pitchFamily="18" charset="0"/>
              </a:rPr>
              <a:t>THE CRITERION OF THE PERCEPTUALITY OF OBJECT</a:t>
            </a:r>
            <a:endParaRPr lang="en-IN" sz="3600" dirty="0">
              <a:solidFill>
                <a:srgbClr val="C00000"/>
              </a:solidFill>
              <a:latin typeface="Times New Roman" pitchFamily="18" charset="0"/>
              <a:cs typeface="Times New Roman" pitchFamily="18" charset="0"/>
            </a:endParaRPr>
          </a:p>
        </p:txBody>
      </p:sp>
      <p:sp>
        <p:nvSpPr>
          <p:cNvPr id="4" name="TextBox 3"/>
          <p:cNvSpPr txBox="1"/>
          <p:nvPr/>
        </p:nvSpPr>
        <p:spPr>
          <a:xfrm>
            <a:off x="2133600" y="3733800"/>
            <a:ext cx="5029200" cy="1754326"/>
          </a:xfrm>
          <a:prstGeom prst="rect">
            <a:avLst/>
          </a:prstGeom>
          <a:noFill/>
        </p:spPr>
        <p:txBody>
          <a:bodyPr wrap="square" rtlCol="0">
            <a:spAutoFit/>
          </a:bodyPr>
          <a:lstStyle/>
          <a:p>
            <a:pPr algn="ctr">
              <a:lnSpc>
                <a:spcPct val="150000"/>
              </a:lnSpc>
            </a:pPr>
            <a:r>
              <a:rPr lang="en-IN" b="1" dirty="0" smtClean="0">
                <a:solidFill>
                  <a:srgbClr val="7030A0"/>
                </a:solidFill>
                <a:latin typeface="Times New Roman" pitchFamily="18" charset="0"/>
                <a:cs typeface="Times New Roman" pitchFamily="18" charset="0"/>
              </a:rPr>
              <a:t>DR. BHUPENDRA CHANDRA DAS</a:t>
            </a:r>
          </a:p>
          <a:p>
            <a:pPr algn="ctr">
              <a:lnSpc>
                <a:spcPct val="150000"/>
              </a:lnSpc>
            </a:pPr>
            <a:r>
              <a:rPr lang="en-IN" b="1" dirty="0" smtClean="0">
                <a:solidFill>
                  <a:srgbClr val="7030A0"/>
                </a:solidFill>
                <a:latin typeface="Times New Roman" pitchFamily="18" charset="0"/>
                <a:cs typeface="Times New Roman" pitchFamily="18" charset="0"/>
              </a:rPr>
              <a:t>PROFESSOR</a:t>
            </a:r>
          </a:p>
          <a:p>
            <a:pPr algn="ctr">
              <a:lnSpc>
                <a:spcPct val="150000"/>
              </a:lnSpc>
            </a:pPr>
            <a:r>
              <a:rPr lang="en-IN" b="1" dirty="0" smtClean="0">
                <a:solidFill>
                  <a:srgbClr val="7030A0"/>
                </a:solidFill>
                <a:latin typeface="Times New Roman" pitchFamily="18" charset="0"/>
                <a:cs typeface="Times New Roman" pitchFamily="18" charset="0"/>
              </a:rPr>
              <a:t>DEPT. OF PHILOSOPHY</a:t>
            </a:r>
          </a:p>
          <a:p>
            <a:pPr algn="ctr">
              <a:lnSpc>
                <a:spcPct val="150000"/>
              </a:lnSpc>
            </a:pPr>
            <a:r>
              <a:rPr lang="en-IN" b="1" dirty="0" smtClean="0">
                <a:solidFill>
                  <a:srgbClr val="7030A0"/>
                </a:solidFill>
                <a:latin typeface="Times New Roman" pitchFamily="18" charset="0"/>
                <a:cs typeface="Times New Roman" pitchFamily="18" charset="0"/>
              </a:rPr>
              <a:t>VIDYASAGAR UNIVERSITY</a:t>
            </a:r>
            <a:endParaRPr lang="en-IN" dirty="0"/>
          </a:p>
        </p:txBody>
      </p:sp>
      <p:sp>
        <p:nvSpPr>
          <p:cNvPr id="5" name="TextBox 4"/>
          <p:cNvSpPr txBox="1"/>
          <p:nvPr/>
        </p:nvSpPr>
        <p:spPr>
          <a:xfrm>
            <a:off x="1981200" y="2895600"/>
            <a:ext cx="5334000" cy="646331"/>
          </a:xfrm>
          <a:prstGeom prst="rect">
            <a:avLst/>
          </a:prstGeom>
          <a:noFill/>
        </p:spPr>
        <p:txBody>
          <a:bodyPr wrap="square" rtlCol="0">
            <a:spAutoFit/>
          </a:bodyPr>
          <a:lstStyle/>
          <a:p>
            <a:r>
              <a:rPr lang="en-IN" b="1" dirty="0" smtClean="0">
                <a:solidFill>
                  <a:srgbClr val="002060"/>
                </a:solidFill>
                <a:latin typeface="Times New Roman" pitchFamily="18" charset="0"/>
                <a:cs typeface="Times New Roman" pitchFamily="18" charset="0"/>
              </a:rPr>
              <a:t>PAPER: PHI – 403 ADV (ADVAITA VEDĀNTA</a:t>
            </a:r>
            <a:r>
              <a:rPr lang="en-IN" b="1" dirty="0" smtClean="0">
                <a:solidFill>
                  <a:srgbClr val="002060"/>
                </a:solidFill>
                <a:latin typeface="Times New Roman" pitchFamily="18" charset="0"/>
                <a:cs typeface="Times New Roman" pitchFamily="18" charset="0"/>
              </a:rPr>
              <a:t>)</a:t>
            </a:r>
          </a:p>
          <a:p>
            <a:pPr algn="ctr"/>
            <a:r>
              <a:rPr lang="en-IN" b="1" dirty="0" err="1" smtClean="0">
                <a:solidFill>
                  <a:srgbClr val="002060"/>
                </a:solidFill>
                <a:latin typeface="Times New Roman" pitchFamily="18" charset="0"/>
                <a:cs typeface="Times New Roman" pitchFamily="18" charset="0"/>
              </a:rPr>
              <a:t>Semestar</a:t>
            </a:r>
            <a:r>
              <a:rPr lang="en-IN" b="1" dirty="0" smtClean="0">
                <a:solidFill>
                  <a:srgbClr val="002060"/>
                </a:solidFill>
                <a:latin typeface="Times New Roman" pitchFamily="18" charset="0"/>
                <a:cs typeface="Times New Roman" pitchFamily="18" charset="0"/>
              </a:rPr>
              <a:t> --- IV</a:t>
            </a:r>
            <a:endParaRPr lang="en-IN"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295400" y="1600200"/>
            <a:ext cx="6781800" cy="3046988"/>
          </a:xfrm>
          <a:prstGeom prst="rect">
            <a:avLst/>
          </a:prstGeom>
          <a:noFill/>
        </p:spPr>
        <p:txBody>
          <a:bodyPr wrap="square" rtlCol="0">
            <a:spAutoFit/>
          </a:bodyPr>
          <a:lstStyle/>
          <a:p>
            <a:pPr algn="just"/>
            <a:r>
              <a:rPr lang="en-IN" sz="3200" dirty="0" smtClean="0">
                <a:solidFill>
                  <a:srgbClr val="7030A0"/>
                </a:solidFill>
                <a:latin typeface="Times New Roman" pitchFamily="18" charset="0"/>
                <a:cs typeface="Times New Roman" pitchFamily="18" charset="0"/>
              </a:rPr>
              <a:t>The mental state in the form of object does not arise in mind if it is not connected with the external object. The relation between object and mind is possible if there is the contact of sense-organ. </a:t>
            </a:r>
            <a:endParaRPr lang="en-IN" sz="3200" dirty="0">
              <a:solidFill>
                <a:srgbClr val="7030A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3785652"/>
          </a:xfrm>
          <a:prstGeom prst="rect">
            <a:avLst/>
          </a:prstGeom>
          <a:noFill/>
        </p:spPr>
        <p:txBody>
          <a:bodyPr wrap="square" rtlCol="0">
            <a:spAutoFit/>
          </a:bodyPr>
          <a:lstStyle/>
          <a:p>
            <a:pPr algn="just"/>
            <a:r>
              <a:rPr lang="en-IN" sz="2400" dirty="0" smtClean="0">
                <a:solidFill>
                  <a:srgbClr val="7030A0"/>
                </a:solidFill>
                <a:latin typeface="Times New Roman" pitchFamily="18" charset="0"/>
                <a:cs typeface="Times New Roman" pitchFamily="18" charset="0"/>
              </a:rPr>
              <a:t>That mental state which is produced out of the contact of the sense-organ is of four types-doubt (</a:t>
            </a:r>
            <a:r>
              <a:rPr lang="en-IN" sz="2400" dirty="0" err="1" smtClean="0">
                <a:solidFill>
                  <a:srgbClr val="7030A0"/>
                </a:solidFill>
                <a:latin typeface="Times New Roman" pitchFamily="18" charset="0"/>
                <a:cs typeface="Times New Roman" pitchFamily="18" charset="0"/>
              </a:rPr>
              <a:t>samsaya</a:t>
            </a:r>
            <a:r>
              <a:rPr lang="en-IN" sz="2400" dirty="0" smtClean="0">
                <a:solidFill>
                  <a:srgbClr val="7030A0"/>
                </a:solidFill>
                <a:latin typeface="Times New Roman" pitchFamily="18" charset="0"/>
                <a:cs typeface="Times New Roman" pitchFamily="18" charset="0"/>
              </a:rPr>
              <a:t>), certitude (</a:t>
            </a:r>
            <a:r>
              <a:rPr lang="en-IN" sz="2400" dirty="0" err="1" smtClean="0">
                <a:solidFill>
                  <a:srgbClr val="7030A0"/>
                </a:solidFill>
                <a:latin typeface="Times New Roman" pitchFamily="18" charset="0"/>
                <a:cs typeface="Times New Roman" pitchFamily="18" charset="0"/>
              </a:rPr>
              <a:t>niscaya</a:t>
            </a:r>
            <a:r>
              <a:rPr lang="en-IN" sz="2400" dirty="0" smtClean="0">
                <a:solidFill>
                  <a:srgbClr val="7030A0"/>
                </a:solidFill>
                <a:latin typeface="Times New Roman" pitchFamily="18" charset="0"/>
                <a:cs typeface="Times New Roman" pitchFamily="18" charset="0"/>
              </a:rPr>
              <a:t>), egoism (</a:t>
            </a:r>
            <a:r>
              <a:rPr lang="en-IN" sz="2400" dirty="0" err="1" smtClean="0">
                <a:solidFill>
                  <a:srgbClr val="7030A0"/>
                </a:solidFill>
                <a:latin typeface="Times New Roman" pitchFamily="18" charset="0"/>
                <a:cs typeface="Times New Roman" pitchFamily="18" charset="0"/>
              </a:rPr>
              <a:t>garva</a:t>
            </a:r>
            <a:r>
              <a:rPr lang="en-IN" sz="2400" dirty="0" smtClean="0">
                <a:solidFill>
                  <a:srgbClr val="7030A0"/>
                </a:solidFill>
                <a:latin typeface="Times New Roman" pitchFamily="18" charset="0"/>
                <a:cs typeface="Times New Roman" pitchFamily="18" charset="0"/>
              </a:rPr>
              <a:t>) and recollection (</a:t>
            </a:r>
            <a:r>
              <a:rPr lang="en-IN" sz="2400" dirty="0" err="1" smtClean="0">
                <a:solidFill>
                  <a:srgbClr val="7030A0"/>
                </a:solidFill>
                <a:latin typeface="Times New Roman" pitchFamily="18" charset="0"/>
                <a:cs typeface="Times New Roman" pitchFamily="18" charset="0"/>
              </a:rPr>
              <a:t>smaran</a:t>
            </a:r>
            <a:r>
              <a:rPr lang="en-IN" sz="2400" dirty="0" smtClean="0">
                <a:solidFill>
                  <a:srgbClr val="7030A0"/>
                </a:solidFill>
                <a:latin typeface="Times New Roman" pitchFamily="18" charset="0"/>
                <a:cs typeface="Times New Roman" pitchFamily="18" charset="0"/>
              </a:rPr>
              <a:t>). Due to the diversity of states, the mind, though one, is described as the </a:t>
            </a:r>
            <a:r>
              <a:rPr lang="en-IN" sz="2400" dirty="0" err="1" smtClean="0">
                <a:solidFill>
                  <a:srgbClr val="7030A0"/>
                </a:solidFill>
                <a:latin typeface="Times New Roman" pitchFamily="18" charset="0"/>
                <a:cs typeface="Times New Roman" pitchFamily="18" charset="0"/>
              </a:rPr>
              <a:t>manas</a:t>
            </a:r>
            <a:r>
              <a:rPr lang="en-IN" sz="2400" dirty="0" smtClean="0">
                <a:solidFill>
                  <a:srgbClr val="7030A0"/>
                </a:solidFill>
                <a:latin typeface="Times New Roman" pitchFamily="18" charset="0"/>
                <a:cs typeface="Times New Roman" pitchFamily="18" charset="0"/>
              </a:rPr>
              <a:t> , the intellect (</a:t>
            </a:r>
            <a:r>
              <a:rPr lang="en-IN" sz="2400" dirty="0" err="1" smtClean="0">
                <a:solidFill>
                  <a:srgbClr val="7030A0"/>
                </a:solidFill>
                <a:latin typeface="Times New Roman" pitchFamily="18" charset="0"/>
                <a:cs typeface="Times New Roman" pitchFamily="18" charset="0"/>
              </a:rPr>
              <a:t>buddhi</a:t>
            </a:r>
            <a:r>
              <a:rPr lang="en-IN" sz="2400" dirty="0" smtClean="0">
                <a:solidFill>
                  <a:srgbClr val="7030A0"/>
                </a:solidFill>
                <a:latin typeface="Times New Roman" pitchFamily="18" charset="0"/>
                <a:cs typeface="Times New Roman" pitchFamily="18" charset="0"/>
              </a:rPr>
              <a:t>), the ego (</a:t>
            </a:r>
            <a:r>
              <a:rPr lang="en-IN" sz="2400" dirty="0" err="1" smtClean="0">
                <a:solidFill>
                  <a:srgbClr val="7030A0"/>
                </a:solidFill>
                <a:latin typeface="Times New Roman" pitchFamily="18" charset="0"/>
                <a:cs typeface="Times New Roman" pitchFamily="18" charset="0"/>
              </a:rPr>
              <a:t>ahamkara</a:t>
            </a:r>
            <a:r>
              <a:rPr lang="en-IN" sz="2400" dirty="0" smtClean="0">
                <a:solidFill>
                  <a:srgbClr val="7030A0"/>
                </a:solidFill>
                <a:latin typeface="Times New Roman" pitchFamily="18" charset="0"/>
                <a:cs typeface="Times New Roman" pitchFamily="18" charset="0"/>
              </a:rPr>
              <a:t>) and the </a:t>
            </a:r>
            <a:r>
              <a:rPr lang="en-IN" sz="2400" dirty="0" err="1" smtClean="0">
                <a:solidFill>
                  <a:srgbClr val="7030A0"/>
                </a:solidFill>
                <a:latin typeface="Times New Roman" pitchFamily="18" charset="0"/>
                <a:cs typeface="Times New Roman" pitchFamily="18" charset="0"/>
              </a:rPr>
              <a:t>citta</a:t>
            </a:r>
            <a:r>
              <a:rPr lang="en-IN" sz="2400" dirty="0" smtClean="0">
                <a:solidFill>
                  <a:srgbClr val="7030A0"/>
                </a:solidFill>
                <a:latin typeface="Times New Roman" pitchFamily="18" charset="0"/>
                <a:cs typeface="Times New Roman" pitchFamily="18" charset="0"/>
              </a:rPr>
              <a:t>. The doubt (</a:t>
            </a:r>
            <a:r>
              <a:rPr lang="en-IN" sz="2400" dirty="0" err="1" smtClean="0">
                <a:solidFill>
                  <a:srgbClr val="7030A0"/>
                </a:solidFill>
                <a:latin typeface="Times New Roman" pitchFamily="18" charset="0"/>
                <a:cs typeface="Times New Roman" pitchFamily="18" charset="0"/>
              </a:rPr>
              <a:t>samsaya</a:t>
            </a:r>
            <a:r>
              <a:rPr lang="en-IN" sz="2400" dirty="0" smtClean="0">
                <a:solidFill>
                  <a:srgbClr val="7030A0"/>
                </a:solidFill>
                <a:latin typeface="Times New Roman" pitchFamily="18" charset="0"/>
                <a:cs typeface="Times New Roman" pitchFamily="18" charset="0"/>
              </a:rPr>
              <a:t>), certitude (</a:t>
            </a:r>
            <a:r>
              <a:rPr lang="en-IN" sz="2400" dirty="0" err="1" smtClean="0">
                <a:solidFill>
                  <a:srgbClr val="7030A0"/>
                </a:solidFill>
                <a:latin typeface="Times New Roman" pitchFamily="18" charset="0"/>
                <a:cs typeface="Times New Roman" pitchFamily="18" charset="0"/>
              </a:rPr>
              <a:t>niscaya</a:t>
            </a:r>
            <a:r>
              <a:rPr lang="en-IN" sz="2400" dirty="0" smtClean="0">
                <a:solidFill>
                  <a:srgbClr val="7030A0"/>
                </a:solidFill>
                <a:latin typeface="Times New Roman" pitchFamily="18" charset="0"/>
                <a:cs typeface="Times New Roman" pitchFamily="18" charset="0"/>
              </a:rPr>
              <a:t>), egoism (</a:t>
            </a:r>
            <a:r>
              <a:rPr lang="en-IN" sz="2400" dirty="0" err="1" smtClean="0">
                <a:solidFill>
                  <a:srgbClr val="7030A0"/>
                </a:solidFill>
                <a:latin typeface="Times New Roman" pitchFamily="18" charset="0"/>
                <a:cs typeface="Times New Roman" pitchFamily="18" charset="0"/>
              </a:rPr>
              <a:t>garva</a:t>
            </a:r>
            <a:r>
              <a:rPr lang="en-IN" sz="2400" dirty="0" smtClean="0">
                <a:solidFill>
                  <a:srgbClr val="7030A0"/>
                </a:solidFill>
                <a:latin typeface="Times New Roman" pitchFamily="18" charset="0"/>
                <a:cs typeface="Times New Roman" pitchFamily="18" charset="0"/>
              </a:rPr>
              <a:t>) and recollection (</a:t>
            </a:r>
            <a:r>
              <a:rPr lang="en-IN" sz="2400" dirty="0" err="1" smtClean="0">
                <a:solidFill>
                  <a:srgbClr val="7030A0"/>
                </a:solidFill>
                <a:latin typeface="Times New Roman" pitchFamily="18" charset="0"/>
                <a:cs typeface="Times New Roman" pitchFamily="18" charset="0"/>
              </a:rPr>
              <a:t>smarana</a:t>
            </a:r>
            <a:r>
              <a:rPr lang="en-IN" sz="2400" dirty="0" smtClean="0">
                <a:solidFill>
                  <a:srgbClr val="7030A0"/>
                </a:solidFill>
                <a:latin typeface="Times New Roman" pitchFamily="18" charset="0"/>
                <a:cs typeface="Times New Roman" pitchFamily="18" charset="0"/>
              </a:rPr>
              <a:t>) are the object of </a:t>
            </a:r>
            <a:r>
              <a:rPr lang="en-IN" sz="2400" dirty="0" err="1" smtClean="0">
                <a:solidFill>
                  <a:srgbClr val="7030A0"/>
                </a:solidFill>
                <a:latin typeface="Times New Roman" pitchFamily="18" charset="0"/>
                <a:cs typeface="Times New Roman" pitchFamily="18" charset="0"/>
              </a:rPr>
              <a:t>manas</a:t>
            </a:r>
            <a:r>
              <a:rPr lang="en-IN" sz="2400" dirty="0" smtClean="0">
                <a:solidFill>
                  <a:srgbClr val="7030A0"/>
                </a:solidFill>
                <a:latin typeface="Times New Roman" pitchFamily="18" charset="0"/>
                <a:cs typeface="Times New Roman" pitchFamily="18" charset="0"/>
              </a:rPr>
              <a:t>, the intellect (</a:t>
            </a:r>
            <a:r>
              <a:rPr lang="en-IN" sz="2400" dirty="0" err="1" smtClean="0">
                <a:solidFill>
                  <a:srgbClr val="7030A0"/>
                </a:solidFill>
                <a:latin typeface="Times New Roman" pitchFamily="18" charset="0"/>
                <a:cs typeface="Times New Roman" pitchFamily="18" charset="0"/>
              </a:rPr>
              <a:t>buddhi</a:t>
            </a:r>
            <a:r>
              <a:rPr lang="en-IN" sz="2400" dirty="0" smtClean="0">
                <a:solidFill>
                  <a:srgbClr val="7030A0"/>
                </a:solidFill>
                <a:latin typeface="Times New Roman" pitchFamily="18" charset="0"/>
                <a:cs typeface="Times New Roman" pitchFamily="18" charset="0"/>
              </a:rPr>
              <a:t>), the ego (</a:t>
            </a:r>
            <a:r>
              <a:rPr lang="en-IN" sz="2400" dirty="0" err="1" smtClean="0">
                <a:solidFill>
                  <a:srgbClr val="7030A0"/>
                </a:solidFill>
                <a:latin typeface="Times New Roman" pitchFamily="18" charset="0"/>
                <a:cs typeface="Times New Roman" pitchFamily="18" charset="0"/>
              </a:rPr>
              <a:t>ahamkara</a:t>
            </a:r>
            <a:r>
              <a:rPr lang="en-IN" sz="2400" dirty="0" smtClean="0">
                <a:solidFill>
                  <a:srgbClr val="7030A0"/>
                </a:solidFill>
                <a:latin typeface="Times New Roman" pitchFamily="18" charset="0"/>
                <a:cs typeface="Times New Roman" pitchFamily="18" charset="0"/>
              </a:rPr>
              <a:t>) and the </a:t>
            </a:r>
            <a:r>
              <a:rPr lang="en-IN" sz="2400" dirty="0" err="1" smtClean="0">
                <a:solidFill>
                  <a:srgbClr val="7030A0"/>
                </a:solidFill>
                <a:latin typeface="Times New Roman" pitchFamily="18" charset="0"/>
                <a:cs typeface="Times New Roman" pitchFamily="18" charset="0"/>
              </a:rPr>
              <a:t>citta</a:t>
            </a:r>
            <a:r>
              <a:rPr lang="en-IN" sz="2400" dirty="0" smtClean="0">
                <a:solidFill>
                  <a:srgbClr val="7030A0"/>
                </a:solidFill>
                <a:latin typeface="Times New Roman" pitchFamily="18" charset="0"/>
                <a:cs typeface="Times New Roman" pitchFamily="18" charset="0"/>
              </a:rPr>
              <a:t> respectively.</a:t>
            </a:r>
            <a:endParaRPr lang="en-IN" sz="2400" dirty="0">
              <a:solidFill>
                <a:srgbClr val="7030A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1"/>
            <a:ext cx="9144000" cy="6857999"/>
          </a:xfrm>
          <a:prstGeom prst="rect">
            <a:avLst/>
          </a:prstGeom>
        </p:spPr>
      </p:pic>
      <p:sp>
        <p:nvSpPr>
          <p:cNvPr id="3" name="TextBox 2"/>
          <p:cNvSpPr txBox="1"/>
          <p:nvPr/>
        </p:nvSpPr>
        <p:spPr>
          <a:xfrm>
            <a:off x="1447800" y="2667000"/>
            <a:ext cx="6781800" cy="1015663"/>
          </a:xfrm>
          <a:prstGeom prst="rect">
            <a:avLst/>
          </a:prstGeom>
          <a:noFill/>
        </p:spPr>
        <p:txBody>
          <a:bodyPr wrap="square" rtlCol="0">
            <a:spAutoFit/>
          </a:bodyPr>
          <a:lstStyle/>
          <a:p>
            <a:pPr algn="ctr"/>
            <a:r>
              <a:rPr lang="en-IN" sz="6000" b="1" dirty="0" smtClean="0">
                <a:solidFill>
                  <a:srgbClr val="7030A0"/>
                </a:solidFill>
                <a:latin typeface="Times New Roman" pitchFamily="18" charset="0"/>
                <a:cs typeface="Times New Roman" pitchFamily="18" charset="0"/>
              </a:rPr>
              <a:t>THANK YOU</a:t>
            </a:r>
            <a:endParaRPr lang="en-IN" sz="6000" b="1" dirty="0">
              <a:solidFill>
                <a:srgbClr val="7030A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295400" y="1600200"/>
            <a:ext cx="6781800" cy="3108543"/>
          </a:xfrm>
          <a:prstGeom prst="rect">
            <a:avLst/>
          </a:prstGeom>
          <a:noFill/>
        </p:spPr>
        <p:txBody>
          <a:bodyPr wrap="square" rtlCol="0">
            <a:spAutoFit/>
          </a:bodyPr>
          <a:lstStyle/>
          <a:p>
            <a:pPr algn="just"/>
            <a:r>
              <a:rPr lang="en-IN" sz="2800" dirty="0" smtClean="0">
                <a:solidFill>
                  <a:srgbClr val="7030A0"/>
                </a:solidFill>
                <a:latin typeface="Times New Roman" pitchFamily="18" charset="0"/>
                <a:cs typeface="Times New Roman" pitchFamily="18" charset="0"/>
              </a:rPr>
              <a:t>When there is identity between </a:t>
            </a:r>
            <a:r>
              <a:rPr lang="en-IN" sz="2800" dirty="0" err="1" smtClean="0">
                <a:solidFill>
                  <a:srgbClr val="7030A0"/>
                </a:solidFill>
                <a:latin typeface="Times New Roman" pitchFamily="18" charset="0"/>
                <a:cs typeface="Times New Roman" pitchFamily="18" charset="0"/>
              </a:rPr>
              <a:t>pramatr</a:t>
            </a:r>
            <a:r>
              <a:rPr lang="en-IN" sz="2800" dirty="0" smtClean="0">
                <a:solidFill>
                  <a:srgbClr val="7030A0"/>
                </a:solidFill>
                <a:latin typeface="Times New Roman" pitchFamily="18" charset="0"/>
                <a:cs typeface="Times New Roman" pitchFamily="18" charset="0"/>
              </a:rPr>
              <a:t> </a:t>
            </a:r>
            <a:r>
              <a:rPr lang="en-IN" sz="2800" dirty="0" err="1" smtClean="0">
                <a:solidFill>
                  <a:srgbClr val="7030A0"/>
                </a:solidFill>
                <a:latin typeface="Times New Roman" pitchFamily="18" charset="0"/>
                <a:cs typeface="Times New Roman" pitchFamily="18" charset="0"/>
              </a:rPr>
              <a:t>caitanya</a:t>
            </a:r>
            <a:r>
              <a:rPr lang="en-IN" sz="2800" dirty="0" smtClean="0">
                <a:solidFill>
                  <a:srgbClr val="7030A0"/>
                </a:solidFill>
                <a:latin typeface="Times New Roman" pitchFamily="18" charset="0"/>
                <a:cs typeface="Times New Roman" pitchFamily="18" charset="0"/>
              </a:rPr>
              <a:t> and </a:t>
            </a:r>
            <a:r>
              <a:rPr lang="en-IN" sz="2800" dirty="0" err="1" smtClean="0">
                <a:solidFill>
                  <a:srgbClr val="7030A0"/>
                </a:solidFill>
                <a:latin typeface="Times New Roman" pitchFamily="18" charset="0"/>
                <a:cs typeface="Times New Roman" pitchFamily="18" charset="0"/>
              </a:rPr>
              <a:t>visaya</a:t>
            </a:r>
            <a:r>
              <a:rPr lang="en-IN" sz="2800" dirty="0" smtClean="0">
                <a:solidFill>
                  <a:srgbClr val="7030A0"/>
                </a:solidFill>
                <a:latin typeface="Times New Roman" pitchFamily="18" charset="0"/>
                <a:cs typeface="Times New Roman" pitchFamily="18" charset="0"/>
              </a:rPr>
              <a:t> </a:t>
            </a:r>
            <a:r>
              <a:rPr lang="en-IN" sz="2800" dirty="0" err="1" smtClean="0">
                <a:solidFill>
                  <a:srgbClr val="7030A0"/>
                </a:solidFill>
                <a:latin typeface="Times New Roman" pitchFamily="18" charset="0"/>
                <a:cs typeface="Times New Roman" pitchFamily="18" charset="0"/>
              </a:rPr>
              <a:t>caitanya</a:t>
            </a:r>
            <a:r>
              <a:rPr lang="en-IN" sz="2800" dirty="0" smtClean="0">
                <a:solidFill>
                  <a:srgbClr val="7030A0"/>
                </a:solidFill>
                <a:latin typeface="Times New Roman" pitchFamily="18" charset="0"/>
                <a:cs typeface="Times New Roman" pitchFamily="18" charset="0"/>
              </a:rPr>
              <a:t> then there is </a:t>
            </a:r>
            <a:r>
              <a:rPr lang="en-IN" sz="2800" dirty="0" err="1" smtClean="0">
                <a:solidFill>
                  <a:srgbClr val="7030A0"/>
                </a:solidFill>
                <a:latin typeface="Times New Roman" pitchFamily="18" charset="0"/>
                <a:cs typeface="Times New Roman" pitchFamily="18" charset="0"/>
              </a:rPr>
              <a:t>perceptuality</a:t>
            </a:r>
            <a:r>
              <a:rPr lang="en-IN" sz="2800" dirty="0" smtClean="0">
                <a:solidFill>
                  <a:srgbClr val="7030A0"/>
                </a:solidFill>
                <a:latin typeface="Times New Roman" pitchFamily="18" charset="0"/>
                <a:cs typeface="Times New Roman" pitchFamily="18" charset="0"/>
              </a:rPr>
              <a:t> of object. That is to say, the perception of an object is </a:t>
            </a:r>
            <a:r>
              <a:rPr lang="en-IN" sz="2800" dirty="0" err="1" smtClean="0">
                <a:solidFill>
                  <a:srgbClr val="7030A0"/>
                </a:solidFill>
                <a:latin typeface="Times New Roman" pitchFamily="18" charset="0"/>
                <a:cs typeface="Times New Roman" pitchFamily="18" charset="0"/>
              </a:rPr>
              <a:t>passible</a:t>
            </a:r>
            <a:r>
              <a:rPr lang="en-IN" sz="2800" dirty="0" smtClean="0">
                <a:solidFill>
                  <a:srgbClr val="7030A0"/>
                </a:solidFill>
                <a:latin typeface="Times New Roman" pitchFamily="18" charset="0"/>
                <a:cs typeface="Times New Roman" pitchFamily="18" charset="0"/>
              </a:rPr>
              <a:t> if the consciousness limited by </a:t>
            </a:r>
            <a:r>
              <a:rPr lang="en-IN" sz="2800" dirty="0" err="1" smtClean="0">
                <a:solidFill>
                  <a:srgbClr val="7030A0"/>
                </a:solidFill>
                <a:latin typeface="Times New Roman" pitchFamily="18" charset="0"/>
                <a:cs typeface="Times New Roman" pitchFamily="18" charset="0"/>
              </a:rPr>
              <a:t>pramata</a:t>
            </a:r>
            <a:r>
              <a:rPr lang="en-IN" sz="2800" dirty="0" smtClean="0">
                <a:solidFill>
                  <a:srgbClr val="7030A0"/>
                </a:solidFill>
                <a:latin typeface="Times New Roman" pitchFamily="18" charset="0"/>
                <a:cs typeface="Times New Roman" pitchFamily="18" charset="0"/>
              </a:rPr>
              <a:t> becomes identical with the consciousness limited by object. </a:t>
            </a:r>
            <a:endParaRPr lang="en-IN" sz="2800" dirty="0">
              <a:solidFill>
                <a:srgbClr val="7030A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3046988"/>
          </a:xfrm>
          <a:prstGeom prst="rect">
            <a:avLst/>
          </a:prstGeom>
          <a:noFill/>
        </p:spPr>
        <p:txBody>
          <a:bodyPr wrap="square" rtlCol="0">
            <a:spAutoFit/>
          </a:bodyPr>
          <a:lstStyle/>
          <a:p>
            <a:pPr algn="just"/>
            <a:r>
              <a:rPr lang="en-IN" sz="3200" dirty="0" smtClean="0">
                <a:solidFill>
                  <a:srgbClr val="7030A0"/>
                </a:solidFill>
                <a:latin typeface="Times New Roman" pitchFamily="18" charset="0"/>
                <a:cs typeface="Times New Roman" pitchFamily="18" charset="0"/>
              </a:rPr>
              <a:t>It may be objected that the identity between the consciousness limited by mind and consciousness limited by object is not possible as it will go against the experience in the form – ‘I am perceiving this’.</a:t>
            </a:r>
            <a:endParaRPr lang="en-IN" sz="3200" dirty="0">
              <a:solidFill>
                <a:srgbClr val="7030A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4031873"/>
          </a:xfrm>
          <a:prstGeom prst="rect">
            <a:avLst/>
          </a:prstGeom>
          <a:noFill/>
        </p:spPr>
        <p:txBody>
          <a:bodyPr wrap="square" rtlCol="0">
            <a:spAutoFit/>
          </a:bodyPr>
          <a:lstStyle/>
          <a:p>
            <a:pPr algn="just"/>
            <a:r>
              <a:rPr lang="en-IN" sz="3200" dirty="0" smtClean="0">
                <a:solidFill>
                  <a:srgbClr val="7030A0"/>
                </a:solidFill>
                <a:latin typeface="Times New Roman" pitchFamily="18" charset="0"/>
                <a:cs typeface="Times New Roman" pitchFamily="18" charset="0"/>
              </a:rPr>
              <a:t>If the identity between the two types of consciousness mentioned above is possible there will arise the defect called contradiction in respect of subject and object (</a:t>
            </a:r>
            <a:r>
              <a:rPr lang="en-IN" sz="3200" dirty="0" err="1" smtClean="0">
                <a:solidFill>
                  <a:srgbClr val="7030A0"/>
                </a:solidFill>
                <a:latin typeface="Times New Roman" pitchFamily="18" charset="0"/>
                <a:cs typeface="Times New Roman" pitchFamily="18" charset="0"/>
              </a:rPr>
              <a:t>karmakartrvirodha</a:t>
            </a:r>
            <a:r>
              <a:rPr lang="en-IN" sz="3200" dirty="0" smtClean="0">
                <a:solidFill>
                  <a:srgbClr val="7030A0"/>
                </a:solidFill>
                <a:latin typeface="Times New Roman" pitchFamily="18" charset="0"/>
                <a:cs typeface="Times New Roman" pitchFamily="18" charset="0"/>
              </a:rPr>
              <a:t>). That is to say, there will be no difference between the subject and the object, which is absurd in character. </a:t>
            </a:r>
            <a:endParaRPr lang="en-IN" sz="3200" dirty="0">
              <a:solidFill>
                <a:srgbClr val="7030A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4031873"/>
          </a:xfrm>
          <a:prstGeom prst="rect">
            <a:avLst/>
          </a:prstGeom>
          <a:noFill/>
        </p:spPr>
        <p:txBody>
          <a:bodyPr wrap="square" rtlCol="0">
            <a:spAutoFit/>
          </a:bodyPr>
          <a:lstStyle/>
          <a:p>
            <a:pPr algn="just"/>
            <a:r>
              <a:rPr lang="en-IN" sz="3200" dirty="0" smtClean="0">
                <a:solidFill>
                  <a:srgbClr val="7030A0"/>
                </a:solidFill>
                <a:latin typeface="Times New Roman" pitchFamily="18" charset="0"/>
                <a:cs typeface="Times New Roman" pitchFamily="18" charset="0"/>
              </a:rPr>
              <a:t>In response to this, the </a:t>
            </a:r>
            <a:r>
              <a:rPr lang="en-IN" sz="3200" dirty="0" err="1" smtClean="0">
                <a:solidFill>
                  <a:srgbClr val="7030A0"/>
                </a:solidFill>
                <a:latin typeface="Times New Roman" pitchFamily="18" charset="0"/>
                <a:cs typeface="Times New Roman" pitchFamily="18" charset="0"/>
              </a:rPr>
              <a:t>Vedantins</a:t>
            </a:r>
            <a:r>
              <a:rPr lang="en-IN" sz="3200" dirty="0" smtClean="0">
                <a:solidFill>
                  <a:srgbClr val="7030A0"/>
                </a:solidFill>
                <a:latin typeface="Times New Roman" pitchFamily="18" charset="0"/>
                <a:cs typeface="Times New Roman" pitchFamily="18" charset="0"/>
              </a:rPr>
              <a:t> say that it has been mentioned that there will be identity of the consciousness limited by </a:t>
            </a:r>
            <a:r>
              <a:rPr lang="en-IN" sz="3200" dirty="0" err="1" smtClean="0">
                <a:solidFill>
                  <a:srgbClr val="7030A0"/>
                </a:solidFill>
                <a:latin typeface="Times New Roman" pitchFamily="18" charset="0"/>
                <a:cs typeface="Times New Roman" pitchFamily="18" charset="0"/>
              </a:rPr>
              <a:t>pramata</a:t>
            </a:r>
            <a:r>
              <a:rPr lang="en-IN" sz="3200" dirty="0" smtClean="0">
                <a:solidFill>
                  <a:srgbClr val="7030A0"/>
                </a:solidFill>
                <a:latin typeface="Times New Roman" pitchFamily="18" charset="0"/>
                <a:cs typeface="Times New Roman" pitchFamily="18" charset="0"/>
              </a:rPr>
              <a:t> with the object. That is to say, at the time of perception of an object there will be the existence of </a:t>
            </a:r>
            <a:r>
              <a:rPr lang="en-IN" sz="3200" dirty="0" err="1" smtClean="0">
                <a:solidFill>
                  <a:srgbClr val="7030A0"/>
                </a:solidFill>
                <a:latin typeface="Times New Roman" pitchFamily="18" charset="0"/>
                <a:cs typeface="Times New Roman" pitchFamily="18" charset="0"/>
              </a:rPr>
              <a:t>pramata</a:t>
            </a:r>
            <a:r>
              <a:rPr lang="en-IN" sz="3200" dirty="0" smtClean="0">
                <a:solidFill>
                  <a:srgbClr val="7030A0"/>
                </a:solidFill>
                <a:latin typeface="Times New Roman" pitchFamily="18" charset="0"/>
                <a:cs typeface="Times New Roman" pitchFamily="18" charset="0"/>
              </a:rPr>
              <a:t> alone and non-existence of those that are apart from </a:t>
            </a:r>
            <a:r>
              <a:rPr lang="en-IN" sz="3200" dirty="0" err="1" smtClean="0">
                <a:solidFill>
                  <a:srgbClr val="7030A0"/>
                </a:solidFill>
                <a:latin typeface="Times New Roman" pitchFamily="18" charset="0"/>
                <a:cs typeface="Times New Roman" pitchFamily="18" charset="0"/>
              </a:rPr>
              <a:t>pramata</a:t>
            </a:r>
            <a:r>
              <a:rPr lang="en-IN" sz="3200" dirty="0" smtClean="0">
                <a:solidFill>
                  <a:srgbClr val="7030A0"/>
                </a:solidFill>
                <a:latin typeface="Times New Roman" pitchFamily="18" charset="0"/>
                <a:cs typeface="Times New Roman" pitchFamily="18" charset="0"/>
              </a:rPr>
              <a:t>. </a:t>
            </a:r>
            <a:endParaRPr lang="en-IN" sz="3200" dirty="0">
              <a:solidFill>
                <a:srgbClr val="7030A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3539430"/>
          </a:xfrm>
          <a:prstGeom prst="rect">
            <a:avLst/>
          </a:prstGeom>
          <a:noFill/>
        </p:spPr>
        <p:txBody>
          <a:bodyPr wrap="square" rtlCol="0">
            <a:spAutoFit/>
          </a:bodyPr>
          <a:lstStyle/>
          <a:p>
            <a:pPr algn="just"/>
            <a:r>
              <a:rPr lang="en-IN" sz="2800" dirty="0" smtClean="0">
                <a:solidFill>
                  <a:srgbClr val="7030A0"/>
                </a:solidFill>
                <a:latin typeface="Times New Roman" pitchFamily="18" charset="0"/>
                <a:cs typeface="Times New Roman" pitchFamily="18" charset="0"/>
              </a:rPr>
              <a:t>The objects like jar etc. are superimposed on the consciousness limited by objects like jar etc. So the existence of a jar has been proved by the existence of the consciousness limited by jar, because the existence of the object which is superimposed has not been accepted other than the existence of the substratum of the superimposition. </a:t>
            </a:r>
            <a:endParaRPr lang="en-IN" sz="2800" dirty="0">
              <a:solidFill>
                <a:srgbClr val="7030A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3046988"/>
          </a:xfrm>
          <a:prstGeom prst="rect">
            <a:avLst/>
          </a:prstGeom>
          <a:noFill/>
        </p:spPr>
        <p:txBody>
          <a:bodyPr wrap="square" rtlCol="0">
            <a:spAutoFit/>
          </a:bodyPr>
          <a:lstStyle/>
          <a:p>
            <a:pPr algn="just"/>
            <a:r>
              <a:rPr lang="en-IN" sz="3200" dirty="0" smtClean="0">
                <a:solidFill>
                  <a:srgbClr val="7030A0"/>
                </a:solidFill>
                <a:latin typeface="Times New Roman" pitchFamily="18" charset="0"/>
                <a:cs typeface="Times New Roman" pitchFamily="18" charset="0"/>
              </a:rPr>
              <a:t>The consciousness limited by object turns into the consciousness limited by </a:t>
            </a:r>
            <a:r>
              <a:rPr lang="en-IN" sz="3200" dirty="0" err="1" smtClean="0">
                <a:solidFill>
                  <a:srgbClr val="7030A0"/>
                </a:solidFill>
                <a:latin typeface="Times New Roman" pitchFamily="18" charset="0"/>
                <a:cs typeface="Times New Roman" pitchFamily="18" charset="0"/>
              </a:rPr>
              <a:t>pramata</a:t>
            </a:r>
            <a:r>
              <a:rPr lang="en-IN" sz="3200" dirty="0" smtClean="0">
                <a:solidFill>
                  <a:srgbClr val="7030A0"/>
                </a:solidFill>
                <a:latin typeface="Times New Roman" pitchFamily="18" charset="0"/>
                <a:cs typeface="Times New Roman" pitchFamily="18" charset="0"/>
              </a:rPr>
              <a:t> through the mental state in the form of an object. So the consciousness limited by </a:t>
            </a:r>
            <a:r>
              <a:rPr lang="en-IN" sz="3200" dirty="0" err="1" smtClean="0">
                <a:solidFill>
                  <a:srgbClr val="7030A0"/>
                </a:solidFill>
                <a:latin typeface="Times New Roman" pitchFamily="18" charset="0"/>
                <a:cs typeface="Times New Roman" pitchFamily="18" charset="0"/>
              </a:rPr>
              <a:t>pramata</a:t>
            </a:r>
            <a:r>
              <a:rPr lang="en-IN" sz="3200" dirty="0" smtClean="0">
                <a:solidFill>
                  <a:srgbClr val="7030A0"/>
                </a:solidFill>
                <a:latin typeface="Times New Roman" pitchFamily="18" charset="0"/>
                <a:cs typeface="Times New Roman" pitchFamily="18" charset="0"/>
              </a:rPr>
              <a:t> is the substratum of the object like jar etc. </a:t>
            </a:r>
            <a:endParaRPr lang="en-IN" sz="3200" dirty="0">
              <a:solidFill>
                <a:srgbClr val="7030A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4401205"/>
          </a:xfrm>
          <a:prstGeom prst="rect">
            <a:avLst/>
          </a:prstGeom>
          <a:noFill/>
        </p:spPr>
        <p:txBody>
          <a:bodyPr wrap="square" rtlCol="0">
            <a:spAutoFit/>
          </a:bodyPr>
          <a:lstStyle/>
          <a:p>
            <a:pPr algn="just"/>
            <a:r>
              <a:rPr lang="en-IN" sz="2800" dirty="0" smtClean="0">
                <a:solidFill>
                  <a:srgbClr val="7030A0"/>
                </a:solidFill>
                <a:latin typeface="Times New Roman" pitchFamily="18" charset="0"/>
                <a:cs typeface="Times New Roman" pitchFamily="18" charset="0"/>
              </a:rPr>
              <a:t>According to the principle mentioned above, the existence of a jar which is superimposed has been proved by the existence of the consciousness limited by </a:t>
            </a:r>
            <a:r>
              <a:rPr lang="en-IN" sz="2800" dirty="0" err="1" smtClean="0">
                <a:solidFill>
                  <a:srgbClr val="7030A0"/>
                </a:solidFill>
                <a:latin typeface="Times New Roman" pitchFamily="18" charset="0"/>
                <a:cs typeface="Times New Roman" pitchFamily="18" charset="0"/>
              </a:rPr>
              <a:t>pramata</a:t>
            </a:r>
            <a:r>
              <a:rPr lang="en-IN" sz="2800" dirty="0" smtClean="0">
                <a:solidFill>
                  <a:srgbClr val="7030A0"/>
                </a:solidFill>
                <a:latin typeface="Times New Roman" pitchFamily="18" charset="0"/>
                <a:cs typeface="Times New Roman" pitchFamily="18" charset="0"/>
              </a:rPr>
              <a:t> which is the substratum of superimposition. Here, there is the existence of the consciousness limited by </a:t>
            </a:r>
            <a:r>
              <a:rPr lang="en-IN" sz="2800" dirty="0" err="1" smtClean="0">
                <a:solidFill>
                  <a:srgbClr val="7030A0"/>
                </a:solidFill>
                <a:latin typeface="Times New Roman" pitchFamily="18" charset="0"/>
                <a:cs typeface="Times New Roman" pitchFamily="18" charset="0"/>
              </a:rPr>
              <a:t>pramata</a:t>
            </a:r>
            <a:r>
              <a:rPr lang="en-IN" sz="2800" dirty="0" smtClean="0">
                <a:solidFill>
                  <a:srgbClr val="7030A0"/>
                </a:solidFill>
                <a:latin typeface="Times New Roman" pitchFamily="18" charset="0"/>
                <a:cs typeface="Times New Roman" pitchFamily="18" charset="0"/>
              </a:rPr>
              <a:t> alone as the existence of an object which is superimposed has not been accepted. So the perception of a jar (</a:t>
            </a:r>
            <a:r>
              <a:rPr lang="en-IN" sz="2800" dirty="0" err="1" smtClean="0">
                <a:solidFill>
                  <a:srgbClr val="7030A0"/>
                </a:solidFill>
                <a:latin typeface="Times New Roman" pitchFamily="18" charset="0"/>
                <a:cs typeface="Times New Roman" pitchFamily="18" charset="0"/>
              </a:rPr>
              <a:t>i</a:t>
            </a:r>
            <a:r>
              <a:rPr lang="en-IN" sz="2800" dirty="0" smtClean="0">
                <a:solidFill>
                  <a:srgbClr val="7030A0"/>
                </a:solidFill>
                <a:latin typeface="Times New Roman" pitchFamily="18" charset="0"/>
                <a:cs typeface="Times New Roman" pitchFamily="18" charset="0"/>
              </a:rPr>
              <a:t>. e. object) is possible.</a:t>
            </a:r>
            <a:endParaRPr lang="en-IN" sz="2800" dirty="0">
              <a:solidFill>
                <a:srgbClr val="7030A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ellow_paper_ppt_background.jpg"/>
          <p:cNvPicPr>
            <a:picLocks noChangeAspect="1"/>
          </p:cNvPicPr>
          <p:nvPr/>
        </p:nvPicPr>
        <p:blipFill>
          <a:blip r:embed="rId2"/>
          <a:stretch>
            <a:fillRect/>
          </a:stretch>
        </p:blipFill>
        <p:spPr>
          <a:xfrm>
            <a:off x="0" y="0"/>
            <a:ext cx="9144000" cy="6857999"/>
          </a:xfrm>
          <a:prstGeom prst="rect">
            <a:avLst/>
          </a:prstGeom>
        </p:spPr>
      </p:pic>
      <p:sp>
        <p:nvSpPr>
          <p:cNvPr id="3" name="TextBox 2"/>
          <p:cNvSpPr txBox="1"/>
          <p:nvPr/>
        </p:nvSpPr>
        <p:spPr>
          <a:xfrm>
            <a:off x="1371600" y="1295400"/>
            <a:ext cx="6781800" cy="4031873"/>
          </a:xfrm>
          <a:prstGeom prst="rect">
            <a:avLst/>
          </a:prstGeom>
          <a:noFill/>
        </p:spPr>
        <p:txBody>
          <a:bodyPr wrap="square" rtlCol="0">
            <a:spAutoFit/>
          </a:bodyPr>
          <a:lstStyle/>
          <a:p>
            <a:pPr algn="just"/>
            <a:r>
              <a:rPr lang="en-IN" sz="3200" b="1" dirty="0" smtClean="0">
                <a:solidFill>
                  <a:srgbClr val="7030A0"/>
                </a:solidFill>
                <a:latin typeface="Times New Roman" pitchFamily="18" charset="0"/>
                <a:cs typeface="Times New Roman" pitchFamily="18" charset="0"/>
              </a:rPr>
              <a:t>Utility of Contact:</a:t>
            </a:r>
          </a:p>
          <a:p>
            <a:pPr algn="just"/>
            <a:endParaRPr lang="en-IN" sz="3200" dirty="0" smtClean="0">
              <a:solidFill>
                <a:srgbClr val="7030A0"/>
              </a:solidFill>
              <a:latin typeface="Times New Roman" pitchFamily="18" charset="0"/>
              <a:cs typeface="Times New Roman" pitchFamily="18" charset="0"/>
            </a:endParaRPr>
          </a:p>
          <a:p>
            <a:pPr algn="just"/>
            <a:r>
              <a:rPr lang="en-IN" sz="3200" dirty="0" smtClean="0">
                <a:solidFill>
                  <a:srgbClr val="7030A0"/>
                </a:solidFill>
                <a:latin typeface="Times New Roman" pitchFamily="18" charset="0"/>
                <a:cs typeface="Times New Roman" pitchFamily="18" charset="0"/>
              </a:rPr>
              <a:t>Though sense-organ, according to </a:t>
            </a:r>
            <a:r>
              <a:rPr lang="en-IN" sz="3200" dirty="0" err="1" smtClean="0">
                <a:solidFill>
                  <a:srgbClr val="7030A0"/>
                </a:solidFill>
                <a:latin typeface="Times New Roman" pitchFamily="18" charset="0"/>
                <a:cs typeface="Times New Roman" pitchFamily="18" charset="0"/>
              </a:rPr>
              <a:t>Vedantinsts</a:t>
            </a:r>
            <a:r>
              <a:rPr lang="en-IN" sz="3200" dirty="0" smtClean="0">
                <a:solidFill>
                  <a:srgbClr val="7030A0"/>
                </a:solidFill>
                <a:latin typeface="Times New Roman" pitchFamily="18" charset="0"/>
                <a:cs typeface="Times New Roman" pitchFamily="18" charset="0"/>
              </a:rPr>
              <a:t> is not the instrument of perceptual knowledge, it has got some utility in producing mental state that reveals consciousness. </a:t>
            </a:r>
          </a:p>
          <a:p>
            <a:pPr algn="just"/>
            <a:endParaRPr lang="en-IN" sz="3200" dirty="0">
              <a:solidFill>
                <a:srgbClr val="7030A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579</Words>
  <Application>Microsoft Office PowerPoint</Application>
  <PresentationFormat>On-screen Show (4:3)</PresentationFormat>
  <Paragraphs>20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BHUPEN</dc:creator>
  <cp:lastModifiedBy>BHUPEN</cp:lastModifiedBy>
  <cp:revision>16</cp:revision>
  <dcterms:created xsi:type="dcterms:W3CDTF">2006-08-16T00:00:00Z</dcterms:created>
  <dcterms:modified xsi:type="dcterms:W3CDTF">2020-04-02T06:05:11Z</dcterms:modified>
</cp:coreProperties>
</file>