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454EAA4-ED73-4238-8A40-44BC757A8D0B}" type="datetimeFigureOut">
              <a:rPr lang="en-US" smtClean="0"/>
              <a:pPr/>
              <a:t>4/14/2020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FD853CF-A5A9-486B-83C8-583D25D72B6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54EAA4-ED73-4238-8A40-44BC757A8D0B}"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D853CF-A5A9-486B-83C8-583D25D72B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54EAA4-ED73-4238-8A40-44BC757A8D0B}"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D853CF-A5A9-486B-83C8-583D25D72B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454EAA4-ED73-4238-8A40-44BC757A8D0B}" type="datetimeFigureOut">
              <a:rPr lang="en-US" smtClean="0"/>
              <a:pPr/>
              <a:t>4/14/2020</a:t>
            </a:fld>
            <a:endParaRPr lang="en-US"/>
          </a:p>
        </p:txBody>
      </p:sp>
      <p:sp>
        <p:nvSpPr>
          <p:cNvPr id="9" name="Slide Number Placeholder 8"/>
          <p:cNvSpPr>
            <a:spLocks noGrp="1"/>
          </p:cNvSpPr>
          <p:nvPr>
            <p:ph type="sldNum" sz="quarter" idx="15"/>
          </p:nvPr>
        </p:nvSpPr>
        <p:spPr/>
        <p:txBody>
          <a:bodyPr rtlCol="0"/>
          <a:lstStyle/>
          <a:p>
            <a:fld id="{4FD853CF-A5A9-486B-83C8-583D25D72B6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454EAA4-ED73-4238-8A40-44BC757A8D0B}" type="datetimeFigureOut">
              <a:rPr lang="en-US" smtClean="0"/>
              <a:pPr/>
              <a:t>4/14/2020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FD853CF-A5A9-486B-83C8-583D25D72B6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454EAA4-ED73-4238-8A40-44BC757A8D0B}" type="datetimeFigureOut">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D853CF-A5A9-486B-83C8-583D25D72B6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454EAA4-ED73-4238-8A40-44BC757A8D0B}" type="datetimeFigureOut">
              <a:rPr lang="en-US" smtClean="0"/>
              <a:pPr/>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D853CF-A5A9-486B-83C8-583D25D72B6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454EAA4-ED73-4238-8A40-44BC757A8D0B}" type="datetimeFigureOut">
              <a:rPr lang="en-US" smtClean="0"/>
              <a:pPr/>
              <a:t>4/14/2020</a:t>
            </a:fld>
            <a:endParaRPr lang="en-US"/>
          </a:p>
        </p:txBody>
      </p:sp>
      <p:sp>
        <p:nvSpPr>
          <p:cNvPr id="7" name="Slide Number Placeholder 6"/>
          <p:cNvSpPr>
            <a:spLocks noGrp="1"/>
          </p:cNvSpPr>
          <p:nvPr>
            <p:ph type="sldNum" sz="quarter" idx="11"/>
          </p:nvPr>
        </p:nvSpPr>
        <p:spPr/>
        <p:txBody>
          <a:bodyPr rtlCol="0"/>
          <a:lstStyle/>
          <a:p>
            <a:fld id="{4FD853CF-A5A9-486B-83C8-583D25D72B6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4EAA4-ED73-4238-8A40-44BC757A8D0B}" type="datetimeFigureOut">
              <a:rPr lang="en-US" smtClean="0"/>
              <a:pPr/>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D853CF-A5A9-486B-83C8-583D25D72B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454EAA4-ED73-4238-8A40-44BC757A8D0B}" type="datetimeFigureOut">
              <a:rPr lang="en-US" smtClean="0"/>
              <a:pPr/>
              <a:t>4/14/2020</a:t>
            </a:fld>
            <a:endParaRPr lang="en-US"/>
          </a:p>
        </p:txBody>
      </p:sp>
      <p:sp>
        <p:nvSpPr>
          <p:cNvPr id="22" name="Slide Number Placeholder 21"/>
          <p:cNvSpPr>
            <a:spLocks noGrp="1"/>
          </p:cNvSpPr>
          <p:nvPr>
            <p:ph type="sldNum" sz="quarter" idx="15"/>
          </p:nvPr>
        </p:nvSpPr>
        <p:spPr/>
        <p:txBody>
          <a:bodyPr rtlCol="0"/>
          <a:lstStyle/>
          <a:p>
            <a:fld id="{4FD853CF-A5A9-486B-83C8-583D25D72B6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454EAA4-ED73-4238-8A40-44BC757A8D0B}" type="datetimeFigureOut">
              <a:rPr lang="en-US" smtClean="0"/>
              <a:pPr/>
              <a:t>4/14/2020</a:t>
            </a:fld>
            <a:endParaRPr lang="en-US"/>
          </a:p>
        </p:txBody>
      </p:sp>
      <p:sp>
        <p:nvSpPr>
          <p:cNvPr id="18" name="Slide Number Placeholder 17"/>
          <p:cNvSpPr>
            <a:spLocks noGrp="1"/>
          </p:cNvSpPr>
          <p:nvPr>
            <p:ph type="sldNum" sz="quarter" idx="11"/>
          </p:nvPr>
        </p:nvSpPr>
        <p:spPr/>
        <p:txBody>
          <a:bodyPr rtlCol="0"/>
          <a:lstStyle/>
          <a:p>
            <a:fld id="{4FD853CF-A5A9-486B-83C8-583D25D72B6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454EAA4-ED73-4238-8A40-44BC757A8D0B}" type="datetimeFigureOut">
              <a:rPr lang="en-US" smtClean="0"/>
              <a:pPr/>
              <a:t>4/14/2020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FD853CF-A5A9-486B-83C8-583D25D72B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714356"/>
            <a:ext cx="7886728" cy="2886095"/>
          </a:xfrm>
        </p:spPr>
        <p:txBody>
          <a:bodyPr>
            <a:normAutofit/>
          </a:bodyPr>
          <a:lstStyle/>
          <a:p>
            <a:pPr algn="ctr"/>
            <a:r>
              <a:rPr lang="en-IN" b="1" dirty="0" smtClean="0"/>
              <a:t>BLI-201</a:t>
            </a:r>
            <a:br>
              <a:rPr lang="en-IN" b="1" dirty="0" smtClean="0"/>
            </a:br>
            <a:r>
              <a:rPr lang="en-IN" b="1" dirty="0" smtClean="0"/>
              <a:t>LIBRARY AND SOCIETY</a:t>
            </a:r>
            <a:br>
              <a:rPr lang="en-IN" b="1" dirty="0" smtClean="0"/>
            </a:br>
            <a:r>
              <a:rPr lang="en-IN" b="1" dirty="0" smtClean="0"/>
              <a:t>UNIT-3: </a:t>
            </a:r>
            <a:r>
              <a:rPr lang="en-US" b="1" dirty="0"/>
              <a:t>Public Relations and Extension Activities</a:t>
            </a:r>
            <a:br>
              <a:rPr lang="en-US" b="1" dirty="0"/>
            </a:br>
            <a:endParaRPr lang="en-US" dirty="0"/>
          </a:p>
        </p:txBody>
      </p:sp>
      <p:sp>
        <p:nvSpPr>
          <p:cNvPr id="3" name="Subtitle 2"/>
          <p:cNvSpPr>
            <a:spLocks noGrp="1"/>
          </p:cNvSpPr>
          <p:nvPr>
            <p:ph type="subTitle" idx="1"/>
          </p:nvPr>
        </p:nvSpPr>
        <p:spPr>
          <a:xfrm>
            <a:off x="1857356" y="4786322"/>
            <a:ext cx="6600844" cy="1588600"/>
          </a:xfrm>
        </p:spPr>
        <p:txBody>
          <a:bodyPr>
            <a:normAutofit/>
          </a:bodyPr>
          <a:lstStyle/>
          <a:p>
            <a:pPr algn="ctr"/>
            <a:r>
              <a:rPr lang="en-IN" sz="2800" dirty="0" smtClean="0">
                <a:solidFill>
                  <a:schemeClr val="accent2">
                    <a:lumMod val="50000"/>
                  </a:schemeClr>
                </a:solidFill>
              </a:rPr>
              <a:t>Topic: Library Extension Services</a:t>
            </a:r>
            <a:endParaRPr lang="en-US" sz="2800" dirty="0">
              <a:solidFill>
                <a:schemeClr val="accent2">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conclusion</a:t>
            </a:r>
            <a:endParaRPr lang="en-US" dirty="0"/>
          </a:p>
        </p:txBody>
      </p:sp>
      <p:sp>
        <p:nvSpPr>
          <p:cNvPr id="3" name="Content Placeholder 2"/>
          <p:cNvSpPr>
            <a:spLocks noGrp="1"/>
          </p:cNvSpPr>
          <p:nvPr>
            <p:ph sz="quarter" idx="1"/>
          </p:nvPr>
        </p:nvSpPr>
        <p:spPr/>
        <p:txBody>
          <a:bodyPr/>
          <a:lstStyle/>
          <a:p>
            <a:pPr algn="just"/>
            <a:r>
              <a:rPr lang="en-IN" dirty="0" smtClean="0"/>
              <a:t>Library extension services are thus a means for effective understanding between the library personnel, readers, non-readers and books. It is a measure to bring the books and other documents together with the persons who urgently need them to satisfy their information need. </a:t>
            </a:r>
          </a:p>
          <a:p>
            <a:pPr algn="just"/>
            <a:r>
              <a:rPr lang="en-IN" dirty="0" smtClean="0"/>
              <a:t>The users of the information may not always know how to find them, where to find them and how would they be benefitted if they find the required information. It is the duty of the staff to make the information easily accessible to them so that they get interest in using the library.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references</a:t>
            </a:r>
            <a:endParaRPr lang="en-US" dirty="0"/>
          </a:p>
        </p:txBody>
      </p:sp>
      <p:sp>
        <p:nvSpPr>
          <p:cNvPr id="3" name="Content Placeholder 2"/>
          <p:cNvSpPr>
            <a:spLocks noGrp="1"/>
          </p:cNvSpPr>
          <p:nvPr>
            <p:ph sz="quarter" idx="1"/>
          </p:nvPr>
        </p:nvSpPr>
        <p:spPr/>
        <p:txBody>
          <a:bodyPr/>
          <a:lstStyle/>
          <a:p>
            <a:pPr lvl="0" algn="just" hangingPunct="0"/>
            <a:r>
              <a:rPr lang="en-US" dirty="0" smtClean="0"/>
              <a:t>Bhattacharyya </a:t>
            </a:r>
            <a:r>
              <a:rPr lang="en-US" dirty="0" err="1" smtClean="0"/>
              <a:t>Sahu</a:t>
            </a:r>
            <a:r>
              <a:rPr lang="en-US" dirty="0" smtClean="0"/>
              <a:t>, N. and </a:t>
            </a:r>
            <a:r>
              <a:rPr lang="en-US" dirty="0" err="1" smtClean="0"/>
              <a:t>Chakrabarti</a:t>
            </a:r>
            <a:r>
              <a:rPr lang="en-US" dirty="0" smtClean="0"/>
              <a:t>, B. (2014). </a:t>
            </a:r>
            <a:r>
              <a:rPr lang="en-US" i="1" dirty="0" smtClean="0"/>
              <a:t>Library and Society: an introduction.</a:t>
            </a:r>
            <a:r>
              <a:rPr lang="en-US" dirty="0" smtClean="0"/>
              <a:t> Kolkata: </a:t>
            </a:r>
            <a:r>
              <a:rPr lang="en-US" dirty="0" err="1" smtClean="0"/>
              <a:t>Mitram</a:t>
            </a:r>
            <a:r>
              <a:rPr lang="en-US" dirty="0" smtClean="0"/>
              <a:t>. ISBN 978-93-80036-60-1.</a:t>
            </a:r>
          </a:p>
          <a:p>
            <a:pPr lvl="0" algn="just" hangingPunct="0"/>
            <a:r>
              <a:rPr lang="en-US" dirty="0" err="1" smtClean="0"/>
              <a:t>Chakrabarti</a:t>
            </a:r>
            <a:r>
              <a:rPr lang="en-US" dirty="0" smtClean="0"/>
              <a:t>, B. (2010). </a:t>
            </a:r>
            <a:r>
              <a:rPr lang="en-US" i="1" dirty="0" smtClean="0"/>
              <a:t>Library and information society.</a:t>
            </a:r>
            <a:r>
              <a:rPr lang="en-US" dirty="0" smtClean="0"/>
              <a:t> Kolkata: The World Press Private Limited. ISBN 978-81-87567-80-6.</a:t>
            </a:r>
          </a:p>
          <a:p>
            <a:pPr algn="just">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Definition</a:t>
            </a:r>
            <a:endParaRPr lang="en-US" dirty="0"/>
          </a:p>
        </p:txBody>
      </p:sp>
      <p:sp>
        <p:nvSpPr>
          <p:cNvPr id="3" name="Content Placeholder 2"/>
          <p:cNvSpPr>
            <a:spLocks noGrp="1"/>
          </p:cNvSpPr>
          <p:nvPr>
            <p:ph sz="quarter" idx="1"/>
          </p:nvPr>
        </p:nvSpPr>
        <p:spPr/>
        <p:txBody>
          <a:bodyPr>
            <a:normAutofit fontScale="92500" lnSpcReduction="20000"/>
          </a:bodyPr>
          <a:lstStyle/>
          <a:p>
            <a:pPr algn="just"/>
            <a:r>
              <a:rPr lang="en-IN" dirty="0" smtClean="0"/>
              <a:t>Extension service is the provision of library materials and services outside the library’s regular service centre or outlet. It is defined as the activities which are undertaken to reach to the general public in addition to the registered members of the library, so that they are aware of the library services and book stocks. It is a means to turn the non-users of information to the regular users. It is a way of reaching out to the people in the locality  via lectures, reading circles, film shows, book displays, exhibitions etc. </a:t>
            </a:r>
          </a:p>
          <a:p>
            <a:pPr algn="just"/>
            <a:r>
              <a:rPr lang="en-IN" dirty="0" smtClean="0"/>
              <a:t>The ALA Glossary of Library and Information Science, 1983 defines it as “ the provision by a library of materials and services (including advisory services) to individuals and organizations outside its regular service area, especially to an area in which library service is not otherwise available.”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Definition</a:t>
            </a:r>
            <a:endParaRPr lang="en-US" dirty="0"/>
          </a:p>
        </p:txBody>
      </p:sp>
      <p:sp>
        <p:nvSpPr>
          <p:cNvPr id="3" name="Content Placeholder 2"/>
          <p:cNvSpPr>
            <a:spLocks noGrp="1"/>
          </p:cNvSpPr>
          <p:nvPr>
            <p:ph sz="quarter" idx="1"/>
          </p:nvPr>
        </p:nvSpPr>
        <p:spPr/>
        <p:txBody>
          <a:bodyPr>
            <a:normAutofit fontScale="77500" lnSpcReduction="20000"/>
          </a:bodyPr>
          <a:lstStyle/>
          <a:p>
            <a:pPr algn="just"/>
            <a:r>
              <a:rPr lang="en-IN" dirty="0" err="1" smtClean="0"/>
              <a:t>Harrod’s</a:t>
            </a:r>
            <a:r>
              <a:rPr lang="en-IN" dirty="0" smtClean="0"/>
              <a:t> Librarians’ Glossary and Reference Book defines extension work as “ Activities which are undertaken with the object of reaching groups of people who might otherwise be unaware of the library , such as lecture societies, reading circles, discussion groups; and the provision of books for prisons, clubs, hospitals, literary societies, etc.” One another term called Outreach is also used by the </a:t>
            </a:r>
            <a:r>
              <a:rPr lang="en-IN" dirty="0" err="1" smtClean="0"/>
              <a:t>Harrod’s</a:t>
            </a:r>
            <a:r>
              <a:rPr lang="en-IN" dirty="0" smtClean="0"/>
              <a:t> Librarians’ Glossary for extension work. It is defined as “ the process whereby a library service investigates the activities of the community it serves and becomes fully involved in supporting community activities, whether or not centred on library premises.” </a:t>
            </a:r>
          </a:p>
          <a:p>
            <a:pPr algn="just"/>
            <a:r>
              <a:rPr lang="en-IN" dirty="0" smtClean="0"/>
              <a:t>In short we can say that extension service is the activity to convert a library into social, cultural and intellectual centre which encourages reading and serves the people in the society who are far from the library or are unwilling to use the services. Effective extension has been developed through the commitment and experimentation of librarians in a variety of types and sizes of libraries, but the larger units of service have been encouraged  to implement the most ambitious programs.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Objectives</a:t>
            </a:r>
            <a:endParaRPr lang="en-US" dirty="0"/>
          </a:p>
        </p:txBody>
      </p:sp>
      <p:sp>
        <p:nvSpPr>
          <p:cNvPr id="3" name="Content Placeholder 2"/>
          <p:cNvSpPr>
            <a:spLocks noGrp="1"/>
          </p:cNvSpPr>
          <p:nvPr>
            <p:ph sz="quarter" idx="1"/>
          </p:nvPr>
        </p:nvSpPr>
        <p:spPr/>
        <p:txBody>
          <a:bodyPr>
            <a:normAutofit lnSpcReduction="10000"/>
          </a:bodyPr>
          <a:lstStyle/>
          <a:p>
            <a:pPr algn="just"/>
            <a:r>
              <a:rPr lang="en-IN" dirty="0" smtClean="0"/>
              <a:t>The main objectives of library extension services are as follows:</a:t>
            </a:r>
          </a:p>
          <a:p>
            <a:pPr lvl="1" algn="just"/>
            <a:r>
              <a:rPr lang="en-IN" dirty="0" smtClean="0"/>
              <a:t>To turn the library into a social, cultural and intellectual centre;</a:t>
            </a:r>
          </a:p>
          <a:p>
            <a:pPr lvl="1" algn="just"/>
            <a:r>
              <a:rPr lang="en-IN" dirty="0" smtClean="0"/>
              <a:t>To turn the non-readers into readers and non-users into users of information; </a:t>
            </a:r>
          </a:p>
          <a:p>
            <a:pPr lvl="1" algn="just"/>
            <a:r>
              <a:rPr lang="en-IN" dirty="0" smtClean="0"/>
              <a:t>To create and stimulate the desire for good reading, so that people are more attracted towards good books and utilise their time effectively; </a:t>
            </a:r>
          </a:p>
          <a:p>
            <a:pPr lvl="1" algn="just"/>
            <a:r>
              <a:rPr lang="en-IN" dirty="0" smtClean="0"/>
              <a:t>To bring the books and the readers together; </a:t>
            </a:r>
          </a:p>
          <a:p>
            <a:pPr lvl="1" algn="just"/>
            <a:r>
              <a:rPr lang="en-IN" dirty="0" smtClean="0"/>
              <a:t>Involve community in the library activities so that there is greater community participation and greater use of the library, which helps for the social well being of the individuals.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purposes</a:t>
            </a:r>
            <a:endParaRPr lang="en-US" dirty="0"/>
          </a:p>
        </p:txBody>
      </p:sp>
      <p:sp>
        <p:nvSpPr>
          <p:cNvPr id="3" name="Content Placeholder 2"/>
          <p:cNvSpPr>
            <a:spLocks noGrp="1"/>
          </p:cNvSpPr>
          <p:nvPr>
            <p:ph sz="quarter" idx="1"/>
          </p:nvPr>
        </p:nvSpPr>
        <p:spPr/>
        <p:txBody>
          <a:bodyPr>
            <a:normAutofit fontScale="70000" lnSpcReduction="20000"/>
          </a:bodyPr>
          <a:lstStyle/>
          <a:p>
            <a:pPr algn="just"/>
            <a:r>
              <a:rPr lang="en-IN" dirty="0" smtClean="0"/>
              <a:t>To inform those people who are ignorant about the library services and attract them to use the same, being more open to them.</a:t>
            </a:r>
          </a:p>
          <a:p>
            <a:pPr algn="just"/>
            <a:r>
              <a:rPr lang="en-IN" dirty="0" smtClean="0"/>
              <a:t>To help the readers and non-readers know the various areas of services provided by the library in addition to what they know about the services.</a:t>
            </a:r>
          </a:p>
          <a:p>
            <a:pPr algn="just"/>
            <a:r>
              <a:rPr lang="en-IN" dirty="0" smtClean="0"/>
              <a:t>To help the illiterates gain some knowledge by some other means rather than reading books. </a:t>
            </a:r>
          </a:p>
          <a:p>
            <a:pPr algn="just"/>
            <a:r>
              <a:rPr lang="en-IN" dirty="0" smtClean="0"/>
              <a:t>To make a clear idea to the readers about the availability of the resources in the library. </a:t>
            </a:r>
          </a:p>
          <a:p>
            <a:pPr algn="just"/>
            <a:r>
              <a:rPr lang="en-IN" dirty="0" smtClean="0"/>
              <a:t>To know about the local community and develop the resources according to their need. </a:t>
            </a:r>
          </a:p>
          <a:p>
            <a:pPr algn="just"/>
            <a:r>
              <a:rPr lang="en-IN" dirty="0" smtClean="0"/>
              <a:t>To get publicity so that financial and manual support can be achieved if needed. </a:t>
            </a:r>
          </a:p>
          <a:p>
            <a:pPr algn="just"/>
            <a:r>
              <a:rPr lang="en-IN" dirty="0" smtClean="0"/>
              <a:t>To take effective part in the cultural programme of the community to have better understanding with them. </a:t>
            </a:r>
          </a:p>
          <a:p>
            <a:pPr algn="just"/>
            <a:r>
              <a:rPr lang="en-IN" dirty="0" smtClean="0"/>
              <a:t>To help the children grow into better citizens by supplying books meant for them. </a:t>
            </a:r>
          </a:p>
          <a:p>
            <a:pPr algn="just"/>
            <a:r>
              <a:rPr lang="en-IN" dirty="0" smtClean="0"/>
              <a:t>To help promote adult education.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Need for extension services</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en-IN" dirty="0" smtClean="0"/>
              <a:t>The need for extension service is mostly for them who cannot regularly visit a distant central library, may be due to the following reasons:-</a:t>
            </a:r>
          </a:p>
          <a:p>
            <a:pPr lvl="1" algn="just"/>
            <a:r>
              <a:rPr lang="en-IN" dirty="0" smtClean="0"/>
              <a:t>They are physically disabled;</a:t>
            </a:r>
          </a:p>
          <a:p>
            <a:pPr lvl="1" algn="just"/>
            <a:r>
              <a:rPr lang="en-IN" dirty="0" smtClean="0"/>
              <a:t>They don’t have the financial stability; </a:t>
            </a:r>
          </a:p>
          <a:p>
            <a:pPr lvl="1" algn="just"/>
            <a:r>
              <a:rPr lang="en-IN" dirty="0" smtClean="0"/>
              <a:t>Transportation facilities are unavailable; </a:t>
            </a:r>
          </a:p>
          <a:p>
            <a:pPr lvl="1" algn="just"/>
            <a:r>
              <a:rPr lang="en-IN" dirty="0" smtClean="0"/>
              <a:t>They are not attracted towards books and documents;</a:t>
            </a:r>
          </a:p>
          <a:p>
            <a:pPr lvl="1" algn="just"/>
            <a:r>
              <a:rPr lang="en-IN" dirty="0" smtClean="0"/>
              <a:t>They are home bound or institutionalized</a:t>
            </a:r>
            <a:endParaRPr lang="en-US" dirty="0" smtClean="0"/>
          </a:p>
          <a:p>
            <a:pPr marL="361950" lvl="1" indent="4763" algn="just">
              <a:buNone/>
            </a:pPr>
            <a:r>
              <a:rPr lang="en-IN" dirty="0" smtClean="0"/>
              <a:t>So these services are most beneficial for the illiterate, poor population of the rural suburban and semi-urban areas. Persons with disabilities who in spite of their interest cannot visit libraries also are helped by these services. So these services serve the human and economic necessities of the individuals. Though academic and special libraries also carry out these services, but the concept of extension service is most frequently associated with a public library.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7467600" cy="1143000"/>
          </a:xfrm>
        </p:spPr>
        <p:txBody>
          <a:bodyPr/>
          <a:lstStyle/>
          <a:p>
            <a:pPr algn="ctr"/>
            <a:r>
              <a:rPr lang="en-IN" dirty="0" smtClean="0"/>
              <a:t>Prerequisites for extension services</a:t>
            </a:r>
            <a:endParaRPr lang="en-US" dirty="0"/>
          </a:p>
        </p:txBody>
      </p:sp>
      <p:sp>
        <p:nvSpPr>
          <p:cNvPr id="3" name="Content Placeholder 2"/>
          <p:cNvSpPr>
            <a:spLocks noGrp="1"/>
          </p:cNvSpPr>
          <p:nvPr>
            <p:ph sz="quarter" idx="1"/>
          </p:nvPr>
        </p:nvSpPr>
        <p:spPr>
          <a:xfrm>
            <a:off x="500034" y="1500174"/>
            <a:ext cx="7467600" cy="4873752"/>
          </a:xfrm>
        </p:spPr>
        <p:txBody>
          <a:bodyPr>
            <a:noAutofit/>
          </a:bodyPr>
          <a:lstStyle/>
          <a:p>
            <a:pPr algn="just"/>
            <a:r>
              <a:rPr lang="en-IN" sz="2300" dirty="0" smtClean="0"/>
              <a:t>The library should have a good collection and sufficient finance to support all extension activities. </a:t>
            </a:r>
          </a:p>
          <a:p>
            <a:pPr algn="just"/>
            <a:r>
              <a:rPr lang="en-IN" sz="2300" dirty="0" smtClean="0"/>
              <a:t>Trained and experienced staff is obligatory. </a:t>
            </a:r>
          </a:p>
          <a:p>
            <a:pPr algn="just"/>
            <a:r>
              <a:rPr lang="en-IN" sz="2300" dirty="0" smtClean="0"/>
              <a:t>The library should have a lecture hall, an exhibition hall for holding meetings of different groups. </a:t>
            </a:r>
          </a:p>
          <a:p>
            <a:pPr algn="just"/>
            <a:r>
              <a:rPr lang="en-IN" sz="2300" dirty="0" smtClean="0"/>
              <a:t>The library should possess audio-video equipment i.e. LCD projector, slide projector and mike arrangement. </a:t>
            </a:r>
          </a:p>
          <a:p>
            <a:pPr algn="just"/>
            <a:r>
              <a:rPr lang="en-IN" sz="2300" dirty="0" smtClean="0"/>
              <a:t>The librarian should be a good organizer, possess understanding of the needs of the different categories of the community and be a knowledgeable person about the whole collection of the library. </a:t>
            </a:r>
            <a:endParaRPr lang="en-US" sz="2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limitations</a:t>
            </a:r>
            <a:endParaRPr lang="en-US" dirty="0"/>
          </a:p>
        </p:txBody>
      </p:sp>
      <p:sp>
        <p:nvSpPr>
          <p:cNvPr id="3" name="Content Placeholder 2"/>
          <p:cNvSpPr>
            <a:spLocks noGrp="1"/>
          </p:cNvSpPr>
          <p:nvPr>
            <p:ph sz="quarter" idx="1"/>
          </p:nvPr>
        </p:nvSpPr>
        <p:spPr/>
        <p:txBody>
          <a:bodyPr/>
          <a:lstStyle/>
          <a:p>
            <a:pPr algn="just"/>
            <a:r>
              <a:rPr lang="en-IN" dirty="0" smtClean="0"/>
              <a:t>Without proper library facilities no library can provide extension services. </a:t>
            </a:r>
          </a:p>
          <a:p>
            <a:pPr algn="just"/>
            <a:r>
              <a:rPr lang="en-IN" dirty="0" smtClean="0"/>
              <a:t>To have adequate resources all libraries need sufficient finance which lacks most of the time.</a:t>
            </a:r>
          </a:p>
          <a:p>
            <a:pPr algn="just"/>
            <a:r>
              <a:rPr lang="en-IN" dirty="0" smtClean="0"/>
              <a:t>Also efficient and suitable personnel who are inclined and dedicated to provide services are needed, which are sometimes unavailable. </a:t>
            </a:r>
          </a:p>
          <a:p>
            <a:pPr algn="just"/>
            <a:r>
              <a:rPr lang="en-IN" dirty="0" smtClean="0"/>
              <a:t>The desire to participate in the activities and co-operate with the library personnel is at the hands of the local population, who are sometimes reluctant to do so. </a:t>
            </a:r>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Forms of extension service</a:t>
            </a:r>
            <a:endParaRPr lang="en-US" dirty="0"/>
          </a:p>
        </p:txBody>
      </p:sp>
      <p:sp>
        <p:nvSpPr>
          <p:cNvPr id="3" name="Content Placeholder 2"/>
          <p:cNvSpPr>
            <a:spLocks noGrp="1"/>
          </p:cNvSpPr>
          <p:nvPr>
            <p:ph sz="quarter" idx="1"/>
          </p:nvPr>
        </p:nvSpPr>
        <p:spPr/>
        <p:txBody>
          <a:bodyPr>
            <a:normAutofit fontScale="70000" lnSpcReduction="20000"/>
          </a:bodyPr>
          <a:lstStyle/>
          <a:p>
            <a:pPr algn="just"/>
            <a:r>
              <a:rPr lang="en-IN" dirty="0" smtClean="0"/>
              <a:t>Orientation /Library tour</a:t>
            </a:r>
          </a:p>
          <a:p>
            <a:pPr algn="just"/>
            <a:r>
              <a:rPr lang="en-IN" dirty="0" smtClean="0"/>
              <a:t>Display of new additions/ New Arrivals</a:t>
            </a:r>
          </a:p>
          <a:p>
            <a:pPr algn="just"/>
            <a:r>
              <a:rPr lang="en-IN" dirty="0" smtClean="0"/>
              <a:t>Library talk</a:t>
            </a:r>
          </a:p>
          <a:p>
            <a:pPr algn="just"/>
            <a:r>
              <a:rPr lang="en-IN" dirty="0" smtClean="0"/>
              <a:t>Exhibition and Display</a:t>
            </a:r>
          </a:p>
          <a:p>
            <a:pPr algn="just"/>
            <a:r>
              <a:rPr lang="en-IN" dirty="0" smtClean="0"/>
              <a:t>Library publications</a:t>
            </a:r>
          </a:p>
          <a:p>
            <a:pPr algn="just"/>
            <a:r>
              <a:rPr lang="en-IN" dirty="0" smtClean="0"/>
              <a:t>Reading to illiterates</a:t>
            </a:r>
          </a:p>
          <a:p>
            <a:pPr algn="just"/>
            <a:r>
              <a:rPr lang="en-IN" dirty="0" smtClean="0"/>
              <a:t>Reading manuscripts</a:t>
            </a:r>
          </a:p>
          <a:p>
            <a:pPr algn="just"/>
            <a:r>
              <a:rPr lang="en-IN" dirty="0" smtClean="0"/>
              <a:t>Reading circle</a:t>
            </a:r>
          </a:p>
          <a:p>
            <a:pPr algn="just"/>
            <a:r>
              <a:rPr lang="en-IN" dirty="0" smtClean="0"/>
              <a:t>Promoting adult education</a:t>
            </a:r>
          </a:p>
          <a:p>
            <a:pPr algn="just"/>
            <a:r>
              <a:rPr lang="en-IN" dirty="0" smtClean="0"/>
              <a:t>Intellectual centre</a:t>
            </a:r>
          </a:p>
          <a:p>
            <a:pPr algn="just"/>
            <a:r>
              <a:rPr lang="en-IN" dirty="0" smtClean="0"/>
              <a:t>Story hour</a:t>
            </a:r>
          </a:p>
          <a:p>
            <a:pPr algn="just"/>
            <a:r>
              <a:rPr lang="en-IN" dirty="0" smtClean="0"/>
              <a:t>Cultural programmes</a:t>
            </a:r>
          </a:p>
          <a:p>
            <a:pPr algn="just"/>
            <a:r>
              <a:rPr lang="en-IN" dirty="0" smtClean="0"/>
              <a:t>Festivals and fairs</a:t>
            </a:r>
          </a:p>
          <a:p>
            <a:pPr algn="just"/>
            <a:r>
              <a:rPr lang="en-IN" dirty="0" smtClean="0"/>
              <a:t>Mobile services/ Homebound visitations</a:t>
            </a:r>
          </a:p>
          <a:p>
            <a:pPr algn="just"/>
            <a:r>
              <a:rPr lang="en-IN" dirty="0" smtClean="0"/>
              <a:t>Delivery of e-books and journals</a:t>
            </a:r>
          </a:p>
          <a:p>
            <a:pPr algn="just"/>
            <a:r>
              <a:rPr lang="en-IN" dirty="0" smtClean="0"/>
              <a:t>Talking book programme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296</TotalTime>
  <Words>1138</Words>
  <Application>Microsoft Office PowerPoint</Application>
  <PresentationFormat>On-screen Show (4:3)</PresentationFormat>
  <Paragraphs>67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BLI-201 LIBRARY AND SOCIETY UNIT-3: Public Relations and Extension Activities </vt:lpstr>
      <vt:lpstr>Definition</vt:lpstr>
      <vt:lpstr>Definition</vt:lpstr>
      <vt:lpstr>Objectives</vt:lpstr>
      <vt:lpstr>purposes</vt:lpstr>
      <vt:lpstr>Need for extension services</vt:lpstr>
      <vt:lpstr>Prerequisites for extension services</vt:lpstr>
      <vt:lpstr>limitations</vt:lpstr>
      <vt:lpstr>Forms of extension service</vt:lpstr>
      <vt:lpstr>conclusion</vt:lpstr>
      <vt:lpstr>references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BLI-201 LIBRARY AND SOCIETY UNIT-1: Public Relations and Extension Activities</dc:title>
  <dc:creator>HP</dc:creator>
  <cp:lastModifiedBy>HP</cp:lastModifiedBy>
  <cp:revision>37</cp:revision>
  <dcterms:created xsi:type="dcterms:W3CDTF">2020-04-13T13:51:08Z</dcterms:created>
  <dcterms:modified xsi:type="dcterms:W3CDTF">2020-04-14T17:04:05Z</dcterms:modified>
</cp:coreProperties>
</file>