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8" d="100"/>
          <a:sy n="98" d="100"/>
        </p:scale>
        <p:origin x="-576" y="84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188D31-332F-4676-BA30-F33C22F075E4}" type="datetimeFigureOut">
              <a:rPr lang="en-US" smtClean="0"/>
              <a:t>7/13/2020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029BFB-487C-4F48-A02E-37600CDE2FC5}"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029BFB-487C-4F48-A02E-37600CDE2FC5}"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CFD0F1-F8C0-4D36-8B88-03A0CBEB8A35}"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65417-10BD-4FBE-9CC3-04200D49379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CFD0F1-F8C0-4D36-8B88-03A0CBEB8A35}"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65417-10BD-4FBE-9CC3-04200D49379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CFD0F1-F8C0-4D36-8B88-03A0CBEB8A35}"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65417-10BD-4FBE-9CC3-04200D49379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CFD0F1-F8C0-4D36-8B88-03A0CBEB8A35}"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65417-10BD-4FBE-9CC3-04200D49379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CFD0F1-F8C0-4D36-8B88-03A0CBEB8A35}"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65417-10BD-4FBE-9CC3-04200D49379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CFD0F1-F8C0-4D36-8B88-03A0CBEB8A35}" type="datetimeFigureOut">
              <a:rPr lang="en-US" smtClean="0"/>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65417-10BD-4FBE-9CC3-04200D49379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CFD0F1-F8C0-4D36-8B88-03A0CBEB8A35}" type="datetimeFigureOut">
              <a:rPr lang="en-US" smtClean="0"/>
              <a:t>7/13/2020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165417-10BD-4FBE-9CC3-04200D49379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CFD0F1-F8C0-4D36-8B88-03A0CBEB8A35}" type="datetimeFigureOut">
              <a:rPr lang="en-US" smtClean="0"/>
              <a:t>7/13/2020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165417-10BD-4FBE-9CC3-04200D49379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CFD0F1-F8C0-4D36-8B88-03A0CBEB8A35}" type="datetimeFigureOut">
              <a:rPr lang="en-US" smtClean="0"/>
              <a:t>7/13/2020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165417-10BD-4FBE-9CC3-04200D49379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CFD0F1-F8C0-4D36-8B88-03A0CBEB8A35}" type="datetimeFigureOut">
              <a:rPr lang="en-US" smtClean="0"/>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65417-10BD-4FBE-9CC3-04200D49379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CFD0F1-F8C0-4D36-8B88-03A0CBEB8A35}" type="datetimeFigureOut">
              <a:rPr lang="en-US" smtClean="0"/>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65417-10BD-4FBE-9CC3-04200D49379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CFD0F1-F8C0-4D36-8B88-03A0CBEB8A35}" type="datetimeFigureOut">
              <a:rPr lang="en-US" smtClean="0"/>
              <a:t>7/13/2020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165417-10BD-4FBE-9CC3-04200D49379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hyperlink" Target="https://www.britannica.com/science/nuclear-magnetic-resonance" TargetMode="Externa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hyperlink" Target="http://scholar.google.com/scholar_lookup?title=Flash%20photolysis%20and%20kinetic%20spectroscopy&amp;author=RGW.%20Norrish&amp;author=BA.%20Thrush&amp;journal=Q.%20Rev.%20chem.%20Soc.&amp;volume=10&amp;pages=149&amp;publication_year=1956" TargetMode="External"/><Relationship Id="rId2" Type="http://schemas.openxmlformats.org/officeDocument/2006/relationships/hyperlink" Target="https://doi.org/10.1039/qr9561000149" TargetMode="External"/><Relationship Id="rId1" Type="http://schemas.openxmlformats.org/officeDocument/2006/relationships/slideLayout" Target="../slideLayouts/slideLayout7.xml"/><Relationship Id="rId6" Type="http://schemas.openxmlformats.org/officeDocument/2006/relationships/hyperlink" Target="http://scholar.google.com/scholar_lookup?title=The%20evolution%20of%20flash%20photolysis%20and%20laser%20photolysis%20techniques.%20Reaction%20Kinetics&amp;author=FW.%20Willetts&amp;publication_year=1971" TargetMode="External"/><Relationship Id="rId5" Type="http://schemas.openxmlformats.org/officeDocument/2006/relationships/hyperlink" Target="https://scholar.google.com/scholar?q=L.%20M.%20Dorfman%20and%20M.%20S.%20Matheson.%20Pulse%20radiolysis.%20Progr.%20Reaction%20Kinetics%2C%203%20%281965%29%2C%20237." TargetMode="External"/><Relationship Id="rId4" Type="http://schemas.openxmlformats.org/officeDocument/2006/relationships/hyperlink" Target="https://scholar.google.com/scholar?q=Porter.%20Flash%20photolysis%20and%20some%20of%20its%20applications.%20Science%2C%20160%20%281968%29%2C%201299."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normAutofit/>
          </a:bodyPr>
          <a:lstStyle/>
          <a:p>
            <a:r>
              <a:rPr lang="en-US" sz="2800" dirty="0" smtClean="0">
                <a:solidFill>
                  <a:srgbClr val="002060"/>
                </a:solidFill>
                <a:latin typeface="Arial Black" pitchFamily="34" charset="0"/>
              </a:rPr>
              <a:t>KINETICS OF FAST REACTION</a:t>
            </a:r>
            <a:br>
              <a:rPr lang="en-US" sz="2800" dirty="0" smtClean="0">
                <a:solidFill>
                  <a:srgbClr val="002060"/>
                </a:solidFill>
                <a:latin typeface="Arial Black" pitchFamily="34" charset="0"/>
              </a:rPr>
            </a:br>
            <a:r>
              <a:rPr lang="en-US" sz="2800" dirty="0" smtClean="0">
                <a:solidFill>
                  <a:srgbClr val="002060"/>
                </a:solidFill>
                <a:latin typeface="Arial Black" pitchFamily="34" charset="0"/>
              </a:rPr>
              <a:t>FLOW METHOD</a:t>
            </a:r>
            <a:endParaRPr lang="en-US" sz="2800" dirty="0">
              <a:solidFill>
                <a:srgbClr val="002060"/>
              </a:solidFill>
              <a:latin typeface="Arial Black" pitchFamily="34" charset="0"/>
            </a:endParaRPr>
          </a:p>
        </p:txBody>
      </p:sp>
      <p:sp>
        <p:nvSpPr>
          <p:cNvPr id="3" name="Subtitle 2"/>
          <p:cNvSpPr>
            <a:spLocks noGrp="1"/>
          </p:cNvSpPr>
          <p:nvPr>
            <p:ph type="subTitle" idx="1"/>
          </p:nvPr>
        </p:nvSpPr>
        <p:spPr>
          <a:xfrm>
            <a:off x="1371600" y="2667000"/>
            <a:ext cx="6781800" cy="3200400"/>
          </a:xfrm>
        </p:spPr>
        <p:txBody>
          <a:bodyPr>
            <a:normAutofit/>
          </a:bodyPr>
          <a:lstStyle/>
          <a:p>
            <a:r>
              <a:rPr lang="en-US" sz="2400" dirty="0" smtClean="0">
                <a:solidFill>
                  <a:schemeClr val="accent2">
                    <a:lumMod val="75000"/>
                  </a:schemeClr>
                </a:solidFill>
                <a:latin typeface="Arial Black" pitchFamily="34" charset="0"/>
              </a:rPr>
              <a:t>By</a:t>
            </a:r>
          </a:p>
          <a:p>
            <a:endParaRPr lang="en-US" sz="2400" dirty="0" smtClean="0">
              <a:solidFill>
                <a:schemeClr val="accent2">
                  <a:lumMod val="75000"/>
                </a:schemeClr>
              </a:solidFill>
              <a:latin typeface="Arial Black" pitchFamily="34" charset="0"/>
            </a:endParaRPr>
          </a:p>
          <a:p>
            <a:r>
              <a:rPr lang="en-US" sz="2400" dirty="0" smtClean="0">
                <a:solidFill>
                  <a:schemeClr val="accent2">
                    <a:lumMod val="75000"/>
                  </a:schemeClr>
                </a:solidFill>
                <a:latin typeface="Arial Black" pitchFamily="34" charset="0"/>
              </a:rPr>
              <a:t>Dr. Soma Das</a:t>
            </a:r>
          </a:p>
          <a:p>
            <a:r>
              <a:rPr lang="en-US" sz="2400" dirty="0" smtClean="0">
                <a:solidFill>
                  <a:schemeClr val="accent2">
                    <a:lumMod val="75000"/>
                  </a:schemeClr>
                </a:solidFill>
                <a:latin typeface="Arial Black" pitchFamily="34" charset="0"/>
              </a:rPr>
              <a:t>Assistant Professor(Chemistry)</a:t>
            </a:r>
          </a:p>
          <a:p>
            <a:r>
              <a:rPr lang="en-US" sz="2400" dirty="0" smtClean="0">
                <a:solidFill>
                  <a:schemeClr val="accent2">
                    <a:lumMod val="75000"/>
                  </a:schemeClr>
                </a:solidFill>
                <a:latin typeface="Arial Black" pitchFamily="34" charset="0"/>
              </a:rPr>
              <a:t>Directorate of Distance Education</a:t>
            </a:r>
          </a:p>
          <a:p>
            <a:r>
              <a:rPr lang="en-US" sz="2400" dirty="0" err="1" smtClean="0">
                <a:solidFill>
                  <a:schemeClr val="accent2">
                    <a:lumMod val="75000"/>
                  </a:schemeClr>
                </a:solidFill>
                <a:latin typeface="Arial Black" pitchFamily="34" charset="0"/>
              </a:rPr>
              <a:t>Vidyasagar</a:t>
            </a:r>
            <a:r>
              <a:rPr lang="en-US" sz="2400" dirty="0" smtClean="0">
                <a:solidFill>
                  <a:schemeClr val="accent2">
                    <a:lumMod val="75000"/>
                  </a:schemeClr>
                </a:solidFill>
                <a:latin typeface="Arial Black" pitchFamily="34" charset="0"/>
              </a:rPr>
              <a:t> University</a:t>
            </a:r>
          </a:p>
          <a:p>
            <a:endParaRPr lang="en-US" sz="2400" dirty="0">
              <a:solidFill>
                <a:schemeClr val="accent2">
                  <a:lumMod val="75000"/>
                </a:schemeClr>
              </a:solidFill>
              <a:latin typeface="Arial Black" pitchFamily="34" charset="0"/>
            </a:endParaRPr>
          </a:p>
          <a:p>
            <a:endParaRPr lang="en-US" sz="2400" dirty="0" smtClean="0">
              <a:solidFill>
                <a:schemeClr val="accent2">
                  <a:lumMod val="75000"/>
                </a:schemeClr>
              </a:solidFill>
              <a:latin typeface="Arial Black" pitchFamily="34" charset="0"/>
            </a:endParaRPr>
          </a:p>
          <a:p>
            <a:endParaRPr lang="en-US" sz="2400" dirty="0">
              <a:solidFill>
                <a:schemeClr val="accent2">
                  <a:lumMod val="75000"/>
                </a:schemeClr>
              </a:solidFill>
              <a:latin typeface="Arial Black"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49225"/>
            <a:ext cx="8153400" cy="1069975"/>
          </a:xfrm>
        </p:spPr>
        <p:txBody>
          <a:bodyPr>
            <a:normAutofit/>
          </a:bodyPr>
          <a:lstStyle/>
          <a:p>
            <a:pPr algn="just"/>
            <a:r>
              <a:rPr lang="en-US" sz="2000" dirty="0" smtClean="0">
                <a:solidFill>
                  <a:srgbClr val="002060"/>
                </a:solidFill>
                <a:latin typeface="Arial Black" pitchFamily="34" charset="0"/>
              </a:rPr>
              <a:t>INTRODUCTION:</a:t>
            </a:r>
            <a:endParaRPr lang="en-US" sz="2000" dirty="0">
              <a:solidFill>
                <a:srgbClr val="002060"/>
              </a:solidFill>
              <a:latin typeface="Arial Black" pitchFamily="34" charset="0"/>
            </a:endParaRPr>
          </a:p>
        </p:txBody>
      </p:sp>
      <p:sp>
        <p:nvSpPr>
          <p:cNvPr id="3" name="Subtitle 2"/>
          <p:cNvSpPr>
            <a:spLocks noGrp="1"/>
          </p:cNvSpPr>
          <p:nvPr>
            <p:ph type="subTitle" idx="1"/>
          </p:nvPr>
        </p:nvSpPr>
        <p:spPr>
          <a:xfrm>
            <a:off x="0" y="1066800"/>
            <a:ext cx="8915400" cy="5791200"/>
          </a:xfrm>
        </p:spPr>
        <p:txBody>
          <a:bodyPr>
            <a:normAutofit fontScale="32500" lnSpcReduction="20000"/>
          </a:bodyPr>
          <a:lstStyle/>
          <a:p>
            <a:pPr algn="just">
              <a:lnSpc>
                <a:spcPct val="170000"/>
              </a:lnSpc>
            </a:pPr>
            <a:r>
              <a:rPr lang="en-US" sz="4500" dirty="0" smtClean="0">
                <a:solidFill>
                  <a:schemeClr val="tx1"/>
                </a:solidFill>
                <a:latin typeface="Arial Black" pitchFamily="34" charset="0"/>
              </a:rPr>
              <a:t>	There </a:t>
            </a:r>
            <a:r>
              <a:rPr lang="en-US" sz="4500" dirty="0">
                <a:solidFill>
                  <a:schemeClr val="tx1"/>
                </a:solidFill>
                <a:latin typeface="Arial Black" pitchFamily="34" charset="0"/>
              </a:rPr>
              <a:t>are many experiments designed to illustrate how reactions happen. One of the methods used is chemical kinetics, in which the rate of a reaction is measured. By making changes in the reaction conditions and measuring the effect of the changes on the rate of reaction, we can infer what is going on at the molecular level</a:t>
            </a:r>
            <a:r>
              <a:rPr lang="en-US" sz="4500" dirty="0" smtClean="0">
                <a:solidFill>
                  <a:schemeClr val="tx1"/>
                </a:solidFill>
                <a:latin typeface="Arial Black" pitchFamily="34" charset="0"/>
              </a:rPr>
              <a:t>.</a:t>
            </a:r>
          </a:p>
          <a:p>
            <a:pPr algn="just"/>
            <a:endParaRPr lang="en-US" sz="4500" dirty="0">
              <a:solidFill>
                <a:schemeClr val="tx1"/>
              </a:solidFill>
              <a:latin typeface="Arial Black" pitchFamily="34" charset="0"/>
            </a:endParaRPr>
          </a:p>
          <a:p>
            <a:pPr lvl="0" algn="just"/>
            <a:r>
              <a:rPr lang="en-US" sz="4500" dirty="0" smtClean="0">
                <a:solidFill>
                  <a:schemeClr val="tx1"/>
                </a:solidFill>
                <a:latin typeface="Arial Black" pitchFamily="34" charset="0"/>
              </a:rPr>
              <a:t>	Chemical </a:t>
            </a:r>
            <a:r>
              <a:rPr lang="en-US" sz="4500" dirty="0">
                <a:solidFill>
                  <a:schemeClr val="tx1"/>
                </a:solidFill>
                <a:latin typeface="Arial Black" pitchFamily="34" charset="0"/>
              </a:rPr>
              <a:t>kinetics is the measurement of how quickly reactions occur</a:t>
            </a:r>
            <a:r>
              <a:rPr lang="en-US" sz="4500" dirty="0" smtClean="0">
                <a:solidFill>
                  <a:schemeClr val="tx1"/>
                </a:solidFill>
                <a:latin typeface="Arial Black" pitchFamily="34" charset="0"/>
              </a:rPr>
              <a:t>.</a:t>
            </a:r>
          </a:p>
          <a:p>
            <a:pPr lvl="0" algn="just"/>
            <a:endParaRPr lang="en-US" sz="4500" dirty="0">
              <a:solidFill>
                <a:schemeClr val="tx1"/>
              </a:solidFill>
              <a:latin typeface="Arial Black" pitchFamily="34" charset="0"/>
            </a:endParaRPr>
          </a:p>
          <a:p>
            <a:pPr lvl="0" algn="just"/>
            <a:r>
              <a:rPr lang="en-US" sz="4500" dirty="0" smtClean="0">
                <a:solidFill>
                  <a:schemeClr val="tx1"/>
                </a:solidFill>
                <a:latin typeface="Arial Black" pitchFamily="34" charset="0"/>
              </a:rPr>
              <a:t>	If changes in conditions affect the speed of reaction, we can learn something about how the reaction happens.</a:t>
            </a:r>
          </a:p>
          <a:p>
            <a:pPr lvl="0" algn="just"/>
            <a:endParaRPr lang="en-US" sz="4500" dirty="0" smtClean="0">
              <a:solidFill>
                <a:schemeClr val="tx1"/>
              </a:solidFill>
              <a:latin typeface="Arial Black" pitchFamily="34" charset="0"/>
            </a:endParaRPr>
          </a:p>
          <a:p>
            <a:pPr algn="just">
              <a:lnSpc>
                <a:spcPct val="170000"/>
              </a:lnSpc>
            </a:pPr>
            <a:r>
              <a:rPr lang="en-US" sz="4500" dirty="0" smtClean="0">
                <a:solidFill>
                  <a:schemeClr val="accent1"/>
                </a:solidFill>
                <a:latin typeface="Arial Black" pitchFamily="34" charset="0"/>
              </a:rPr>
              <a:t>	Kinetic studies are important in understanding reactions, and they also have practical implications. For example, in industry, reactions are conducted in reactors in which compounds are mixed together, possibly heated and stirred for a while, and then moved to the next phase of the process. It is important to know how long to hold the reaction at one stage before moving on, to make sure that reaction has finished before starting the next one.</a:t>
            </a:r>
            <a:endParaRPr lang="en-US" sz="4500" dirty="0">
              <a:solidFill>
                <a:schemeClr val="accent1"/>
              </a:solidFill>
              <a:latin typeface="Arial Black"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50825"/>
            <a:ext cx="8077200" cy="1470025"/>
          </a:xfrm>
        </p:spPr>
        <p:txBody>
          <a:bodyPr>
            <a:normAutofit/>
          </a:bodyPr>
          <a:lstStyle/>
          <a:p>
            <a:pPr algn="just"/>
            <a:r>
              <a:rPr lang="en-US" sz="2400" dirty="0" smtClean="0">
                <a:latin typeface="Arial Black" pitchFamily="34" charset="0"/>
              </a:rPr>
              <a:t>What is Fast Reaction?</a:t>
            </a:r>
            <a:endParaRPr lang="en-US" sz="2400" dirty="0">
              <a:latin typeface="Arial Black" pitchFamily="34" charset="0"/>
            </a:endParaRPr>
          </a:p>
        </p:txBody>
      </p:sp>
      <p:sp>
        <p:nvSpPr>
          <p:cNvPr id="3" name="Subtitle 2"/>
          <p:cNvSpPr>
            <a:spLocks noGrp="1"/>
          </p:cNvSpPr>
          <p:nvPr>
            <p:ph type="subTitle" idx="1"/>
          </p:nvPr>
        </p:nvSpPr>
        <p:spPr>
          <a:xfrm>
            <a:off x="152400" y="914400"/>
            <a:ext cx="8458200" cy="5181600"/>
          </a:xfrm>
        </p:spPr>
        <p:txBody>
          <a:bodyPr>
            <a:normAutofit fontScale="25000" lnSpcReduction="20000"/>
          </a:bodyPr>
          <a:lstStyle/>
          <a:p>
            <a:pPr algn="just"/>
            <a:r>
              <a:rPr lang="en-US" sz="6400" dirty="0" smtClean="0">
                <a:solidFill>
                  <a:schemeClr val="tx1"/>
                </a:solidFill>
                <a:latin typeface="Arial Black" pitchFamily="34" charset="0"/>
              </a:rPr>
              <a:t>The </a:t>
            </a:r>
            <a:r>
              <a:rPr lang="en-US" sz="6400" dirty="0">
                <a:solidFill>
                  <a:schemeClr val="tx1"/>
                </a:solidFill>
                <a:latin typeface="Arial Black" pitchFamily="34" charset="0"/>
              </a:rPr>
              <a:t>term fast reaction is best applied to reactions </a:t>
            </a:r>
            <a:endParaRPr lang="en-US" sz="6400" dirty="0" smtClean="0">
              <a:solidFill>
                <a:schemeClr val="tx1"/>
              </a:solidFill>
              <a:latin typeface="Arial Black" pitchFamily="34" charset="0"/>
            </a:endParaRPr>
          </a:p>
          <a:p>
            <a:pPr algn="just"/>
            <a:r>
              <a:rPr lang="en-US" sz="6400" dirty="0">
                <a:solidFill>
                  <a:schemeClr val="tx1"/>
                </a:solidFill>
                <a:latin typeface="Arial Black" pitchFamily="34" charset="0"/>
              </a:rPr>
              <a:t>	</a:t>
            </a:r>
            <a:endParaRPr lang="en-US" sz="6400" dirty="0" smtClean="0">
              <a:solidFill>
                <a:schemeClr val="tx1"/>
              </a:solidFill>
              <a:latin typeface="Arial Black" pitchFamily="34" charset="0"/>
            </a:endParaRPr>
          </a:p>
          <a:p>
            <a:pPr algn="just"/>
            <a:r>
              <a:rPr lang="en-US" sz="6400" dirty="0" smtClean="0">
                <a:solidFill>
                  <a:schemeClr val="tx1"/>
                </a:solidFill>
                <a:latin typeface="Papyrus"/>
              </a:rPr>
              <a:t>        • </a:t>
            </a:r>
            <a:r>
              <a:rPr lang="en-US" sz="6400" dirty="0" smtClean="0">
                <a:solidFill>
                  <a:schemeClr val="tx1"/>
                </a:solidFill>
                <a:latin typeface="Arial Black" pitchFamily="34" charset="0"/>
              </a:rPr>
              <a:t>that can</a:t>
            </a:r>
            <a:r>
              <a:rPr lang="en-US" sz="6400" dirty="0" smtClean="0">
                <a:solidFill>
                  <a:schemeClr val="tx1"/>
                </a:solidFill>
                <a:latin typeface="Papyrus"/>
              </a:rPr>
              <a:t> </a:t>
            </a:r>
            <a:r>
              <a:rPr lang="en-US" sz="6400" dirty="0" smtClean="0">
                <a:solidFill>
                  <a:schemeClr val="tx1"/>
                </a:solidFill>
                <a:latin typeface="Arial Black" pitchFamily="34" charset="0"/>
              </a:rPr>
              <a:t>not </a:t>
            </a:r>
            <a:r>
              <a:rPr lang="en-US" sz="6400" dirty="0">
                <a:solidFill>
                  <a:schemeClr val="tx1"/>
                </a:solidFill>
                <a:latin typeface="Arial Black" pitchFamily="34" charset="0"/>
              </a:rPr>
              <a:t>be followed kinetically by conventional </a:t>
            </a:r>
            <a:r>
              <a:rPr lang="en-US" sz="6400" dirty="0" smtClean="0">
                <a:solidFill>
                  <a:schemeClr val="tx1"/>
                </a:solidFill>
                <a:latin typeface="Arial Black" pitchFamily="34" charset="0"/>
              </a:rPr>
              <a:t>methods</a:t>
            </a:r>
            <a:r>
              <a:rPr lang="en-US" sz="6400" dirty="0">
                <a:solidFill>
                  <a:schemeClr val="tx1"/>
                </a:solidFill>
                <a:latin typeface="Arial Black" pitchFamily="34" charset="0"/>
              </a:rPr>
              <a:t>. </a:t>
            </a:r>
            <a:endParaRPr lang="en-US" sz="6400" dirty="0" smtClean="0">
              <a:solidFill>
                <a:schemeClr val="tx1"/>
              </a:solidFill>
              <a:latin typeface="Arial Black" pitchFamily="34" charset="0"/>
            </a:endParaRPr>
          </a:p>
          <a:p>
            <a:pPr algn="just"/>
            <a:endParaRPr lang="en-US" sz="6400" dirty="0" smtClean="0">
              <a:solidFill>
                <a:schemeClr val="tx1"/>
              </a:solidFill>
              <a:latin typeface="Arial Black" pitchFamily="34" charset="0"/>
            </a:endParaRPr>
          </a:p>
          <a:p>
            <a:pPr algn="just"/>
            <a:r>
              <a:rPr lang="en-US" sz="6400" dirty="0" smtClean="0">
                <a:solidFill>
                  <a:schemeClr val="tx1"/>
                </a:solidFill>
                <a:latin typeface="Papyrus"/>
              </a:rPr>
              <a:t>        • </a:t>
            </a:r>
            <a:r>
              <a:rPr lang="en-US" sz="6400" dirty="0" smtClean="0">
                <a:solidFill>
                  <a:schemeClr val="tx1"/>
                </a:solidFill>
                <a:latin typeface="Arial Black" pitchFamily="34" charset="0"/>
              </a:rPr>
              <a:t>a </a:t>
            </a:r>
            <a:r>
              <a:rPr lang="en-US" sz="6400" dirty="0">
                <a:solidFill>
                  <a:schemeClr val="tx1"/>
                </a:solidFill>
                <a:latin typeface="Arial Black" pitchFamily="34" charset="0"/>
              </a:rPr>
              <a:t>fast reaction will have a low activation energy, but if the  </a:t>
            </a:r>
            <a:endParaRPr lang="en-US" sz="6400" dirty="0" smtClean="0">
              <a:solidFill>
                <a:schemeClr val="tx1"/>
              </a:solidFill>
              <a:latin typeface="Arial Black" pitchFamily="34" charset="0"/>
            </a:endParaRPr>
          </a:p>
          <a:p>
            <a:pPr algn="just"/>
            <a:r>
              <a:rPr lang="en-US" sz="6400" dirty="0">
                <a:solidFill>
                  <a:schemeClr val="tx1"/>
                </a:solidFill>
                <a:latin typeface="Arial Black" pitchFamily="34" charset="0"/>
              </a:rPr>
              <a:t> </a:t>
            </a:r>
            <a:r>
              <a:rPr lang="en-US" sz="6400" dirty="0" smtClean="0">
                <a:solidFill>
                  <a:schemeClr val="tx1"/>
                </a:solidFill>
                <a:latin typeface="Arial Black" pitchFamily="34" charset="0"/>
              </a:rPr>
              <a:t>      reactants </a:t>
            </a:r>
            <a:r>
              <a:rPr lang="en-US" sz="6400" dirty="0">
                <a:solidFill>
                  <a:schemeClr val="tx1"/>
                </a:solidFill>
                <a:latin typeface="Arial Black" pitchFamily="34" charset="0"/>
              </a:rPr>
              <a:t>are </a:t>
            </a:r>
            <a:r>
              <a:rPr lang="en-US" sz="6400" dirty="0" smtClean="0">
                <a:solidFill>
                  <a:schemeClr val="tx1"/>
                </a:solidFill>
                <a:latin typeface="Arial Black" pitchFamily="34" charset="0"/>
              </a:rPr>
              <a:t>	present </a:t>
            </a:r>
            <a:r>
              <a:rPr lang="en-US" sz="6400" dirty="0">
                <a:solidFill>
                  <a:schemeClr val="tx1"/>
                </a:solidFill>
                <a:latin typeface="Arial Black" pitchFamily="34" charset="0"/>
              </a:rPr>
              <a:t>in low concentrations the rate of  </a:t>
            </a:r>
            <a:r>
              <a:rPr lang="en-US" sz="6400" dirty="0" smtClean="0">
                <a:solidFill>
                  <a:schemeClr val="tx1"/>
                </a:solidFill>
                <a:latin typeface="Arial Black" pitchFamily="34" charset="0"/>
              </a:rPr>
              <a:t>    </a:t>
            </a:r>
          </a:p>
          <a:p>
            <a:pPr algn="just"/>
            <a:r>
              <a:rPr lang="en-US" sz="6400" dirty="0">
                <a:solidFill>
                  <a:schemeClr val="tx1"/>
                </a:solidFill>
                <a:latin typeface="Arial Black" pitchFamily="34" charset="0"/>
              </a:rPr>
              <a:t> </a:t>
            </a:r>
            <a:r>
              <a:rPr lang="en-US" sz="6400" dirty="0" smtClean="0">
                <a:solidFill>
                  <a:schemeClr val="tx1"/>
                </a:solidFill>
                <a:latin typeface="Arial Black" pitchFamily="34" charset="0"/>
              </a:rPr>
              <a:t>      the </a:t>
            </a:r>
            <a:r>
              <a:rPr lang="en-US" sz="6400" dirty="0">
                <a:solidFill>
                  <a:schemeClr val="tx1"/>
                </a:solidFill>
                <a:latin typeface="Arial Black" pitchFamily="34" charset="0"/>
              </a:rPr>
              <a:t>reaction will be </a:t>
            </a:r>
            <a:r>
              <a:rPr lang="en-US" sz="6400" dirty="0" err="1" smtClean="0">
                <a:solidFill>
                  <a:schemeClr val="tx1"/>
                </a:solidFill>
                <a:latin typeface="Arial Black" pitchFamily="34" charset="0"/>
              </a:rPr>
              <a:t>small.Similarly</a:t>
            </a:r>
            <a:r>
              <a:rPr lang="en-US" sz="6400" dirty="0" smtClean="0">
                <a:solidFill>
                  <a:schemeClr val="tx1"/>
                </a:solidFill>
                <a:latin typeface="Arial Black" pitchFamily="34" charset="0"/>
              </a:rPr>
              <a:t> </a:t>
            </a:r>
            <a:r>
              <a:rPr lang="en-US" sz="6400" dirty="0">
                <a:solidFill>
                  <a:schemeClr val="tx1"/>
                </a:solidFill>
                <a:latin typeface="Arial Black" pitchFamily="34" charset="0"/>
              </a:rPr>
              <a:t>in a </a:t>
            </a:r>
            <a:r>
              <a:rPr lang="en-US" sz="6400" dirty="0" err="1">
                <a:solidFill>
                  <a:schemeClr val="tx1"/>
                </a:solidFill>
                <a:latin typeface="Arial Black" pitchFamily="34" charset="0"/>
              </a:rPr>
              <a:t>unimolecular</a:t>
            </a:r>
            <a:r>
              <a:rPr lang="en-US" sz="6400" dirty="0">
                <a:solidFill>
                  <a:schemeClr val="tx1"/>
                </a:solidFill>
                <a:latin typeface="Arial Black" pitchFamily="34" charset="0"/>
              </a:rPr>
              <a:t>  </a:t>
            </a:r>
            <a:r>
              <a:rPr lang="en-US" sz="6400" dirty="0" smtClean="0">
                <a:solidFill>
                  <a:schemeClr val="tx1"/>
                </a:solidFill>
                <a:latin typeface="Arial Black" pitchFamily="34" charset="0"/>
              </a:rPr>
              <a:t>     </a:t>
            </a:r>
          </a:p>
          <a:p>
            <a:pPr algn="just"/>
            <a:r>
              <a:rPr lang="en-US" sz="6400" dirty="0">
                <a:solidFill>
                  <a:schemeClr val="tx1"/>
                </a:solidFill>
                <a:latin typeface="Arial Black" pitchFamily="34" charset="0"/>
              </a:rPr>
              <a:t> </a:t>
            </a:r>
            <a:r>
              <a:rPr lang="en-US" sz="6400" dirty="0" smtClean="0">
                <a:solidFill>
                  <a:schemeClr val="tx1"/>
                </a:solidFill>
                <a:latin typeface="Arial Black" pitchFamily="34" charset="0"/>
              </a:rPr>
              <a:t>      reaction </a:t>
            </a:r>
            <a:r>
              <a:rPr lang="en-US" sz="6400" dirty="0">
                <a:solidFill>
                  <a:schemeClr val="tx1"/>
                </a:solidFill>
                <a:latin typeface="Arial Black" pitchFamily="34" charset="0"/>
              </a:rPr>
              <a:t>the rate of decomposition may be very </a:t>
            </a:r>
            <a:r>
              <a:rPr lang="en-US" sz="6400" dirty="0" smtClean="0">
                <a:solidFill>
                  <a:schemeClr val="tx1"/>
                </a:solidFill>
                <a:latin typeface="Arial Black" pitchFamily="34" charset="0"/>
              </a:rPr>
              <a:t>fast</a:t>
            </a:r>
            <a:r>
              <a:rPr lang="en-US" sz="6400" dirty="0">
                <a:solidFill>
                  <a:schemeClr val="tx1"/>
                </a:solidFill>
                <a:latin typeface="Arial Black" pitchFamily="34" charset="0"/>
              </a:rPr>
              <a:t>, </a:t>
            </a:r>
            <a:r>
              <a:rPr lang="en-US" sz="6400" dirty="0" smtClean="0">
                <a:solidFill>
                  <a:schemeClr val="tx1"/>
                </a:solidFill>
                <a:latin typeface="Arial Black" pitchFamily="34" charset="0"/>
              </a:rPr>
              <a:t>	 </a:t>
            </a:r>
          </a:p>
          <a:p>
            <a:pPr algn="just"/>
            <a:r>
              <a:rPr lang="en-US" sz="6400" dirty="0">
                <a:solidFill>
                  <a:schemeClr val="tx1"/>
                </a:solidFill>
                <a:latin typeface="Arial Black" pitchFamily="34" charset="0"/>
              </a:rPr>
              <a:t> </a:t>
            </a:r>
            <a:r>
              <a:rPr lang="en-US" sz="6400" dirty="0" smtClean="0">
                <a:solidFill>
                  <a:schemeClr val="tx1"/>
                </a:solidFill>
                <a:latin typeface="Arial Black" pitchFamily="34" charset="0"/>
              </a:rPr>
              <a:t>      but </a:t>
            </a:r>
            <a:r>
              <a:rPr lang="en-US" sz="6400" dirty="0">
                <a:solidFill>
                  <a:schemeClr val="tx1"/>
                </a:solidFill>
                <a:latin typeface="Arial Black" pitchFamily="34" charset="0"/>
              </a:rPr>
              <a:t>if deactivation is effective the rate of conversion to </a:t>
            </a:r>
            <a:r>
              <a:rPr lang="en-US" sz="6400" dirty="0" smtClean="0">
                <a:solidFill>
                  <a:schemeClr val="tx1"/>
                </a:solidFill>
                <a:latin typeface="Arial Black" pitchFamily="34" charset="0"/>
              </a:rPr>
              <a:t>	 </a:t>
            </a:r>
          </a:p>
          <a:p>
            <a:pPr algn="just"/>
            <a:r>
              <a:rPr lang="en-US" sz="6400" dirty="0">
                <a:solidFill>
                  <a:schemeClr val="tx1"/>
                </a:solidFill>
                <a:latin typeface="Arial Black" pitchFamily="34" charset="0"/>
              </a:rPr>
              <a:t> </a:t>
            </a:r>
            <a:r>
              <a:rPr lang="en-US" sz="6400" dirty="0" smtClean="0">
                <a:solidFill>
                  <a:schemeClr val="tx1"/>
                </a:solidFill>
                <a:latin typeface="Arial Black" pitchFamily="34" charset="0"/>
              </a:rPr>
              <a:t>      product </a:t>
            </a:r>
            <a:r>
              <a:rPr lang="en-US" sz="6400" dirty="0">
                <a:solidFill>
                  <a:schemeClr val="tx1"/>
                </a:solidFill>
                <a:latin typeface="Arial Black" pitchFamily="34" charset="0"/>
              </a:rPr>
              <a:t>is </a:t>
            </a:r>
            <a:r>
              <a:rPr lang="en-US" sz="6400" dirty="0" smtClean="0">
                <a:solidFill>
                  <a:schemeClr val="tx1"/>
                </a:solidFill>
                <a:latin typeface="Arial Black" pitchFamily="34" charset="0"/>
              </a:rPr>
              <a:t>small</a:t>
            </a:r>
            <a:r>
              <a:rPr lang="en-US" sz="7200" dirty="0" smtClean="0">
                <a:solidFill>
                  <a:schemeClr val="tx1"/>
                </a:solidFill>
                <a:latin typeface="Arial Black" pitchFamily="34" charset="0"/>
              </a:rPr>
              <a:t>.</a:t>
            </a:r>
          </a:p>
          <a:p>
            <a:pPr algn="just"/>
            <a:endParaRPr lang="en-US" sz="5500" b="1" dirty="0" smtClean="0">
              <a:latin typeface="Arial Black" pitchFamily="34" charset="0"/>
            </a:endParaRPr>
          </a:p>
          <a:p>
            <a:pPr algn="just"/>
            <a:endParaRPr lang="en-US" sz="2400" b="1" dirty="0"/>
          </a:p>
          <a:p>
            <a:pPr algn="just"/>
            <a:r>
              <a:rPr lang="en-US" sz="7200" b="1" dirty="0" smtClean="0">
                <a:solidFill>
                  <a:schemeClr val="tx2">
                    <a:lumMod val="75000"/>
                  </a:schemeClr>
                </a:solidFill>
                <a:latin typeface="Arial Black" pitchFamily="34" charset="0"/>
              </a:rPr>
              <a:t>Measuring </a:t>
            </a:r>
            <a:r>
              <a:rPr lang="en-US" sz="7200" b="1" dirty="0">
                <a:solidFill>
                  <a:schemeClr val="tx2">
                    <a:lumMod val="75000"/>
                  </a:schemeClr>
                </a:solidFill>
                <a:latin typeface="Arial Black" pitchFamily="34" charset="0"/>
              </a:rPr>
              <a:t>fast </a:t>
            </a:r>
            <a:r>
              <a:rPr lang="en-US" sz="7200" b="1" dirty="0" smtClean="0">
                <a:solidFill>
                  <a:schemeClr val="tx2">
                    <a:lumMod val="75000"/>
                  </a:schemeClr>
                </a:solidFill>
                <a:latin typeface="Arial Black" pitchFamily="34" charset="0"/>
              </a:rPr>
              <a:t>reactions:</a:t>
            </a:r>
          </a:p>
          <a:p>
            <a:pPr algn="just"/>
            <a:endParaRPr lang="en-US" sz="2400" b="1" dirty="0">
              <a:solidFill>
                <a:schemeClr val="tx1"/>
              </a:solidFill>
            </a:endParaRPr>
          </a:p>
          <a:p>
            <a:pPr algn="just"/>
            <a:r>
              <a:rPr lang="en-US" sz="5600" dirty="0">
                <a:solidFill>
                  <a:schemeClr val="tx1"/>
                </a:solidFill>
                <a:latin typeface="Arial Black" pitchFamily="34" charset="0"/>
              </a:rPr>
              <a:t>Some processes are so fast that special techniques have to be used to study them. There are two difficulties with fast reactions</a:t>
            </a:r>
            <a:r>
              <a:rPr lang="en-US" sz="5600" dirty="0" smtClean="0">
                <a:solidFill>
                  <a:schemeClr val="tx1"/>
                </a:solidFill>
                <a:latin typeface="Arial Black" pitchFamily="34" charset="0"/>
              </a:rPr>
              <a:t>.</a:t>
            </a:r>
          </a:p>
          <a:p>
            <a:pPr algn="just"/>
            <a:r>
              <a:rPr lang="en-US" sz="5600" dirty="0" smtClean="0">
                <a:solidFill>
                  <a:schemeClr val="tx1"/>
                </a:solidFill>
                <a:latin typeface="Arial Black" pitchFamily="34" charset="0"/>
              </a:rPr>
              <a:t> </a:t>
            </a:r>
            <a:endParaRPr lang="en-US" sz="5600" dirty="0">
              <a:solidFill>
                <a:schemeClr val="tx1"/>
              </a:solidFill>
              <a:latin typeface="Arial Black" pitchFamily="34" charset="0"/>
            </a:endParaRPr>
          </a:p>
          <a:p>
            <a:pPr algn="just"/>
            <a:r>
              <a:rPr lang="en-US" sz="5600" dirty="0" smtClean="0">
                <a:solidFill>
                  <a:schemeClr val="tx1"/>
                </a:solidFill>
                <a:latin typeface="Arial Black" pitchFamily="34" charset="0"/>
              </a:rPr>
              <a:t>        One </a:t>
            </a:r>
            <a:r>
              <a:rPr lang="en-US" sz="5600" dirty="0">
                <a:solidFill>
                  <a:schemeClr val="tx1"/>
                </a:solidFill>
                <a:latin typeface="Arial Black" pitchFamily="34" charset="0"/>
              </a:rPr>
              <a:t>is that the time that it takes to mix reactants or to change  </a:t>
            </a:r>
            <a:r>
              <a:rPr lang="en-US" sz="5600" dirty="0" smtClean="0">
                <a:solidFill>
                  <a:schemeClr val="tx1"/>
                </a:solidFill>
                <a:latin typeface="Arial Black" pitchFamily="34" charset="0"/>
              </a:rPr>
              <a:t>         </a:t>
            </a:r>
          </a:p>
          <a:p>
            <a:pPr algn="just"/>
            <a:r>
              <a:rPr lang="en-US" sz="5600" dirty="0">
                <a:solidFill>
                  <a:schemeClr val="tx1"/>
                </a:solidFill>
                <a:latin typeface="Arial Black" pitchFamily="34" charset="0"/>
              </a:rPr>
              <a:t> </a:t>
            </a:r>
            <a:r>
              <a:rPr lang="en-US" sz="5600" dirty="0" smtClean="0">
                <a:solidFill>
                  <a:schemeClr val="tx1"/>
                </a:solidFill>
                <a:latin typeface="Arial Black" pitchFamily="34" charset="0"/>
              </a:rPr>
              <a:t>        the</a:t>
            </a:r>
            <a:r>
              <a:rPr lang="en-US" sz="5600" dirty="0">
                <a:solidFill>
                  <a:schemeClr val="tx1"/>
                </a:solidFill>
                <a:latin typeface="Arial Black" pitchFamily="34" charset="0"/>
              </a:rPr>
              <a:t> </a:t>
            </a:r>
            <a:r>
              <a:rPr lang="en-US" sz="5600" dirty="0" smtClean="0">
                <a:solidFill>
                  <a:schemeClr val="tx1"/>
                </a:solidFill>
                <a:latin typeface="Arial Black" pitchFamily="34" charset="0"/>
              </a:rPr>
              <a:t>temperature </a:t>
            </a:r>
            <a:r>
              <a:rPr lang="en-US" sz="5600" dirty="0">
                <a:solidFill>
                  <a:schemeClr val="tx1"/>
                </a:solidFill>
                <a:latin typeface="Arial Black" pitchFamily="34" charset="0"/>
              </a:rPr>
              <a:t> of the system </a:t>
            </a:r>
            <a:r>
              <a:rPr lang="en-US" sz="5600" dirty="0" smtClean="0">
                <a:solidFill>
                  <a:schemeClr val="tx1"/>
                </a:solidFill>
                <a:latin typeface="Arial Black" pitchFamily="34" charset="0"/>
              </a:rPr>
              <a:t>may </a:t>
            </a:r>
            <a:r>
              <a:rPr lang="en-US" sz="5600" dirty="0">
                <a:solidFill>
                  <a:schemeClr val="tx1"/>
                </a:solidFill>
                <a:latin typeface="Arial Black" pitchFamily="34" charset="0"/>
              </a:rPr>
              <a:t>be significant in comparison with </a:t>
            </a:r>
            <a:r>
              <a:rPr lang="en-US" sz="5600" dirty="0" smtClean="0">
                <a:solidFill>
                  <a:schemeClr val="tx1"/>
                </a:solidFill>
                <a:latin typeface="Arial Black" pitchFamily="34" charset="0"/>
              </a:rPr>
              <a:t>the</a:t>
            </a:r>
          </a:p>
          <a:p>
            <a:pPr algn="just"/>
            <a:r>
              <a:rPr lang="en-US" sz="5600" dirty="0">
                <a:solidFill>
                  <a:schemeClr val="tx1"/>
                </a:solidFill>
                <a:latin typeface="Arial Black" pitchFamily="34" charset="0"/>
              </a:rPr>
              <a:t> </a:t>
            </a:r>
            <a:r>
              <a:rPr lang="en-US" sz="5600" dirty="0" smtClean="0">
                <a:solidFill>
                  <a:schemeClr val="tx1"/>
                </a:solidFill>
                <a:latin typeface="Arial Black" pitchFamily="34" charset="0"/>
              </a:rPr>
              <a:t>        half- life</a:t>
            </a:r>
            <a:r>
              <a:rPr lang="en-US" sz="5600" dirty="0">
                <a:solidFill>
                  <a:schemeClr val="tx1"/>
                </a:solidFill>
                <a:latin typeface="Arial Black" pitchFamily="34" charset="0"/>
              </a:rPr>
              <a:t>, so that the initial time cannot </a:t>
            </a:r>
            <a:r>
              <a:rPr lang="en-US" sz="5600" dirty="0" smtClean="0">
                <a:solidFill>
                  <a:schemeClr val="tx1"/>
                </a:solidFill>
                <a:latin typeface="Arial Black" pitchFamily="34" charset="0"/>
              </a:rPr>
              <a:t>be measured </a:t>
            </a:r>
            <a:r>
              <a:rPr lang="en-US" sz="5600" dirty="0">
                <a:solidFill>
                  <a:schemeClr val="tx1"/>
                </a:solidFill>
                <a:latin typeface="Arial Black" pitchFamily="34" charset="0"/>
              </a:rPr>
              <a:t>accurately</a:t>
            </a:r>
            <a:r>
              <a:rPr lang="en-US" sz="5600" dirty="0" smtClean="0">
                <a:solidFill>
                  <a:schemeClr val="tx1"/>
                </a:solidFill>
                <a:latin typeface="Arial Black" pitchFamily="34" charset="0"/>
              </a:rPr>
              <a:t>.</a:t>
            </a:r>
          </a:p>
          <a:p>
            <a:pPr algn="just"/>
            <a:r>
              <a:rPr lang="en-US" sz="5600" dirty="0" smtClean="0">
                <a:solidFill>
                  <a:schemeClr val="tx1"/>
                </a:solidFill>
                <a:latin typeface="Arial Black" pitchFamily="34" charset="0"/>
              </a:rPr>
              <a:t> </a:t>
            </a:r>
          </a:p>
          <a:p>
            <a:pPr algn="just"/>
            <a:r>
              <a:rPr lang="en-US" sz="5600" dirty="0" smtClean="0">
                <a:solidFill>
                  <a:schemeClr val="tx1"/>
                </a:solidFill>
                <a:latin typeface="Arial Black" pitchFamily="34" charset="0"/>
              </a:rPr>
              <a:t>        The </a:t>
            </a:r>
            <a:r>
              <a:rPr lang="en-US" sz="5600" dirty="0">
                <a:solidFill>
                  <a:schemeClr val="tx1"/>
                </a:solidFill>
                <a:latin typeface="Arial Black" pitchFamily="34" charset="0"/>
              </a:rPr>
              <a:t>other difficulty is that the time it takes to measure the amounts of  </a:t>
            </a:r>
            <a:r>
              <a:rPr lang="en-US" sz="5600" dirty="0" smtClean="0">
                <a:solidFill>
                  <a:schemeClr val="tx1"/>
                </a:solidFill>
                <a:latin typeface="Arial Black" pitchFamily="34" charset="0"/>
              </a:rPr>
              <a:t>    </a:t>
            </a:r>
          </a:p>
          <a:p>
            <a:pPr algn="just"/>
            <a:r>
              <a:rPr lang="en-US" sz="5600" dirty="0">
                <a:solidFill>
                  <a:schemeClr val="tx1"/>
                </a:solidFill>
                <a:latin typeface="Arial Black" pitchFamily="34" charset="0"/>
              </a:rPr>
              <a:t> </a:t>
            </a:r>
            <a:r>
              <a:rPr lang="en-US" sz="5600" dirty="0" smtClean="0">
                <a:solidFill>
                  <a:schemeClr val="tx1"/>
                </a:solidFill>
                <a:latin typeface="Arial Black" pitchFamily="34" charset="0"/>
              </a:rPr>
              <a:t>        substances </a:t>
            </a:r>
            <a:r>
              <a:rPr lang="en-US" sz="5600" dirty="0">
                <a:solidFill>
                  <a:schemeClr val="tx1"/>
                </a:solidFill>
                <a:latin typeface="Arial Black" pitchFamily="34" charset="0"/>
              </a:rPr>
              <a:t>may be </a:t>
            </a:r>
            <a:r>
              <a:rPr lang="en-US" sz="5600" dirty="0" smtClean="0">
                <a:solidFill>
                  <a:schemeClr val="tx1"/>
                </a:solidFill>
                <a:latin typeface="Arial Black" pitchFamily="34" charset="0"/>
              </a:rPr>
              <a:t>	comparable </a:t>
            </a:r>
            <a:r>
              <a:rPr lang="en-US" sz="5600" dirty="0">
                <a:solidFill>
                  <a:schemeClr val="tx1"/>
                </a:solidFill>
                <a:latin typeface="Arial Black" pitchFamily="34" charset="0"/>
              </a:rPr>
              <a:t>with the half-life of the reaction. </a:t>
            </a:r>
            <a:endParaRPr lang="en-US" sz="5600" dirty="0" smtClean="0">
              <a:solidFill>
                <a:schemeClr val="tx1"/>
              </a:solidFill>
              <a:latin typeface="Arial Black" pitchFamily="34" charset="0"/>
            </a:endParaRPr>
          </a:p>
          <a:p>
            <a:pPr algn="just"/>
            <a:endParaRPr lang="en-US" sz="3300" dirty="0">
              <a:solidFill>
                <a:schemeClr val="tx1"/>
              </a:solidFill>
              <a:latin typeface="Arial Black" pitchFamily="34" charset="0"/>
            </a:endParaRPr>
          </a:p>
          <a:p>
            <a:pPr algn="just">
              <a:lnSpc>
                <a:spcPct val="170000"/>
              </a:lnSpc>
            </a:pPr>
            <a:r>
              <a:rPr lang="en-US" sz="5600" dirty="0" smtClean="0">
                <a:solidFill>
                  <a:srgbClr val="C00000"/>
                </a:solidFill>
                <a:latin typeface="Arial Black" pitchFamily="34" charset="0"/>
              </a:rPr>
              <a:t>The </a:t>
            </a:r>
            <a:r>
              <a:rPr lang="en-US" sz="5600" dirty="0">
                <a:solidFill>
                  <a:srgbClr val="C00000"/>
                </a:solidFill>
                <a:latin typeface="Arial Black" pitchFamily="34" charset="0"/>
              </a:rPr>
              <a:t>methods used to overcome these difficulties fall into two classes: flow methods and </a:t>
            </a:r>
            <a:r>
              <a:rPr lang="en-US" sz="5600" dirty="0" smtClean="0">
                <a:solidFill>
                  <a:srgbClr val="C00000"/>
                </a:solidFill>
                <a:latin typeface="Arial Black" pitchFamily="34" charset="0"/>
              </a:rPr>
              <a:t>relaxation </a:t>
            </a:r>
            <a:r>
              <a:rPr lang="en-US" sz="5600" dirty="0">
                <a:solidFill>
                  <a:srgbClr val="C00000"/>
                </a:solidFill>
                <a:latin typeface="Arial Black" pitchFamily="34" charset="0"/>
              </a:rPr>
              <a:t>methods.</a:t>
            </a:r>
          </a:p>
          <a:p>
            <a:pPr algn="just">
              <a:lnSpc>
                <a:spcPct val="170000"/>
              </a:lnSpc>
            </a:pPr>
            <a:r>
              <a:rPr lang="en-US" sz="4500" dirty="0">
                <a:solidFill>
                  <a:srgbClr val="C00000"/>
                </a:solidFill>
              </a:rPr>
              <a:t/>
            </a:r>
            <a:br>
              <a:rPr lang="en-US" sz="4500" dirty="0">
                <a:solidFill>
                  <a:srgbClr val="C00000"/>
                </a:solidFill>
              </a:rPr>
            </a:br>
            <a:endParaRPr lang="en-US" sz="4500" dirty="0">
              <a:solidFill>
                <a:srgbClr val="C00000"/>
              </a:solidFill>
              <a:latin typeface="Arial Black"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0" name="Rectangle 4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2049" name="Group 1"/>
          <p:cNvGrpSpPr>
            <a:grpSpLocks noChangeAspect="1"/>
          </p:cNvGrpSpPr>
          <p:nvPr/>
        </p:nvGrpSpPr>
        <p:grpSpPr bwMode="auto">
          <a:xfrm>
            <a:off x="1340285" y="76200"/>
            <a:ext cx="7422715" cy="2905406"/>
            <a:chOff x="1440" y="2709"/>
            <a:chExt cx="8393" cy="3285"/>
          </a:xfrm>
        </p:grpSpPr>
        <p:sp>
          <p:nvSpPr>
            <p:cNvPr id="2089" name="AutoShape 41"/>
            <p:cNvSpPr>
              <a:spLocks noChangeAspect="1" noChangeArrowheads="1" noTextEdit="1"/>
            </p:cNvSpPr>
            <p:nvPr/>
          </p:nvSpPr>
          <p:spPr bwMode="auto">
            <a:xfrm>
              <a:off x="1440" y="2709"/>
              <a:ext cx="8393" cy="3285"/>
            </a:xfrm>
            <a:prstGeom prst="rect">
              <a:avLst/>
            </a:prstGeom>
            <a:noFill/>
          </p:spPr>
          <p:txBody>
            <a:bodyPr vert="horz" wrap="square" lIns="91440" tIns="45720" rIns="91440" bIns="45720" numCol="1" anchor="t" anchorCtr="0" compatLnSpc="1">
              <a:prstTxWarp prst="textNoShape">
                <a:avLst/>
              </a:prstTxWarp>
            </a:bodyPr>
            <a:lstStyle/>
            <a:p>
              <a:pPr algn="ctr"/>
              <a:endParaRPr lang="en-US"/>
            </a:p>
          </p:txBody>
        </p:sp>
        <p:sp>
          <p:nvSpPr>
            <p:cNvPr id="2088" name="AutoShape 40"/>
            <p:cNvSpPr>
              <a:spLocks noChangeShapeType="1"/>
            </p:cNvSpPr>
            <p:nvPr/>
          </p:nvSpPr>
          <p:spPr bwMode="auto">
            <a:xfrm>
              <a:off x="3192" y="3224"/>
              <a:ext cx="2901" cy="1"/>
            </a:xfrm>
            <a:prstGeom prst="straightConnector1">
              <a:avLst/>
            </a:pr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87" name="AutoShape 39"/>
            <p:cNvSpPr>
              <a:spLocks noChangeShapeType="1"/>
            </p:cNvSpPr>
            <p:nvPr/>
          </p:nvSpPr>
          <p:spPr bwMode="auto">
            <a:xfrm>
              <a:off x="3202" y="4762"/>
              <a:ext cx="2900" cy="2"/>
            </a:xfrm>
            <a:prstGeom prst="straightConnector1">
              <a:avLst/>
            </a:pr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86" name="AutoShape 38"/>
            <p:cNvSpPr>
              <a:spLocks noChangeShapeType="1"/>
            </p:cNvSpPr>
            <p:nvPr/>
          </p:nvSpPr>
          <p:spPr bwMode="auto">
            <a:xfrm>
              <a:off x="3664" y="3225"/>
              <a:ext cx="11" cy="1537"/>
            </a:xfrm>
            <a:prstGeom prst="straightConnector1">
              <a:avLst/>
            </a:pr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85" name="AutoShape 37"/>
            <p:cNvSpPr>
              <a:spLocks noChangeShapeType="1"/>
            </p:cNvSpPr>
            <p:nvPr/>
          </p:nvSpPr>
          <p:spPr bwMode="auto">
            <a:xfrm>
              <a:off x="5554" y="3212"/>
              <a:ext cx="11" cy="1537"/>
            </a:xfrm>
            <a:prstGeom prst="straightConnector1">
              <a:avLst/>
            </a:pr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84" name="AutoShape 36"/>
            <p:cNvSpPr>
              <a:spLocks noChangeShapeType="1"/>
            </p:cNvSpPr>
            <p:nvPr/>
          </p:nvSpPr>
          <p:spPr bwMode="auto">
            <a:xfrm flipV="1">
              <a:off x="3675" y="3225"/>
              <a:ext cx="409" cy="332"/>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83" name="AutoShape 35"/>
            <p:cNvSpPr>
              <a:spLocks noChangeShapeType="1"/>
            </p:cNvSpPr>
            <p:nvPr/>
          </p:nvSpPr>
          <p:spPr bwMode="auto">
            <a:xfrm flipV="1">
              <a:off x="3675" y="3225"/>
              <a:ext cx="591" cy="52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82" name="AutoShape 34"/>
            <p:cNvSpPr>
              <a:spLocks noChangeShapeType="1"/>
            </p:cNvSpPr>
            <p:nvPr/>
          </p:nvSpPr>
          <p:spPr bwMode="auto">
            <a:xfrm flipV="1">
              <a:off x="3675" y="3225"/>
              <a:ext cx="828" cy="794"/>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81" name="AutoShape 33"/>
            <p:cNvSpPr>
              <a:spLocks noChangeShapeType="1"/>
            </p:cNvSpPr>
            <p:nvPr/>
          </p:nvSpPr>
          <p:spPr bwMode="auto">
            <a:xfrm flipV="1">
              <a:off x="3675" y="3225"/>
              <a:ext cx="1000" cy="998"/>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80" name="AutoShape 32"/>
            <p:cNvSpPr>
              <a:spLocks noChangeShapeType="1"/>
            </p:cNvSpPr>
            <p:nvPr/>
          </p:nvSpPr>
          <p:spPr bwMode="auto">
            <a:xfrm flipV="1">
              <a:off x="3675" y="3225"/>
              <a:ext cx="1182" cy="1202"/>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79" name="AutoShape 31"/>
            <p:cNvSpPr>
              <a:spLocks noChangeShapeType="1"/>
            </p:cNvSpPr>
            <p:nvPr/>
          </p:nvSpPr>
          <p:spPr bwMode="auto">
            <a:xfrm flipV="1">
              <a:off x="3675" y="3225"/>
              <a:ext cx="1311" cy="134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78" name="AutoShape 30"/>
            <p:cNvSpPr>
              <a:spLocks noChangeShapeType="1"/>
            </p:cNvSpPr>
            <p:nvPr/>
          </p:nvSpPr>
          <p:spPr bwMode="auto">
            <a:xfrm flipV="1">
              <a:off x="3675" y="3225"/>
              <a:ext cx="677" cy="66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77" name="AutoShape 29"/>
            <p:cNvSpPr>
              <a:spLocks noChangeShapeType="1"/>
            </p:cNvSpPr>
            <p:nvPr/>
          </p:nvSpPr>
          <p:spPr bwMode="auto">
            <a:xfrm flipV="1">
              <a:off x="3675" y="3225"/>
              <a:ext cx="247" cy="214"/>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76" name="AutoShape 28"/>
            <p:cNvSpPr>
              <a:spLocks noChangeShapeType="1"/>
            </p:cNvSpPr>
            <p:nvPr/>
          </p:nvSpPr>
          <p:spPr bwMode="auto">
            <a:xfrm flipV="1">
              <a:off x="3675" y="3225"/>
              <a:ext cx="1429" cy="145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75" name="AutoShape 27"/>
            <p:cNvSpPr>
              <a:spLocks noChangeShapeType="1"/>
            </p:cNvSpPr>
            <p:nvPr/>
          </p:nvSpPr>
          <p:spPr bwMode="auto">
            <a:xfrm flipV="1">
              <a:off x="3729" y="3212"/>
              <a:ext cx="1515" cy="1537"/>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74" name="AutoShape 26"/>
            <p:cNvSpPr>
              <a:spLocks noChangeShapeType="1"/>
            </p:cNvSpPr>
            <p:nvPr/>
          </p:nvSpPr>
          <p:spPr bwMode="auto">
            <a:xfrm flipV="1">
              <a:off x="3922" y="3225"/>
              <a:ext cx="1516" cy="1524"/>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73" name="AutoShape 25"/>
            <p:cNvSpPr>
              <a:spLocks noChangeShapeType="1"/>
            </p:cNvSpPr>
            <p:nvPr/>
          </p:nvSpPr>
          <p:spPr bwMode="auto">
            <a:xfrm flipV="1">
              <a:off x="3836" y="3212"/>
              <a:ext cx="1526" cy="1537"/>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72" name="AutoShape 24"/>
            <p:cNvSpPr>
              <a:spLocks noChangeShapeType="1"/>
            </p:cNvSpPr>
            <p:nvPr/>
          </p:nvSpPr>
          <p:spPr bwMode="auto">
            <a:xfrm flipV="1">
              <a:off x="4084" y="3225"/>
              <a:ext cx="1470" cy="1524"/>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71" name="AutoShape 23"/>
            <p:cNvSpPr>
              <a:spLocks noChangeShapeType="1"/>
            </p:cNvSpPr>
            <p:nvPr/>
          </p:nvSpPr>
          <p:spPr bwMode="auto">
            <a:xfrm flipV="1">
              <a:off x="4266" y="3439"/>
              <a:ext cx="1288" cy="131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70" name="AutoShape 22"/>
            <p:cNvSpPr>
              <a:spLocks noChangeShapeType="1"/>
            </p:cNvSpPr>
            <p:nvPr/>
          </p:nvSpPr>
          <p:spPr bwMode="auto">
            <a:xfrm flipV="1">
              <a:off x="4352" y="3557"/>
              <a:ext cx="1202" cy="1192"/>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69" name="AutoShape 21"/>
            <p:cNvSpPr>
              <a:spLocks noChangeShapeType="1"/>
            </p:cNvSpPr>
            <p:nvPr/>
          </p:nvSpPr>
          <p:spPr bwMode="auto">
            <a:xfrm flipV="1">
              <a:off x="4156" y="3331"/>
              <a:ext cx="1398" cy="144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68" name="AutoShape 20"/>
            <p:cNvSpPr>
              <a:spLocks noChangeShapeType="1"/>
            </p:cNvSpPr>
            <p:nvPr/>
          </p:nvSpPr>
          <p:spPr bwMode="auto">
            <a:xfrm flipV="1">
              <a:off x="3677" y="3224"/>
              <a:ext cx="1064" cy="1084"/>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67" name="AutoShape 19"/>
            <p:cNvSpPr>
              <a:spLocks noChangeShapeType="1"/>
            </p:cNvSpPr>
            <p:nvPr/>
          </p:nvSpPr>
          <p:spPr bwMode="auto">
            <a:xfrm flipV="1">
              <a:off x="3675" y="3225"/>
              <a:ext cx="914" cy="90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66" name="AutoShape 18"/>
            <p:cNvSpPr>
              <a:spLocks noChangeShapeType="1"/>
            </p:cNvSpPr>
            <p:nvPr/>
          </p:nvSpPr>
          <p:spPr bwMode="auto">
            <a:xfrm flipV="1">
              <a:off x="4406" y="3675"/>
              <a:ext cx="1148" cy="1096"/>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65" name="AutoShape 17"/>
            <p:cNvSpPr>
              <a:spLocks noChangeShapeType="1"/>
            </p:cNvSpPr>
            <p:nvPr/>
          </p:nvSpPr>
          <p:spPr bwMode="auto">
            <a:xfrm flipV="1">
              <a:off x="4675" y="3890"/>
              <a:ext cx="879" cy="872"/>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64" name="AutoShape 16"/>
            <p:cNvSpPr>
              <a:spLocks noChangeShapeType="1"/>
            </p:cNvSpPr>
            <p:nvPr/>
          </p:nvSpPr>
          <p:spPr bwMode="auto">
            <a:xfrm flipV="1">
              <a:off x="4857" y="4130"/>
              <a:ext cx="697" cy="619"/>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63" name="AutoShape 15"/>
            <p:cNvSpPr>
              <a:spLocks noChangeShapeType="1"/>
            </p:cNvSpPr>
            <p:nvPr/>
          </p:nvSpPr>
          <p:spPr bwMode="auto">
            <a:xfrm flipV="1">
              <a:off x="5040" y="4309"/>
              <a:ext cx="514" cy="453"/>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62" name="AutoShape 14"/>
            <p:cNvSpPr>
              <a:spLocks noChangeShapeType="1"/>
            </p:cNvSpPr>
            <p:nvPr/>
          </p:nvSpPr>
          <p:spPr bwMode="auto">
            <a:xfrm flipV="1">
              <a:off x="5362" y="4503"/>
              <a:ext cx="203" cy="246"/>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61" name="AutoShape 13"/>
            <p:cNvSpPr>
              <a:spLocks noChangeShapeType="1"/>
            </p:cNvSpPr>
            <p:nvPr/>
          </p:nvSpPr>
          <p:spPr bwMode="auto">
            <a:xfrm flipV="1">
              <a:off x="5244" y="4363"/>
              <a:ext cx="310" cy="386"/>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60" name="AutoShape 12"/>
            <p:cNvSpPr>
              <a:spLocks noChangeShapeType="1"/>
            </p:cNvSpPr>
            <p:nvPr/>
          </p:nvSpPr>
          <p:spPr bwMode="auto">
            <a:xfrm flipV="1">
              <a:off x="4986" y="4223"/>
              <a:ext cx="568" cy="526"/>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59" name="AutoShape 11"/>
            <p:cNvSpPr>
              <a:spLocks noChangeShapeType="1"/>
            </p:cNvSpPr>
            <p:nvPr/>
          </p:nvSpPr>
          <p:spPr bwMode="auto">
            <a:xfrm flipV="1">
              <a:off x="4503" y="3750"/>
              <a:ext cx="1051" cy="999"/>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58" name="AutoShape 10"/>
            <p:cNvSpPr>
              <a:spLocks noChangeShapeType="1"/>
            </p:cNvSpPr>
            <p:nvPr/>
          </p:nvSpPr>
          <p:spPr bwMode="auto">
            <a:xfrm flipV="1">
              <a:off x="4741" y="3944"/>
              <a:ext cx="835" cy="827"/>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en-US"/>
            </a:p>
          </p:txBody>
        </p:sp>
        <p:sp>
          <p:nvSpPr>
            <p:cNvPr id="2057" name="Rectangle 9"/>
            <p:cNvSpPr>
              <a:spLocks noChangeArrowheads="1"/>
            </p:cNvSpPr>
            <p:nvPr/>
          </p:nvSpPr>
          <p:spPr bwMode="auto">
            <a:xfrm>
              <a:off x="4266" y="3686"/>
              <a:ext cx="656" cy="53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dv</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56" name="AutoShape 8"/>
            <p:cNvSpPr>
              <a:spLocks noChangeShapeType="1"/>
            </p:cNvSpPr>
            <p:nvPr/>
          </p:nvSpPr>
          <p:spPr bwMode="auto">
            <a:xfrm flipV="1">
              <a:off x="5373" y="2934"/>
              <a:ext cx="1107" cy="569"/>
            </a:xfrm>
            <a:prstGeom prst="curvedConnector3">
              <a:avLst>
                <a:gd name="adj1" fmla="val 49954"/>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pPr algn="ctr"/>
              <a:endParaRPr lang="en-US"/>
            </a:p>
          </p:txBody>
        </p:sp>
        <p:sp>
          <p:nvSpPr>
            <p:cNvPr id="2055" name="AutoShape 7"/>
            <p:cNvSpPr>
              <a:spLocks noChangeShapeType="1"/>
            </p:cNvSpPr>
            <p:nvPr/>
          </p:nvSpPr>
          <p:spPr bwMode="auto">
            <a:xfrm>
              <a:off x="5932" y="3826"/>
              <a:ext cx="903" cy="1"/>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pPr algn="ctr"/>
              <a:endParaRPr lang="en-US"/>
            </a:p>
          </p:txBody>
        </p:sp>
        <p:sp>
          <p:nvSpPr>
            <p:cNvPr id="2054" name="Rectangle 6"/>
            <p:cNvSpPr>
              <a:spLocks noChangeArrowheads="1"/>
            </p:cNvSpPr>
            <p:nvPr/>
          </p:nvSpPr>
          <p:spPr bwMode="auto">
            <a:xfrm>
              <a:off x="6771" y="3598"/>
              <a:ext cx="1966" cy="4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Direction of flow</a:t>
              </a:r>
              <a:endParaRPr kumimoji="0" lang="en-US" sz="1400" b="0" i="0" u="none" strike="noStrike" cap="none" normalizeH="0" baseline="0" dirty="0" smtClean="0">
                <a:ln>
                  <a:noFill/>
                </a:ln>
                <a:solidFill>
                  <a:schemeClr val="tx1"/>
                </a:solidFill>
                <a:effectLst/>
                <a:latin typeface="Arial Black" pitchFamily="34" charset="0"/>
                <a:cs typeface="Arial" pitchFamily="34" charset="0"/>
              </a:endParaRPr>
            </a:p>
          </p:txBody>
        </p:sp>
        <p:sp>
          <p:nvSpPr>
            <p:cNvPr id="2053" name="AutoShape 5"/>
            <p:cNvSpPr>
              <a:spLocks noChangeShapeType="1"/>
            </p:cNvSpPr>
            <p:nvPr/>
          </p:nvSpPr>
          <p:spPr bwMode="auto">
            <a:xfrm>
              <a:off x="5631" y="4019"/>
              <a:ext cx="1140" cy="957"/>
            </a:xfrm>
            <a:prstGeom prst="curvedConnector3">
              <a:avLst>
                <a:gd name="adj1" fmla="val 50000"/>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pPr algn="ctr"/>
              <a:endParaRPr lang="en-US"/>
            </a:p>
          </p:txBody>
        </p:sp>
        <p:sp>
          <p:nvSpPr>
            <p:cNvPr id="2052" name="Rectangle 4"/>
            <p:cNvSpPr>
              <a:spLocks noChangeArrowheads="1"/>
            </p:cNvSpPr>
            <p:nvPr/>
          </p:nvSpPr>
          <p:spPr bwMode="auto">
            <a:xfrm>
              <a:off x="6730" y="4631"/>
              <a:ext cx="2450" cy="10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u(c + dc)</a:t>
              </a: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rPr>
                <a:t>dt</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moles of reactant leave in time </a:t>
              </a: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rPr>
                <a:t>dt</a:t>
              </a:r>
              <a:endParaRPr kumimoji="0" lang="en-US" sz="1400" b="0" i="0" u="none" strike="noStrike" cap="none" normalizeH="0" baseline="0" dirty="0" smtClean="0">
                <a:ln>
                  <a:noFill/>
                </a:ln>
                <a:solidFill>
                  <a:schemeClr val="tx1"/>
                </a:solidFill>
                <a:effectLst/>
                <a:latin typeface="Arial Black" pitchFamily="34" charset="0"/>
                <a:cs typeface="Arial" pitchFamily="34" charset="0"/>
              </a:endParaRPr>
            </a:p>
          </p:txBody>
        </p:sp>
        <p:sp>
          <p:nvSpPr>
            <p:cNvPr id="2051" name="AutoShape 3"/>
            <p:cNvSpPr>
              <a:spLocks noChangeShapeType="1"/>
            </p:cNvSpPr>
            <p:nvPr/>
          </p:nvSpPr>
          <p:spPr bwMode="auto">
            <a:xfrm flipV="1">
              <a:off x="2321" y="3890"/>
              <a:ext cx="1321" cy="1204"/>
            </a:xfrm>
            <a:prstGeom prst="curvedConnector3">
              <a:avLst>
                <a:gd name="adj1" fmla="val 49963"/>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pPr algn="ctr"/>
              <a:endParaRPr lang="en-US"/>
            </a:p>
          </p:txBody>
        </p:sp>
        <p:sp>
          <p:nvSpPr>
            <p:cNvPr id="2050" name="Rectangle 2"/>
            <p:cNvSpPr>
              <a:spLocks noChangeArrowheads="1"/>
            </p:cNvSpPr>
            <p:nvPr/>
          </p:nvSpPr>
          <p:spPr bwMode="auto">
            <a:xfrm>
              <a:off x="1479" y="4995"/>
              <a:ext cx="2429" cy="9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rPr>
                <a:t>uc</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a:t>
              </a: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rPr>
                <a:t>dt</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moles of reactant enter in time </a:t>
              </a: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rPr>
                <a:t>dt</a:t>
              </a:r>
              <a:endParaRPr kumimoji="0" lang="en-US" sz="1400" b="0" i="0" u="none" strike="noStrike" cap="none" normalizeH="0" baseline="0" dirty="0" smtClean="0">
                <a:ln>
                  <a:noFill/>
                </a:ln>
                <a:solidFill>
                  <a:schemeClr val="tx1"/>
                </a:solidFill>
                <a:effectLst/>
                <a:latin typeface="Arial Black" pitchFamily="34" charset="0"/>
                <a:cs typeface="Arial" pitchFamily="34" charset="0"/>
              </a:endParaRPr>
            </a:p>
          </p:txBody>
        </p:sp>
      </p:grpSp>
      <p:sp>
        <p:nvSpPr>
          <p:cNvPr id="44" name="TextBox 43"/>
          <p:cNvSpPr txBox="1"/>
          <p:nvPr/>
        </p:nvSpPr>
        <p:spPr>
          <a:xfrm>
            <a:off x="381000" y="3048000"/>
            <a:ext cx="8610600" cy="4524315"/>
          </a:xfrm>
          <a:prstGeom prst="rect">
            <a:avLst/>
          </a:prstGeom>
          <a:noFill/>
        </p:spPr>
        <p:txBody>
          <a:bodyPr wrap="square" rtlCol="0">
            <a:spAutoFit/>
          </a:bodyPr>
          <a:lstStyle/>
          <a:p>
            <a:r>
              <a:rPr lang="en-US" dirty="0" smtClean="0">
                <a:solidFill>
                  <a:schemeClr val="tx2"/>
                </a:solidFill>
                <a:latin typeface="Arial Black" pitchFamily="34" charset="0"/>
              </a:rPr>
              <a:t>Figure</a:t>
            </a:r>
            <a:r>
              <a:rPr lang="en-US" dirty="0">
                <a:solidFill>
                  <a:schemeClr val="tx2"/>
                </a:solidFill>
                <a:latin typeface="Arial Black" pitchFamily="34" charset="0"/>
              </a:rPr>
              <a:t>: Schematic diagram </a:t>
            </a:r>
            <a:r>
              <a:rPr lang="en-US" dirty="0" smtClean="0">
                <a:solidFill>
                  <a:schemeClr val="tx2"/>
                </a:solidFill>
                <a:latin typeface="Arial Black" pitchFamily="34" charset="0"/>
              </a:rPr>
              <a:t>for </a:t>
            </a:r>
            <a:r>
              <a:rPr lang="en-US" dirty="0">
                <a:solidFill>
                  <a:schemeClr val="tx2"/>
                </a:solidFill>
                <a:latin typeface="Arial Black" pitchFamily="34" charset="0"/>
              </a:rPr>
              <a:t>the processes occurring in the plug flow </a:t>
            </a:r>
            <a:r>
              <a:rPr lang="en-US" dirty="0" smtClean="0">
                <a:solidFill>
                  <a:schemeClr val="tx2"/>
                </a:solidFill>
                <a:latin typeface="Arial Black" pitchFamily="34" charset="0"/>
              </a:rPr>
              <a:t> </a:t>
            </a:r>
            <a:r>
              <a:rPr lang="en-US" dirty="0">
                <a:solidFill>
                  <a:schemeClr val="tx2"/>
                </a:solidFill>
                <a:latin typeface="Arial Black" pitchFamily="34" charset="0"/>
              </a:rPr>
              <a:t>reactor</a:t>
            </a:r>
            <a:r>
              <a:rPr lang="en-US" dirty="0" smtClean="0">
                <a:solidFill>
                  <a:schemeClr val="tx2"/>
                </a:solidFill>
                <a:latin typeface="Arial Black" pitchFamily="34" charset="0"/>
              </a:rPr>
              <a:t>.</a:t>
            </a:r>
          </a:p>
          <a:p>
            <a:endParaRPr lang="en-US" dirty="0">
              <a:solidFill>
                <a:schemeClr val="tx2"/>
              </a:solidFill>
              <a:latin typeface="Arial Black" pitchFamily="34" charset="0"/>
            </a:endParaRPr>
          </a:p>
          <a:p>
            <a:pPr algn="just"/>
            <a:r>
              <a:rPr lang="en-US" dirty="0">
                <a:latin typeface="Arial Black" pitchFamily="34" charset="0"/>
              </a:rPr>
              <a:t>The rates of very fast reactions are measured by special technique viz. Flow method. Flow systems are useful to study of very fast reactions. The more convenient technique is the stopped flow method, in which a rapid flow is suddenly stopped and an analysis is made of the change of concentration with time.</a:t>
            </a:r>
          </a:p>
          <a:p>
            <a:pPr algn="just"/>
            <a:r>
              <a:rPr lang="en-US" dirty="0">
                <a:latin typeface="Arial Black" pitchFamily="34" charset="0"/>
              </a:rPr>
              <a:t> </a:t>
            </a:r>
          </a:p>
          <a:p>
            <a:pPr algn="just"/>
            <a:r>
              <a:rPr lang="en-US" dirty="0">
                <a:latin typeface="Arial Black" pitchFamily="34" charset="0"/>
              </a:rPr>
              <a:t>Flow systems are of two types. In the first type, there is no stirring in the reactor and this flow is called as plug flow. In the second type, there is sufficiently vigorous stirring in the reactor to allow complete mixing.</a:t>
            </a:r>
          </a:p>
          <a:p>
            <a:endParaRPr lang="en-US" dirty="0">
              <a:solidFill>
                <a:schemeClr val="tx2"/>
              </a:solidFill>
              <a:latin typeface="Arial Black" pitchFamily="34" charset="0"/>
            </a:endParaRPr>
          </a:p>
          <a:p>
            <a:r>
              <a:rPr lang="en-US" dirty="0">
                <a:solidFill>
                  <a:schemeClr val="tx2"/>
                </a:solidFill>
                <a:latin typeface="Arial Black" pitchFamily="34" charset="0"/>
              </a:rPr>
              <a:t>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81000"/>
            <a:ext cx="8458200" cy="5293757"/>
          </a:xfrm>
          <a:prstGeom prst="rect">
            <a:avLst/>
          </a:prstGeom>
          <a:noFill/>
        </p:spPr>
        <p:txBody>
          <a:bodyPr wrap="square" rtlCol="0">
            <a:spAutoFit/>
          </a:bodyPr>
          <a:lstStyle/>
          <a:p>
            <a:pPr algn="just"/>
            <a:r>
              <a:rPr lang="en-US" sz="1600" dirty="0" smtClean="0">
                <a:latin typeface="Arial Black" pitchFamily="34" charset="0"/>
              </a:rPr>
              <a:t>Let </a:t>
            </a:r>
            <a:r>
              <a:rPr lang="en-US" sz="1600" dirty="0">
                <a:latin typeface="Arial Black" pitchFamily="34" charset="0"/>
              </a:rPr>
              <a:t>us consider an element of volume </a:t>
            </a:r>
            <a:r>
              <a:rPr lang="en-US" sz="1600" dirty="0" err="1">
                <a:latin typeface="Arial Black" pitchFamily="34" charset="0"/>
              </a:rPr>
              <a:t>dv</a:t>
            </a:r>
            <a:r>
              <a:rPr lang="en-US" sz="1600" dirty="0">
                <a:latin typeface="Arial Black" pitchFamily="34" charset="0"/>
              </a:rPr>
              <a:t> in the reactor and also suppose that the reaction rate depends on the concentration of a single reactant. This reactant enters at a concentration c and </a:t>
            </a:r>
            <a:r>
              <a:rPr lang="en-US" sz="1600" dirty="0" smtClean="0">
                <a:latin typeface="Arial Black" pitchFamily="34" charset="0"/>
              </a:rPr>
              <a:t>  </a:t>
            </a:r>
            <a:r>
              <a:rPr lang="en-US" sz="1600" dirty="0">
                <a:latin typeface="Arial Black" pitchFamily="34" charset="0"/>
              </a:rPr>
              <a:t>leaves at a concentration (c + dc). Thus the number of moles entering and leaving at time </a:t>
            </a:r>
            <a:r>
              <a:rPr lang="en-US" sz="1600" dirty="0" err="1">
                <a:latin typeface="Arial Black" pitchFamily="34" charset="0"/>
              </a:rPr>
              <a:t>dt</a:t>
            </a:r>
            <a:r>
              <a:rPr lang="en-US" sz="1600" dirty="0">
                <a:latin typeface="Arial Black" pitchFamily="34" charset="0"/>
              </a:rPr>
              <a:t> are </a:t>
            </a:r>
            <a:r>
              <a:rPr lang="en-US" sz="1600" dirty="0" err="1">
                <a:latin typeface="Arial Black" pitchFamily="34" charset="0"/>
              </a:rPr>
              <a:t>uc</a:t>
            </a:r>
            <a:r>
              <a:rPr lang="en-US" sz="1600" dirty="0">
                <a:latin typeface="Arial Black" pitchFamily="34" charset="0"/>
              </a:rPr>
              <a:t> </a:t>
            </a:r>
            <a:r>
              <a:rPr lang="en-US" sz="1600" dirty="0" err="1">
                <a:latin typeface="Arial Black" pitchFamily="34" charset="0"/>
              </a:rPr>
              <a:t>dt</a:t>
            </a:r>
            <a:r>
              <a:rPr lang="en-US" sz="1600" dirty="0">
                <a:latin typeface="Arial Black" pitchFamily="34" charset="0"/>
              </a:rPr>
              <a:t> and u(c + dc) </a:t>
            </a:r>
            <a:r>
              <a:rPr lang="en-US" sz="1600" dirty="0" err="1">
                <a:latin typeface="Arial Black" pitchFamily="34" charset="0"/>
              </a:rPr>
              <a:t>dt</a:t>
            </a:r>
            <a:r>
              <a:rPr lang="en-US" sz="1600" dirty="0">
                <a:latin typeface="Arial Black" pitchFamily="34" charset="0"/>
              </a:rPr>
              <a:t> respectively. For n</a:t>
            </a:r>
            <a:r>
              <a:rPr lang="en-US" sz="1600" baseline="30000" dirty="0">
                <a:latin typeface="Arial Black" pitchFamily="34" charset="0"/>
              </a:rPr>
              <a:t>th</a:t>
            </a:r>
            <a:r>
              <a:rPr lang="en-US" sz="1600" dirty="0">
                <a:latin typeface="Arial Black" pitchFamily="34" charset="0"/>
              </a:rPr>
              <a:t> order reaction the rate of disappearance r = - </a:t>
            </a:r>
            <a:r>
              <a:rPr lang="en-US" sz="1600" dirty="0" smtClean="0">
                <a:latin typeface="Arial Black" pitchFamily="34" charset="0"/>
              </a:rPr>
              <a:t>dc/</a:t>
            </a:r>
            <a:r>
              <a:rPr lang="en-US" sz="1600" dirty="0" err="1" smtClean="0">
                <a:latin typeface="Arial Black" pitchFamily="34" charset="0"/>
              </a:rPr>
              <a:t>dt</a:t>
            </a:r>
            <a:r>
              <a:rPr lang="en-US" sz="1600" dirty="0" smtClean="0">
                <a:latin typeface="Arial Black" pitchFamily="34" charset="0"/>
              </a:rPr>
              <a:t> = </a:t>
            </a:r>
            <a:r>
              <a:rPr lang="en-US" sz="1600" dirty="0" err="1" smtClean="0">
                <a:latin typeface="Arial Black" pitchFamily="34" charset="0"/>
              </a:rPr>
              <a:t>kc</a:t>
            </a:r>
            <a:endParaRPr lang="en-US" sz="1600" dirty="0">
              <a:latin typeface="Arial Black" pitchFamily="34" charset="0"/>
            </a:endParaRPr>
          </a:p>
          <a:p>
            <a:pPr algn="just"/>
            <a:r>
              <a:rPr lang="en-US" sz="1600" dirty="0">
                <a:latin typeface="Arial Black" pitchFamily="34" charset="0"/>
              </a:rPr>
              <a:t> </a:t>
            </a:r>
          </a:p>
          <a:p>
            <a:pPr algn="just"/>
            <a:r>
              <a:rPr lang="en-US" sz="1600" dirty="0">
                <a:latin typeface="Arial Black" pitchFamily="34" charset="0"/>
              </a:rPr>
              <a:t>After the system has been operating for a sufficient period of time, a steady state is established. There will be no change in concentration of reactant in the volume element.</a:t>
            </a:r>
          </a:p>
          <a:p>
            <a:pPr algn="just"/>
            <a:r>
              <a:rPr lang="en-US" sz="1600" dirty="0" smtClean="0">
                <a:latin typeface="Arial Black" pitchFamily="34" charset="0"/>
              </a:rPr>
              <a:t>So</a:t>
            </a:r>
            <a:r>
              <a:rPr lang="en-US" sz="1600" dirty="0">
                <a:latin typeface="Arial Black" pitchFamily="34" charset="0"/>
              </a:rPr>
              <a:t>,</a:t>
            </a:r>
          </a:p>
          <a:p>
            <a:pPr algn="just"/>
            <a:r>
              <a:rPr lang="en-US" sz="1400" dirty="0">
                <a:latin typeface="Arial Black" pitchFamily="34" charset="0"/>
              </a:rPr>
              <a:t>			</a:t>
            </a:r>
            <a:r>
              <a:rPr lang="en-US" sz="1400" dirty="0" err="1">
                <a:latin typeface="Arial Black" pitchFamily="34" charset="0"/>
              </a:rPr>
              <a:t>uc</a:t>
            </a:r>
            <a:r>
              <a:rPr lang="en-US" sz="1400" dirty="0">
                <a:latin typeface="Arial Black" pitchFamily="34" charset="0"/>
              </a:rPr>
              <a:t> </a:t>
            </a:r>
            <a:r>
              <a:rPr lang="en-US" sz="1400" dirty="0" err="1">
                <a:latin typeface="Arial Black" pitchFamily="34" charset="0"/>
              </a:rPr>
              <a:t>dt</a:t>
            </a:r>
            <a:r>
              <a:rPr lang="en-US" sz="1400" dirty="0">
                <a:latin typeface="Arial Black" pitchFamily="34" charset="0"/>
              </a:rPr>
              <a:t> = u (c</a:t>
            </a:r>
            <a:r>
              <a:rPr lang="en-US" dirty="0"/>
              <a:t> </a:t>
            </a:r>
            <a:r>
              <a:rPr lang="en-US" dirty="0">
                <a:latin typeface="Arial Black" pitchFamily="34" charset="0"/>
              </a:rPr>
              <a:t>+ dc)</a:t>
            </a:r>
            <a:r>
              <a:rPr lang="en-US" dirty="0" err="1">
                <a:latin typeface="Arial Black" pitchFamily="34" charset="0"/>
              </a:rPr>
              <a:t>dt</a:t>
            </a:r>
            <a:r>
              <a:rPr lang="en-US" dirty="0">
                <a:latin typeface="Arial Black" pitchFamily="34" charset="0"/>
              </a:rPr>
              <a:t> + r </a:t>
            </a:r>
            <a:r>
              <a:rPr lang="en-US" dirty="0" err="1">
                <a:latin typeface="Arial Black" pitchFamily="34" charset="0"/>
              </a:rPr>
              <a:t>dv</a:t>
            </a:r>
            <a:r>
              <a:rPr lang="en-US" dirty="0">
                <a:latin typeface="Arial Black" pitchFamily="34" charset="0"/>
              </a:rPr>
              <a:t> </a:t>
            </a:r>
            <a:r>
              <a:rPr lang="en-US" dirty="0" err="1" smtClean="0">
                <a:latin typeface="Arial Black" pitchFamily="34" charset="0"/>
              </a:rPr>
              <a:t>dt</a:t>
            </a:r>
            <a:endParaRPr lang="en-US" dirty="0" smtClean="0">
              <a:latin typeface="Arial Black" pitchFamily="34" charset="0"/>
            </a:endParaRPr>
          </a:p>
          <a:p>
            <a:endParaRPr lang="en-US" dirty="0" smtClean="0"/>
          </a:p>
          <a:p>
            <a:endParaRPr lang="en-US" dirty="0" smtClean="0"/>
          </a:p>
          <a:p>
            <a:endParaRPr lang="en-US" dirty="0" smtClean="0"/>
          </a:p>
          <a:p>
            <a:endParaRPr lang="en-US" dirty="0"/>
          </a:p>
          <a:p>
            <a:r>
              <a:rPr lang="en-US" dirty="0"/>
              <a:t> </a:t>
            </a:r>
          </a:p>
          <a:p>
            <a:endParaRPr lang="en-US" dirty="0"/>
          </a:p>
          <a:p>
            <a:r>
              <a:rPr lang="en-US" dirty="0"/>
              <a:t> </a:t>
            </a:r>
          </a:p>
          <a:p>
            <a:endParaRPr lang="en-US" dirty="0"/>
          </a:p>
        </p:txBody>
      </p:sp>
      <p:sp>
        <p:nvSpPr>
          <p:cNvPr id="21506" name="Rectangle 2"/>
          <p:cNvSpPr>
            <a:spLocks noChangeArrowheads="1"/>
          </p:cNvSpPr>
          <p:nvPr/>
        </p:nvSpPr>
        <p:spPr bwMode="auto">
          <a:xfrm>
            <a:off x="533400" y="3733800"/>
            <a:ext cx="84582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(where r </a:t>
            </a:r>
            <a:r>
              <a:rPr kumimoji="0" lang="en-US" sz="16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rPr>
              <a:t>dv</a:t>
            </a:r>
            <a:r>
              <a:rPr kumimoji="0" lang="en-US" sz="16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rPr>
              <a:t>dt</a:t>
            </a:r>
            <a:r>
              <a:rPr kumimoji="0" lang="en-US" sz="16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is the number of moles of reactant disappearing in time </a:t>
            </a:r>
            <a:r>
              <a:rPr kumimoji="0" lang="en-US" sz="16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rPr>
              <a:t>dt</a:t>
            </a:r>
            <a:r>
              <a:rPr kumimoji="0" lang="en-US" sz="16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for volume </a:t>
            </a:r>
            <a:r>
              <a:rPr kumimoji="0" lang="en-US" sz="16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rPr>
              <a:t>dv</a:t>
            </a:r>
            <a:r>
              <a:rPr kumimoji="0" lang="en-US" sz="16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as product).</a:t>
            </a:r>
            <a:endParaRPr kumimoji="0" lang="en-US" sz="16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07" name="Rectangle 3"/>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6"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38400" y="4953000"/>
            <a:ext cx="4703618" cy="381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252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124200" y="457200"/>
            <a:ext cx="2209800" cy="381000"/>
          </a:xfrm>
          <a:prstGeom prst="rect">
            <a:avLst/>
          </a:prstGeom>
          <a:noFill/>
        </p:spPr>
      </p:pic>
      <p:sp>
        <p:nvSpPr>
          <p:cNvPr id="22531" name="Rectangle 3"/>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2532"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276601" y="952500"/>
            <a:ext cx="1524000" cy="495300"/>
          </a:xfrm>
          <a:prstGeom prst="rect">
            <a:avLst/>
          </a:prstGeom>
          <a:noFill/>
        </p:spPr>
      </p:pic>
      <p:sp>
        <p:nvSpPr>
          <p:cNvPr id="22534" name="Rectangle 6"/>
          <p:cNvSpPr>
            <a:spLocks noChangeArrowheads="1"/>
          </p:cNvSpPr>
          <p:nvPr/>
        </p:nvSpPr>
        <p:spPr bwMode="auto">
          <a:xfrm>
            <a:off x="0" y="9525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TextBox 7"/>
          <p:cNvSpPr txBox="1"/>
          <p:nvPr/>
        </p:nvSpPr>
        <p:spPr>
          <a:xfrm>
            <a:off x="838200" y="1531203"/>
            <a:ext cx="7467600" cy="584775"/>
          </a:xfrm>
          <a:prstGeom prst="rect">
            <a:avLst/>
          </a:prstGeom>
          <a:noFill/>
        </p:spPr>
        <p:txBody>
          <a:bodyPr wrap="square" rtlCol="0">
            <a:spAutoFit/>
          </a:bodyPr>
          <a:lstStyle/>
          <a:p>
            <a:r>
              <a:rPr lang="en-US" sz="1600" dirty="0">
                <a:latin typeface="Arial Black" pitchFamily="34" charset="0"/>
              </a:rPr>
              <a:t>At the entrance V = O and C = </a:t>
            </a:r>
            <a:r>
              <a:rPr lang="en-US" sz="1600" dirty="0" err="1">
                <a:latin typeface="Arial Black" pitchFamily="34" charset="0"/>
              </a:rPr>
              <a:t>C</a:t>
            </a:r>
            <a:r>
              <a:rPr lang="en-US" sz="1600" baseline="-25000" dirty="0" err="1">
                <a:latin typeface="Arial Black" pitchFamily="34" charset="0"/>
              </a:rPr>
              <a:t>i</a:t>
            </a:r>
            <a:r>
              <a:rPr lang="en-US" sz="1600" dirty="0">
                <a:latin typeface="Arial Black" pitchFamily="34" charset="0"/>
              </a:rPr>
              <a:t> and at the exit V=V</a:t>
            </a:r>
            <a:r>
              <a:rPr lang="en-US" sz="1600" baseline="-25000" dirty="0">
                <a:latin typeface="Arial Black" pitchFamily="34" charset="0"/>
              </a:rPr>
              <a:t>0</a:t>
            </a:r>
            <a:r>
              <a:rPr lang="en-US" sz="1600" dirty="0">
                <a:latin typeface="Arial Black" pitchFamily="34" charset="0"/>
              </a:rPr>
              <a:t> and C = </a:t>
            </a:r>
            <a:r>
              <a:rPr lang="en-US" sz="1600" dirty="0" err="1">
                <a:latin typeface="Arial Black" pitchFamily="34" charset="0"/>
              </a:rPr>
              <a:t>C</a:t>
            </a:r>
            <a:r>
              <a:rPr lang="en-US" sz="1600" baseline="-25000" dirty="0" err="1">
                <a:latin typeface="Arial Black" pitchFamily="34" charset="0"/>
              </a:rPr>
              <a:t>f</a:t>
            </a:r>
            <a:endParaRPr lang="en-US" sz="1600" dirty="0">
              <a:latin typeface="Arial Black" pitchFamily="34" charset="0"/>
            </a:endParaRPr>
          </a:p>
          <a:p>
            <a:r>
              <a:rPr lang="en-US" sz="1600" dirty="0">
                <a:latin typeface="Arial Black" pitchFamily="34" charset="0"/>
              </a:rPr>
              <a:t> </a:t>
            </a:r>
          </a:p>
        </p:txBody>
      </p:sp>
      <p:sp>
        <p:nvSpPr>
          <p:cNvPr id="9" name="TextBox 8"/>
          <p:cNvSpPr txBox="1"/>
          <p:nvPr/>
        </p:nvSpPr>
        <p:spPr>
          <a:xfrm>
            <a:off x="152400" y="4410670"/>
            <a:ext cx="8763000" cy="923330"/>
          </a:xfrm>
          <a:prstGeom prst="rect">
            <a:avLst/>
          </a:prstGeom>
          <a:noFill/>
        </p:spPr>
        <p:txBody>
          <a:bodyPr wrap="square" rtlCol="0">
            <a:spAutoFit/>
          </a:bodyPr>
          <a:lstStyle/>
          <a:p>
            <a:r>
              <a:rPr lang="en-US" dirty="0" smtClean="0"/>
              <a:t>  </a:t>
            </a:r>
            <a:r>
              <a:rPr lang="en-US" sz="1600" dirty="0">
                <a:latin typeface="Arial Black" pitchFamily="34" charset="0"/>
              </a:rPr>
              <a:t>This is identical with 1</a:t>
            </a:r>
            <a:r>
              <a:rPr lang="en-US" sz="1600" baseline="30000" dirty="0">
                <a:latin typeface="Arial Black" pitchFamily="34" charset="0"/>
              </a:rPr>
              <a:t>st</a:t>
            </a:r>
            <a:r>
              <a:rPr lang="en-US" sz="1600" dirty="0">
                <a:latin typeface="Arial Black" pitchFamily="34" charset="0"/>
              </a:rPr>
              <a:t> order rate equation for static systems, if </a:t>
            </a:r>
          </a:p>
          <a:p>
            <a:r>
              <a:rPr lang="en-US" sz="1600" dirty="0">
                <a:latin typeface="Arial Black" pitchFamily="34" charset="0"/>
              </a:rPr>
              <a:t> </a:t>
            </a:r>
          </a:p>
          <a:p>
            <a:r>
              <a:rPr lang="en-US" dirty="0" smtClean="0"/>
              <a:t> </a:t>
            </a:r>
            <a:endParaRPr lang="en-US" dirty="0"/>
          </a:p>
        </p:txBody>
      </p:sp>
      <p:sp>
        <p:nvSpPr>
          <p:cNvPr id="22536"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2535"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743200" y="2133600"/>
            <a:ext cx="2667000" cy="619125"/>
          </a:xfrm>
          <a:prstGeom prst="rect">
            <a:avLst/>
          </a:prstGeom>
          <a:noFill/>
        </p:spPr>
      </p:pic>
      <p:sp>
        <p:nvSpPr>
          <p:cNvPr id="22537" name="Rectangle 9"/>
          <p:cNvSpPr>
            <a:spLocks noChangeArrowheads="1"/>
          </p:cNvSpPr>
          <p:nvPr/>
        </p:nvSpPr>
        <p:spPr bwMode="auto">
          <a:xfrm>
            <a:off x="0" y="923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9"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2538" name="Picture 10"/>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2590800" y="2952750"/>
            <a:ext cx="3810000" cy="552450"/>
          </a:xfrm>
          <a:prstGeom prst="rect">
            <a:avLst/>
          </a:prstGeom>
          <a:noFill/>
        </p:spPr>
      </p:pic>
      <p:sp>
        <p:nvSpPr>
          <p:cNvPr id="22541" name="Rectangle 13"/>
          <p:cNvSpPr>
            <a:spLocks noChangeArrowheads="1"/>
          </p:cNvSpPr>
          <p:nvPr/>
        </p:nvSpPr>
        <p:spPr bwMode="auto">
          <a:xfrm>
            <a:off x="-30480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2540" name="Picture 12"/>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2590800" y="3667125"/>
            <a:ext cx="3352799" cy="600075"/>
          </a:xfrm>
          <a:prstGeom prst="rect">
            <a:avLst/>
          </a:prstGeom>
          <a:noFill/>
        </p:spPr>
      </p:pic>
      <p:sp>
        <p:nvSpPr>
          <p:cNvPr id="22542" name="Rectangle 14"/>
          <p:cNvSpPr>
            <a:spLocks noChangeArrowheads="1"/>
          </p:cNvSpPr>
          <p:nvPr/>
        </p:nvSpPr>
        <p:spPr bwMode="auto">
          <a:xfrm>
            <a:off x="0" y="8286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44"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2543" name="Picture 15"/>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7753350" y="4419600"/>
            <a:ext cx="857250" cy="371475"/>
          </a:xfrm>
          <a:prstGeom prst="rect">
            <a:avLst/>
          </a:prstGeom>
          <a:noFill/>
        </p:spPr>
      </p:pic>
      <p:sp>
        <p:nvSpPr>
          <p:cNvPr id="22545" name="Rectangle 17"/>
          <p:cNvSpPr>
            <a:spLocks noChangeArrowheads="1"/>
          </p:cNvSpPr>
          <p:nvPr/>
        </p:nvSpPr>
        <p:spPr bwMode="auto">
          <a:xfrm>
            <a:off x="304800" y="5100935"/>
            <a:ext cx="85344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kumimoji="0" lang="en-US" b="0" i="0" u="none" strike="noStrike" cap="none" normalizeH="0" baseline="0" dirty="0" smtClean="0">
                <a:ln>
                  <a:noFill/>
                </a:ln>
                <a:solidFill>
                  <a:srgbClr val="C00000"/>
                </a:solidFill>
                <a:effectLst/>
                <a:latin typeface="Arial Black" pitchFamily="34" charset="0"/>
                <a:ea typeface="Times New Roman" pitchFamily="18" charset="0"/>
                <a:cs typeface="Times New Roman" pitchFamily="18" charset="0"/>
              </a:rPr>
              <a:t>In a stirred flow reactor the concentration maintained constant within the reactor. It is not necessary to consider a thin slab. The reactor may be considered as a whole. The rate of flow into the reactor is </a:t>
            </a:r>
            <a:r>
              <a:rPr kumimoji="0" lang="en-US" b="0" i="0" u="none" strike="noStrike" cap="none" normalizeH="0" baseline="0" dirty="0" err="1" smtClean="0">
                <a:ln>
                  <a:noFill/>
                </a:ln>
                <a:solidFill>
                  <a:srgbClr val="C00000"/>
                </a:solidFill>
                <a:effectLst/>
                <a:latin typeface="Arial Black" pitchFamily="34" charset="0"/>
                <a:ea typeface="Times New Roman" pitchFamily="18" charset="0"/>
                <a:cs typeface="Times New Roman" pitchFamily="18" charset="0"/>
              </a:rPr>
              <a:t>uc</a:t>
            </a:r>
            <a:r>
              <a:rPr kumimoji="0" lang="en-US" b="0" i="0" u="none" strike="noStrike" cap="none" normalizeH="0" baseline="-30000" dirty="0" err="1" smtClean="0">
                <a:ln>
                  <a:noFill/>
                </a:ln>
                <a:solidFill>
                  <a:srgbClr val="C00000"/>
                </a:solidFill>
                <a:effectLst/>
                <a:latin typeface="Arial Black" pitchFamily="34" charset="0"/>
                <a:ea typeface="Times New Roman" pitchFamily="18" charset="0"/>
                <a:cs typeface="Times New Roman" pitchFamily="18" charset="0"/>
              </a:rPr>
              <a:t>i</a:t>
            </a:r>
            <a:r>
              <a:rPr kumimoji="0" lang="en-US" b="0" i="0" u="none" strike="noStrike" cap="none" normalizeH="0" baseline="0" dirty="0" smtClean="0">
                <a:ln>
                  <a:noFill/>
                </a:ln>
                <a:solidFill>
                  <a:srgbClr val="C00000"/>
                </a:solidFill>
                <a:effectLst/>
                <a:latin typeface="Arial Black" pitchFamily="34" charset="0"/>
                <a:ea typeface="Times New Roman" pitchFamily="18" charset="0"/>
                <a:cs typeface="Times New Roman" pitchFamily="18" charset="0"/>
              </a:rPr>
              <a:t>. The difference between these is the reaction rate which is rv</a:t>
            </a:r>
            <a:r>
              <a:rPr kumimoji="0" lang="en-US" b="0" i="0" u="none" strike="noStrike" cap="none" normalizeH="0" baseline="-30000" dirty="0" smtClean="0">
                <a:ln>
                  <a:noFill/>
                </a:ln>
                <a:solidFill>
                  <a:srgbClr val="C00000"/>
                </a:solidFill>
                <a:effectLst/>
                <a:latin typeface="Arial Black" pitchFamily="34" charset="0"/>
                <a:ea typeface="Times New Roman" pitchFamily="18" charset="0"/>
                <a:cs typeface="Times New Roman" pitchFamily="18" charset="0"/>
              </a:rPr>
              <a:t>0</a:t>
            </a:r>
            <a:r>
              <a:rPr kumimoji="0" lang="en-US" sz="1200"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a:t>
            </a:r>
            <a:r>
              <a:rPr kumimoji="0" lang="en-US" sz="1200" b="0" i="0" u="none" strike="noStrike" cap="none" normalizeH="0" dirty="0" smtClean="0">
                <a:ln>
                  <a:noFill/>
                </a:ln>
                <a:solidFill>
                  <a:srgbClr val="C00000"/>
                </a:solidFill>
                <a:effectLst/>
                <a:latin typeface="Times New Roman" pitchFamily="18" charset="0"/>
                <a:ea typeface="Times New Roman" pitchFamily="18" charset="0"/>
                <a:cs typeface="Times New Roman" pitchFamily="18" charset="0"/>
              </a:rPr>
              <a:t> </a:t>
            </a:r>
            <a:r>
              <a:rPr kumimoji="0" lang="en-US" b="0" i="0" u="none" strike="noStrike" cap="none" normalizeH="0" dirty="0" smtClean="0">
                <a:ln>
                  <a:noFill/>
                </a:ln>
                <a:solidFill>
                  <a:srgbClr val="C00000"/>
                </a:solidFill>
                <a:effectLst/>
                <a:latin typeface="Arial Black" pitchFamily="34" charset="0"/>
                <a:ea typeface="Times New Roman" pitchFamily="18" charset="0"/>
                <a:cs typeface="Times New Roman" pitchFamily="18" charset="0"/>
              </a:rPr>
              <a:t>w</a:t>
            </a:r>
            <a:r>
              <a:rPr kumimoji="0" lang="en-US" b="0" i="0" u="none" strike="noStrike" cap="none" normalizeH="0" baseline="0" dirty="0" smtClean="0">
                <a:ln>
                  <a:noFill/>
                </a:ln>
                <a:solidFill>
                  <a:srgbClr val="C00000"/>
                </a:solidFill>
                <a:effectLst/>
                <a:latin typeface="Arial Black" pitchFamily="34" charset="0"/>
                <a:ea typeface="Times New Roman" pitchFamily="18" charset="0"/>
                <a:cs typeface="Times New Roman" pitchFamily="18" charset="0"/>
              </a:rPr>
              <a:t>here r = rate per unit volume.</a:t>
            </a:r>
            <a:endParaRPr kumimoji="0" lang="en-US" sz="2800" b="0" i="0" u="none" strike="noStrike" cap="none" normalizeH="0" baseline="0" dirty="0" smtClean="0">
              <a:ln>
                <a:noFill/>
              </a:ln>
              <a:solidFill>
                <a:srgbClr val="C00000"/>
              </a:solidFill>
              <a:effectLst/>
              <a:latin typeface="Arial Black"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3553" name="Picture 1"/>
          <p:cNvPicPr>
            <a:picLocks noChangeAspect="1" noChangeArrowheads="1"/>
          </p:cNvPicPr>
          <p:nvPr/>
        </p:nvPicPr>
        <p:blipFill>
          <a:blip r:embed="rId2"/>
          <a:stretch>
            <a:fillRect/>
          </a:stretch>
        </p:blipFill>
        <p:spPr bwMode="auto">
          <a:xfrm>
            <a:off x="2895600" y="381000"/>
            <a:ext cx="2410689" cy="457200"/>
          </a:xfrm>
          <a:prstGeom prst="rect">
            <a:avLst/>
          </a:prstGeom>
          <a:blipFill>
            <a:blip r:embed="rId3"/>
            <a:tile tx="0" ty="0" sx="100000" sy="100000" flip="none" algn="tl"/>
          </a:blipFill>
          <a:ln>
            <a:solidFill>
              <a:srgbClr val="C00000"/>
            </a:solidFill>
          </a:ln>
        </p:spPr>
      </p:pic>
      <p:sp>
        <p:nvSpPr>
          <p:cNvPr id="23555" name="Rectangle 3"/>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557"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3556" name="Picture 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971800" y="1000125"/>
            <a:ext cx="2362200" cy="600075"/>
          </a:xfrm>
          <a:prstGeom prst="rect">
            <a:avLst/>
          </a:prstGeom>
          <a:gradFill>
            <a:gsLst>
              <a:gs pos="0">
                <a:srgbClr val="C00000"/>
              </a:gs>
              <a:gs pos="50000">
                <a:schemeClr val="accent1">
                  <a:tint val="44500"/>
                  <a:satMod val="160000"/>
                </a:schemeClr>
              </a:gs>
              <a:gs pos="100000">
                <a:schemeClr val="accent1">
                  <a:tint val="23500"/>
                  <a:satMod val="160000"/>
                </a:schemeClr>
              </a:gs>
            </a:gsLst>
            <a:lin ang="5400000" scaled="0"/>
          </a:gradFill>
        </p:spPr>
      </p:pic>
      <p:sp>
        <p:nvSpPr>
          <p:cNvPr id="23558" name="Rectangle 6"/>
          <p:cNvSpPr>
            <a:spLocks noChangeArrowheads="1"/>
          </p:cNvSpPr>
          <p:nvPr/>
        </p:nvSpPr>
        <p:spPr bwMode="auto">
          <a:xfrm>
            <a:off x="381000" y="1923871"/>
            <a:ext cx="8458200" cy="13542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spcBef>
                <a:spcPct val="0"/>
              </a:spcBef>
              <a:spcAft>
                <a:spcPct val="0"/>
              </a:spcAft>
              <a:buClrTx/>
              <a:buSzTx/>
              <a:buFontTx/>
              <a:buNone/>
              <a:tabLst/>
            </a:pPr>
            <a:r>
              <a:rPr kumimoji="0" lang="en-US" b="0" i="0" u="none" strike="noStrike" cap="none" normalizeH="0" baseline="0" dirty="0" smtClean="0">
                <a:ln>
                  <a:noFill/>
                </a:ln>
                <a:solidFill>
                  <a:srgbClr val="C00000"/>
                </a:solidFill>
                <a:effectLst/>
                <a:latin typeface="Arial Black" pitchFamily="34" charset="0"/>
                <a:ea typeface="Times New Roman" pitchFamily="18" charset="0"/>
                <a:cs typeface="Times New Roman" pitchFamily="18" charset="0"/>
              </a:rPr>
              <a:t>The measurement of </a:t>
            </a:r>
            <a:r>
              <a:rPr kumimoji="0" lang="en-US" b="0" i="0" u="none" strike="noStrike" cap="none" normalizeH="0" baseline="0" dirty="0" err="1" smtClean="0">
                <a:ln>
                  <a:noFill/>
                </a:ln>
                <a:solidFill>
                  <a:srgbClr val="C00000"/>
                </a:solidFill>
                <a:effectLst/>
                <a:latin typeface="Arial Black" pitchFamily="34" charset="0"/>
                <a:ea typeface="Times New Roman" pitchFamily="18" charset="0"/>
                <a:cs typeface="Times New Roman" pitchFamily="18" charset="0"/>
              </a:rPr>
              <a:t>C</a:t>
            </a:r>
            <a:r>
              <a:rPr kumimoji="0" lang="en-US" b="0" i="0" u="none" strike="noStrike" cap="none" normalizeH="0" baseline="-30000" dirty="0" err="1" smtClean="0">
                <a:ln>
                  <a:noFill/>
                </a:ln>
                <a:solidFill>
                  <a:srgbClr val="C00000"/>
                </a:solidFill>
                <a:effectLst/>
                <a:latin typeface="Arial Black" pitchFamily="34" charset="0"/>
                <a:ea typeface="Times New Roman" pitchFamily="18" charset="0"/>
                <a:cs typeface="Times New Roman" pitchFamily="18" charset="0"/>
              </a:rPr>
              <a:t>i</a:t>
            </a:r>
            <a:r>
              <a:rPr kumimoji="0" lang="en-US" b="0" i="0" u="none" strike="noStrike" cap="none" normalizeH="0" baseline="0" dirty="0" smtClean="0">
                <a:ln>
                  <a:noFill/>
                </a:ln>
                <a:solidFill>
                  <a:srgbClr val="C00000"/>
                </a:solidFill>
                <a:effectLst/>
                <a:latin typeface="Arial Black" pitchFamily="34" charset="0"/>
                <a:ea typeface="Times New Roman" pitchFamily="18" charset="0"/>
                <a:cs typeface="Times New Roman" pitchFamily="18" charset="0"/>
              </a:rPr>
              <a:t> and </a:t>
            </a:r>
            <a:r>
              <a:rPr kumimoji="0" lang="en-US" b="0" i="0" u="none" strike="noStrike" cap="none" normalizeH="0" baseline="0" dirty="0" err="1" smtClean="0">
                <a:ln>
                  <a:noFill/>
                </a:ln>
                <a:solidFill>
                  <a:srgbClr val="C00000"/>
                </a:solidFill>
                <a:effectLst/>
                <a:latin typeface="Arial Black" pitchFamily="34" charset="0"/>
                <a:ea typeface="Times New Roman" pitchFamily="18" charset="0"/>
                <a:cs typeface="Times New Roman" pitchFamily="18" charset="0"/>
              </a:rPr>
              <a:t>C</a:t>
            </a:r>
            <a:r>
              <a:rPr kumimoji="0" lang="en-US" b="0" i="0" u="none" strike="noStrike" cap="none" normalizeH="0" baseline="-30000" dirty="0" err="1" smtClean="0">
                <a:ln>
                  <a:noFill/>
                </a:ln>
                <a:solidFill>
                  <a:srgbClr val="C00000"/>
                </a:solidFill>
                <a:effectLst/>
                <a:latin typeface="Arial Black" pitchFamily="34" charset="0"/>
                <a:ea typeface="Times New Roman" pitchFamily="18" charset="0"/>
                <a:cs typeface="Times New Roman" pitchFamily="18" charset="0"/>
              </a:rPr>
              <a:t>f</a:t>
            </a:r>
            <a:r>
              <a:rPr kumimoji="0" lang="en-US" b="0" i="0" u="none" strike="noStrike" cap="none" normalizeH="0" baseline="-30000" dirty="0" smtClean="0">
                <a:ln>
                  <a:noFill/>
                </a:ln>
                <a:solidFill>
                  <a:srgbClr val="C00000"/>
                </a:solidFill>
                <a:effectLst/>
                <a:latin typeface="Arial Black" pitchFamily="34" charset="0"/>
                <a:ea typeface="Times New Roman" pitchFamily="18" charset="0"/>
                <a:cs typeface="Times New Roman" pitchFamily="18" charset="0"/>
              </a:rPr>
              <a:t> </a:t>
            </a:r>
            <a:r>
              <a:rPr kumimoji="0" lang="en-US" b="0" i="0" u="none" strike="noStrike" cap="none" normalizeH="0" baseline="0" dirty="0" smtClean="0">
                <a:ln>
                  <a:noFill/>
                </a:ln>
                <a:solidFill>
                  <a:srgbClr val="C00000"/>
                </a:solidFill>
                <a:effectLst/>
                <a:latin typeface="Arial Black" pitchFamily="34" charset="0"/>
                <a:ea typeface="Times New Roman" pitchFamily="18" charset="0"/>
                <a:cs typeface="Times New Roman" pitchFamily="18" charset="0"/>
              </a:rPr>
              <a:t>at a given flow rate allows the reaction rate to be calculated. The order of reaction and the rate constants can be determined by working at different initial concentrations and rates of flow</a:t>
            </a:r>
            <a:r>
              <a:rPr kumimoji="0" lang="en-US" sz="2800"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endParaRPr kumimoji="0" lang="en-US" sz="2800" b="0" i="0" u="none" strike="noStrike" cap="none" normalizeH="0" baseline="0" dirty="0" smtClean="0">
              <a:ln>
                <a:noFill/>
              </a:ln>
              <a:solidFill>
                <a:srgbClr val="C00000"/>
              </a:solidFill>
              <a:effectLst/>
              <a:latin typeface="Arial" pitchFamily="34" charset="0"/>
              <a:cs typeface="Arial" pitchFamily="34" charset="0"/>
            </a:endParaRPr>
          </a:p>
        </p:txBody>
      </p:sp>
      <p:sp>
        <p:nvSpPr>
          <p:cNvPr id="9" name="TextBox 8"/>
          <p:cNvSpPr txBox="1"/>
          <p:nvPr/>
        </p:nvSpPr>
        <p:spPr>
          <a:xfrm>
            <a:off x="228600" y="3593068"/>
            <a:ext cx="5029200" cy="369332"/>
          </a:xfrm>
          <a:prstGeom prst="rect">
            <a:avLst/>
          </a:prstGeom>
          <a:noFill/>
        </p:spPr>
        <p:txBody>
          <a:bodyPr wrap="square" rtlCol="0">
            <a:spAutoFit/>
          </a:bodyPr>
          <a:lstStyle/>
          <a:p>
            <a:r>
              <a:rPr lang="en-US" dirty="0" smtClean="0">
                <a:latin typeface="Arial Black" pitchFamily="34" charset="0"/>
              </a:rPr>
              <a:t>EXAMPLES OF FAST REACTION:</a:t>
            </a:r>
            <a:endParaRPr lang="en-US" dirty="0">
              <a:latin typeface="Arial Black" pitchFamily="34" charset="0"/>
            </a:endParaRPr>
          </a:p>
        </p:txBody>
      </p:sp>
      <p:sp>
        <p:nvSpPr>
          <p:cNvPr id="10" name="TextBox 9"/>
          <p:cNvSpPr txBox="1"/>
          <p:nvPr/>
        </p:nvSpPr>
        <p:spPr>
          <a:xfrm>
            <a:off x="533400" y="4114800"/>
            <a:ext cx="7391400" cy="2677656"/>
          </a:xfrm>
          <a:prstGeom prst="rect">
            <a:avLst/>
          </a:prstGeom>
          <a:noFill/>
        </p:spPr>
        <p:txBody>
          <a:bodyPr wrap="square" rtlCol="0">
            <a:spAutoFit/>
          </a:bodyPr>
          <a:lstStyle/>
          <a:p>
            <a:pPr algn="just">
              <a:lnSpc>
                <a:spcPct val="150000"/>
              </a:lnSpc>
            </a:pPr>
            <a:r>
              <a:rPr lang="en-US" sz="1600" dirty="0">
                <a:latin typeface="Arial Black" pitchFamily="34" charset="0"/>
              </a:rPr>
              <a:t>Ultrasonic methods have been used for processes occurring with half-lives in the microsecond (</a:t>
            </a:r>
            <a:r>
              <a:rPr lang="en-US" sz="1600" dirty="0" err="1">
                <a:latin typeface="Arial Black" pitchFamily="34" charset="0"/>
              </a:rPr>
              <a:t>μs</a:t>
            </a:r>
            <a:r>
              <a:rPr lang="en-US" sz="1600" dirty="0">
                <a:latin typeface="Arial Black" pitchFamily="34" charset="0"/>
              </a:rPr>
              <a:t>; 1 </a:t>
            </a:r>
            <a:r>
              <a:rPr lang="en-US" sz="1600" dirty="0" err="1">
                <a:latin typeface="Arial Black" pitchFamily="34" charset="0"/>
              </a:rPr>
              <a:t>μs</a:t>
            </a:r>
            <a:r>
              <a:rPr lang="en-US" sz="1600" dirty="0">
                <a:latin typeface="Arial Black" pitchFamily="34" charset="0"/>
              </a:rPr>
              <a:t> = 10</a:t>
            </a:r>
            <a:r>
              <a:rPr lang="en-US" sz="1600" baseline="30000" dirty="0">
                <a:latin typeface="Arial Black" pitchFamily="34" charset="0"/>
              </a:rPr>
              <a:t>−6</a:t>
            </a:r>
            <a:r>
              <a:rPr lang="en-US" sz="1600" dirty="0">
                <a:latin typeface="Arial Black" pitchFamily="34" charset="0"/>
              </a:rPr>
              <a:t> second) and nanosecond ranges. </a:t>
            </a:r>
            <a:r>
              <a:rPr lang="en-US" sz="1600" dirty="0">
                <a:latin typeface="Arial Black" pitchFamily="34" charset="0"/>
                <a:hlinkClick r:id="rId5"/>
              </a:rPr>
              <a:t>Nuclear magnetic </a:t>
            </a:r>
            <a:r>
              <a:rPr lang="en-US" sz="1600" dirty="0" smtClean="0">
                <a:latin typeface="Arial Black" pitchFamily="34" charset="0"/>
                <a:hlinkClick r:id="rId5"/>
              </a:rPr>
              <a:t>resonance</a:t>
            </a:r>
            <a:r>
              <a:rPr lang="en-US" sz="1600" dirty="0">
                <a:latin typeface="Arial Black" pitchFamily="34" charset="0"/>
              </a:rPr>
              <a:t> has also been used for certain types of </a:t>
            </a:r>
            <a:r>
              <a:rPr lang="en-US" sz="1600" dirty="0" smtClean="0">
                <a:latin typeface="Arial Black" pitchFamily="34" charset="0"/>
              </a:rPr>
              <a:t>reactions for kinetic study of fast reaction.</a:t>
            </a:r>
            <a:endParaRPr lang="en-US" sz="1600" dirty="0">
              <a:latin typeface="Arial Black" pitchFamily="34" charset="0"/>
            </a:endParaRPr>
          </a:p>
          <a:p>
            <a:pPr algn="just">
              <a:lnSpc>
                <a:spcPct val="150000"/>
              </a:lnSpc>
            </a:pPr>
            <a:r>
              <a:rPr lang="en-US" sz="1600" dirty="0">
                <a:latin typeface="Arial Black" pitchFamily="34" charset="0"/>
              </a:rPr>
              <a:t/>
            </a:r>
            <a:br>
              <a:rPr lang="en-US" sz="1600" dirty="0">
                <a:latin typeface="Arial Black" pitchFamily="34" charset="0"/>
              </a:rPr>
            </a:br>
            <a:endParaRPr lang="en-US" sz="1600" dirty="0">
              <a:latin typeface="Arial Black"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09600"/>
            <a:ext cx="4343400" cy="461665"/>
          </a:xfrm>
          <a:prstGeom prst="rect">
            <a:avLst/>
          </a:prstGeom>
          <a:noFill/>
        </p:spPr>
        <p:txBody>
          <a:bodyPr wrap="square" rtlCol="0">
            <a:spAutoFit/>
          </a:bodyPr>
          <a:lstStyle/>
          <a:p>
            <a:r>
              <a:rPr lang="en-US" sz="2400" dirty="0" smtClean="0">
                <a:solidFill>
                  <a:srgbClr val="002060"/>
                </a:solidFill>
                <a:latin typeface="Arial Black" pitchFamily="34" charset="0"/>
              </a:rPr>
              <a:t>FURTHER READING:</a:t>
            </a:r>
            <a:endParaRPr lang="en-US" sz="2400" dirty="0">
              <a:solidFill>
                <a:srgbClr val="002060"/>
              </a:solidFill>
              <a:latin typeface="Arial Black" pitchFamily="34" charset="0"/>
            </a:endParaRPr>
          </a:p>
        </p:txBody>
      </p:sp>
      <p:sp>
        <p:nvSpPr>
          <p:cNvPr id="3" name="TextBox 2"/>
          <p:cNvSpPr txBox="1"/>
          <p:nvPr/>
        </p:nvSpPr>
        <p:spPr>
          <a:xfrm>
            <a:off x="457200" y="1371600"/>
            <a:ext cx="8382000" cy="4247317"/>
          </a:xfrm>
          <a:prstGeom prst="rect">
            <a:avLst/>
          </a:prstGeom>
          <a:noFill/>
        </p:spPr>
        <p:txBody>
          <a:bodyPr wrap="square" rtlCol="0">
            <a:spAutoFit/>
          </a:bodyPr>
          <a:lstStyle/>
          <a:p>
            <a:r>
              <a:rPr lang="en-US" dirty="0" smtClean="0">
                <a:latin typeface="Arial Black" pitchFamily="34" charset="0"/>
              </a:rPr>
              <a:t>1. </a:t>
            </a:r>
            <a:r>
              <a:rPr lang="en-US" dirty="0" smtClean="0"/>
              <a:t> </a:t>
            </a:r>
            <a:r>
              <a:rPr lang="en-US" dirty="0" smtClean="0">
                <a:latin typeface="Arial Black" pitchFamily="34" charset="0"/>
              </a:rPr>
              <a:t>G</a:t>
            </a:r>
            <a:r>
              <a:rPr lang="en-US" dirty="0">
                <a:latin typeface="Arial Black" pitchFamily="34" charset="0"/>
              </a:rPr>
              <a:t>. Dixon-Lewis and A. Williams. Methods of studying chemical kinetics in flames. </a:t>
            </a:r>
            <a:r>
              <a:rPr lang="en-US" i="1" dirty="0">
                <a:latin typeface="Arial Black" pitchFamily="34" charset="0"/>
              </a:rPr>
              <a:t>Q. </a:t>
            </a:r>
            <a:r>
              <a:rPr lang="en-US" i="1" dirty="0" smtClean="0">
                <a:latin typeface="Arial Black" pitchFamily="34" charset="0"/>
              </a:rPr>
              <a:t>     </a:t>
            </a:r>
          </a:p>
          <a:p>
            <a:r>
              <a:rPr lang="en-US" i="1" dirty="0">
                <a:latin typeface="Arial Black" pitchFamily="34" charset="0"/>
              </a:rPr>
              <a:t> </a:t>
            </a:r>
            <a:r>
              <a:rPr lang="en-US" i="1" dirty="0" smtClean="0">
                <a:latin typeface="Arial Black" pitchFamily="34" charset="0"/>
              </a:rPr>
              <a:t>   Rev</a:t>
            </a:r>
            <a:r>
              <a:rPr lang="en-US" i="1" dirty="0">
                <a:latin typeface="Arial Black" pitchFamily="34" charset="0"/>
              </a:rPr>
              <a:t>. chem. Soc.</a:t>
            </a:r>
            <a:r>
              <a:rPr lang="en-US" dirty="0">
                <a:latin typeface="Arial Black" pitchFamily="34" charset="0"/>
              </a:rPr>
              <a:t>, </a:t>
            </a:r>
            <a:r>
              <a:rPr lang="en-US" b="1" dirty="0">
                <a:latin typeface="Arial Black" pitchFamily="34" charset="0"/>
              </a:rPr>
              <a:t>17</a:t>
            </a:r>
            <a:r>
              <a:rPr lang="en-US" dirty="0">
                <a:latin typeface="Arial Black" pitchFamily="34" charset="0"/>
              </a:rPr>
              <a:t> (1961), </a:t>
            </a:r>
            <a:r>
              <a:rPr lang="en-US" dirty="0" smtClean="0">
                <a:latin typeface="Arial Black" pitchFamily="34" charset="0"/>
              </a:rPr>
              <a:t>243.</a:t>
            </a:r>
            <a:endParaRPr lang="en-US" dirty="0">
              <a:latin typeface="Arial Black" pitchFamily="34" charset="0"/>
            </a:endParaRPr>
          </a:p>
          <a:p>
            <a:r>
              <a:rPr lang="en-US" dirty="0" smtClean="0">
                <a:latin typeface="Arial Black" pitchFamily="34" charset="0"/>
              </a:rPr>
              <a:t>2.  R</a:t>
            </a:r>
            <a:r>
              <a:rPr lang="en-US" dirty="0">
                <a:latin typeface="Arial Black" pitchFamily="34" charset="0"/>
              </a:rPr>
              <a:t>. G. W. Norrish and B. A. Thrush. Flash photolysis and kinetic spectroscopy. </a:t>
            </a:r>
            <a:r>
              <a:rPr lang="en-US" i="1" dirty="0">
                <a:latin typeface="Arial Black" pitchFamily="34" charset="0"/>
              </a:rPr>
              <a:t>Q. Rev. </a:t>
            </a:r>
            <a:r>
              <a:rPr lang="en-US" i="1" dirty="0" smtClean="0">
                <a:latin typeface="Arial Black" pitchFamily="34" charset="0"/>
              </a:rPr>
              <a:t>      chem</a:t>
            </a:r>
            <a:r>
              <a:rPr lang="en-US" i="1" dirty="0">
                <a:latin typeface="Arial Black" pitchFamily="34" charset="0"/>
              </a:rPr>
              <a:t>. Soc.</a:t>
            </a:r>
            <a:r>
              <a:rPr lang="en-US" dirty="0">
                <a:latin typeface="Arial Black" pitchFamily="34" charset="0"/>
              </a:rPr>
              <a:t>, </a:t>
            </a:r>
            <a:r>
              <a:rPr lang="en-US" b="1" dirty="0">
                <a:latin typeface="Arial Black" pitchFamily="34" charset="0"/>
              </a:rPr>
              <a:t>10</a:t>
            </a:r>
            <a:r>
              <a:rPr lang="en-US" dirty="0">
                <a:latin typeface="Arial Black" pitchFamily="34" charset="0"/>
              </a:rPr>
              <a:t> (1956), </a:t>
            </a:r>
            <a:r>
              <a:rPr lang="en-US" dirty="0" smtClean="0">
                <a:latin typeface="Arial Black" pitchFamily="34" charset="0"/>
              </a:rPr>
              <a:t>149.</a:t>
            </a:r>
            <a:r>
              <a:rPr lang="en-US" u="sng" dirty="0" smtClean="0">
                <a:latin typeface="Arial Black" pitchFamily="34" charset="0"/>
                <a:hlinkClick r:id="rId2"/>
              </a:rPr>
              <a:t>CrossRef</a:t>
            </a:r>
            <a:r>
              <a:rPr lang="en-US" u="sng" dirty="0" smtClean="0">
                <a:latin typeface="Arial Black" pitchFamily="34" charset="0"/>
                <a:hlinkClick r:id="rId3"/>
              </a:rPr>
              <a:t>Google </a:t>
            </a:r>
            <a:r>
              <a:rPr lang="en-US" u="sng" dirty="0">
                <a:latin typeface="Arial Black" pitchFamily="34" charset="0"/>
                <a:hlinkClick r:id="rId3"/>
              </a:rPr>
              <a:t>Scholar</a:t>
            </a:r>
            <a:endParaRPr lang="en-US" dirty="0">
              <a:latin typeface="Arial Black" pitchFamily="34" charset="0"/>
            </a:endParaRPr>
          </a:p>
          <a:p>
            <a:r>
              <a:rPr lang="en-US" dirty="0" smtClean="0">
                <a:latin typeface="Arial Black" pitchFamily="34" charset="0"/>
              </a:rPr>
              <a:t>3. Porter</a:t>
            </a:r>
            <a:r>
              <a:rPr lang="en-US" dirty="0">
                <a:latin typeface="Arial Black" pitchFamily="34" charset="0"/>
              </a:rPr>
              <a:t>. Flash photolysis and some of its applications. </a:t>
            </a:r>
            <a:r>
              <a:rPr lang="en-US" i="1" dirty="0">
                <a:latin typeface="Arial Black" pitchFamily="34" charset="0"/>
              </a:rPr>
              <a:t>Science</a:t>
            </a:r>
            <a:r>
              <a:rPr lang="en-US" dirty="0">
                <a:latin typeface="Arial Black" pitchFamily="34" charset="0"/>
              </a:rPr>
              <a:t>, </a:t>
            </a:r>
            <a:r>
              <a:rPr lang="en-US" b="1" dirty="0">
                <a:latin typeface="Arial Black" pitchFamily="34" charset="0"/>
              </a:rPr>
              <a:t>160</a:t>
            </a:r>
            <a:r>
              <a:rPr lang="en-US" dirty="0">
                <a:latin typeface="Arial Black" pitchFamily="34" charset="0"/>
              </a:rPr>
              <a:t> (1968), 1299.</a:t>
            </a:r>
            <a:r>
              <a:rPr lang="en-US" dirty="0">
                <a:latin typeface="Arial Black" pitchFamily="34" charset="0"/>
                <a:hlinkClick r:id="rId4"/>
              </a:rPr>
              <a:t>Google </a:t>
            </a:r>
            <a:r>
              <a:rPr lang="en-US" dirty="0" smtClean="0">
                <a:latin typeface="Arial Black" pitchFamily="34" charset="0"/>
                <a:hlinkClick r:id="rId4"/>
              </a:rPr>
              <a:t> </a:t>
            </a:r>
          </a:p>
          <a:p>
            <a:r>
              <a:rPr lang="en-US" dirty="0">
                <a:latin typeface="Arial Black" pitchFamily="34" charset="0"/>
                <a:hlinkClick r:id="rId4"/>
              </a:rPr>
              <a:t> </a:t>
            </a:r>
            <a:r>
              <a:rPr lang="en-US" dirty="0" smtClean="0">
                <a:latin typeface="Arial Black" pitchFamily="34" charset="0"/>
                <a:hlinkClick r:id="rId4"/>
              </a:rPr>
              <a:t>    Scholar</a:t>
            </a:r>
            <a:endParaRPr lang="en-US" dirty="0">
              <a:latin typeface="Arial Black" pitchFamily="34" charset="0"/>
            </a:endParaRPr>
          </a:p>
          <a:p>
            <a:r>
              <a:rPr lang="en-US" dirty="0" smtClean="0">
                <a:latin typeface="Arial Black" pitchFamily="34" charset="0"/>
              </a:rPr>
              <a:t>4. L</a:t>
            </a:r>
            <a:r>
              <a:rPr lang="en-US" dirty="0">
                <a:latin typeface="Arial Black" pitchFamily="34" charset="0"/>
              </a:rPr>
              <a:t>. M. </a:t>
            </a:r>
            <a:r>
              <a:rPr lang="en-US" dirty="0" err="1">
                <a:latin typeface="Arial Black" pitchFamily="34" charset="0"/>
              </a:rPr>
              <a:t>Dorfman</a:t>
            </a:r>
            <a:r>
              <a:rPr lang="en-US" dirty="0">
                <a:latin typeface="Arial Black" pitchFamily="34" charset="0"/>
              </a:rPr>
              <a:t> and M. S. Matheson. Pulse radiolysis. </a:t>
            </a:r>
            <a:r>
              <a:rPr lang="en-US" i="1" dirty="0" err="1">
                <a:latin typeface="Arial Black" pitchFamily="34" charset="0"/>
              </a:rPr>
              <a:t>Progr</a:t>
            </a:r>
            <a:r>
              <a:rPr lang="en-US" i="1" dirty="0">
                <a:latin typeface="Arial Black" pitchFamily="34" charset="0"/>
              </a:rPr>
              <a:t>. Reaction </a:t>
            </a:r>
            <a:r>
              <a:rPr lang="en-US" i="1" dirty="0" smtClean="0">
                <a:latin typeface="Arial Black" pitchFamily="34" charset="0"/>
              </a:rPr>
              <a:t> </a:t>
            </a:r>
          </a:p>
          <a:p>
            <a:r>
              <a:rPr lang="en-US" i="1" dirty="0">
                <a:latin typeface="Arial Black" pitchFamily="34" charset="0"/>
              </a:rPr>
              <a:t> </a:t>
            </a:r>
            <a:r>
              <a:rPr lang="en-US" i="1" dirty="0" smtClean="0">
                <a:latin typeface="Arial Black" pitchFamily="34" charset="0"/>
              </a:rPr>
              <a:t>    Kinetics</a:t>
            </a:r>
            <a:r>
              <a:rPr lang="en-US" dirty="0">
                <a:latin typeface="Arial Black" pitchFamily="34" charset="0"/>
              </a:rPr>
              <a:t>, </a:t>
            </a:r>
            <a:r>
              <a:rPr lang="en-US" b="1" dirty="0">
                <a:latin typeface="Arial Black" pitchFamily="34" charset="0"/>
              </a:rPr>
              <a:t>3</a:t>
            </a:r>
            <a:r>
              <a:rPr lang="en-US" dirty="0">
                <a:latin typeface="Arial Black" pitchFamily="34" charset="0"/>
              </a:rPr>
              <a:t> (1965), 237.</a:t>
            </a:r>
            <a:r>
              <a:rPr lang="en-US" u="sng" dirty="0">
                <a:latin typeface="Arial Black" pitchFamily="34" charset="0"/>
                <a:hlinkClick r:id="rId5"/>
              </a:rPr>
              <a:t>Google Scholar</a:t>
            </a:r>
            <a:endParaRPr lang="en-US" dirty="0">
              <a:latin typeface="Arial Black" pitchFamily="34" charset="0"/>
            </a:endParaRPr>
          </a:p>
          <a:p>
            <a:r>
              <a:rPr lang="en-US" dirty="0" smtClean="0">
                <a:latin typeface="Arial Black" pitchFamily="34" charset="0"/>
              </a:rPr>
              <a:t>4. F</a:t>
            </a:r>
            <a:r>
              <a:rPr lang="en-US" dirty="0">
                <a:latin typeface="Arial Black" pitchFamily="34" charset="0"/>
              </a:rPr>
              <a:t>. W. </a:t>
            </a:r>
            <a:r>
              <a:rPr lang="en-US" dirty="0" err="1">
                <a:latin typeface="Arial Black" pitchFamily="34" charset="0"/>
              </a:rPr>
              <a:t>Willetts</a:t>
            </a:r>
            <a:r>
              <a:rPr lang="en-US" dirty="0">
                <a:latin typeface="Arial Black" pitchFamily="34" charset="0"/>
              </a:rPr>
              <a:t>. The evolution of flash photolysis and laser photolysis techniques. </a:t>
            </a:r>
            <a:r>
              <a:rPr lang="en-US" i="1" dirty="0" err="1">
                <a:latin typeface="Arial Black" pitchFamily="34" charset="0"/>
              </a:rPr>
              <a:t>Progr</a:t>
            </a:r>
            <a:r>
              <a:rPr lang="en-US" i="1" dirty="0">
                <a:latin typeface="Arial Black" pitchFamily="34" charset="0"/>
              </a:rPr>
              <a:t>. </a:t>
            </a:r>
            <a:endParaRPr lang="en-US" i="1" dirty="0" smtClean="0">
              <a:latin typeface="Arial Black" pitchFamily="34" charset="0"/>
            </a:endParaRPr>
          </a:p>
          <a:p>
            <a:r>
              <a:rPr lang="en-US" i="1" dirty="0">
                <a:latin typeface="Arial Black" pitchFamily="34" charset="0"/>
              </a:rPr>
              <a:t> </a:t>
            </a:r>
            <a:r>
              <a:rPr lang="en-US" i="1" dirty="0" smtClean="0">
                <a:latin typeface="Arial Black" pitchFamily="34" charset="0"/>
              </a:rPr>
              <a:t>    Reaction </a:t>
            </a:r>
            <a:r>
              <a:rPr lang="en-US" i="1" dirty="0">
                <a:latin typeface="Arial Black" pitchFamily="34" charset="0"/>
              </a:rPr>
              <a:t>Kinetics</a:t>
            </a:r>
            <a:r>
              <a:rPr lang="en-US" dirty="0">
                <a:latin typeface="Arial Black" pitchFamily="34" charset="0"/>
              </a:rPr>
              <a:t> </a:t>
            </a:r>
            <a:r>
              <a:rPr lang="en-US" b="1" dirty="0">
                <a:latin typeface="Arial Black" pitchFamily="34" charset="0"/>
              </a:rPr>
              <a:t>6 (1971)</a:t>
            </a:r>
            <a:r>
              <a:rPr lang="en-US" dirty="0">
                <a:latin typeface="Arial Black" pitchFamily="34" charset="0"/>
              </a:rPr>
              <a:t> 1.</a:t>
            </a:r>
            <a:r>
              <a:rPr lang="en-US" u="sng" dirty="0">
                <a:latin typeface="Arial Black" pitchFamily="34" charset="0"/>
                <a:hlinkClick r:id="rId6"/>
              </a:rPr>
              <a:t>Google Scholar</a:t>
            </a:r>
            <a:endParaRPr lang="en-US" dirty="0">
              <a:latin typeface="Arial Black"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76400" y="2286000"/>
            <a:ext cx="6708157" cy="1754326"/>
          </a:xfrm>
          <a:prstGeom prst="rect">
            <a:avLst/>
          </a:prstGeom>
          <a:noFill/>
        </p:spPr>
        <p:txBody>
          <a:bodyPr wrap="square" lIns="91440" tIns="45720" rIns="91440" bIns="45720">
            <a:spAutoFit/>
          </a:bodyPr>
          <a:lstStyle/>
          <a:p>
            <a:pPr algn="ctr"/>
            <a:endPar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Arial Black" pitchFamily="34" charset="0"/>
              </a:rPr>
              <a:t>THANK YOU</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Arial Black"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TotalTime>
  <Words>418</Words>
  <Application>Microsoft Office PowerPoint</Application>
  <PresentationFormat>On-screen Show (4:3)</PresentationFormat>
  <Paragraphs>90</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KINETICS OF FAST REACTION FLOW METHOD</vt:lpstr>
      <vt:lpstr>INTRODUCTION:</vt:lpstr>
      <vt:lpstr>What is Fast Reaction?</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KINETICS OF FAST REACTION FLOW METHOD</dc:title>
  <dc:creator>user</dc:creator>
  <cp:lastModifiedBy>user</cp:lastModifiedBy>
  <cp:revision>36</cp:revision>
  <dcterms:created xsi:type="dcterms:W3CDTF">2020-07-13T04:12:44Z</dcterms:created>
  <dcterms:modified xsi:type="dcterms:W3CDTF">2020-07-13T07:27:44Z</dcterms:modified>
</cp:coreProperties>
</file>