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46"/>
  </p:notesMasterIdLst>
  <p:handoutMasterIdLst>
    <p:handoutMasterId r:id="rId47"/>
  </p:handoutMasterIdLst>
  <p:sldIdLst>
    <p:sldId id="256" r:id="rId2"/>
    <p:sldId id="258" r:id="rId3"/>
    <p:sldId id="259" r:id="rId4"/>
    <p:sldId id="260" r:id="rId5"/>
    <p:sldId id="346" r:id="rId6"/>
    <p:sldId id="263" r:id="rId7"/>
    <p:sldId id="264" r:id="rId8"/>
    <p:sldId id="344" r:id="rId9"/>
    <p:sldId id="353" r:id="rId10"/>
    <p:sldId id="354" r:id="rId11"/>
    <p:sldId id="343" r:id="rId12"/>
    <p:sldId id="345" r:id="rId13"/>
    <p:sldId id="265" r:id="rId14"/>
    <p:sldId id="347" r:id="rId15"/>
    <p:sldId id="266" r:id="rId16"/>
    <p:sldId id="349" r:id="rId17"/>
    <p:sldId id="350" r:id="rId18"/>
    <p:sldId id="348" r:id="rId19"/>
    <p:sldId id="351" r:id="rId20"/>
    <p:sldId id="268" r:id="rId21"/>
    <p:sldId id="352" r:id="rId22"/>
    <p:sldId id="269" r:id="rId23"/>
    <p:sldId id="272" r:id="rId24"/>
    <p:sldId id="329" r:id="rId25"/>
    <p:sldId id="323" r:id="rId26"/>
    <p:sldId id="330" r:id="rId27"/>
    <p:sldId id="328" r:id="rId28"/>
    <p:sldId id="321" r:id="rId29"/>
    <p:sldId id="322" r:id="rId30"/>
    <p:sldId id="327" r:id="rId31"/>
    <p:sldId id="324" r:id="rId32"/>
    <p:sldId id="325" r:id="rId33"/>
    <p:sldId id="331" r:id="rId34"/>
    <p:sldId id="332" r:id="rId35"/>
    <p:sldId id="342" r:id="rId36"/>
    <p:sldId id="340" r:id="rId37"/>
    <p:sldId id="333" r:id="rId38"/>
    <p:sldId id="334" r:id="rId39"/>
    <p:sldId id="335" r:id="rId40"/>
    <p:sldId id="336" r:id="rId41"/>
    <p:sldId id="337" r:id="rId42"/>
    <p:sldId id="338" r:id="rId43"/>
    <p:sldId id="339" r:id="rId44"/>
    <p:sldId id="341"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4D4D4D"/>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925" autoAdjust="0"/>
  </p:normalViewPr>
  <p:slideViewPr>
    <p:cSldViewPr>
      <p:cViewPr varScale="1">
        <p:scale>
          <a:sx n="66" d="100"/>
          <a:sy n="66" d="100"/>
        </p:scale>
        <p:origin x="-148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98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98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98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3C68526B-7D27-4A72-BB8D-58C2E38D662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9329A5EA-50B9-4007-A1E4-7B677295DE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F28A6AFB-FB7E-4CB9-911A-AEE5AB28B2F8}" type="slidenum">
              <a:rPr lang="en-US" smtClean="0"/>
              <a:pPr>
                <a:defRPr/>
              </a:pPr>
              <a:t>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spcBef>
                <a:spcPct val="0"/>
              </a:spcBef>
            </a:pPr>
            <a:endParaRPr lang="en-US" sz="1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C9746F5B-5AC9-4D8C-8850-3D9F33D5A79B}" type="slidenum">
              <a:rPr lang="en-US" smtClean="0"/>
              <a:pPr>
                <a:defRPr/>
              </a:pPr>
              <a:t>27</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spcBef>
                <a:spcPct val="0"/>
              </a:spcBef>
            </a:pPr>
            <a:r>
              <a:rPr lang="en-US" sz="1800" smtClean="0"/>
              <a:t>October 23, 2005 Dust storm in Chad at 250 m resolution, MODIS (Moderate Resolution Imaging Spectroradiometer) NASA Moderate Resolution Imaging Spectrometer, 705 km, sun-synchronous orbit, 1-2 day for all of earth, 250 m, 500 m, 1000 m resolution.  NASA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B3D63B80-0FB6-4F24-BEC2-29373282302A}" type="slidenum">
              <a:rPr lang="en-US" smtClean="0"/>
              <a:pPr>
                <a:defRPr/>
              </a:pPr>
              <a:t>28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spcBef>
                <a:spcPct val="0"/>
              </a:spcBef>
            </a:pPr>
            <a:r>
              <a:rPr lang="en-US" sz="1800" smtClean="0"/>
              <a:t>30 m resolution and 60 m resolution (thermal), 705 km orbit, 7 bands including thermal infrared, Manhattan, KS. Image, 2000  (USGS-EROS)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03AA6BA7-5DDD-4F46-806E-BA5BCD38CDEF}" type="slidenum">
              <a:rPr lang="en-US" smtClean="0"/>
              <a:pPr>
                <a:defRPr/>
              </a:pPr>
              <a:t>29</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spcBef>
                <a:spcPct val="0"/>
              </a:spcBef>
            </a:pPr>
            <a:endParaRPr lang="en-US" sz="18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80B4B4D2-C52F-405C-A53B-977A1A4E6E17}" type="slidenum">
              <a:rPr lang="en-US" smtClean="0"/>
              <a:pPr>
                <a:defRPr/>
              </a:pPr>
              <a:t>30</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spcBef>
                <a:spcPct val="0"/>
              </a:spcBef>
            </a:pPr>
            <a:endParaRPr lang="en-US" sz="18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7DA3AA0B-C9F8-45AC-8238-3AF1DFC3984F}" type="slidenum">
              <a:rPr lang="en-US" smtClean="0"/>
              <a:pPr>
                <a:defRPr/>
              </a:pPr>
              <a:t>31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spcBef>
                <a:spcPct val="0"/>
              </a:spcBef>
            </a:pPr>
            <a:endParaRPr lang="en-US" sz="18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8FE31D2F-FE26-4BEE-82EF-8C06749AE82A}" type="slidenum">
              <a:rPr lang="en-US" smtClean="0"/>
              <a:pPr>
                <a:defRPr/>
              </a:pPr>
              <a:t>33</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spcBef>
                <a:spcPct val="0"/>
              </a:spcBef>
            </a:pPr>
            <a:endParaRPr lang="en-US" sz="1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B9D8A8AC-9FE1-4CFB-84E9-0E2011FFA3C7}" type="slidenum">
              <a:rPr lang="en-US" smtClean="0"/>
              <a:pPr>
                <a:defRPr/>
              </a:pPr>
              <a:t>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spcBef>
                <a:spcPct val="0"/>
              </a:spcBef>
            </a:pPr>
            <a:endParaRPr lang="en-US" sz="18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CFDC05A5-496A-44CE-A7E9-8E18B89BCAAA}" type="slidenum">
              <a:rPr lang="en-US" smtClean="0"/>
              <a:pPr>
                <a:defRPr/>
              </a:pPr>
              <a:t>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spcBef>
                <a:spcPct val="0"/>
              </a:spcBef>
            </a:pPr>
            <a:endParaRPr lang="en-US" sz="18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6590F16D-AA8D-4AEA-9F98-19D12F48F0C9}" type="slidenum">
              <a:rPr lang="en-US" smtClean="0"/>
              <a:pPr>
                <a:defRPr/>
              </a:pPr>
              <a:t>8</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spcBef>
                <a:spcPct val="0"/>
              </a:spcBef>
            </a:pPr>
            <a:endParaRPr lang="en-US" sz="18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BBB0F3E1-3A49-4C08-8439-12B65F593CB6}" type="slidenum">
              <a:rPr lang="en-US" smtClean="0"/>
              <a:pPr>
                <a:defRPr/>
              </a:pPr>
              <a:t>11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spcBef>
                <a:spcPct val="0"/>
              </a:spcBef>
            </a:pPr>
            <a:endParaRPr lang="en-US" sz="1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4665116C-A592-4607-8E6A-488428F03D97}" type="slidenum">
              <a:rPr lang="en-US" smtClean="0"/>
              <a:pPr>
                <a:defRPr/>
              </a:pPr>
              <a:t>12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spcBef>
                <a:spcPct val="0"/>
              </a:spcBef>
            </a:pPr>
            <a:endParaRPr lang="en-US" sz="18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300D80D6-FCFF-49B0-90F8-98DCB1C6A1E9}" type="slidenum">
              <a:rPr lang="en-US" smtClean="0"/>
              <a:pPr>
                <a:defRPr/>
              </a:pPr>
              <a:t>23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spcBef>
                <a:spcPct val="0"/>
              </a:spcBef>
            </a:pPr>
            <a:endParaRPr lang="en-US" sz="1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537630B9-5F7B-4F6B-953C-B0E2AC748656}" type="slidenum">
              <a:rPr lang="en-US" smtClean="0"/>
              <a:pPr>
                <a:defRPr/>
              </a:pPr>
              <a:t>25</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spcBef>
                <a:spcPct val="0"/>
              </a:spcBef>
            </a:pPr>
            <a:endParaRPr lang="en-US" sz="18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BE5364E4-FE3E-49E4-A4E8-857D62A95124}" type="slidenum">
              <a:rPr lang="en-US" smtClean="0"/>
              <a:pPr>
                <a:defRPr/>
              </a:pPr>
              <a:t>26</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spcBef>
                <a:spcPct val="0"/>
              </a:spcBef>
            </a:pPr>
            <a:endParaRPr lang="en-US" sz="18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D:\SUPARCO_Standard\Logo.png"/>
          <p:cNvPicPr>
            <a:picLocks noChangeAspect="1" noChangeArrowheads="1"/>
          </p:cNvPicPr>
          <p:nvPr userDrawn="1"/>
        </p:nvPicPr>
        <p:blipFill>
          <a:blip r:embed="rId2"/>
          <a:srcRect/>
          <a:stretch>
            <a:fillRect/>
          </a:stretch>
        </p:blipFill>
        <p:spPr bwMode="auto">
          <a:xfrm>
            <a:off x="8240713" y="6019800"/>
            <a:ext cx="903287" cy="838200"/>
          </a:xfrm>
          <a:prstGeom prst="rect">
            <a:avLst/>
          </a:prstGeom>
          <a:noFill/>
          <a:effectLst>
            <a:outerShdw blurRad="355600" sx="105000" sy="105000" algn="ctr" rotWithShape="0">
              <a:schemeClr val="tx1">
                <a:alpha val="51000"/>
              </a:schemeClr>
            </a:outerShdw>
          </a:effectLst>
        </p:spPr>
      </p:pic>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 name="Rectangle 5"/>
          <p:cNvSpPr>
            <a:spLocks noGrp="1" noChangeArrowheads="1"/>
          </p:cNvSpPr>
          <p:nvPr>
            <p:ph type="ftr" sz="quarter" idx="10"/>
          </p:nvPr>
        </p:nvSpPr>
        <p:spPr>
          <a:xfrm>
            <a:off x="152400" y="6172200"/>
            <a:ext cx="3429000" cy="476250"/>
          </a:xfrm>
        </p:spPr>
        <p:txBody>
          <a:bodyPr/>
          <a:lstStyle>
            <a:lvl1pPr algn="l">
              <a:defRPr>
                <a:solidFill>
                  <a:schemeClr val="tx1"/>
                </a:solidFill>
              </a:defRPr>
            </a:lvl1pPr>
          </a:lstStyle>
          <a:p>
            <a:pPr>
              <a:defRPr/>
            </a:pPr>
            <a:r>
              <a:rPr lang="en-US"/>
              <a:t>Remote Sensing &amp; GIS Applications Directorate</a:t>
            </a:r>
          </a:p>
        </p:txBody>
      </p:sp>
      <p:sp>
        <p:nvSpPr>
          <p:cNvPr id="6" name="Rectangle 6"/>
          <p:cNvSpPr>
            <a:spLocks noGrp="1" noChangeArrowheads="1"/>
          </p:cNvSpPr>
          <p:nvPr>
            <p:ph type="sldNum" sz="quarter" idx="11"/>
          </p:nvPr>
        </p:nvSpPr>
        <p:spPr/>
        <p:txBody>
          <a:bodyPr/>
          <a:lstStyle>
            <a:lvl1pPr>
              <a:defRPr/>
            </a:lvl1pPr>
          </a:lstStyle>
          <a:p>
            <a:pPr>
              <a:defRPr/>
            </a:pPr>
            <a:fld id="{EF00C219-3AAB-4907-B106-5272852872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defRPr/>
            </a:lvl1pPr>
          </a:lstStyle>
          <a:p>
            <a:pPr>
              <a:defRPr/>
            </a:pPr>
            <a:fld id="{F8046F8B-6CBB-4F7D-9390-7E38450BE87A}" type="slidenum">
              <a:rPr lang="en-US"/>
              <a:pPr>
                <a:defRPr/>
              </a:pPr>
              <a:t>‹#›</a:t>
            </a:fld>
            <a:endParaRPr lang="en-US"/>
          </a:p>
        </p:txBody>
      </p:sp>
      <p:sp>
        <p:nvSpPr>
          <p:cNvPr id="5" name="Rectangle 4"/>
          <p:cNvSpPr>
            <a:spLocks noGrp="1" noChangeArrowheads="1"/>
          </p:cNvSpPr>
          <p:nvPr>
            <p:ph type="ftr" sz="quarter" idx="11"/>
          </p:nvPr>
        </p:nvSpPr>
        <p:spPr>
          <a:xfrm>
            <a:off x="152400" y="6172200"/>
            <a:ext cx="3429000" cy="476250"/>
          </a:xfrm>
        </p:spPr>
        <p:txBody>
          <a:bodyPr/>
          <a:lstStyle>
            <a:lvl1pPr algn="l">
              <a:defRPr>
                <a:solidFill>
                  <a:schemeClr val="tx1"/>
                </a:solidFill>
              </a:defRPr>
            </a:lvl1pPr>
          </a:lstStyle>
          <a:p>
            <a:pPr>
              <a:defRPr/>
            </a:pPr>
            <a:r>
              <a:rPr lang="en-US"/>
              <a:t>Remote Sensing &amp; GIS Applications Directorate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defRPr/>
            </a:lvl1pPr>
          </a:lstStyle>
          <a:p>
            <a:pPr>
              <a:defRPr/>
            </a:pPr>
            <a:fld id="{DF1268B0-FD9C-4F7D-AB87-B8F024677F93}" type="slidenum">
              <a:rPr lang="en-US"/>
              <a:pPr>
                <a:defRPr/>
              </a:pPr>
              <a:t>‹#›</a:t>
            </a:fld>
            <a:endParaRPr lang="en-US"/>
          </a:p>
        </p:txBody>
      </p:sp>
      <p:sp>
        <p:nvSpPr>
          <p:cNvPr id="5" name="Rectangle 4"/>
          <p:cNvSpPr>
            <a:spLocks noGrp="1" noChangeArrowheads="1"/>
          </p:cNvSpPr>
          <p:nvPr>
            <p:ph type="ftr" sz="quarter" idx="11"/>
          </p:nvPr>
        </p:nvSpPr>
        <p:spPr>
          <a:xfrm>
            <a:off x="152400" y="6172200"/>
            <a:ext cx="3429000" cy="476250"/>
          </a:xfrm>
        </p:spPr>
        <p:txBody>
          <a:bodyPr/>
          <a:lstStyle>
            <a:lvl1pPr algn="l">
              <a:defRPr>
                <a:solidFill>
                  <a:schemeClr val="tx1"/>
                </a:solidFill>
              </a:defRPr>
            </a:lvl1pPr>
          </a:lstStyle>
          <a:p>
            <a:pPr>
              <a:defRPr/>
            </a:pPr>
            <a:r>
              <a:rPr lang="en-US"/>
              <a:t>Remote Sensing &amp; GIS Applications Directorate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a:p>
        </p:txBody>
      </p:sp>
      <p:sp>
        <p:nvSpPr>
          <p:cNvPr id="5" name="Slide Number Placeholder 5"/>
          <p:cNvSpPr>
            <a:spLocks noGrp="1"/>
          </p:cNvSpPr>
          <p:nvPr>
            <p:ph type="sldNum" sz="quarter" idx="10"/>
          </p:nvPr>
        </p:nvSpPr>
        <p:spPr/>
        <p:txBody>
          <a:bodyPr/>
          <a:lstStyle>
            <a:lvl1pPr>
              <a:defRPr/>
            </a:lvl1pPr>
          </a:lstStyle>
          <a:p>
            <a:pPr>
              <a:defRPr/>
            </a:pPr>
            <a:fld id="{9867D939-12A5-4424-9623-0347B8A96237}" type="slidenum">
              <a:rPr lang="en-US"/>
              <a:pPr>
                <a:defRPr/>
              </a:pPr>
              <a:t>‹#›</a:t>
            </a:fld>
            <a:endParaRPr lang="en-US"/>
          </a:p>
        </p:txBody>
      </p:sp>
      <p:sp>
        <p:nvSpPr>
          <p:cNvPr id="6" name="Rectangle 5"/>
          <p:cNvSpPr>
            <a:spLocks noGrp="1" noChangeArrowheads="1"/>
          </p:cNvSpPr>
          <p:nvPr>
            <p:ph type="ftr" sz="quarter" idx="11"/>
          </p:nvPr>
        </p:nvSpPr>
        <p:spPr>
          <a:xfrm>
            <a:off x="152400" y="6172200"/>
            <a:ext cx="3429000" cy="476250"/>
          </a:xfrm>
        </p:spPr>
        <p:txBody>
          <a:bodyPr/>
          <a:lstStyle>
            <a:lvl1pPr algn="l">
              <a:defRPr>
                <a:solidFill>
                  <a:schemeClr val="tx1"/>
                </a:solidFill>
              </a:defRPr>
            </a:lvl1pPr>
          </a:lstStyle>
          <a:p>
            <a:pPr>
              <a:defRPr/>
            </a:pPr>
            <a:r>
              <a:rPr lang="en-US"/>
              <a:t>Remote Sensing &amp; GIS Applications Directorate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4114800"/>
          </a:xfrm>
        </p:spPr>
        <p:txBody>
          <a:bodyPr/>
          <a:lstStyle/>
          <a:p>
            <a:pPr lvl="0"/>
            <a:endParaRPr lang="en-US" noProof="0"/>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316D0874-4AFA-47D6-977A-2CEBD79358B4}" type="slidenum">
              <a:rPr lang="en-US"/>
              <a:pPr>
                <a:defRPr/>
              </a:pPr>
              <a:t>‹#›</a:t>
            </a:fld>
            <a:endParaRPr lang="en-US"/>
          </a:p>
        </p:txBody>
      </p:sp>
      <p:sp>
        <p:nvSpPr>
          <p:cNvPr id="6" name="Rectangle 5"/>
          <p:cNvSpPr>
            <a:spLocks noGrp="1" noChangeArrowheads="1"/>
          </p:cNvSpPr>
          <p:nvPr>
            <p:ph type="ftr" sz="quarter" idx="11"/>
          </p:nvPr>
        </p:nvSpPr>
        <p:spPr>
          <a:xfrm>
            <a:off x="152400" y="6172200"/>
            <a:ext cx="3429000" cy="476250"/>
          </a:xfrm>
        </p:spPr>
        <p:txBody>
          <a:bodyPr/>
          <a:lstStyle>
            <a:lvl1pPr algn="l">
              <a:defRPr>
                <a:solidFill>
                  <a:schemeClr val="tx1"/>
                </a:solidFill>
              </a:defRPr>
            </a:lvl1pPr>
          </a:lstStyle>
          <a:p>
            <a:pPr>
              <a:defRPr/>
            </a:pPr>
            <a:r>
              <a:rPr lang="en-US"/>
              <a:t>Remote Sensing &amp; GIS Applications Directorate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lstStyle/>
          <a:p>
            <a:pPr lvl="0"/>
            <a:endParaRPr lang="en-US" noProof="0"/>
          </a:p>
        </p:txBody>
      </p:sp>
      <p:sp>
        <p:nvSpPr>
          <p:cNvPr id="4" name="Slide Number Placeholder 4"/>
          <p:cNvSpPr>
            <a:spLocks noGrp="1"/>
          </p:cNvSpPr>
          <p:nvPr>
            <p:ph type="sldNum" sz="quarter" idx="10"/>
          </p:nvPr>
        </p:nvSpPr>
        <p:spPr/>
        <p:txBody>
          <a:bodyPr/>
          <a:lstStyle>
            <a:lvl1pPr>
              <a:defRPr/>
            </a:lvl1pPr>
          </a:lstStyle>
          <a:p>
            <a:pPr>
              <a:defRPr/>
            </a:pPr>
            <a:fld id="{DF3E20E5-E4BD-41DD-8403-7E47D7F90E95}" type="slidenum">
              <a:rPr lang="en-US"/>
              <a:pPr>
                <a:defRPr/>
              </a:pPr>
              <a:t>‹#›</a:t>
            </a:fld>
            <a:endParaRPr lang="en-US"/>
          </a:p>
        </p:txBody>
      </p:sp>
      <p:sp>
        <p:nvSpPr>
          <p:cNvPr id="5" name="Rectangle 4"/>
          <p:cNvSpPr>
            <a:spLocks noGrp="1" noChangeArrowheads="1"/>
          </p:cNvSpPr>
          <p:nvPr>
            <p:ph type="ftr" sz="quarter" idx="11"/>
          </p:nvPr>
        </p:nvSpPr>
        <p:spPr>
          <a:xfrm>
            <a:off x="152400" y="6172200"/>
            <a:ext cx="3429000" cy="476250"/>
          </a:xfrm>
        </p:spPr>
        <p:txBody>
          <a:bodyPr/>
          <a:lstStyle>
            <a:lvl1pPr algn="l">
              <a:defRPr>
                <a:solidFill>
                  <a:schemeClr val="tx1"/>
                </a:solidFill>
              </a:defRPr>
            </a:lvl1pPr>
          </a:lstStyle>
          <a:p>
            <a:pPr>
              <a:defRPr/>
            </a:pPr>
            <a:r>
              <a:rPr lang="en-US"/>
              <a:t>Remote Sensing &amp; GIS Applications Directorate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defRPr/>
            </a:lvl1pPr>
          </a:lstStyle>
          <a:p>
            <a:pPr>
              <a:defRPr/>
            </a:pPr>
            <a:fld id="{0B7F31BC-E350-40EF-ABD2-915C29298AAA}" type="slidenum">
              <a:rPr lang="en-US"/>
              <a:pPr>
                <a:defRPr/>
              </a:pPr>
              <a:t>‹#›</a:t>
            </a:fld>
            <a:endParaRPr lang="en-US"/>
          </a:p>
        </p:txBody>
      </p:sp>
      <p:sp>
        <p:nvSpPr>
          <p:cNvPr id="5" name="Rectangle 4"/>
          <p:cNvSpPr>
            <a:spLocks noGrp="1" noChangeArrowheads="1"/>
          </p:cNvSpPr>
          <p:nvPr>
            <p:ph type="ftr" sz="quarter" idx="11"/>
          </p:nvPr>
        </p:nvSpPr>
        <p:spPr>
          <a:xfrm>
            <a:off x="152400" y="6172200"/>
            <a:ext cx="3429000" cy="476250"/>
          </a:xfrm>
        </p:spPr>
        <p:txBody>
          <a:bodyPr/>
          <a:lstStyle>
            <a:lvl1pPr algn="l">
              <a:defRPr>
                <a:solidFill>
                  <a:schemeClr val="tx1"/>
                </a:solidFill>
              </a:defRPr>
            </a:lvl1pPr>
          </a:lstStyle>
          <a:p>
            <a:pPr>
              <a:defRPr/>
            </a:pPr>
            <a:r>
              <a:rPr lang="en-US"/>
              <a:t>Remote Sensing &amp; GIS Applications Directorate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4"/>
          <p:cNvSpPr>
            <a:spLocks noGrp="1"/>
          </p:cNvSpPr>
          <p:nvPr>
            <p:ph type="sldNum" sz="quarter" idx="10"/>
          </p:nvPr>
        </p:nvSpPr>
        <p:spPr/>
        <p:txBody>
          <a:bodyPr/>
          <a:lstStyle>
            <a:lvl1pPr>
              <a:defRPr/>
            </a:lvl1pPr>
          </a:lstStyle>
          <a:p>
            <a:pPr>
              <a:defRPr/>
            </a:pPr>
            <a:fld id="{9B1D9B64-9B80-49D1-A755-D1F21BA995CF}" type="slidenum">
              <a:rPr lang="en-US"/>
              <a:pPr>
                <a:defRPr/>
              </a:pPr>
              <a:t>‹#›</a:t>
            </a:fld>
            <a:endParaRPr lang="en-US"/>
          </a:p>
        </p:txBody>
      </p:sp>
      <p:sp>
        <p:nvSpPr>
          <p:cNvPr id="5" name="Rectangle 4"/>
          <p:cNvSpPr>
            <a:spLocks noGrp="1" noChangeArrowheads="1"/>
          </p:cNvSpPr>
          <p:nvPr>
            <p:ph type="ftr" sz="quarter" idx="11"/>
          </p:nvPr>
        </p:nvSpPr>
        <p:spPr>
          <a:xfrm>
            <a:off x="152400" y="6172200"/>
            <a:ext cx="3429000" cy="476250"/>
          </a:xfrm>
        </p:spPr>
        <p:txBody>
          <a:bodyPr/>
          <a:lstStyle>
            <a:lvl1pPr algn="l">
              <a:defRPr>
                <a:solidFill>
                  <a:schemeClr val="tx1"/>
                </a:solidFill>
              </a:defRPr>
            </a:lvl1pPr>
          </a:lstStyle>
          <a:p>
            <a:pPr>
              <a:defRPr/>
            </a:pPr>
            <a:r>
              <a:rPr lang="en-US"/>
              <a:t>Remote Sensing &amp; GIS Applications Directorate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89A9E5A8-EBC1-4F3E-B3D8-87817F607962}" type="slidenum">
              <a:rPr lang="en-US"/>
              <a:pPr>
                <a:defRPr/>
              </a:pPr>
              <a:t>‹#›</a:t>
            </a:fld>
            <a:endParaRPr lang="en-US"/>
          </a:p>
        </p:txBody>
      </p:sp>
      <p:sp>
        <p:nvSpPr>
          <p:cNvPr id="6" name="Rectangle 5"/>
          <p:cNvSpPr>
            <a:spLocks noGrp="1" noChangeArrowheads="1"/>
          </p:cNvSpPr>
          <p:nvPr>
            <p:ph type="ftr" sz="quarter" idx="11"/>
          </p:nvPr>
        </p:nvSpPr>
        <p:spPr>
          <a:xfrm>
            <a:off x="152400" y="6172200"/>
            <a:ext cx="3429000" cy="476250"/>
          </a:xfrm>
        </p:spPr>
        <p:txBody>
          <a:bodyPr/>
          <a:lstStyle>
            <a:lvl1pPr algn="l">
              <a:defRPr>
                <a:solidFill>
                  <a:schemeClr val="tx1"/>
                </a:solidFill>
              </a:defRPr>
            </a:lvl1pPr>
          </a:lstStyle>
          <a:p>
            <a:pPr>
              <a:defRPr/>
            </a:pPr>
            <a:r>
              <a:rPr lang="en-US"/>
              <a:t>Remote Sensing &amp; GIS Applications Directorate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0"/>
          </p:nvPr>
        </p:nvSpPr>
        <p:spPr/>
        <p:txBody>
          <a:bodyPr/>
          <a:lstStyle>
            <a:lvl1pPr>
              <a:defRPr/>
            </a:lvl1pPr>
          </a:lstStyle>
          <a:p>
            <a:pPr>
              <a:defRPr/>
            </a:pPr>
            <a:fld id="{032E5293-335E-4B36-BABF-3906238FFE3B}" type="slidenum">
              <a:rPr lang="en-US"/>
              <a:pPr>
                <a:defRPr/>
              </a:pPr>
              <a:t>‹#›</a:t>
            </a:fld>
            <a:endParaRPr lang="en-US"/>
          </a:p>
        </p:txBody>
      </p:sp>
      <p:sp>
        <p:nvSpPr>
          <p:cNvPr id="8" name="Rectangle 5"/>
          <p:cNvSpPr>
            <a:spLocks noGrp="1" noChangeArrowheads="1"/>
          </p:cNvSpPr>
          <p:nvPr>
            <p:ph type="ftr" sz="quarter" idx="11"/>
          </p:nvPr>
        </p:nvSpPr>
        <p:spPr>
          <a:xfrm>
            <a:off x="152400" y="6172200"/>
            <a:ext cx="3429000" cy="476250"/>
          </a:xfrm>
        </p:spPr>
        <p:txBody>
          <a:bodyPr/>
          <a:lstStyle>
            <a:lvl1pPr algn="l">
              <a:defRPr>
                <a:solidFill>
                  <a:schemeClr val="tx1"/>
                </a:solidFill>
              </a:defRPr>
            </a:lvl1pPr>
          </a:lstStyle>
          <a:p>
            <a:pPr>
              <a:defRPr/>
            </a:pPr>
            <a:r>
              <a:rPr lang="en-US"/>
              <a:t>Remote Sensing &amp; GIS Applications Directorate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p:cNvSpPr>
          <p:nvPr>
            <p:ph type="sldNum" sz="quarter" idx="10"/>
          </p:nvPr>
        </p:nvSpPr>
        <p:spPr/>
        <p:txBody>
          <a:bodyPr/>
          <a:lstStyle>
            <a:lvl1pPr>
              <a:defRPr/>
            </a:lvl1pPr>
          </a:lstStyle>
          <a:p>
            <a:pPr>
              <a:defRPr/>
            </a:pPr>
            <a:fld id="{A3DC72E9-4323-4304-B0FC-EAAAFEF9E781}" type="slidenum">
              <a:rPr lang="en-US"/>
              <a:pPr>
                <a:defRPr/>
              </a:pPr>
              <a:t>‹#›</a:t>
            </a:fld>
            <a:endParaRPr lang="en-US"/>
          </a:p>
        </p:txBody>
      </p:sp>
      <p:sp>
        <p:nvSpPr>
          <p:cNvPr id="4" name="Rectangle 5"/>
          <p:cNvSpPr>
            <a:spLocks noGrp="1" noChangeArrowheads="1"/>
          </p:cNvSpPr>
          <p:nvPr>
            <p:ph type="ftr" sz="quarter" idx="11"/>
          </p:nvPr>
        </p:nvSpPr>
        <p:spPr>
          <a:xfrm>
            <a:off x="152400" y="6172200"/>
            <a:ext cx="3429000" cy="476250"/>
          </a:xfrm>
        </p:spPr>
        <p:txBody>
          <a:bodyPr/>
          <a:lstStyle>
            <a:lvl1pPr algn="l">
              <a:defRPr>
                <a:solidFill>
                  <a:schemeClr val="tx1"/>
                </a:solidFill>
              </a:defRPr>
            </a:lvl1pPr>
          </a:lstStyle>
          <a:p>
            <a:pPr>
              <a:defRPr/>
            </a:pPr>
            <a:r>
              <a:rPr lang="en-US"/>
              <a:t>Remote Sensing &amp; GIS Applications Directorate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a:defRPr/>
            </a:pPr>
            <a:fld id="{1151D010-BD9A-4927-8140-C65BDD1BBA9A}" type="slidenum">
              <a:rPr lang="en-US"/>
              <a:pPr>
                <a:defRPr/>
              </a:pPr>
              <a:t>‹#›</a:t>
            </a:fld>
            <a:endParaRPr lang="en-US"/>
          </a:p>
        </p:txBody>
      </p:sp>
      <p:sp>
        <p:nvSpPr>
          <p:cNvPr id="3" name="Rectangle 5"/>
          <p:cNvSpPr>
            <a:spLocks noGrp="1" noChangeArrowheads="1"/>
          </p:cNvSpPr>
          <p:nvPr>
            <p:ph type="ftr" sz="quarter" idx="11"/>
          </p:nvPr>
        </p:nvSpPr>
        <p:spPr>
          <a:xfrm>
            <a:off x="152400" y="6172200"/>
            <a:ext cx="3429000" cy="476250"/>
          </a:xfrm>
        </p:spPr>
        <p:txBody>
          <a:bodyPr/>
          <a:lstStyle>
            <a:lvl1pPr algn="l">
              <a:defRPr>
                <a:solidFill>
                  <a:schemeClr val="tx1"/>
                </a:solidFill>
              </a:defRPr>
            </a:lvl1pPr>
          </a:lstStyle>
          <a:p>
            <a:pPr>
              <a:defRPr/>
            </a:pPr>
            <a:r>
              <a:rPr lang="en-US"/>
              <a:t>Remote Sensing &amp; GIS Applications Directorate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71B6130-6924-4CE0-A171-142160514154}" type="slidenum">
              <a:rPr lang="en-US"/>
              <a:pPr>
                <a:defRPr/>
              </a:pPr>
              <a:t>‹#›</a:t>
            </a:fld>
            <a:endParaRPr lang="en-US"/>
          </a:p>
        </p:txBody>
      </p:sp>
      <p:sp>
        <p:nvSpPr>
          <p:cNvPr id="6" name="Rectangle 5"/>
          <p:cNvSpPr>
            <a:spLocks noGrp="1" noChangeArrowheads="1"/>
          </p:cNvSpPr>
          <p:nvPr>
            <p:ph type="ftr" sz="quarter" idx="11"/>
          </p:nvPr>
        </p:nvSpPr>
        <p:spPr>
          <a:xfrm>
            <a:off x="152400" y="6172200"/>
            <a:ext cx="3429000" cy="476250"/>
          </a:xfrm>
        </p:spPr>
        <p:txBody>
          <a:bodyPr/>
          <a:lstStyle>
            <a:lvl1pPr algn="l">
              <a:defRPr>
                <a:solidFill>
                  <a:schemeClr val="tx1"/>
                </a:solidFill>
              </a:defRPr>
            </a:lvl1pPr>
          </a:lstStyle>
          <a:p>
            <a:pPr>
              <a:defRPr/>
            </a:pPr>
            <a:r>
              <a:rPr lang="en-US"/>
              <a:t>Remote Sensing &amp; GIS Applications Directorate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FAC7AB6-9438-4F20-93FC-BE74B1C9FFAC}" type="slidenum">
              <a:rPr lang="en-US"/>
              <a:pPr>
                <a:defRPr/>
              </a:pPr>
              <a:t>‹#›</a:t>
            </a:fld>
            <a:endParaRPr lang="en-US"/>
          </a:p>
        </p:txBody>
      </p:sp>
      <p:sp>
        <p:nvSpPr>
          <p:cNvPr id="6" name="Rectangle 5"/>
          <p:cNvSpPr>
            <a:spLocks noGrp="1" noChangeArrowheads="1"/>
          </p:cNvSpPr>
          <p:nvPr>
            <p:ph type="ftr" sz="quarter" idx="11"/>
          </p:nvPr>
        </p:nvSpPr>
        <p:spPr>
          <a:xfrm>
            <a:off x="152400" y="6172200"/>
            <a:ext cx="3429000" cy="476250"/>
          </a:xfrm>
        </p:spPr>
        <p:txBody>
          <a:bodyPr/>
          <a:lstStyle>
            <a:lvl1pPr algn="l">
              <a:defRPr>
                <a:solidFill>
                  <a:schemeClr val="tx1"/>
                </a:solidFill>
              </a:defRPr>
            </a:lvl1pPr>
          </a:lstStyle>
          <a:p>
            <a:pPr>
              <a:defRPr/>
            </a:pPr>
            <a:r>
              <a:rPr lang="en-US"/>
              <a:t>Remote Sensing &amp; GIS Applications Directorate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9" name="Rectangle 5"/>
          <p:cNvSpPr>
            <a:spLocks noGrp="1" noChangeArrowheads="1"/>
          </p:cNvSpPr>
          <p:nvPr>
            <p:ph type="ftr" sz="quarter" idx="3"/>
          </p:nvPr>
        </p:nvSpPr>
        <p:spPr bwMode="auto">
          <a:xfrm>
            <a:off x="228600" y="6248400"/>
            <a:ext cx="3429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400">
                <a:solidFill>
                  <a:srgbClr val="FFFFFF"/>
                </a:solidFill>
                <a:effectLst>
                  <a:outerShdw blurRad="38100" dist="38100" dir="2700000" algn="tl">
                    <a:srgbClr val="000000"/>
                  </a:outerShdw>
                </a:effectLst>
                <a:latin typeface="Arial" charset="0"/>
                <a:cs typeface="+mn-cs"/>
              </a:defRPr>
            </a:lvl1pPr>
          </a:lstStyle>
          <a:p>
            <a:pPr>
              <a:defRPr/>
            </a:pPr>
            <a:r>
              <a:rPr lang="en-US"/>
              <a:t>Remote Sensing &amp; GIS Applications Directorate</a:t>
            </a: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cs typeface="+mn-cs"/>
              </a:defRPr>
            </a:lvl1pPr>
          </a:lstStyle>
          <a:p>
            <a:pPr>
              <a:defRPr/>
            </a:pPr>
            <a:fld id="{FB684C78-E7BC-4B68-A561-DDAEAD578AF7}" type="slidenum">
              <a:rPr lang="en-US"/>
              <a:pPr>
                <a:defRPr/>
              </a:pPr>
              <a:t>‹#›</a:t>
            </a:fld>
            <a:endParaRPr lang="en-US"/>
          </a:p>
        </p:txBody>
      </p:sp>
      <p:pic>
        <p:nvPicPr>
          <p:cNvPr id="7" name="Picture 6" descr="D:\SUPARCO_Standard\Logo.png"/>
          <p:cNvPicPr>
            <a:picLocks noChangeAspect="1" noChangeArrowheads="1"/>
          </p:cNvPicPr>
          <p:nvPr userDrawn="1"/>
        </p:nvPicPr>
        <p:blipFill>
          <a:blip r:embed="rId17"/>
          <a:srcRect/>
          <a:stretch>
            <a:fillRect/>
          </a:stretch>
        </p:blipFill>
        <p:spPr bwMode="auto">
          <a:xfrm>
            <a:off x="8240713" y="6019800"/>
            <a:ext cx="903287" cy="838200"/>
          </a:xfrm>
          <a:prstGeom prst="rect">
            <a:avLst/>
          </a:prstGeom>
          <a:noFill/>
          <a:effectLst>
            <a:outerShdw blurRad="355600" sx="105000" sy="105000" algn="ctr" rotWithShape="0">
              <a:schemeClr val="tx1">
                <a:alpha val="51000"/>
              </a:schemeClr>
            </a:outerShdw>
          </a:effectLst>
        </p:spPr>
      </p:pic>
    </p:spTree>
  </p:cSld>
  <p:clrMap bg1="dk2" tx1="lt1" bg2="dk1"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goes.noaa.gov/GIFS/WCIR.JP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rocky2.ess.washington.edu/data/raster/lidar/ld2.jpg" TargetMode="Externa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hyperlink" Target="http://rocky2.ess.washington.edu/data/raster/lidar/KIT0617_.jpg"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09600" y="1143000"/>
            <a:ext cx="7772400" cy="2057400"/>
          </a:xfrm>
        </p:spPr>
        <p:txBody>
          <a:bodyPr/>
          <a:lstStyle/>
          <a:p>
            <a:pPr eaLnBrk="1" hangingPunct="1">
              <a:defRPr/>
            </a:pPr>
            <a:r>
              <a:rPr lang="en-US" dirty="0" smtClean="0"/>
              <a:t>Satellite Remote Sensing</a:t>
            </a:r>
            <a:br>
              <a:rPr lang="en-US" dirty="0" smtClean="0"/>
            </a:br>
            <a:r>
              <a:rPr lang="en-US" dirty="0" smtClean="0"/>
              <a:t>&amp;</a:t>
            </a:r>
            <a:br>
              <a:rPr lang="en-US" dirty="0" smtClean="0"/>
            </a:br>
            <a:r>
              <a:rPr lang="en-US" dirty="0" smtClean="0"/>
              <a:t>Applications </a:t>
            </a:r>
            <a:endParaRPr lang="en-US" dirty="0"/>
          </a:p>
        </p:txBody>
      </p:sp>
      <p:sp>
        <p:nvSpPr>
          <p:cNvPr id="14339" name="Rectangle 3"/>
          <p:cNvSpPr>
            <a:spLocks noGrp="1" noChangeArrowheads="1"/>
          </p:cNvSpPr>
          <p:nvPr>
            <p:ph type="subTitle" idx="1"/>
          </p:nvPr>
        </p:nvSpPr>
        <p:spPr>
          <a:xfrm>
            <a:off x="1371600" y="4114800"/>
            <a:ext cx="6400800" cy="2286000"/>
          </a:xfrm>
        </p:spPr>
        <p:txBody>
          <a:bodyPr/>
          <a:lstStyle/>
          <a:p>
            <a:pPr lvl="1" algn="ctr">
              <a:spcBef>
                <a:spcPct val="50000"/>
              </a:spcBef>
              <a:defRPr/>
            </a:pPr>
            <a:r>
              <a:rPr lang="en-US" sz="1800" b="1" i="1" dirty="0" smtClean="0">
                <a:solidFill>
                  <a:srgbClr val="FFFFCC"/>
                </a:solidFill>
                <a:effectLst>
                  <a:outerShdw blurRad="38100" dist="50800" dir="4080000" sx="102000" sy="102000" algn="tl">
                    <a:srgbClr val="000000"/>
                  </a:outerShdw>
                </a:effectLst>
                <a:latin typeface="Copperplate Gothic Bold" pitchFamily="34" charset="0"/>
                <a:cs typeface="Times New Roman" pitchFamily="18" charset="0"/>
              </a:rPr>
              <a:t>BY </a:t>
            </a:r>
          </a:p>
          <a:p>
            <a:pPr lvl="1" algn="ctr">
              <a:spcBef>
                <a:spcPct val="50000"/>
              </a:spcBef>
              <a:defRPr/>
            </a:pPr>
            <a:r>
              <a:rPr lang="en-US" sz="1800" b="1" i="1" dirty="0" smtClean="0">
                <a:solidFill>
                  <a:srgbClr val="FFFFCC"/>
                </a:solidFill>
                <a:effectLst>
                  <a:outerShdw blurRad="38100" dist="50800" dir="4080000" sx="102000" sy="102000" algn="tl">
                    <a:srgbClr val="000000"/>
                  </a:outerShdw>
                </a:effectLst>
                <a:latin typeface="Copperplate Gothic Bold" pitchFamily="34" charset="0"/>
                <a:cs typeface="Times New Roman" pitchFamily="18" charset="0"/>
              </a:rPr>
              <a:t>Dr. ABHISEK CHAKRABARTY</a:t>
            </a:r>
          </a:p>
          <a:p>
            <a:pPr>
              <a:defRPr/>
            </a:pPr>
            <a:endParaRPr lang="en-US" sz="1800" b="1" i="1" dirty="0" smtClean="0">
              <a:solidFill>
                <a:srgbClr val="FFFFCC"/>
              </a:solidFill>
              <a:latin typeface="Copperplate Gothic Bold" pitchFamily="34" charset="0"/>
            </a:endParaRPr>
          </a:p>
          <a:p>
            <a:pPr>
              <a:defRPr/>
            </a:pPr>
            <a:r>
              <a:rPr lang="en-US" sz="1800" b="1" i="1" dirty="0" smtClean="0">
                <a:solidFill>
                  <a:srgbClr val="FFFFCC"/>
                </a:solidFill>
                <a:latin typeface="Copperplate Gothic Bold" pitchFamily="34" charset="0"/>
              </a:rPr>
              <a:t>Department of Remote Sensing &amp; GIS </a:t>
            </a:r>
          </a:p>
          <a:p>
            <a:pPr>
              <a:defRPr/>
            </a:pPr>
            <a:r>
              <a:rPr lang="en-US" sz="1800" b="1" i="1" dirty="0" err="1" smtClean="0">
                <a:solidFill>
                  <a:srgbClr val="FFFFCC"/>
                </a:solidFill>
                <a:latin typeface="Copperplate Gothic Bold" pitchFamily="34" charset="0"/>
              </a:rPr>
              <a:t>Vidyasagar</a:t>
            </a:r>
            <a:r>
              <a:rPr lang="en-US" sz="1800" b="1" i="1" dirty="0" smtClean="0">
                <a:solidFill>
                  <a:srgbClr val="FFFFCC"/>
                </a:solidFill>
                <a:latin typeface="Copperplate Gothic Bold" pitchFamily="34" charset="0"/>
              </a:rPr>
              <a:t> University, Midnapore-721102</a:t>
            </a:r>
          </a:p>
          <a:p>
            <a:pPr>
              <a:defRPr/>
            </a:pPr>
            <a:r>
              <a:rPr lang="en-US" sz="1600" b="1" i="1" dirty="0" smtClean="0">
                <a:solidFill>
                  <a:srgbClr val="FFFFCC"/>
                </a:solidFill>
                <a:latin typeface="Copperplate Gothic Bold" pitchFamily="34" charset="0"/>
              </a:rPr>
              <a:t>WB, India.</a:t>
            </a:r>
          </a:p>
          <a:p>
            <a:pPr lvl="1" algn="ctr">
              <a:spcBef>
                <a:spcPct val="50000"/>
              </a:spcBef>
              <a:defRPr/>
            </a:pPr>
            <a:endParaRPr lang="en-US" sz="1800" b="1" i="1" dirty="0">
              <a:solidFill>
                <a:srgbClr val="FFFFCC"/>
              </a:solidFill>
              <a:effectLst>
                <a:outerShdw blurRad="38100" dist="50800" dir="4080000" sx="102000" sy="102000" algn="tl">
                  <a:srgbClr val="000000"/>
                </a:outerShdw>
              </a:effectLst>
              <a:latin typeface="Copperplate Gothic Bold"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Remote Sensing &amp; GIS Applications Directorate</a:t>
            </a:r>
            <a:endParaRPr lang="en-US"/>
          </a:p>
        </p:txBody>
      </p:sp>
      <p:pic>
        <p:nvPicPr>
          <p:cNvPr id="1026" name="Picture 2"/>
          <p:cNvPicPr>
            <a:picLocks noChangeAspect="1" noChangeArrowheads="1"/>
          </p:cNvPicPr>
          <p:nvPr/>
        </p:nvPicPr>
        <p:blipFill>
          <a:blip r:embed="rId2"/>
          <a:srcRect/>
          <a:stretch>
            <a:fillRect/>
          </a:stretch>
        </p:blipFill>
        <p:spPr bwMode="auto">
          <a:xfrm>
            <a:off x="0" y="0"/>
            <a:ext cx="9137754" cy="6858000"/>
          </a:xfrm>
          <a:prstGeom prst="rect">
            <a:avLst/>
          </a:prstGeom>
          <a:noFill/>
          <a:ln w="9525">
            <a:noFill/>
            <a:miter lim="800000"/>
            <a:headEnd/>
            <a:tailEnd/>
          </a:ln>
          <a:effectLst/>
        </p:spPr>
      </p:pic>
      <p:pic>
        <p:nvPicPr>
          <p:cNvPr id="5" name="Picture 10" descr="EM-spectrum"/>
          <p:cNvPicPr>
            <a:picLocks noChangeAspect="1" noChangeArrowheads="1"/>
          </p:cNvPicPr>
          <p:nvPr/>
        </p:nvPicPr>
        <p:blipFill>
          <a:blip r:embed="rId3"/>
          <a:srcRect/>
          <a:stretch>
            <a:fillRect/>
          </a:stretch>
        </p:blipFill>
        <p:spPr>
          <a:xfrm>
            <a:off x="3200400" y="228600"/>
            <a:ext cx="2898775" cy="6629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73730" name="Rectangle 2"/>
          <p:cNvSpPr>
            <a:spLocks noGrp="1" noChangeArrowheads="1"/>
          </p:cNvSpPr>
          <p:nvPr>
            <p:ph type="title"/>
          </p:nvPr>
        </p:nvSpPr>
        <p:spPr/>
        <p:txBody>
          <a:bodyPr/>
          <a:lstStyle/>
          <a:p>
            <a:pPr eaLnBrk="1" hangingPunct="1">
              <a:defRPr/>
            </a:pPr>
            <a:r>
              <a:rPr lang="en-US"/>
              <a:t>Electromagnetic Radiation</a:t>
            </a:r>
          </a:p>
        </p:txBody>
      </p:sp>
      <p:pic>
        <p:nvPicPr>
          <p:cNvPr id="24580" name="Picture 3" descr="W0036-N"/>
          <p:cNvPicPr>
            <a:picLocks noChangeAspect="1" noChangeArrowheads="1"/>
          </p:cNvPicPr>
          <p:nvPr/>
        </p:nvPicPr>
        <p:blipFill>
          <a:blip r:embed="rId3"/>
          <a:srcRect/>
          <a:stretch>
            <a:fillRect/>
          </a:stretch>
        </p:blipFill>
        <p:spPr bwMode="auto">
          <a:xfrm>
            <a:off x="2590800" y="1524000"/>
            <a:ext cx="4578350" cy="444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71682" name="Rectangle 2"/>
          <p:cNvSpPr>
            <a:spLocks noGrp="1" noChangeArrowheads="1"/>
          </p:cNvSpPr>
          <p:nvPr>
            <p:ph type="title"/>
          </p:nvPr>
        </p:nvSpPr>
        <p:spPr/>
        <p:txBody>
          <a:bodyPr/>
          <a:lstStyle/>
          <a:p>
            <a:pPr eaLnBrk="1" hangingPunct="1">
              <a:defRPr/>
            </a:pPr>
            <a:r>
              <a:rPr lang="en-US"/>
              <a:t>Signature Spectra</a:t>
            </a:r>
          </a:p>
        </p:txBody>
      </p:sp>
      <p:pic>
        <p:nvPicPr>
          <p:cNvPr id="25604" name="Picture 3" descr="W0051-N"/>
          <p:cNvPicPr>
            <a:picLocks noChangeAspect="1" noChangeArrowheads="1"/>
          </p:cNvPicPr>
          <p:nvPr/>
        </p:nvPicPr>
        <p:blipFill>
          <a:blip r:embed="rId3"/>
          <a:srcRect/>
          <a:stretch>
            <a:fillRect/>
          </a:stretch>
        </p:blipFill>
        <p:spPr bwMode="auto">
          <a:xfrm>
            <a:off x="990600" y="1524000"/>
            <a:ext cx="7134225" cy="431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62466" name="Rectangle 2"/>
          <p:cNvSpPr>
            <a:spLocks noGrp="1" noChangeArrowheads="1"/>
          </p:cNvSpPr>
          <p:nvPr>
            <p:ph type="title"/>
          </p:nvPr>
        </p:nvSpPr>
        <p:spPr>
          <a:xfrm>
            <a:off x="457200" y="76200"/>
            <a:ext cx="8229600" cy="1066800"/>
          </a:xfrm>
        </p:spPr>
        <p:txBody>
          <a:bodyPr/>
          <a:lstStyle/>
          <a:p>
            <a:pPr eaLnBrk="1" hangingPunct="1">
              <a:defRPr/>
            </a:pPr>
            <a:r>
              <a:rPr lang="en-US" dirty="0" smtClean="0"/>
              <a:t>Fundamental term</a:t>
            </a:r>
            <a:endParaRPr lang="en-US" dirty="0"/>
          </a:p>
        </p:txBody>
      </p:sp>
      <p:sp>
        <p:nvSpPr>
          <p:cNvPr id="62467" name="Rectangle 3"/>
          <p:cNvSpPr>
            <a:spLocks noGrp="1" noChangeArrowheads="1"/>
          </p:cNvSpPr>
          <p:nvPr>
            <p:ph type="body" idx="1"/>
          </p:nvPr>
        </p:nvSpPr>
        <p:spPr/>
        <p:txBody>
          <a:bodyPr/>
          <a:lstStyle/>
          <a:p>
            <a:pPr eaLnBrk="1" hangingPunct="1">
              <a:lnSpc>
                <a:spcPct val="90000"/>
              </a:lnSpc>
              <a:defRPr/>
            </a:pPr>
            <a:r>
              <a:rPr lang="en-US" sz="2800" u="sng" dirty="0"/>
              <a:t>All</a:t>
            </a:r>
            <a:r>
              <a:rPr lang="en-US" sz="2800" dirty="0"/>
              <a:t> remote sensing systems have </a:t>
            </a:r>
            <a:r>
              <a:rPr lang="en-US" sz="2800" u="sng" dirty="0"/>
              <a:t>four types</a:t>
            </a:r>
            <a:r>
              <a:rPr lang="en-US" sz="2800" dirty="0"/>
              <a:t> of resolution:</a:t>
            </a:r>
          </a:p>
          <a:p>
            <a:pPr lvl="1" eaLnBrk="1" hangingPunct="1">
              <a:lnSpc>
                <a:spcPct val="50000"/>
              </a:lnSpc>
              <a:defRPr/>
            </a:pPr>
            <a:endParaRPr lang="en-US" sz="2400" dirty="0"/>
          </a:p>
          <a:p>
            <a:pPr lvl="1" eaLnBrk="1" hangingPunct="1">
              <a:lnSpc>
                <a:spcPct val="90000"/>
              </a:lnSpc>
              <a:defRPr/>
            </a:pPr>
            <a:r>
              <a:rPr lang="en-US" sz="2400" dirty="0"/>
              <a:t>Spatial</a:t>
            </a:r>
          </a:p>
          <a:p>
            <a:pPr lvl="1" eaLnBrk="1" hangingPunct="1">
              <a:lnSpc>
                <a:spcPct val="90000"/>
              </a:lnSpc>
              <a:defRPr/>
            </a:pPr>
            <a:endParaRPr lang="en-US" sz="2400" dirty="0"/>
          </a:p>
          <a:p>
            <a:pPr lvl="1" eaLnBrk="1" hangingPunct="1">
              <a:lnSpc>
                <a:spcPct val="90000"/>
              </a:lnSpc>
              <a:defRPr/>
            </a:pPr>
            <a:r>
              <a:rPr lang="en-US" sz="2400" dirty="0"/>
              <a:t>Spectral</a:t>
            </a:r>
          </a:p>
          <a:p>
            <a:pPr lvl="1" eaLnBrk="1" hangingPunct="1">
              <a:lnSpc>
                <a:spcPct val="90000"/>
              </a:lnSpc>
              <a:defRPr/>
            </a:pPr>
            <a:endParaRPr lang="en-US" sz="2400" dirty="0"/>
          </a:p>
          <a:p>
            <a:pPr lvl="1" eaLnBrk="1" hangingPunct="1">
              <a:lnSpc>
                <a:spcPct val="90000"/>
              </a:lnSpc>
              <a:defRPr/>
            </a:pPr>
            <a:r>
              <a:rPr lang="en-US" sz="2400" dirty="0"/>
              <a:t>Temporal</a:t>
            </a:r>
          </a:p>
          <a:p>
            <a:pPr lvl="1" eaLnBrk="1" hangingPunct="1">
              <a:lnSpc>
                <a:spcPct val="90000"/>
              </a:lnSpc>
              <a:defRPr/>
            </a:pPr>
            <a:endParaRPr lang="en-US" sz="2400" dirty="0"/>
          </a:p>
          <a:p>
            <a:pPr lvl="1" eaLnBrk="1" hangingPunct="1">
              <a:lnSpc>
                <a:spcPct val="90000"/>
              </a:lnSpc>
              <a:defRPr/>
            </a:pPr>
            <a:r>
              <a:rPr lang="en-US" sz="2400" dirty="0"/>
              <a:t>Radiometric</a:t>
            </a:r>
          </a:p>
        </p:txBody>
      </p:sp>
      <p:sp>
        <p:nvSpPr>
          <p:cNvPr id="5" name="Rectangle 2"/>
          <p:cNvSpPr txBox="1">
            <a:spLocks noChangeArrowheads="1"/>
          </p:cNvSpPr>
          <p:nvPr/>
        </p:nvSpPr>
        <p:spPr bwMode="auto">
          <a:xfrm>
            <a:off x="914400" y="990600"/>
            <a:ext cx="2819400" cy="1066800"/>
          </a:xfrm>
          <a:prstGeom prst="rect">
            <a:avLst/>
          </a:prstGeom>
          <a:noFill/>
          <a:ln w="9525">
            <a:noFill/>
            <a:miter lim="800000"/>
            <a:headEnd/>
            <a:tailEnd/>
          </a:ln>
          <a:effectLst/>
        </p:spPr>
        <p:txBody>
          <a:bodyPr anchor="ctr"/>
          <a:lstStyle/>
          <a:p>
            <a:pPr>
              <a:defRPr/>
            </a:pPr>
            <a:r>
              <a:rPr lang="en-US" sz="3500" kern="0" dirty="0">
                <a:solidFill>
                  <a:schemeClr val="tx2"/>
                </a:solidFill>
                <a:effectLst>
                  <a:outerShdw blurRad="38100" dist="38100" dir="2700000" algn="tl">
                    <a:srgbClr val="000000"/>
                  </a:outerShdw>
                </a:effectLst>
                <a:latin typeface="+mj-lt"/>
                <a:ea typeface="+mj-ea"/>
                <a:cs typeface="+mj-cs"/>
              </a:rPr>
              <a:t>Resolution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Spatial Resolution</a:t>
            </a:r>
            <a:endParaRPr lang="en-US" dirty="0"/>
          </a:p>
        </p:txBody>
      </p:sp>
      <p:sp>
        <p:nvSpPr>
          <p:cNvPr id="3" name="Content Placeholder 2"/>
          <p:cNvSpPr>
            <a:spLocks noGrp="1"/>
          </p:cNvSpPr>
          <p:nvPr>
            <p:ph idx="1"/>
          </p:nvPr>
        </p:nvSpPr>
        <p:spPr/>
        <p:txBody>
          <a:bodyPr/>
          <a:lstStyle/>
          <a:p>
            <a:pPr>
              <a:defRPr/>
            </a:pPr>
            <a:r>
              <a:rPr lang="en-US" dirty="0" smtClean="0"/>
              <a:t>The earth surface area covered by a pixel of an image is known as spatial resolution</a:t>
            </a:r>
          </a:p>
          <a:p>
            <a:pPr>
              <a:defRPr/>
            </a:pPr>
            <a:endParaRPr lang="en-US" dirty="0" smtClean="0"/>
          </a:p>
          <a:p>
            <a:pPr>
              <a:defRPr/>
            </a:pPr>
            <a:r>
              <a:rPr lang="en-US" dirty="0" smtClean="0"/>
              <a:t>Large area covered by a pixel means low spatial resolution and vice versa</a:t>
            </a:r>
          </a:p>
          <a:p>
            <a:pPr>
              <a:defRPr/>
            </a:pPr>
            <a:endParaRPr lang="en-US" dirty="0" smtClean="0"/>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Remote Sensing &amp; GIS Applications Directorate</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pic>
        <p:nvPicPr>
          <p:cNvPr id="63490" name="Picture 2"/>
          <p:cNvPicPr>
            <a:picLocks noChangeAspect="1" noChangeArrowheads="1"/>
          </p:cNvPicPr>
          <p:nvPr/>
        </p:nvPicPr>
        <p:blipFill>
          <a:blip r:embed="rId2"/>
          <a:srcRect/>
          <a:stretch>
            <a:fillRect/>
          </a:stretch>
        </p:blipFill>
        <p:spPr bwMode="auto">
          <a:xfrm>
            <a:off x="609600" y="228600"/>
            <a:ext cx="5359400" cy="5638800"/>
          </a:xfrm>
          <a:prstGeom prst="rect">
            <a:avLst/>
          </a:prstGeom>
          <a:noFill/>
          <a:ln w="9525">
            <a:solidFill>
              <a:schemeClr val="tx1"/>
            </a:solidFill>
            <a:miter lim="800000"/>
            <a:headEnd/>
            <a:tailEnd/>
          </a:ln>
          <a:effectLst>
            <a:outerShdw dist="89803" dir="2700000" algn="ctr" rotWithShape="0">
              <a:srgbClr val="000000"/>
            </a:outerShdw>
          </a:effectLst>
        </p:spPr>
      </p:pic>
      <p:sp>
        <p:nvSpPr>
          <p:cNvPr id="28676" name="Text Box 3"/>
          <p:cNvSpPr txBox="1">
            <a:spLocks noChangeArrowheads="1"/>
          </p:cNvSpPr>
          <p:nvPr/>
        </p:nvSpPr>
        <p:spPr bwMode="auto">
          <a:xfrm>
            <a:off x="7086600" y="3727450"/>
            <a:ext cx="1433513" cy="336550"/>
          </a:xfrm>
          <a:prstGeom prst="rect">
            <a:avLst/>
          </a:prstGeom>
          <a:noFill/>
          <a:ln w="12700">
            <a:noFill/>
            <a:miter lim="800000"/>
            <a:headEnd/>
            <a:tailEnd/>
          </a:ln>
        </p:spPr>
        <p:txBody>
          <a:bodyPr wrap="none">
            <a:spAutoFit/>
          </a:bodyPr>
          <a:lstStyle/>
          <a:p>
            <a:pPr eaLnBrk="0" hangingPunct="0"/>
            <a:r>
              <a:rPr lang="en-US" sz="1600" i="1">
                <a:latin typeface="Tahoma" pitchFamily="34" charset="0"/>
              </a:rPr>
              <a:t>High vs. Low?</a:t>
            </a:r>
          </a:p>
        </p:txBody>
      </p:sp>
      <p:sp>
        <p:nvSpPr>
          <p:cNvPr id="28677" name="Rectangle 4"/>
          <p:cNvSpPr>
            <a:spLocks noChangeArrowheads="1"/>
          </p:cNvSpPr>
          <p:nvPr/>
        </p:nvSpPr>
        <p:spPr bwMode="auto">
          <a:xfrm>
            <a:off x="6400800" y="601663"/>
            <a:ext cx="2595563" cy="461962"/>
          </a:xfrm>
          <a:prstGeom prst="rect">
            <a:avLst/>
          </a:prstGeom>
          <a:noFill/>
          <a:ln w="12700">
            <a:noFill/>
            <a:miter lim="800000"/>
            <a:headEnd/>
            <a:tailEnd/>
          </a:ln>
        </p:spPr>
        <p:txBody>
          <a:bodyPr wrap="none">
            <a:spAutoFit/>
          </a:bodyPr>
          <a:lstStyle/>
          <a:p>
            <a:pPr eaLnBrk="0" hangingPunct="0"/>
            <a:r>
              <a:rPr lang="en-US" sz="2400">
                <a:latin typeface="Tahoma" pitchFamily="34" charset="0"/>
              </a:rPr>
              <a:t>Spatial Resolution</a:t>
            </a:r>
          </a:p>
        </p:txBody>
      </p:sp>
      <p:sp>
        <p:nvSpPr>
          <p:cNvPr id="28678" name="Rectangle 5"/>
          <p:cNvSpPr>
            <a:spLocks noChangeArrowheads="1"/>
          </p:cNvSpPr>
          <p:nvPr/>
        </p:nvSpPr>
        <p:spPr bwMode="auto">
          <a:xfrm>
            <a:off x="4419600" y="6019800"/>
            <a:ext cx="1557338" cy="274638"/>
          </a:xfrm>
          <a:prstGeom prst="rect">
            <a:avLst/>
          </a:prstGeom>
          <a:noFill/>
          <a:ln w="12700">
            <a:noFill/>
            <a:miter lim="800000"/>
            <a:headEnd/>
            <a:tailEnd/>
          </a:ln>
        </p:spPr>
        <p:txBody>
          <a:bodyPr wrap="none">
            <a:spAutoFit/>
          </a:bodyPr>
          <a:lstStyle/>
          <a:p>
            <a:pPr eaLnBrk="0" hangingPunct="0"/>
            <a:r>
              <a:rPr lang="en-US" sz="1200" i="1">
                <a:latin typeface="Times New Roman" pitchFamily="18" charset="0"/>
              </a:rPr>
              <a:t>Source: Jensen (2000)</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Spectral Resolution</a:t>
            </a:r>
            <a:br>
              <a:rPr lang="en-US" dirty="0" smtClean="0"/>
            </a:br>
            <a:endParaRPr lang="en-US" dirty="0"/>
          </a:p>
        </p:txBody>
      </p:sp>
      <p:sp>
        <p:nvSpPr>
          <p:cNvPr id="3" name="Content Placeholder 2"/>
          <p:cNvSpPr>
            <a:spLocks noGrp="1"/>
          </p:cNvSpPr>
          <p:nvPr>
            <p:ph idx="1"/>
          </p:nvPr>
        </p:nvSpPr>
        <p:spPr/>
        <p:txBody>
          <a:bodyPr/>
          <a:lstStyle/>
          <a:p>
            <a:pPr algn="just">
              <a:defRPr/>
            </a:pPr>
            <a:r>
              <a:rPr lang="en-US" dirty="0" smtClean="0"/>
              <a:t>Is the ability to resolve spectral features and bands into their separate components</a:t>
            </a:r>
          </a:p>
          <a:p>
            <a:pPr algn="just">
              <a:defRPr/>
            </a:pPr>
            <a:endParaRPr lang="en-US" dirty="0" smtClean="0"/>
          </a:p>
          <a:p>
            <a:pPr algn="just">
              <a:defRPr/>
            </a:pPr>
            <a:r>
              <a:rPr lang="en-US" dirty="0" smtClean="0"/>
              <a:t>More number of bands in a specified bandwidth means higher spectral resolution and vice versa</a:t>
            </a:r>
            <a:endParaRPr lang="en-US" dirty="0"/>
          </a:p>
        </p:txBody>
      </p:sp>
      <p:sp>
        <p:nvSpPr>
          <p:cNvPr id="4" name="Footer Placeholder 3"/>
          <p:cNvSpPr>
            <a:spLocks noGrp="1"/>
          </p:cNvSpPr>
          <p:nvPr>
            <p:ph type="ftr" sz="quarter" idx="11"/>
          </p:nvPr>
        </p:nvSpPr>
        <p:spPr/>
        <p:txBody>
          <a:bodyPr/>
          <a:lstStyle/>
          <a:p>
            <a:pPr>
              <a:defRPr/>
            </a:pPr>
            <a:r>
              <a:rPr lang="en-US" smtClean="0"/>
              <a:t>Remote Sensing &amp; GIS Applications Directorate</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pPr>
              <a:defRPr/>
            </a:pPr>
            <a:r>
              <a:rPr lang="en-US" dirty="0" smtClean="0"/>
              <a:t>Spectral Resolution</a:t>
            </a:r>
            <a:endParaRPr lang="en-US" dirty="0"/>
          </a:p>
        </p:txBody>
      </p:sp>
      <p:pic>
        <p:nvPicPr>
          <p:cNvPr id="30723" name="Content Placeholder 4" descr="Multi &amp; Hyper.png"/>
          <p:cNvPicPr>
            <a:picLocks noGrp="1" noChangeAspect="1"/>
          </p:cNvPicPr>
          <p:nvPr>
            <p:ph idx="1"/>
          </p:nvPr>
        </p:nvPicPr>
        <p:blipFill>
          <a:blip r:embed="rId2"/>
          <a:srcRect/>
          <a:stretch>
            <a:fillRect/>
          </a:stretch>
        </p:blipFill>
        <p:spPr>
          <a:xfrm>
            <a:off x="1143000" y="1219200"/>
            <a:ext cx="6781800" cy="4724400"/>
          </a:xfrm>
        </p:spPr>
      </p:pic>
      <p:sp>
        <p:nvSpPr>
          <p:cNvPr id="4" name="Footer Placeholder 3"/>
          <p:cNvSpPr>
            <a:spLocks noGrp="1"/>
          </p:cNvSpPr>
          <p:nvPr>
            <p:ph type="ftr" sz="quarter" idx="11"/>
          </p:nvPr>
        </p:nvSpPr>
        <p:spPr/>
        <p:txBody>
          <a:bodyPr/>
          <a:lstStyle/>
          <a:p>
            <a:pPr>
              <a:defRPr/>
            </a:pPr>
            <a:r>
              <a:rPr lang="en-US" smtClean="0"/>
              <a:t>Remote Sensing &amp; GIS Applications Directorate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95800"/>
            <a:ext cx="8534400" cy="1600200"/>
          </a:xfrm>
        </p:spPr>
        <p:txBody>
          <a:bodyPr/>
          <a:lstStyle/>
          <a:p>
            <a:pPr algn="just">
              <a:defRPr/>
            </a:pPr>
            <a:r>
              <a:rPr lang="en-US" sz="2400" dirty="0" smtClean="0">
                <a:latin typeface="+mn-lt"/>
              </a:rPr>
              <a:t>Three spectra recorded at low, medium and high spectral resolution, illustrating how the high resolution mode yields sharper peaks, and separates close lying peaks, which are merged together at low resolution</a:t>
            </a:r>
            <a:endParaRPr lang="en-US" sz="2400" dirty="0">
              <a:latin typeface="+mn-lt"/>
            </a:endParaRPr>
          </a:p>
        </p:txBody>
      </p:sp>
      <p:pic>
        <p:nvPicPr>
          <p:cNvPr id="31747" name="Content Placeholder 4" descr="Spectral resolution.jpg"/>
          <p:cNvPicPr>
            <a:picLocks noGrp="1" noChangeAspect="1"/>
          </p:cNvPicPr>
          <p:nvPr>
            <p:ph idx="1"/>
          </p:nvPr>
        </p:nvPicPr>
        <p:blipFill>
          <a:blip r:embed="rId2"/>
          <a:srcRect/>
          <a:stretch>
            <a:fillRect/>
          </a:stretch>
        </p:blipFill>
        <p:spPr>
          <a:xfrm>
            <a:off x="381000" y="990600"/>
            <a:ext cx="8534400" cy="3505200"/>
          </a:xfrm>
        </p:spPr>
      </p:pic>
      <p:sp>
        <p:nvSpPr>
          <p:cNvPr id="4" name="Footer Placeholder 3"/>
          <p:cNvSpPr>
            <a:spLocks noGrp="1"/>
          </p:cNvSpPr>
          <p:nvPr>
            <p:ph type="ftr" sz="quarter" idx="11"/>
          </p:nvPr>
        </p:nvSpPr>
        <p:spPr/>
        <p:txBody>
          <a:bodyPr/>
          <a:lstStyle/>
          <a:p>
            <a:pPr>
              <a:defRPr/>
            </a:pPr>
            <a:r>
              <a:rPr lang="en-US" smtClean="0"/>
              <a:t>Remote Sensing &amp; GIS Applications Directorate</a:t>
            </a:r>
            <a:endParaRPr lang="en-US"/>
          </a:p>
        </p:txBody>
      </p:sp>
      <p:sp>
        <p:nvSpPr>
          <p:cNvPr id="7" name="TextBox 6"/>
          <p:cNvSpPr txBox="1"/>
          <p:nvPr/>
        </p:nvSpPr>
        <p:spPr>
          <a:xfrm>
            <a:off x="1828800" y="0"/>
            <a:ext cx="5257800" cy="769938"/>
          </a:xfrm>
          <a:prstGeom prst="rect">
            <a:avLst/>
          </a:prstGeom>
          <a:noFill/>
        </p:spPr>
        <p:txBody>
          <a:bodyPr>
            <a:spAutoFit/>
          </a:bodyPr>
          <a:lstStyle/>
          <a:p>
            <a:pPr>
              <a:defRPr/>
            </a:pPr>
            <a:r>
              <a:rPr lang="en-US" sz="4400" dirty="0">
                <a:solidFill>
                  <a:schemeClr val="tx2"/>
                </a:solidFill>
                <a:effectLst>
                  <a:outerShdw blurRad="38100" dist="38100" dir="2700000" algn="tl">
                    <a:srgbClr val="000000"/>
                  </a:outerShdw>
                </a:effectLst>
                <a:latin typeface="Tahoma" pitchFamily="34" charset="0"/>
                <a:ea typeface="+mj-ea"/>
                <a:cs typeface="+mj-cs"/>
              </a:rPr>
              <a:t>Spectral</a:t>
            </a:r>
            <a:r>
              <a:rPr lang="en-US" dirty="0"/>
              <a:t> </a:t>
            </a:r>
            <a:r>
              <a:rPr lang="en-US" sz="4400" dirty="0">
                <a:solidFill>
                  <a:schemeClr val="tx2"/>
                </a:solidFill>
                <a:effectLst>
                  <a:outerShdw blurRad="38100" dist="38100" dir="2700000" algn="tl">
                    <a:srgbClr val="000000"/>
                  </a:outerShdw>
                </a:effectLst>
                <a:latin typeface="Tahoma" pitchFamily="34" charset="0"/>
                <a:ea typeface="+mj-ea"/>
                <a:cs typeface="+mj-cs"/>
              </a:rPr>
              <a:t>Resolution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kern="1200" dirty="0" smtClean="0"/>
              <a:t>Temporal Resolution</a:t>
            </a:r>
            <a:r>
              <a:rPr lang="en-US" dirty="0" smtClean="0"/>
              <a:t/>
            </a:r>
            <a:br>
              <a:rPr lang="en-US" dirty="0" smtClean="0"/>
            </a:br>
            <a:endParaRPr lang="en-US" dirty="0"/>
          </a:p>
        </p:txBody>
      </p:sp>
      <p:sp>
        <p:nvSpPr>
          <p:cNvPr id="3" name="Content Placeholder 2"/>
          <p:cNvSpPr>
            <a:spLocks noGrp="1"/>
          </p:cNvSpPr>
          <p:nvPr>
            <p:ph idx="1"/>
          </p:nvPr>
        </p:nvSpPr>
        <p:spPr>
          <a:xfrm>
            <a:off x="457200" y="1447800"/>
            <a:ext cx="8229600" cy="4114800"/>
          </a:xfrm>
        </p:spPr>
        <p:txBody>
          <a:bodyPr/>
          <a:lstStyle/>
          <a:p>
            <a:pPr algn="just">
              <a:spcAft>
                <a:spcPts val="1200"/>
              </a:spcAft>
              <a:defRPr/>
            </a:pPr>
            <a:r>
              <a:rPr lang="en-US" sz="2800" dirty="0" smtClean="0"/>
              <a:t>Frequency at which images are recorded/ captured in a specific place on the earth.</a:t>
            </a:r>
          </a:p>
          <a:p>
            <a:pPr algn="just">
              <a:spcAft>
                <a:spcPts val="1200"/>
              </a:spcAft>
              <a:defRPr/>
            </a:pPr>
            <a:r>
              <a:rPr lang="en-US" sz="2800" dirty="0" smtClean="0"/>
              <a:t>The more frequently it is captured, the better or finer the temporal resolution is said to be</a:t>
            </a:r>
          </a:p>
          <a:p>
            <a:pPr algn="just">
              <a:spcAft>
                <a:spcPts val="1200"/>
              </a:spcAft>
              <a:defRPr/>
            </a:pPr>
            <a:r>
              <a:rPr lang="en-US" sz="2800" dirty="0" smtClean="0"/>
              <a:t>For example, a sensor that captures an image of an agriculture land twice a day has better temporal resolution than a sensor that only captures that same image once a week. </a:t>
            </a:r>
            <a:endParaRPr lang="en-US" sz="2800" dirty="0"/>
          </a:p>
        </p:txBody>
      </p:sp>
      <p:sp>
        <p:nvSpPr>
          <p:cNvPr id="4" name="Footer Placeholder 3"/>
          <p:cNvSpPr>
            <a:spLocks noGrp="1"/>
          </p:cNvSpPr>
          <p:nvPr>
            <p:ph type="ftr" sz="quarter" idx="11"/>
          </p:nvPr>
        </p:nvSpPr>
        <p:spPr/>
        <p:txBody>
          <a:bodyPr/>
          <a:lstStyle/>
          <a:p>
            <a:pPr>
              <a:defRPr/>
            </a:pPr>
            <a:r>
              <a:rPr lang="en-US" dirty="0" smtClean="0"/>
              <a:t>Remote Sensing &amp; GIS Applications Directorate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55298" name="Rectangle 2"/>
          <p:cNvSpPr>
            <a:spLocks noGrp="1" noChangeArrowheads="1"/>
          </p:cNvSpPr>
          <p:nvPr>
            <p:ph type="title"/>
          </p:nvPr>
        </p:nvSpPr>
        <p:spPr/>
        <p:txBody>
          <a:bodyPr/>
          <a:lstStyle/>
          <a:p>
            <a:pPr eaLnBrk="1" hangingPunct="1">
              <a:defRPr/>
            </a:pPr>
            <a:r>
              <a:rPr lang="en-US"/>
              <a:t>Outline</a:t>
            </a:r>
          </a:p>
        </p:txBody>
      </p:sp>
      <p:sp>
        <p:nvSpPr>
          <p:cNvPr id="55299" name="Rectangle 3"/>
          <p:cNvSpPr>
            <a:spLocks noGrp="1" noChangeArrowheads="1"/>
          </p:cNvSpPr>
          <p:nvPr>
            <p:ph type="body" idx="1"/>
          </p:nvPr>
        </p:nvSpPr>
        <p:spPr/>
        <p:txBody>
          <a:bodyPr/>
          <a:lstStyle/>
          <a:p>
            <a:pPr eaLnBrk="1" hangingPunct="1">
              <a:defRPr/>
            </a:pPr>
            <a:r>
              <a:rPr lang="en-US" dirty="0" smtClean="0"/>
              <a:t>Remote Sensing</a:t>
            </a:r>
            <a:endParaRPr lang="en-US" dirty="0"/>
          </a:p>
          <a:p>
            <a:pPr eaLnBrk="1" hangingPunct="1">
              <a:defRPr/>
            </a:pPr>
            <a:r>
              <a:rPr lang="en-US" dirty="0" smtClean="0"/>
              <a:t>Electromagnetic Radiations (Energy) (EMR)</a:t>
            </a:r>
          </a:p>
          <a:p>
            <a:pPr eaLnBrk="1" hangingPunct="1">
              <a:defRPr/>
            </a:pPr>
            <a:r>
              <a:rPr lang="en-US" dirty="0" smtClean="0"/>
              <a:t>Resolution</a:t>
            </a:r>
            <a:endParaRPr lang="en-US" dirty="0"/>
          </a:p>
          <a:p>
            <a:pPr eaLnBrk="1" hangingPunct="1">
              <a:defRPr/>
            </a:pPr>
            <a:r>
              <a:rPr lang="en-US" dirty="0" smtClean="0"/>
              <a:t>Types</a:t>
            </a:r>
            <a:endParaRPr lang="en-US" dirty="0"/>
          </a:p>
          <a:p>
            <a:pPr eaLnBrk="1" hangingPunct="1">
              <a:defRPr/>
            </a:pPr>
            <a:r>
              <a:rPr lang="en-US" dirty="0" smtClean="0"/>
              <a:t>Applications conducted by SUPARCO</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3"/>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29699" name="Rectangle 2"/>
          <p:cNvSpPr>
            <a:spLocks noChangeArrowheads="1"/>
          </p:cNvSpPr>
          <p:nvPr/>
        </p:nvSpPr>
        <p:spPr bwMode="auto">
          <a:xfrm>
            <a:off x="1676400" y="457200"/>
            <a:ext cx="5943600" cy="769938"/>
          </a:xfrm>
          <a:prstGeom prst="rect">
            <a:avLst/>
          </a:prstGeom>
          <a:noFill/>
          <a:ln w="12700">
            <a:noFill/>
            <a:miter lim="800000"/>
            <a:headEnd/>
            <a:tailEnd/>
          </a:ln>
        </p:spPr>
        <p:txBody>
          <a:bodyPr>
            <a:spAutoFit/>
          </a:bodyPr>
          <a:lstStyle/>
          <a:p>
            <a:pPr algn="ctr" eaLnBrk="0" hangingPunct="0">
              <a:defRPr/>
            </a:pPr>
            <a:r>
              <a:rPr lang="en-US" sz="4400" dirty="0">
                <a:solidFill>
                  <a:schemeClr val="tx2"/>
                </a:solidFill>
                <a:effectLst>
                  <a:outerShdw blurRad="38100" dist="38100" dir="2700000" algn="tl">
                    <a:srgbClr val="000000"/>
                  </a:outerShdw>
                </a:effectLst>
                <a:latin typeface="Tahoma" pitchFamily="34" charset="0"/>
                <a:ea typeface="+mj-ea"/>
                <a:cs typeface="+mj-cs"/>
              </a:rPr>
              <a:t>Temporal Resolution</a:t>
            </a:r>
          </a:p>
        </p:txBody>
      </p:sp>
      <p:sp>
        <p:nvSpPr>
          <p:cNvPr id="33796" name="Line 3"/>
          <p:cNvSpPr>
            <a:spLocks noChangeShapeType="1"/>
          </p:cNvSpPr>
          <p:nvPr/>
        </p:nvSpPr>
        <p:spPr bwMode="auto">
          <a:xfrm>
            <a:off x="403225" y="3595688"/>
            <a:ext cx="8077200" cy="0"/>
          </a:xfrm>
          <a:prstGeom prst="line">
            <a:avLst/>
          </a:prstGeom>
          <a:noFill/>
          <a:ln w="28575">
            <a:solidFill>
              <a:schemeClr val="tx1"/>
            </a:solidFill>
            <a:round/>
            <a:headEnd/>
            <a:tailEnd type="triangle" w="med" len="med"/>
          </a:ln>
        </p:spPr>
        <p:txBody>
          <a:bodyPr/>
          <a:lstStyle/>
          <a:p>
            <a:endParaRPr lang="en-US"/>
          </a:p>
        </p:txBody>
      </p:sp>
      <p:sp>
        <p:nvSpPr>
          <p:cNvPr id="33797" name="Text Box 4"/>
          <p:cNvSpPr txBox="1">
            <a:spLocks noChangeArrowheads="1"/>
          </p:cNvSpPr>
          <p:nvPr/>
        </p:nvSpPr>
        <p:spPr bwMode="auto">
          <a:xfrm>
            <a:off x="7566025" y="3624263"/>
            <a:ext cx="692150" cy="396875"/>
          </a:xfrm>
          <a:prstGeom prst="rect">
            <a:avLst/>
          </a:prstGeom>
          <a:noFill/>
          <a:ln w="12700">
            <a:noFill/>
            <a:miter lim="800000"/>
            <a:headEnd/>
            <a:tailEnd/>
          </a:ln>
        </p:spPr>
        <p:txBody>
          <a:bodyPr wrap="none">
            <a:spAutoFit/>
          </a:bodyPr>
          <a:lstStyle/>
          <a:p>
            <a:pPr eaLnBrk="0" hangingPunct="0"/>
            <a:r>
              <a:rPr lang="en-US" sz="2000" i="1">
                <a:latin typeface="Times New Roman" pitchFamily="18" charset="0"/>
              </a:rPr>
              <a:t>Time</a:t>
            </a:r>
          </a:p>
        </p:txBody>
      </p:sp>
      <p:sp>
        <p:nvSpPr>
          <p:cNvPr id="33798" name="Oval 5"/>
          <p:cNvSpPr>
            <a:spLocks noChangeArrowheads="1"/>
          </p:cNvSpPr>
          <p:nvPr/>
        </p:nvSpPr>
        <p:spPr bwMode="auto">
          <a:xfrm>
            <a:off x="1857375" y="3476625"/>
            <a:ext cx="228600" cy="228600"/>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33799" name="Oval 6"/>
          <p:cNvSpPr>
            <a:spLocks noChangeArrowheads="1"/>
          </p:cNvSpPr>
          <p:nvPr/>
        </p:nvSpPr>
        <p:spPr bwMode="auto">
          <a:xfrm>
            <a:off x="4359275" y="3487738"/>
            <a:ext cx="228600" cy="228600"/>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33800" name="Oval 7"/>
          <p:cNvSpPr>
            <a:spLocks noChangeArrowheads="1"/>
          </p:cNvSpPr>
          <p:nvPr/>
        </p:nvSpPr>
        <p:spPr bwMode="auto">
          <a:xfrm>
            <a:off x="6575425" y="3471863"/>
            <a:ext cx="228600" cy="228600"/>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33801" name="Oval 8"/>
          <p:cNvSpPr>
            <a:spLocks noChangeArrowheads="1"/>
          </p:cNvSpPr>
          <p:nvPr/>
        </p:nvSpPr>
        <p:spPr bwMode="auto">
          <a:xfrm>
            <a:off x="1622425" y="3471863"/>
            <a:ext cx="228600" cy="228600"/>
          </a:xfrm>
          <a:prstGeom prst="ellipse">
            <a:avLst/>
          </a:prstGeom>
          <a:solidFill>
            <a:srgbClr val="FF0000"/>
          </a:solidFill>
          <a:ln w="12700">
            <a:solidFill>
              <a:schemeClr val="tx1"/>
            </a:solidFill>
            <a:round/>
            <a:headEnd/>
            <a:tailEnd/>
          </a:ln>
        </p:spPr>
        <p:txBody>
          <a:bodyPr wrap="none" anchor="ctr"/>
          <a:lstStyle/>
          <a:p>
            <a:pPr eaLnBrk="0" hangingPunct="0"/>
            <a:endParaRPr lang="en-US"/>
          </a:p>
        </p:txBody>
      </p:sp>
      <p:sp>
        <p:nvSpPr>
          <p:cNvPr id="33802" name="Oval 9"/>
          <p:cNvSpPr>
            <a:spLocks noChangeArrowheads="1"/>
          </p:cNvSpPr>
          <p:nvPr/>
        </p:nvSpPr>
        <p:spPr bwMode="auto">
          <a:xfrm>
            <a:off x="4975225" y="3471863"/>
            <a:ext cx="228600" cy="228600"/>
          </a:xfrm>
          <a:prstGeom prst="ellipse">
            <a:avLst/>
          </a:prstGeom>
          <a:solidFill>
            <a:srgbClr val="FF0000"/>
          </a:solidFill>
          <a:ln w="12700">
            <a:solidFill>
              <a:schemeClr val="tx1"/>
            </a:solidFill>
            <a:round/>
            <a:headEnd/>
            <a:tailEnd/>
          </a:ln>
        </p:spPr>
        <p:txBody>
          <a:bodyPr wrap="none" anchor="ctr"/>
          <a:lstStyle/>
          <a:p>
            <a:pPr eaLnBrk="0" hangingPunct="0"/>
            <a:endParaRPr lang="en-US"/>
          </a:p>
        </p:txBody>
      </p:sp>
      <p:sp>
        <p:nvSpPr>
          <p:cNvPr id="33803" name="Oval 10"/>
          <p:cNvSpPr>
            <a:spLocks noChangeArrowheads="1"/>
          </p:cNvSpPr>
          <p:nvPr/>
        </p:nvSpPr>
        <p:spPr bwMode="auto">
          <a:xfrm>
            <a:off x="3298825" y="3471863"/>
            <a:ext cx="228600" cy="228600"/>
          </a:xfrm>
          <a:prstGeom prst="ellipse">
            <a:avLst/>
          </a:prstGeom>
          <a:solidFill>
            <a:srgbClr val="FF0000"/>
          </a:solidFill>
          <a:ln w="12700">
            <a:solidFill>
              <a:schemeClr val="tx1"/>
            </a:solidFill>
            <a:round/>
            <a:headEnd/>
            <a:tailEnd/>
          </a:ln>
        </p:spPr>
        <p:txBody>
          <a:bodyPr wrap="none" anchor="ctr"/>
          <a:lstStyle/>
          <a:p>
            <a:pPr eaLnBrk="0" hangingPunct="0"/>
            <a:endParaRPr lang="en-US"/>
          </a:p>
        </p:txBody>
      </p:sp>
      <p:sp>
        <p:nvSpPr>
          <p:cNvPr id="33804" name="Oval 11"/>
          <p:cNvSpPr>
            <a:spLocks noChangeArrowheads="1"/>
          </p:cNvSpPr>
          <p:nvPr/>
        </p:nvSpPr>
        <p:spPr bwMode="auto">
          <a:xfrm>
            <a:off x="6499225" y="3471863"/>
            <a:ext cx="228600" cy="228600"/>
          </a:xfrm>
          <a:prstGeom prst="ellipse">
            <a:avLst/>
          </a:prstGeom>
          <a:solidFill>
            <a:srgbClr val="FF0000"/>
          </a:solidFill>
          <a:ln w="12700">
            <a:solidFill>
              <a:schemeClr val="tx1"/>
            </a:solidFill>
            <a:round/>
            <a:headEnd/>
            <a:tailEnd/>
          </a:ln>
        </p:spPr>
        <p:txBody>
          <a:bodyPr wrap="none" anchor="ctr"/>
          <a:lstStyle/>
          <a:p>
            <a:pPr eaLnBrk="0" hangingPunct="0"/>
            <a:endParaRPr lang="en-US"/>
          </a:p>
        </p:txBody>
      </p:sp>
      <p:sp>
        <p:nvSpPr>
          <p:cNvPr id="33805" name="Line 12"/>
          <p:cNvSpPr>
            <a:spLocks noChangeShapeType="1"/>
          </p:cNvSpPr>
          <p:nvPr/>
        </p:nvSpPr>
        <p:spPr bwMode="auto">
          <a:xfrm flipV="1">
            <a:off x="1731963" y="3787775"/>
            <a:ext cx="0" cy="990600"/>
          </a:xfrm>
          <a:prstGeom prst="line">
            <a:avLst/>
          </a:prstGeom>
          <a:noFill/>
          <a:ln w="19050">
            <a:solidFill>
              <a:srgbClr val="FF0000"/>
            </a:solidFill>
            <a:round/>
            <a:headEnd/>
            <a:tailEnd type="triangle" w="med" len="med"/>
          </a:ln>
        </p:spPr>
        <p:txBody>
          <a:bodyPr/>
          <a:lstStyle/>
          <a:p>
            <a:endParaRPr lang="en-US"/>
          </a:p>
        </p:txBody>
      </p:sp>
      <p:sp>
        <p:nvSpPr>
          <p:cNvPr id="33806" name="Line 13"/>
          <p:cNvSpPr>
            <a:spLocks noChangeShapeType="1"/>
          </p:cNvSpPr>
          <p:nvPr/>
        </p:nvSpPr>
        <p:spPr bwMode="auto">
          <a:xfrm flipV="1">
            <a:off x="3408363" y="3786188"/>
            <a:ext cx="0" cy="990600"/>
          </a:xfrm>
          <a:prstGeom prst="line">
            <a:avLst/>
          </a:prstGeom>
          <a:noFill/>
          <a:ln w="19050">
            <a:solidFill>
              <a:srgbClr val="FF0000"/>
            </a:solidFill>
            <a:round/>
            <a:headEnd/>
            <a:tailEnd type="triangle" w="med" len="med"/>
          </a:ln>
        </p:spPr>
        <p:txBody>
          <a:bodyPr/>
          <a:lstStyle/>
          <a:p>
            <a:endParaRPr lang="en-US"/>
          </a:p>
        </p:txBody>
      </p:sp>
      <p:sp>
        <p:nvSpPr>
          <p:cNvPr id="33807" name="Line 14"/>
          <p:cNvSpPr>
            <a:spLocks noChangeShapeType="1"/>
          </p:cNvSpPr>
          <p:nvPr/>
        </p:nvSpPr>
        <p:spPr bwMode="auto">
          <a:xfrm flipV="1">
            <a:off x="5095875" y="3776663"/>
            <a:ext cx="0" cy="990600"/>
          </a:xfrm>
          <a:prstGeom prst="line">
            <a:avLst/>
          </a:prstGeom>
          <a:noFill/>
          <a:ln w="19050">
            <a:solidFill>
              <a:srgbClr val="FF0000"/>
            </a:solidFill>
            <a:round/>
            <a:headEnd/>
            <a:tailEnd type="triangle" w="med" len="med"/>
          </a:ln>
        </p:spPr>
        <p:txBody>
          <a:bodyPr/>
          <a:lstStyle/>
          <a:p>
            <a:endParaRPr lang="en-US"/>
          </a:p>
        </p:txBody>
      </p:sp>
      <p:sp>
        <p:nvSpPr>
          <p:cNvPr id="33808" name="Line 15"/>
          <p:cNvSpPr>
            <a:spLocks noChangeShapeType="1"/>
          </p:cNvSpPr>
          <p:nvPr/>
        </p:nvSpPr>
        <p:spPr bwMode="auto">
          <a:xfrm flipV="1">
            <a:off x="6619875" y="3776663"/>
            <a:ext cx="0" cy="990600"/>
          </a:xfrm>
          <a:prstGeom prst="line">
            <a:avLst/>
          </a:prstGeom>
          <a:noFill/>
          <a:ln w="19050">
            <a:solidFill>
              <a:srgbClr val="FF0000"/>
            </a:solidFill>
            <a:round/>
            <a:headEnd/>
            <a:tailEnd type="triangle" w="med" len="med"/>
          </a:ln>
        </p:spPr>
        <p:txBody>
          <a:bodyPr/>
          <a:lstStyle/>
          <a:p>
            <a:endParaRPr lang="en-US"/>
          </a:p>
        </p:txBody>
      </p:sp>
      <p:sp>
        <p:nvSpPr>
          <p:cNvPr id="33809" name="Line 16"/>
          <p:cNvSpPr>
            <a:spLocks noChangeShapeType="1"/>
          </p:cNvSpPr>
          <p:nvPr/>
        </p:nvSpPr>
        <p:spPr bwMode="auto">
          <a:xfrm>
            <a:off x="1741488" y="4767263"/>
            <a:ext cx="4876800" cy="0"/>
          </a:xfrm>
          <a:prstGeom prst="line">
            <a:avLst/>
          </a:prstGeom>
          <a:noFill/>
          <a:ln w="19050">
            <a:solidFill>
              <a:srgbClr val="FF0000"/>
            </a:solidFill>
            <a:round/>
            <a:headEnd/>
            <a:tailEnd/>
          </a:ln>
        </p:spPr>
        <p:txBody>
          <a:bodyPr/>
          <a:lstStyle/>
          <a:p>
            <a:endParaRPr lang="en-US"/>
          </a:p>
        </p:txBody>
      </p:sp>
      <p:sp>
        <p:nvSpPr>
          <p:cNvPr id="33810" name="Text Box 17"/>
          <p:cNvSpPr txBox="1">
            <a:spLocks noChangeArrowheads="1"/>
          </p:cNvSpPr>
          <p:nvPr/>
        </p:nvSpPr>
        <p:spPr bwMode="auto">
          <a:xfrm>
            <a:off x="1436688" y="4843463"/>
            <a:ext cx="614362" cy="304800"/>
          </a:xfrm>
          <a:prstGeom prst="rect">
            <a:avLst/>
          </a:prstGeom>
          <a:noFill/>
          <a:ln w="12700">
            <a:noFill/>
            <a:miter lim="800000"/>
            <a:headEnd/>
            <a:tailEnd/>
          </a:ln>
        </p:spPr>
        <p:txBody>
          <a:bodyPr wrap="none">
            <a:spAutoFit/>
          </a:bodyPr>
          <a:lstStyle/>
          <a:p>
            <a:pPr eaLnBrk="0" hangingPunct="0"/>
            <a:r>
              <a:rPr lang="en-US" sz="1400">
                <a:latin typeface="Times New Roman" pitchFamily="18" charset="0"/>
              </a:rPr>
              <a:t>July 1</a:t>
            </a:r>
          </a:p>
        </p:txBody>
      </p:sp>
      <p:sp>
        <p:nvSpPr>
          <p:cNvPr id="33811" name="Rectangle 18"/>
          <p:cNvSpPr>
            <a:spLocks noChangeArrowheads="1"/>
          </p:cNvSpPr>
          <p:nvPr/>
        </p:nvSpPr>
        <p:spPr bwMode="auto">
          <a:xfrm>
            <a:off x="3113088" y="4865688"/>
            <a:ext cx="703262" cy="304800"/>
          </a:xfrm>
          <a:prstGeom prst="rect">
            <a:avLst/>
          </a:prstGeom>
          <a:noFill/>
          <a:ln w="12700">
            <a:noFill/>
            <a:miter lim="800000"/>
            <a:headEnd/>
            <a:tailEnd/>
          </a:ln>
        </p:spPr>
        <p:txBody>
          <a:bodyPr wrap="none">
            <a:spAutoFit/>
          </a:bodyPr>
          <a:lstStyle/>
          <a:p>
            <a:pPr eaLnBrk="0" hangingPunct="0"/>
            <a:r>
              <a:rPr lang="en-US" sz="1400">
                <a:latin typeface="Times New Roman" pitchFamily="18" charset="0"/>
              </a:rPr>
              <a:t>July 12</a:t>
            </a:r>
          </a:p>
        </p:txBody>
      </p:sp>
      <p:sp>
        <p:nvSpPr>
          <p:cNvPr id="33812" name="Rectangle 19"/>
          <p:cNvSpPr>
            <a:spLocks noChangeArrowheads="1"/>
          </p:cNvSpPr>
          <p:nvPr/>
        </p:nvSpPr>
        <p:spPr bwMode="auto">
          <a:xfrm>
            <a:off x="4789488" y="4843463"/>
            <a:ext cx="703262" cy="304800"/>
          </a:xfrm>
          <a:prstGeom prst="rect">
            <a:avLst/>
          </a:prstGeom>
          <a:noFill/>
          <a:ln w="12700">
            <a:noFill/>
            <a:miter lim="800000"/>
            <a:headEnd/>
            <a:tailEnd/>
          </a:ln>
        </p:spPr>
        <p:txBody>
          <a:bodyPr wrap="none">
            <a:spAutoFit/>
          </a:bodyPr>
          <a:lstStyle/>
          <a:p>
            <a:pPr eaLnBrk="0" hangingPunct="0"/>
            <a:r>
              <a:rPr lang="en-US" sz="1400">
                <a:latin typeface="Times New Roman" pitchFamily="18" charset="0"/>
              </a:rPr>
              <a:t>July 23</a:t>
            </a:r>
          </a:p>
        </p:txBody>
      </p:sp>
      <p:sp>
        <p:nvSpPr>
          <p:cNvPr id="33813" name="Rectangle 20"/>
          <p:cNvSpPr>
            <a:spLocks noChangeArrowheads="1"/>
          </p:cNvSpPr>
          <p:nvPr/>
        </p:nvSpPr>
        <p:spPr bwMode="auto">
          <a:xfrm>
            <a:off x="6194425" y="4843463"/>
            <a:ext cx="831850" cy="304800"/>
          </a:xfrm>
          <a:prstGeom prst="rect">
            <a:avLst/>
          </a:prstGeom>
          <a:noFill/>
          <a:ln w="12700">
            <a:noFill/>
            <a:miter lim="800000"/>
            <a:headEnd/>
            <a:tailEnd/>
          </a:ln>
        </p:spPr>
        <p:txBody>
          <a:bodyPr wrap="none">
            <a:spAutoFit/>
          </a:bodyPr>
          <a:lstStyle/>
          <a:p>
            <a:pPr eaLnBrk="0" hangingPunct="0"/>
            <a:r>
              <a:rPr lang="en-US" sz="1400">
                <a:latin typeface="Times New Roman" pitchFamily="18" charset="0"/>
              </a:rPr>
              <a:t>August 3</a:t>
            </a:r>
          </a:p>
        </p:txBody>
      </p:sp>
      <p:sp>
        <p:nvSpPr>
          <p:cNvPr id="33814" name="Line 21"/>
          <p:cNvSpPr>
            <a:spLocks noChangeShapeType="1"/>
          </p:cNvSpPr>
          <p:nvPr/>
        </p:nvSpPr>
        <p:spPr bwMode="auto">
          <a:xfrm>
            <a:off x="1763713" y="4318000"/>
            <a:ext cx="1600200" cy="0"/>
          </a:xfrm>
          <a:prstGeom prst="line">
            <a:avLst/>
          </a:prstGeom>
          <a:noFill/>
          <a:ln w="12700">
            <a:solidFill>
              <a:schemeClr val="tx1"/>
            </a:solidFill>
            <a:round/>
            <a:headEnd type="triangle" w="med" len="med"/>
            <a:tailEnd type="triangle" w="med" len="med"/>
          </a:ln>
        </p:spPr>
        <p:txBody>
          <a:bodyPr/>
          <a:lstStyle/>
          <a:p>
            <a:endParaRPr lang="en-US"/>
          </a:p>
        </p:txBody>
      </p:sp>
      <p:sp>
        <p:nvSpPr>
          <p:cNvPr id="33815" name="Text Box 22"/>
          <p:cNvSpPr txBox="1">
            <a:spLocks noChangeArrowheads="1"/>
          </p:cNvSpPr>
          <p:nvPr/>
        </p:nvSpPr>
        <p:spPr bwMode="auto">
          <a:xfrm>
            <a:off x="2252663" y="4311650"/>
            <a:ext cx="654050" cy="274638"/>
          </a:xfrm>
          <a:prstGeom prst="rect">
            <a:avLst/>
          </a:prstGeom>
          <a:noFill/>
          <a:ln w="12700">
            <a:noFill/>
            <a:miter lim="800000"/>
            <a:headEnd/>
            <a:tailEnd/>
          </a:ln>
        </p:spPr>
        <p:txBody>
          <a:bodyPr wrap="none">
            <a:spAutoFit/>
          </a:bodyPr>
          <a:lstStyle/>
          <a:p>
            <a:pPr eaLnBrk="0" hangingPunct="0"/>
            <a:r>
              <a:rPr lang="en-US" sz="1200" i="1">
                <a:latin typeface="Times New Roman" pitchFamily="18" charset="0"/>
              </a:rPr>
              <a:t>11 days</a:t>
            </a:r>
          </a:p>
        </p:txBody>
      </p:sp>
      <p:sp>
        <p:nvSpPr>
          <p:cNvPr id="33816" name="Line 23"/>
          <p:cNvSpPr>
            <a:spLocks noChangeShapeType="1"/>
          </p:cNvSpPr>
          <p:nvPr/>
        </p:nvSpPr>
        <p:spPr bwMode="auto">
          <a:xfrm>
            <a:off x="1954213" y="2471738"/>
            <a:ext cx="0" cy="914400"/>
          </a:xfrm>
          <a:prstGeom prst="line">
            <a:avLst/>
          </a:prstGeom>
          <a:noFill/>
          <a:ln w="19050">
            <a:solidFill>
              <a:schemeClr val="accent1"/>
            </a:solidFill>
            <a:round/>
            <a:headEnd/>
            <a:tailEnd type="triangle" w="med" len="med"/>
          </a:ln>
        </p:spPr>
        <p:txBody>
          <a:bodyPr/>
          <a:lstStyle/>
          <a:p>
            <a:endParaRPr lang="en-US"/>
          </a:p>
        </p:txBody>
      </p:sp>
      <p:sp>
        <p:nvSpPr>
          <p:cNvPr id="33817" name="Line 24"/>
          <p:cNvSpPr>
            <a:spLocks noChangeShapeType="1"/>
          </p:cNvSpPr>
          <p:nvPr/>
        </p:nvSpPr>
        <p:spPr bwMode="auto">
          <a:xfrm>
            <a:off x="4464050" y="2470150"/>
            <a:ext cx="0" cy="914400"/>
          </a:xfrm>
          <a:prstGeom prst="line">
            <a:avLst/>
          </a:prstGeom>
          <a:noFill/>
          <a:ln w="19050">
            <a:solidFill>
              <a:schemeClr val="accent1"/>
            </a:solidFill>
            <a:round/>
            <a:headEnd/>
            <a:tailEnd type="triangle" w="med" len="med"/>
          </a:ln>
        </p:spPr>
        <p:txBody>
          <a:bodyPr/>
          <a:lstStyle/>
          <a:p>
            <a:endParaRPr lang="en-US"/>
          </a:p>
        </p:txBody>
      </p:sp>
      <p:sp>
        <p:nvSpPr>
          <p:cNvPr id="33818" name="Line 25"/>
          <p:cNvSpPr>
            <a:spLocks noChangeShapeType="1"/>
          </p:cNvSpPr>
          <p:nvPr/>
        </p:nvSpPr>
        <p:spPr bwMode="auto">
          <a:xfrm>
            <a:off x="6640513" y="2481263"/>
            <a:ext cx="0" cy="914400"/>
          </a:xfrm>
          <a:prstGeom prst="line">
            <a:avLst/>
          </a:prstGeom>
          <a:noFill/>
          <a:ln w="19050">
            <a:solidFill>
              <a:schemeClr val="accent1"/>
            </a:solidFill>
            <a:round/>
            <a:headEnd/>
            <a:tailEnd type="triangle" w="med" len="med"/>
          </a:ln>
        </p:spPr>
        <p:txBody>
          <a:bodyPr/>
          <a:lstStyle/>
          <a:p>
            <a:endParaRPr lang="en-US"/>
          </a:p>
        </p:txBody>
      </p:sp>
      <p:sp>
        <p:nvSpPr>
          <p:cNvPr id="33819" name="Line 26"/>
          <p:cNvSpPr>
            <a:spLocks noChangeShapeType="1"/>
          </p:cNvSpPr>
          <p:nvPr/>
        </p:nvSpPr>
        <p:spPr bwMode="auto">
          <a:xfrm>
            <a:off x="1949450" y="2481263"/>
            <a:ext cx="4702175" cy="0"/>
          </a:xfrm>
          <a:prstGeom prst="line">
            <a:avLst/>
          </a:prstGeom>
          <a:noFill/>
          <a:ln w="19050">
            <a:solidFill>
              <a:schemeClr val="accent1"/>
            </a:solidFill>
            <a:round/>
            <a:headEnd/>
            <a:tailEnd/>
          </a:ln>
        </p:spPr>
        <p:txBody>
          <a:bodyPr/>
          <a:lstStyle/>
          <a:p>
            <a:endParaRPr lang="en-US"/>
          </a:p>
        </p:txBody>
      </p:sp>
      <p:sp>
        <p:nvSpPr>
          <p:cNvPr id="33820" name="Line 27"/>
          <p:cNvSpPr>
            <a:spLocks noChangeShapeType="1"/>
          </p:cNvSpPr>
          <p:nvPr/>
        </p:nvSpPr>
        <p:spPr bwMode="auto">
          <a:xfrm>
            <a:off x="1990725" y="2905125"/>
            <a:ext cx="2417763" cy="0"/>
          </a:xfrm>
          <a:prstGeom prst="line">
            <a:avLst/>
          </a:prstGeom>
          <a:noFill/>
          <a:ln w="12700">
            <a:solidFill>
              <a:schemeClr val="tx1"/>
            </a:solidFill>
            <a:round/>
            <a:headEnd type="triangle" w="med" len="med"/>
            <a:tailEnd type="triangle" w="med" len="med"/>
          </a:ln>
        </p:spPr>
        <p:txBody>
          <a:bodyPr/>
          <a:lstStyle/>
          <a:p>
            <a:endParaRPr lang="en-US"/>
          </a:p>
        </p:txBody>
      </p:sp>
      <p:sp>
        <p:nvSpPr>
          <p:cNvPr id="33821" name="Text Box 28"/>
          <p:cNvSpPr txBox="1">
            <a:spLocks noChangeArrowheads="1"/>
          </p:cNvSpPr>
          <p:nvPr/>
        </p:nvSpPr>
        <p:spPr bwMode="auto">
          <a:xfrm>
            <a:off x="2852738" y="2633663"/>
            <a:ext cx="654050" cy="274637"/>
          </a:xfrm>
          <a:prstGeom prst="rect">
            <a:avLst/>
          </a:prstGeom>
          <a:noFill/>
          <a:ln w="12700">
            <a:noFill/>
            <a:miter lim="800000"/>
            <a:headEnd/>
            <a:tailEnd/>
          </a:ln>
        </p:spPr>
        <p:txBody>
          <a:bodyPr wrap="none">
            <a:spAutoFit/>
          </a:bodyPr>
          <a:lstStyle/>
          <a:p>
            <a:pPr eaLnBrk="0" hangingPunct="0"/>
            <a:r>
              <a:rPr lang="en-US" sz="1200" i="1">
                <a:latin typeface="Times New Roman" pitchFamily="18" charset="0"/>
              </a:rPr>
              <a:t>16 days</a:t>
            </a:r>
          </a:p>
        </p:txBody>
      </p:sp>
      <p:sp>
        <p:nvSpPr>
          <p:cNvPr id="33822" name="Text Box 29"/>
          <p:cNvSpPr txBox="1">
            <a:spLocks noChangeArrowheads="1"/>
          </p:cNvSpPr>
          <p:nvPr/>
        </p:nvSpPr>
        <p:spPr bwMode="auto">
          <a:xfrm>
            <a:off x="1687513" y="2100263"/>
            <a:ext cx="614362" cy="304800"/>
          </a:xfrm>
          <a:prstGeom prst="rect">
            <a:avLst/>
          </a:prstGeom>
          <a:noFill/>
          <a:ln w="12700">
            <a:noFill/>
            <a:miter lim="800000"/>
            <a:headEnd/>
            <a:tailEnd/>
          </a:ln>
        </p:spPr>
        <p:txBody>
          <a:bodyPr wrap="none">
            <a:spAutoFit/>
          </a:bodyPr>
          <a:lstStyle/>
          <a:p>
            <a:pPr eaLnBrk="0" hangingPunct="0"/>
            <a:r>
              <a:rPr lang="en-US" sz="1400">
                <a:latin typeface="Times New Roman" pitchFamily="18" charset="0"/>
              </a:rPr>
              <a:t>July 2</a:t>
            </a:r>
          </a:p>
        </p:txBody>
      </p:sp>
      <p:sp>
        <p:nvSpPr>
          <p:cNvPr id="33823" name="Rectangle 30"/>
          <p:cNvSpPr>
            <a:spLocks noChangeArrowheads="1"/>
          </p:cNvSpPr>
          <p:nvPr/>
        </p:nvSpPr>
        <p:spPr bwMode="auto">
          <a:xfrm>
            <a:off x="4127500" y="2100263"/>
            <a:ext cx="703263" cy="304800"/>
          </a:xfrm>
          <a:prstGeom prst="rect">
            <a:avLst/>
          </a:prstGeom>
          <a:noFill/>
          <a:ln w="12700">
            <a:noFill/>
            <a:miter lim="800000"/>
            <a:headEnd/>
            <a:tailEnd/>
          </a:ln>
        </p:spPr>
        <p:txBody>
          <a:bodyPr wrap="none">
            <a:spAutoFit/>
          </a:bodyPr>
          <a:lstStyle/>
          <a:p>
            <a:pPr eaLnBrk="0" hangingPunct="0"/>
            <a:r>
              <a:rPr lang="en-US" sz="1400">
                <a:latin typeface="Times New Roman" pitchFamily="18" charset="0"/>
              </a:rPr>
              <a:t>July 18</a:t>
            </a:r>
          </a:p>
        </p:txBody>
      </p:sp>
      <p:sp>
        <p:nvSpPr>
          <p:cNvPr id="33824" name="Rectangle 31"/>
          <p:cNvSpPr>
            <a:spLocks noChangeArrowheads="1"/>
          </p:cNvSpPr>
          <p:nvPr/>
        </p:nvSpPr>
        <p:spPr bwMode="auto">
          <a:xfrm>
            <a:off x="6140450" y="2100263"/>
            <a:ext cx="831850" cy="304800"/>
          </a:xfrm>
          <a:prstGeom prst="rect">
            <a:avLst/>
          </a:prstGeom>
          <a:noFill/>
          <a:ln w="12700">
            <a:noFill/>
            <a:miter lim="800000"/>
            <a:headEnd/>
            <a:tailEnd/>
          </a:ln>
        </p:spPr>
        <p:txBody>
          <a:bodyPr wrap="none">
            <a:spAutoFit/>
          </a:bodyPr>
          <a:lstStyle/>
          <a:p>
            <a:pPr eaLnBrk="0" hangingPunct="0"/>
            <a:r>
              <a:rPr lang="en-US" sz="1400">
                <a:latin typeface="Times New Roman" pitchFamily="18" charset="0"/>
              </a:rPr>
              <a:t>August 3</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pPr>
              <a:defRPr/>
            </a:pPr>
            <a:r>
              <a:rPr lang="en-US" dirty="0" smtClean="0"/>
              <a:t>Radiometric Resolution</a:t>
            </a:r>
            <a:br>
              <a:rPr lang="en-US" dirty="0" smtClean="0"/>
            </a:br>
            <a:endParaRPr lang="en-US" dirty="0"/>
          </a:p>
        </p:txBody>
      </p:sp>
      <p:sp>
        <p:nvSpPr>
          <p:cNvPr id="3" name="Content Placeholder 2"/>
          <p:cNvSpPr>
            <a:spLocks noGrp="1"/>
          </p:cNvSpPr>
          <p:nvPr>
            <p:ph idx="1"/>
          </p:nvPr>
        </p:nvSpPr>
        <p:spPr>
          <a:xfrm>
            <a:off x="457200" y="1447800"/>
            <a:ext cx="8229600" cy="4114800"/>
          </a:xfrm>
        </p:spPr>
        <p:txBody>
          <a:bodyPr/>
          <a:lstStyle/>
          <a:p>
            <a:pPr algn="just">
              <a:defRPr/>
            </a:pPr>
            <a:r>
              <a:rPr lang="en-US" dirty="0" smtClean="0"/>
              <a:t>Sensitivity of the sensor to the magnitude of the received electromagnetic energy determines the radiometric resolution</a:t>
            </a:r>
          </a:p>
          <a:p>
            <a:pPr algn="just">
              <a:defRPr/>
            </a:pPr>
            <a:endParaRPr lang="en-US" dirty="0" smtClean="0"/>
          </a:p>
          <a:p>
            <a:pPr algn="just">
              <a:defRPr/>
            </a:pPr>
            <a:r>
              <a:rPr lang="en-US" dirty="0" smtClean="0"/>
              <a:t>Finer the radiometric resolution of a sensor, if it is more sensitive in detecting small differences in reflected or emitted energy</a:t>
            </a:r>
            <a:endParaRPr lang="en-US" dirty="0"/>
          </a:p>
        </p:txBody>
      </p:sp>
      <p:sp>
        <p:nvSpPr>
          <p:cNvPr id="4" name="Footer Placeholder 3"/>
          <p:cNvSpPr>
            <a:spLocks noGrp="1"/>
          </p:cNvSpPr>
          <p:nvPr>
            <p:ph type="ftr" sz="quarter" idx="11"/>
          </p:nvPr>
        </p:nvSpPr>
        <p:spPr/>
        <p:txBody>
          <a:bodyPr/>
          <a:lstStyle/>
          <a:p>
            <a:pPr>
              <a:defRPr/>
            </a:pPr>
            <a:r>
              <a:rPr lang="en-US" smtClean="0"/>
              <a:t>Remote Sensing &amp; GIS Applications Directorate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30723" name="Rectangle 2"/>
          <p:cNvSpPr>
            <a:spLocks noChangeArrowheads="1"/>
          </p:cNvSpPr>
          <p:nvPr/>
        </p:nvSpPr>
        <p:spPr bwMode="auto">
          <a:xfrm>
            <a:off x="1371600" y="601663"/>
            <a:ext cx="6400800" cy="769937"/>
          </a:xfrm>
          <a:prstGeom prst="rect">
            <a:avLst/>
          </a:prstGeom>
          <a:noFill/>
          <a:ln w="12700">
            <a:noFill/>
            <a:miter lim="800000"/>
            <a:headEnd/>
            <a:tailEnd/>
          </a:ln>
        </p:spPr>
        <p:txBody>
          <a:bodyPr>
            <a:spAutoFit/>
          </a:bodyPr>
          <a:lstStyle/>
          <a:p>
            <a:pPr algn="ctr">
              <a:defRPr/>
            </a:pPr>
            <a:r>
              <a:rPr lang="en-US" sz="4400" dirty="0">
                <a:solidFill>
                  <a:schemeClr val="tx2"/>
                </a:solidFill>
                <a:effectLst>
                  <a:outerShdw blurRad="38100" dist="38100" dir="2700000" algn="tl">
                    <a:srgbClr val="000000"/>
                  </a:outerShdw>
                </a:effectLst>
                <a:latin typeface="+mj-lt"/>
                <a:ea typeface="+mj-ea"/>
                <a:cs typeface="+mj-cs"/>
              </a:rPr>
              <a:t>Radiometric Resolution</a:t>
            </a:r>
          </a:p>
        </p:txBody>
      </p:sp>
      <p:sp>
        <p:nvSpPr>
          <p:cNvPr id="35844" name="Text Box 14"/>
          <p:cNvSpPr txBox="1">
            <a:spLocks noChangeArrowheads="1"/>
          </p:cNvSpPr>
          <p:nvPr/>
        </p:nvSpPr>
        <p:spPr bwMode="auto">
          <a:xfrm>
            <a:off x="8509000" y="5073650"/>
            <a:ext cx="590550" cy="336550"/>
          </a:xfrm>
          <a:prstGeom prst="rect">
            <a:avLst/>
          </a:prstGeom>
          <a:noFill/>
          <a:ln w="12700">
            <a:noFill/>
            <a:miter lim="800000"/>
            <a:headEnd/>
            <a:tailEnd/>
          </a:ln>
        </p:spPr>
        <p:txBody>
          <a:bodyPr wrap="none">
            <a:spAutoFit/>
          </a:bodyPr>
          <a:lstStyle/>
          <a:p>
            <a:pPr eaLnBrk="0" hangingPunct="0"/>
            <a:r>
              <a:rPr lang="en-US" sz="1600">
                <a:latin typeface="Times New Roman" pitchFamily="18" charset="0"/>
              </a:rPr>
              <a:t>1023</a:t>
            </a:r>
          </a:p>
        </p:txBody>
      </p:sp>
      <p:grpSp>
        <p:nvGrpSpPr>
          <p:cNvPr id="35845" name="Group 19"/>
          <p:cNvGrpSpPr>
            <a:grpSpLocks/>
          </p:cNvGrpSpPr>
          <p:nvPr/>
        </p:nvGrpSpPr>
        <p:grpSpPr bwMode="auto">
          <a:xfrm>
            <a:off x="152400" y="1981200"/>
            <a:ext cx="8378825" cy="3429000"/>
            <a:chOff x="152400" y="1981200"/>
            <a:chExt cx="8378825" cy="3429000"/>
          </a:xfrm>
        </p:grpSpPr>
        <p:sp>
          <p:nvSpPr>
            <p:cNvPr id="35847" name="Line 3"/>
            <p:cNvSpPr>
              <a:spLocks noChangeShapeType="1"/>
            </p:cNvSpPr>
            <p:nvPr/>
          </p:nvSpPr>
          <p:spPr bwMode="auto">
            <a:xfrm>
              <a:off x="495300" y="3200400"/>
              <a:ext cx="609600" cy="0"/>
            </a:xfrm>
            <a:prstGeom prst="line">
              <a:avLst/>
            </a:prstGeom>
            <a:noFill/>
            <a:ln w="25400">
              <a:solidFill>
                <a:schemeClr val="tx1"/>
              </a:solidFill>
              <a:round/>
              <a:headEnd/>
              <a:tailEnd type="triangle" w="med" len="med"/>
            </a:ln>
          </p:spPr>
          <p:txBody>
            <a:bodyPr/>
            <a:lstStyle/>
            <a:p>
              <a:endParaRPr lang="en-US"/>
            </a:p>
          </p:txBody>
        </p:sp>
        <p:sp>
          <p:nvSpPr>
            <p:cNvPr id="35848" name="Line 4"/>
            <p:cNvSpPr>
              <a:spLocks noChangeShapeType="1"/>
            </p:cNvSpPr>
            <p:nvPr/>
          </p:nvSpPr>
          <p:spPr bwMode="auto">
            <a:xfrm>
              <a:off x="530225" y="5257800"/>
              <a:ext cx="8001000" cy="0"/>
            </a:xfrm>
            <a:prstGeom prst="line">
              <a:avLst/>
            </a:prstGeom>
            <a:noFill/>
            <a:ln w="25400">
              <a:solidFill>
                <a:schemeClr val="tx1"/>
              </a:solidFill>
              <a:round/>
              <a:headEnd/>
              <a:tailEnd type="triangle" w="med" len="med"/>
            </a:ln>
          </p:spPr>
          <p:txBody>
            <a:bodyPr/>
            <a:lstStyle/>
            <a:p>
              <a:endParaRPr lang="en-US"/>
            </a:p>
          </p:txBody>
        </p:sp>
        <p:sp>
          <p:nvSpPr>
            <p:cNvPr id="35849" name="Text Box 5"/>
            <p:cNvSpPr txBox="1">
              <a:spLocks noChangeArrowheads="1"/>
            </p:cNvSpPr>
            <p:nvPr/>
          </p:nvSpPr>
          <p:spPr bwMode="auto">
            <a:xfrm>
              <a:off x="152400" y="2819400"/>
              <a:ext cx="979488" cy="304800"/>
            </a:xfrm>
            <a:prstGeom prst="rect">
              <a:avLst/>
            </a:prstGeom>
            <a:noFill/>
            <a:ln w="12700">
              <a:noFill/>
              <a:miter lim="800000"/>
              <a:headEnd/>
              <a:tailEnd/>
            </a:ln>
          </p:spPr>
          <p:txBody>
            <a:bodyPr wrap="none">
              <a:spAutoFit/>
            </a:bodyPr>
            <a:lstStyle/>
            <a:p>
              <a:pPr eaLnBrk="0" hangingPunct="0"/>
              <a:r>
                <a:rPr lang="en-US" sz="1400" i="1">
                  <a:latin typeface="Times New Roman" pitchFamily="18" charset="0"/>
                </a:rPr>
                <a:t>6-bit range</a:t>
              </a:r>
            </a:p>
          </p:txBody>
        </p:sp>
        <p:sp>
          <p:nvSpPr>
            <p:cNvPr id="35850" name="Text Box 6"/>
            <p:cNvSpPr txBox="1">
              <a:spLocks noChangeArrowheads="1"/>
            </p:cNvSpPr>
            <p:nvPr/>
          </p:nvSpPr>
          <p:spPr bwMode="auto">
            <a:xfrm>
              <a:off x="228600" y="3016250"/>
              <a:ext cx="285750" cy="336550"/>
            </a:xfrm>
            <a:prstGeom prst="rect">
              <a:avLst/>
            </a:prstGeom>
            <a:noFill/>
            <a:ln w="12700">
              <a:noFill/>
              <a:miter lim="800000"/>
              <a:headEnd/>
              <a:tailEnd/>
            </a:ln>
          </p:spPr>
          <p:txBody>
            <a:bodyPr wrap="none">
              <a:spAutoFit/>
            </a:bodyPr>
            <a:lstStyle/>
            <a:p>
              <a:pPr eaLnBrk="0" hangingPunct="0"/>
              <a:r>
                <a:rPr lang="en-US" sz="1600">
                  <a:latin typeface="Times New Roman" pitchFamily="18" charset="0"/>
                </a:rPr>
                <a:t>0</a:t>
              </a:r>
            </a:p>
          </p:txBody>
        </p:sp>
        <p:sp>
          <p:nvSpPr>
            <p:cNvPr id="35851" name="Text Box 7"/>
            <p:cNvSpPr txBox="1">
              <a:spLocks noChangeArrowheads="1"/>
            </p:cNvSpPr>
            <p:nvPr/>
          </p:nvSpPr>
          <p:spPr bwMode="auto">
            <a:xfrm>
              <a:off x="1060450" y="3016250"/>
              <a:ext cx="387350" cy="336550"/>
            </a:xfrm>
            <a:prstGeom prst="rect">
              <a:avLst/>
            </a:prstGeom>
            <a:noFill/>
            <a:ln w="12700">
              <a:noFill/>
              <a:miter lim="800000"/>
              <a:headEnd/>
              <a:tailEnd/>
            </a:ln>
          </p:spPr>
          <p:txBody>
            <a:bodyPr wrap="none">
              <a:spAutoFit/>
            </a:bodyPr>
            <a:lstStyle/>
            <a:p>
              <a:pPr eaLnBrk="0" hangingPunct="0"/>
              <a:r>
                <a:rPr lang="en-US" sz="1600">
                  <a:latin typeface="Times New Roman" pitchFamily="18" charset="0"/>
                </a:rPr>
                <a:t>63</a:t>
              </a:r>
            </a:p>
          </p:txBody>
        </p:sp>
        <p:sp>
          <p:nvSpPr>
            <p:cNvPr id="35852" name="Text Box 8"/>
            <p:cNvSpPr txBox="1">
              <a:spLocks noChangeArrowheads="1"/>
            </p:cNvSpPr>
            <p:nvPr/>
          </p:nvSpPr>
          <p:spPr bwMode="auto">
            <a:xfrm>
              <a:off x="152400" y="3733800"/>
              <a:ext cx="979488" cy="304800"/>
            </a:xfrm>
            <a:prstGeom prst="rect">
              <a:avLst/>
            </a:prstGeom>
            <a:noFill/>
            <a:ln w="12700">
              <a:noFill/>
              <a:miter lim="800000"/>
              <a:headEnd/>
              <a:tailEnd/>
            </a:ln>
          </p:spPr>
          <p:txBody>
            <a:bodyPr wrap="none">
              <a:spAutoFit/>
            </a:bodyPr>
            <a:lstStyle/>
            <a:p>
              <a:pPr eaLnBrk="0" hangingPunct="0"/>
              <a:r>
                <a:rPr lang="en-US" sz="1400" i="1">
                  <a:latin typeface="Times New Roman" pitchFamily="18" charset="0"/>
                </a:rPr>
                <a:t>8-bit range</a:t>
              </a:r>
            </a:p>
          </p:txBody>
        </p:sp>
        <p:sp>
          <p:nvSpPr>
            <p:cNvPr id="35853" name="Text Box 9"/>
            <p:cNvSpPr txBox="1">
              <a:spLocks noChangeArrowheads="1"/>
            </p:cNvSpPr>
            <p:nvPr/>
          </p:nvSpPr>
          <p:spPr bwMode="auto">
            <a:xfrm>
              <a:off x="228600" y="4006850"/>
              <a:ext cx="285750" cy="336550"/>
            </a:xfrm>
            <a:prstGeom prst="rect">
              <a:avLst/>
            </a:prstGeom>
            <a:noFill/>
            <a:ln w="12700">
              <a:noFill/>
              <a:miter lim="800000"/>
              <a:headEnd/>
              <a:tailEnd/>
            </a:ln>
          </p:spPr>
          <p:txBody>
            <a:bodyPr wrap="none">
              <a:spAutoFit/>
            </a:bodyPr>
            <a:lstStyle/>
            <a:p>
              <a:pPr eaLnBrk="0" hangingPunct="0"/>
              <a:r>
                <a:rPr lang="en-US" sz="1600">
                  <a:latin typeface="Times New Roman" pitchFamily="18" charset="0"/>
                </a:rPr>
                <a:t>0</a:t>
              </a:r>
            </a:p>
          </p:txBody>
        </p:sp>
        <p:sp>
          <p:nvSpPr>
            <p:cNvPr id="35854" name="Text Box 10"/>
            <p:cNvSpPr txBox="1">
              <a:spLocks noChangeArrowheads="1"/>
            </p:cNvSpPr>
            <p:nvPr/>
          </p:nvSpPr>
          <p:spPr bwMode="auto">
            <a:xfrm>
              <a:off x="4130675" y="4006850"/>
              <a:ext cx="488950" cy="336550"/>
            </a:xfrm>
            <a:prstGeom prst="rect">
              <a:avLst/>
            </a:prstGeom>
            <a:noFill/>
            <a:ln w="12700">
              <a:noFill/>
              <a:miter lim="800000"/>
              <a:headEnd/>
              <a:tailEnd/>
            </a:ln>
          </p:spPr>
          <p:txBody>
            <a:bodyPr wrap="none">
              <a:spAutoFit/>
            </a:bodyPr>
            <a:lstStyle/>
            <a:p>
              <a:pPr eaLnBrk="0" hangingPunct="0"/>
              <a:r>
                <a:rPr lang="en-US" sz="1600">
                  <a:latin typeface="Times New Roman" pitchFamily="18" charset="0"/>
                </a:rPr>
                <a:t>255</a:t>
              </a:r>
            </a:p>
          </p:txBody>
        </p:sp>
        <p:sp>
          <p:nvSpPr>
            <p:cNvPr id="35855" name="Line 11"/>
            <p:cNvSpPr>
              <a:spLocks noChangeShapeType="1"/>
            </p:cNvSpPr>
            <p:nvPr/>
          </p:nvSpPr>
          <p:spPr bwMode="auto">
            <a:xfrm>
              <a:off x="495300" y="4191000"/>
              <a:ext cx="3657600" cy="0"/>
            </a:xfrm>
            <a:prstGeom prst="line">
              <a:avLst/>
            </a:prstGeom>
            <a:noFill/>
            <a:ln w="25400">
              <a:solidFill>
                <a:schemeClr val="tx1"/>
              </a:solidFill>
              <a:round/>
              <a:headEnd/>
              <a:tailEnd type="triangle" w="med" len="med"/>
            </a:ln>
          </p:spPr>
          <p:txBody>
            <a:bodyPr/>
            <a:lstStyle/>
            <a:p>
              <a:endParaRPr lang="en-US"/>
            </a:p>
          </p:txBody>
        </p:sp>
        <p:sp>
          <p:nvSpPr>
            <p:cNvPr id="35856" name="Text Box 12"/>
            <p:cNvSpPr txBox="1">
              <a:spLocks noChangeArrowheads="1"/>
            </p:cNvSpPr>
            <p:nvPr/>
          </p:nvSpPr>
          <p:spPr bwMode="auto">
            <a:xfrm>
              <a:off x="228600" y="5073650"/>
              <a:ext cx="285750" cy="336550"/>
            </a:xfrm>
            <a:prstGeom prst="rect">
              <a:avLst/>
            </a:prstGeom>
            <a:noFill/>
            <a:ln w="12700">
              <a:noFill/>
              <a:miter lim="800000"/>
              <a:headEnd/>
              <a:tailEnd/>
            </a:ln>
          </p:spPr>
          <p:txBody>
            <a:bodyPr wrap="none">
              <a:spAutoFit/>
            </a:bodyPr>
            <a:lstStyle/>
            <a:p>
              <a:pPr eaLnBrk="0" hangingPunct="0"/>
              <a:r>
                <a:rPr lang="en-US" sz="1600">
                  <a:latin typeface="Times New Roman" pitchFamily="18" charset="0"/>
                </a:rPr>
                <a:t>0</a:t>
              </a:r>
            </a:p>
          </p:txBody>
        </p:sp>
        <p:sp>
          <p:nvSpPr>
            <p:cNvPr id="35857" name="Text Box 13"/>
            <p:cNvSpPr txBox="1">
              <a:spLocks noChangeArrowheads="1"/>
            </p:cNvSpPr>
            <p:nvPr/>
          </p:nvSpPr>
          <p:spPr bwMode="auto">
            <a:xfrm>
              <a:off x="152400" y="4800600"/>
              <a:ext cx="1068387" cy="304800"/>
            </a:xfrm>
            <a:prstGeom prst="rect">
              <a:avLst/>
            </a:prstGeom>
            <a:noFill/>
            <a:ln w="12700">
              <a:noFill/>
              <a:miter lim="800000"/>
              <a:headEnd/>
              <a:tailEnd/>
            </a:ln>
          </p:spPr>
          <p:txBody>
            <a:bodyPr wrap="none">
              <a:spAutoFit/>
            </a:bodyPr>
            <a:lstStyle/>
            <a:p>
              <a:pPr eaLnBrk="0" hangingPunct="0"/>
              <a:r>
                <a:rPr lang="en-US" sz="1400" i="1">
                  <a:latin typeface="Times New Roman" pitchFamily="18" charset="0"/>
                </a:rPr>
                <a:t>10-bit range</a:t>
              </a:r>
            </a:p>
          </p:txBody>
        </p:sp>
        <p:sp>
          <p:nvSpPr>
            <p:cNvPr id="35858" name="Line 3"/>
            <p:cNvSpPr>
              <a:spLocks noChangeShapeType="1"/>
            </p:cNvSpPr>
            <p:nvPr/>
          </p:nvSpPr>
          <p:spPr bwMode="auto">
            <a:xfrm>
              <a:off x="533400" y="2362200"/>
              <a:ext cx="365760" cy="0"/>
            </a:xfrm>
            <a:prstGeom prst="line">
              <a:avLst/>
            </a:prstGeom>
            <a:noFill/>
            <a:ln w="25400">
              <a:solidFill>
                <a:schemeClr val="tx1"/>
              </a:solidFill>
              <a:round/>
              <a:headEnd/>
              <a:tailEnd type="triangle" w="med" len="med"/>
            </a:ln>
          </p:spPr>
          <p:txBody>
            <a:bodyPr/>
            <a:lstStyle/>
            <a:p>
              <a:endParaRPr lang="en-US"/>
            </a:p>
          </p:txBody>
        </p:sp>
        <p:sp>
          <p:nvSpPr>
            <p:cNvPr id="35859" name="Text Box 5"/>
            <p:cNvSpPr txBox="1">
              <a:spLocks noChangeArrowheads="1"/>
            </p:cNvSpPr>
            <p:nvPr/>
          </p:nvSpPr>
          <p:spPr bwMode="auto">
            <a:xfrm>
              <a:off x="152400" y="1981200"/>
              <a:ext cx="987771" cy="307777"/>
            </a:xfrm>
            <a:prstGeom prst="rect">
              <a:avLst/>
            </a:prstGeom>
            <a:noFill/>
            <a:ln w="12700">
              <a:noFill/>
              <a:miter lim="800000"/>
              <a:headEnd/>
              <a:tailEnd/>
            </a:ln>
          </p:spPr>
          <p:txBody>
            <a:bodyPr wrap="none">
              <a:spAutoFit/>
            </a:bodyPr>
            <a:lstStyle/>
            <a:p>
              <a:pPr eaLnBrk="0" hangingPunct="0"/>
              <a:r>
                <a:rPr lang="en-US" sz="1400" i="1">
                  <a:latin typeface="Times New Roman" pitchFamily="18" charset="0"/>
                </a:rPr>
                <a:t>2-bit range</a:t>
              </a:r>
            </a:p>
          </p:txBody>
        </p:sp>
        <p:sp>
          <p:nvSpPr>
            <p:cNvPr id="35860" name="Text Box 6"/>
            <p:cNvSpPr txBox="1">
              <a:spLocks noChangeArrowheads="1"/>
            </p:cNvSpPr>
            <p:nvPr/>
          </p:nvSpPr>
          <p:spPr bwMode="auto">
            <a:xfrm>
              <a:off x="304800" y="2178050"/>
              <a:ext cx="285750" cy="336550"/>
            </a:xfrm>
            <a:prstGeom prst="rect">
              <a:avLst/>
            </a:prstGeom>
            <a:noFill/>
            <a:ln w="12700">
              <a:noFill/>
              <a:miter lim="800000"/>
              <a:headEnd/>
              <a:tailEnd/>
            </a:ln>
          </p:spPr>
          <p:txBody>
            <a:bodyPr wrap="none">
              <a:spAutoFit/>
            </a:bodyPr>
            <a:lstStyle/>
            <a:p>
              <a:pPr eaLnBrk="0" hangingPunct="0"/>
              <a:r>
                <a:rPr lang="en-US" sz="1600">
                  <a:latin typeface="Times New Roman" pitchFamily="18" charset="0"/>
                </a:rPr>
                <a:t>0</a:t>
              </a:r>
            </a:p>
          </p:txBody>
        </p:sp>
        <p:sp>
          <p:nvSpPr>
            <p:cNvPr id="35861" name="Text Box 7"/>
            <p:cNvSpPr txBox="1">
              <a:spLocks noChangeArrowheads="1"/>
            </p:cNvSpPr>
            <p:nvPr/>
          </p:nvSpPr>
          <p:spPr bwMode="auto">
            <a:xfrm>
              <a:off x="914400" y="2178050"/>
              <a:ext cx="287258" cy="338554"/>
            </a:xfrm>
            <a:prstGeom prst="rect">
              <a:avLst/>
            </a:prstGeom>
            <a:noFill/>
            <a:ln w="12700">
              <a:noFill/>
              <a:miter lim="800000"/>
              <a:headEnd/>
              <a:tailEnd/>
            </a:ln>
          </p:spPr>
          <p:txBody>
            <a:bodyPr wrap="none">
              <a:spAutoFit/>
            </a:bodyPr>
            <a:lstStyle/>
            <a:p>
              <a:pPr eaLnBrk="0" hangingPunct="0"/>
              <a:r>
                <a:rPr lang="en-US" sz="1600">
                  <a:latin typeface="Times New Roman" pitchFamily="18" charset="0"/>
                </a:rPr>
                <a:t>4</a:t>
              </a:r>
            </a:p>
          </p:txBody>
        </p:sp>
      </p:grpSp>
      <p:pic>
        <p:nvPicPr>
          <p:cNvPr id="35846" name="Picture 20" descr="Rediometric Reso.jpg"/>
          <p:cNvPicPr>
            <a:picLocks noChangeAspect="1"/>
          </p:cNvPicPr>
          <p:nvPr/>
        </p:nvPicPr>
        <p:blipFill>
          <a:blip r:embed="rId2"/>
          <a:srcRect/>
          <a:stretch>
            <a:fillRect/>
          </a:stretch>
        </p:blipFill>
        <p:spPr bwMode="auto">
          <a:xfrm>
            <a:off x="4800600" y="1371600"/>
            <a:ext cx="3998913"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72706" name="Rectangle 2"/>
          <p:cNvSpPr>
            <a:spLocks noGrp="1" noChangeArrowheads="1"/>
          </p:cNvSpPr>
          <p:nvPr>
            <p:ph type="title"/>
          </p:nvPr>
        </p:nvSpPr>
        <p:spPr/>
        <p:txBody>
          <a:bodyPr/>
          <a:lstStyle/>
          <a:p>
            <a:pPr eaLnBrk="1" hangingPunct="1">
              <a:defRPr/>
            </a:pPr>
            <a:r>
              <a:rPr lang="en-US" dirty="0"/>
              <a:t>Types of Remote Sensing</a:t>
            </a:r>
          </a:p>
        </p:txBody>
      </p:sp>
      <p:sp>
        <p:nvSpPr>
          <p:cNvPr id="72707" name="Rectangle 3"/>
          <p:cNvSpPr>
            <a:spLocks noGrp="1" noChangeArrowheads="1"/>
          </p:cNvSpPr>
          <p:nvPr>
            <p:ph type="body" idx="1"/>
          </p:nvPr>
        </p:nvSpPr>
        <p:spPr/>
        <p:txBody>
          <a:bodyPr/>
          <a:lstStyle/>
          <a:p>
            <a:pPr eaLnBrk="1" hangingPunct="1">
              <a:defRPr/>
            </a:pPr>
            <a:r>
              <a:rPr lang="en-US"/>
              <a:t>Aerial Photography</a:t>
            </a:r>
          </a:p>
          <a:p>
            <a:pPr eaLnBrk="1" hangingPunct="1">
              <a:defRPr/>
            </a:pPr>
            <a:endParaRPr lang="en-US"/>
          </a:p>
          <a:p>
            <a:pPr eaLnBrk="1" hangingPunct="1">
              <a:defRPr/>
            </a:pPr>
            <a:r>
              <a:rPr lang="en-US"/>
              <a:t>Multispectral</a:t>
            </a:r>
          </a:p>
          <a:p>
            <a:pPr eaLnBrk="1" hangingPunct="1">
              <a:defRPr/>
            </a:pPr>
            <a:endParaRPr lang="en-US"/>
          </a:p>
          <a:p>
            <a:pPr eaLnBrk="1" hangingPunct="1">
              <a:defRPr/>
            </a:pPr>
            <a:r>
              <a:rPr lang="en-US"/>
              <a:t>Active and Passive Microwave and LIDAR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174082" name="Rectangle 2"/>
          <p:cNvSpPr>
            <a:spLocks noGrp="1" noChangeArrowheads="1"/>
          </p:cNvSpPr>
          <p:nvPr>
            <p:ph type="title"/>
          </p:nvPr>
        </p:nvSpPr>
        <p:spPr/>
        <p:txBody>
          <a:bodyPr/>
          <a:lstStyle/>
          <a:p>
            <a:pPr eaLnBrk="1" hangingPunct="1">
              <a:defRPr/>
            </a:pPr>
            <a:r>
              <a:rPr lang="en-US" dirty="0" smtClean="0"/>
              <a:t>Some known satellites</a:t>
            </a:r>
            <a:endParaRPr lang="en-US" dirty="0"/>
          </a:p>
        </p:txBody>
      </p:sp>
      <p:sp>
        <p:nvSpPr>
          <p:cNvPr id="174083" name="Rectangle 3"/>
          <p:cNvSpPr>
            <a:spLocks noGrp="1" noChangeArrowheads="1"/>
          </p:cNvSpPr>
          <p:nvPr>
            <p:ph type="body" idx="1"/>
          </p:nvPr>
        </p:nvSpPr>
        <p:spPr/>
        <p:txBody>
          <a:bodyPr/>
          <a:lstStyle/>
          <a:p>
            <a:pPr eaLnBrk="1" hangingPunct="1">
              <a:defRPr/>
            </a:pPr>
            <a:r>
              <a:rPr lang="en-US"/>
              <a:t>NOAA-AVHRR (1100 m)</a:t>
            </a:r>
          </a:p>
          <a:p>
            <a:pPr eaLnBrk="1" hangingPunct="1">
              <a:defRPr/>
            </a:pPr>
            <a:r>
              <a:rPr lang="en-US"/>
              <a:t>GOES (700 m)</a:t>
            </a:r>
          </a:p>
          <a:p>
            <a:pPr eaLnBrk="1" hangingPunct="1">
              <a:defRPr/>
            </a:pPr>
            <a:r>
              <a:rPr lang="en-US"/>
              <a:t>MODIS (250, 500, 1000 m)</a:t>
            </a:r>
          </a:p>
          <a:p>
            <a:pPr eaLnBrk="1" hangingPunct="1">
              <a:defRPr/>
            </a:pPr>
            <a:r>
              <a:rPr lang="en-US"/>
              <a:t>Landsat TM and ETM (30 – 60 m)</a:t>
            </a:r>
          </a:p>
          <a:p>
            <a:pPr eaLnBrk="1" hangingPunct="1">
              <a:defRPr/>
            </a:pPr>
            <a:r>
              <a:rPr lang="en-US"/>
              <a:t>SPOT (10 – 20 m)</a:t>
            </a:r>
          </a:p>
          <a:p>
            <a:pPr eaLnBrk="1" hangingPunct="1">
              <a:defRPr/>
            </a:pPr>
            <a:r>
              <a:rPr lang="en-US"/>
              <a:t>IKONOS (4, 1 m)</a:t>
            </a:r>
          </a:p>
          <a:p>
            <a:pPr eaLnBrk="1" hangingPunct="1">
              <a:defRPr/>
            </a:pPr>
            <a:r>
              <a:rPr lang="en-US"/>
              <a:t>Quickbird (0.6 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161794" name="Rectangle 2"/>
          <p:cNvSpPr>
            <a:spLocks noGrp="1" noChangeArrowheads="1"/>
          </p:cNvSpPr>
          <p:nvPr>
            <p:ph type="title"/>
          </p:nvPr>
        </p:nvSpPr>
        <p:spPr/>
        <p:txBody>
          <a:bodyPr/>
          <a:lstStyle/>
          <a:p>
            <a:pPr eaLnBrk="1" hangingPunct="1">
              <a:defRPr/>
            </a:pPr>
            <a:r>
              <a:rPr lang="en-US" sz="4000"/>
              <a:t>AVHRR (Advanced Very High Resolution Radiometer) NASA</a:t>
            </a:r>
          </a:p>
        </p:txBody>
      </p:sp>
      <p:pic>
        <p:nvPicPr>
          <p:cNvPr id="38916" name="Picture 3" descr="eastcoast_june84"/>
          <p:cNvPicPr>
            <a:picLocks noChangeAspect="1" noChangeArrowheads="1"/>
          </p:cNvPicPr>
          <p:nvPr/>
        </p:nvPicPr>
        <p:blipFill>
          <a:blip r:embed="rId3"/>
          <a:srcRect/>
          <a:stretch>
            <a:fillRect/>
          </a:stretch>
        </p:blipFill>
        <p:spPr bwMode="auto">
          <a:xfrm>
            <a:off x="2895600" y="1905000"/>
            <a:ext cx="4648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176132" name="Rectangle 4"/>
          <p:cNvSpPr>
            <a:spLocks noGrp="1" noChangeArrowheads="1"/>
          </p:cNvSpPr>
          <p:nvPr>
            <p:ph type="title"/>
          </p:nvPr>
        </p:nvSpPr>
        <p:spPr/>
        <p:txBody>
          <a:bodyPr/>
          <a:lstStyle/>
          <a:p>
            <a:pPr eaLnBrk="1" hangingPunct="1">
              <a:defRPr/>
            </a:pPr>
            <a:r>
              <a:rPr lang="en-US" sz="4000"/>
              <a:t>GOES (Geostationary Operational Environmental Satellites) IR 4</a:t>
            </a:r>
          </a:p>
        </p:txBody>
      </p:sp>
      <p:pic>
        <p:nvPicPr>
          <p:cNvPr id="39940" name="Picture 6" descr="current goes west infra red west conus sector image">
            <a:hlinkClick r:id="rId3"/>
          </p:cNvPr>
          <p:cNvPicPr>
            <a:picLocks noChangeAspect="1" noChangeArrowheads="1"/>
          </p:cNvPicPr>
          <p:nvPr/>
        </p:nvPicPr>
        <p:blipFill>
          <a:blip r:embed="rId4"/>
          <a:srcRect/>
          <a:stretch>
            <a:fillRect/>
          </a:stretch>
        </p:blipFill>
        <p:spPr bwMode="auto">
          <a:xfrm>
            <a:off x="1905000" y="1752600"/>
            <a:ext cx="5486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171012" name="Rectangle 4"/>
          <p:cNvSpPr>
            <a:spLocks noGrp="1" noChangeArrowheads="1"/>
          </p:cNvSpPr>
          <p:nvPr>
            <p:ph type="title"/>
          </p:nvPr>
        </p:nvSpPr>
        <p:spPr/>
        <p:txBody>
          <a:bodyPr/>
          <a:lstStyle/>
          <a:p>
            <a:pPr eaLnBrk="1" hangingPunct="1">
              <a:defRPr/>
            </a:pPr>
            <a:r>
              <a:rPr lang="en-US"/>
              <a:t>MODIS (250 m)</a:t>
            </a:r>
          </a:p>
        </p:txBody>
      </p:sp>
      <p:pic>
        <p:nvPicPr>
          <p:cNvPr id="40964" name="Picture 6" descr="image10232005_250m"/>
          <p:cNvPicPr>
            <a:picLocks noChangeAspect="1" noChangeArrowheads="1"/>
          </p:cNvPicPr>
          <p:nvPr/>
        </p:nvPicPr>
        <p:blipFill>
          <a:blip r:embed="rId3"/>
          <a:srcRect/>
          <a:stretch>
            <a:fillRect/>
          </a:stretch>
        </p:blipFill>
        <p:spPr bwMode="auto">
          <a:xfrm>
            <a:off x="1600200" y="1447800"/>
            <a:ext cx="5943600"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pic>
        <p:nvPicPr>
          <p:cNvPr id="41987" name="Picture 3" descr="mantm"/>
          <p:cNvPicPr>
            <a:picLocks noChangeAspect="1" noChangeArrowheads="1"/>
          </p:cNvPicPr>
          <p:nvPr/>
        </p:nvPicPr>
        <p:blipFill>
          <a:blip r:embed="rId3"/>
          <a:srcRect/>
          <a:stretch>
            <a:fillRect/>
          </a:stretch>
        </p:blipFill>
        <p:spPr bwMode="auto">
          <a:xfrm>
            <a:off x="2057400" y="1524000"/>
            <a:ext cx="5029200" cy="4343400"/>
          </a:xfrm>
          <a:prstGeom prst="rect">
            <a:avLst/>
          </a:prstGeom>
          <a:noFill/>
          <a:ln w="9525">
            <a:noFill/>
            <a:miter lim="800000"/>
            <a:headEnd/>
            <a:tailEnd/>
          </a:ln>
        </p:spPr>
      </p:pic>
      <p:sp>
        <p:nvSpPr>
          <p:cNvPr id="159746" name="Rectangle 2"/>
          <p:cNvSpPr>
            <a:spLocks noGrp="1" noChangeArrowheads="1"/>
          </p:cNvSpPr>
          <p:nvPr>
            <p:ph type="title"/>
          </p:nvPr>
        </p:nvSpPr>
        <p:spPr>
          <a:xfrm>
            <a:off x="457200" y="152400"/>
            <a:ext cx="8229600" cy="1371600"/>
          </a:xfrm>
        </p:spPr>
        <p:txBody>
          <a:bodyPr/>
          <a:lstStyle/>
          <a:p>
            <a:pPr eaLnBrk="1" hangingPunct="1">
              <a:defRPr/>
            </a:pPr>
            <a:r>
              <a:rPr lang="en-US" sz="4000"/>
              <a:t>Landsat TM </a:t>
            </a:r>
            <a:br>
              <a:rPr lang="en-US" sz="4000"/>
            </a:br>
            <a:r>
              <a:rPr lang="en-US" sz="4000"/>
              <a:t>(False Color Composite)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160770" name="Rectangle 2"/>
          <p:cNvSpPr>
            <a:spLocks noGrp="1" noChangeArrowheads="1"/>
          </p:cNvSpPr>
          <p:nvPr>
            <p:ph type="title"/>
          </p:nvPr>
        </p:nvSpPr>
        <p:spPr/>
        <p:txBody>
          <a:bodyPr/>
          <a:lstStyle/>
          <a:p>
            <a:pPr eaLnBrk="1" hangingPunct="1">
              <a:defRPr/>
            </a:pPr>
            <a:r>
              <a:rPr lang="en-US"/>
              <a:t>SPOT (2.5 m)</a:t>
            </a:r>
          </a:p>
        </p:txBody>
      </p:sp>
      <p:pic>
        <p:nvPicPr>
          <p:cNvPr id="43012" name="Picture 11" descr="r78_spot5_2_5_cn_washing_800"/>
          <p:cNvPicPr>
            <a:picLocks noChangeAspect="1" noChangeArrowheads="1"/>
          </p:cNvPicPr>
          <p:nvPr/>
        </p:nvPicPr>
        <p:blipFill>
          <a:blip r:embed="rId3"/>
          <a:srcRect/>
          <a:stretch>
            <a:fillRect/>
          </a:stretch>
        </p:blipFill>
        <p:spPr bwMode="auto">
          <a:xfrm>
            <a:off x="1676400" y="1524000"/>
            <a:ext cx="5943600"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56322" name="Rectangle 2"/>
          <p:cNvSpPr>
            <a:spLocks noGrp="1" noChangeArrowheads="1"/>
          </p:cNvSpPr>
          <p:nvPr>
            <p:ph type="title"/>
          </p:nvPr>
        </p:nvSpPr>
        <p:spPr/>
        <p:txBody>
          <a:bodyPr/>
          <a:lstStyle/>
          <a:p>
            <a:pPr eaLnBrk="1" hangingPunct="1">
              <a:defRPr/>
            </a:pPr>
            <a:r>
              <a:rPr lang="en-US" dirty="0"/>
              <a:t>Remote </a:t>
            </a:r>
            <a:r>
              <a:rPr lang="en-US" dirty="0" smtClean="0"/>
              <a:t>Sensing</a:t>
            </a:r>
            <a:endParaRPr lang="en-US" dirty="0"/>
          </a:p>
        </p:txBody>
      </p:sp>
      <p:sp>
        <p:nvSpPr>
          <p:cNvPr id="56323" name="Rectangle 3"/>
          <p:cNvSpPr>
            <a:spLocks noGrp="1" noChangeArrowheads="1"/>
          </p:cNvSpPr>
          <p:nvPr>
            <p:ph type="body" idx="1"/>
          </p:nvPr>
        </p:nvSpPr>
        <p:spPr>
          <a:xfrm>
            <a:off x="685800" y="1676400"/>
            <a:ext cx="7772400" cy="4114800"/>
          </a:xfrm>
        </p:spPr>
        <p:txBody>
          <a:bodyPr/>
          <a:lstStyle/>
          <a:p>
            <a:pPr eaLnBrk="1" hangingPunct="1">
              <a:defRPr/>
            </a:pPr>
            <a:r>
              <a:rPr lang="en-US" sz="2800" dirty="0"/>
              <a:t>Remote </a:t>
            </a:r>
            <a:r>
              <a:rPr lang="en-US" sz="2800" dirty="0" smtClean="0"/>
              <a:t>Sensing:</a:t>
            </a:r>
            <a:endParaRPr lang="en-US" sz="2800" dirty="0"/>
          </a:p>
          <a:p>
            <a:pPr eaLnBrk="1" hangingPunct="1">
              <a:lnSpc>
                <a:spcPct val="65000"/>
              </a:lnSpc>
              <a:defRPr/>
            </a:pPr>
            <a:endParaRPr lang="en-US" sz="2800" dirty="0"/>
          </a:p>
          <a:p>
            <a:pPr lvl="1" eaLnBrk="1" hangingPunct="1">
              <a:defRPr/>
            </a:pPr>
            <a:r>
              <a:rPr lang="en-US" sz="2400" dirty="0" smtClean="0"/>
              <a:t>The </a:t>
            </a:r>
            <a:r>
              <a:rPr lang="en-US" sz="2400" dirty="0"/>
              <a:t>art and science of obtaining information about an object </a:t>
            </a:r>
            <a:r>
              <a:rPr lang="en-US" sz="2400"/>
              <a:t>without </a:t>
            </a:r>
            <a:r>
              <a:rPr lang="en-US" sz="2400" smtClean="0"/>
              <a:t>physical </a:t>
            </a:r>
            <a:r>
              <a:rPr lang="en-US" sz="2400" dirty="0" smtClean="0"/>
              <a:t>contact  between the  object and sensor</a:t>
            </a:r>
          </a:p>
          <a:p>
            <a:pPr lvl="1" eaLnBrk="1" hangingPunct="1">
              <a:defRPr/>
            </a:pPr>
            <a:r>
              <a:rPr lang="en-US" sz="2400" dirty="0" smtClean="0"/>
              <a:t>The processes of collecting information about Earth surfaces and phenomena using sensors not in physical contact with the surfaces and phenomena of interest. </a:t>
            </a:r>
          </a:p>
          <a:p>
            <a:pPr lvl="1" eaLnBrk="1" hangingPunct="1">
              <a:defRPr/>
            </a:pPr>
            <a:r>
              <a:rPr lang="en-US" sz="2400" dirty="0" smtClean="0"/>
              <a:t>There </a:t>
            </a:r>
            <a:r>
              <a:rPr lang="en-US" sz="2400" dirty="0"/>
              <a:t>is a medium of transmission </a:t>
            </a:r>
            <a:r>
              <a:rPr lang="en-US" sz="2400" dirty="0" smtClean="0"/>
              <a:t>involved i.e. Earth’s Atmosphere.</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166916" name="Rectangle 4"/>
          <p:cNvSpPr>
            <a:spLocks noGrp="1" noChangeArrowheads="1"/>
          </p:cNvSpPr>
          <p:nvPr>
            <p:ph type="title"/>
          </p:nvPr>
        </p:nvSpPr>
        <p:spPr/>
        <p:txBody>
          <a:bodyPr/>
          <a:lstStyle/>
          <a:p>
            <a:pPr eaLnBrk="1" hangingPunct="1">
              <a:defRPr/>
            </a:pPr>
            <a:r>
              <a:rPr lang="en-US"/>
              <a:t>QUICKBIRD (0.6 m)</a:t>
            </a:r>
          </a:p>
        </p:txBody>
      </p:sp>
      <p:pic>
        <p:nvPicPr>
          <p:cNvPr id="44036" name="Picture 8" descr="upheaval_crater_utah_april20_2003_dg"/>
          <p:cNvPicPr>
            <a:picLocks noChangeAspect="1" noChangeArrowheads="1"/>
          </p:cNvPicPr>
          <p:nvPr/>
        </p:nvPicPr>
        <p:blipFill>
          <a:blip r:embed="rId3"/>
          <a:srcRect/>
          <a:stretch>
            <a:fillRect/>
          </a:stretch>
        </p:blipFill>
        <p:spPr bwMode="auto">
          <a:xfrm>
            <a:off x="2209800" y="1447800"/>
            <a:ext cx="4800600" cy="4592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162818" name="Rectangle 2"/>
          <p:cNvSpPr>
            <a:spLocks noGrp="1" noChangeArrowheads="1"/>
          </p:cNvSpPr>
          <p:nvPr>
            <p:ph type="title"/>
          </p:nvPr>
        </p:nvSpPr>
        <p:spPr/>
        <p:txBody>
          <a:bodyPr/>
          <a:lstStyle/>
          <a:p>
            <a:pPr eaLnBrk="1" hangingPunct="1">
              <a:defRPr/>
            </a:pPr>
            <a:r>
              <a:rPr lang="en-US"/>
              <a:t>IKONOS (4 m Multispectral) </a:t>
            </a:r>
          </a:p>
        </p:txBody>
      </p:sp>
      <p:pic>
        <p:nvPicPr>
          <p:cNvPr id="45060" name="Picture 3" descr="montereyikonos"/>
          <p:cNvPicPr>
            <a:picLocks noChangeAspect="1" noChangeArrowheads="1"/>
          </p:cNvPicPr>
          <p:nvPr/>
        </p:nvPicPr>
        <p:blipFill>
          <a:blip r:embed="rId3"/>
          <a:srcRect/>
          <a:stretch>
            <a:fillRect/>
          </a:stretch>
        </p:blipFill>
        <p:spPr bwMode="auto">
          <a:xfrm>
            <a:off x="2438400" y="1371600"/>
            <a:ext cx="4648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163842" name="Rectangle 2"/>
          <p:cNvSpPr>
            <a:spLocks noGrp="1" noChangeArrowheads="1"/>
          </p:cNvSpPr>
          <p:nvPr>
            <p:ph type="title"/>
          </p:nvPr>
        </p:nvSpPr>
        <p:spPr/>
        <p:txBody>
          <a:bodyPr/>
          <a:lstStyle/>
          <a:p>
            <a:pPr eaLnBrk="1" hangingPunct="1">
              <a:defRPr/>
            </a:pPr>
            <a:r>
              <a:rPr lang="en-US"/>
              <a:t>IKONOS (1 m Panchromatic)</a:t>
            </a:r>
          </a:p>
        </p:txBody>
      </p:sp>
      <p:pic>
        <p:nvPicPr>
          <p:cNvPr id="46084" name="Picture 3" descr="1P_broncos_full"/>
          <p:cNvPicPr>
            <a:picLocks noChangeAspect="1" noChangeArrowheads="1"/>
          </p:cNvPicPr>
          <p:nvPr/>
        </p:nvPicPr>
        <p:blipFill>
          <a:blip r:embed="rId2"/>
          <a:srcRect/>
          <a:stretch>
            <a:fillRect/>
          </a:stretch>
        </p:blipFill>
        <p:spPr bwMode="auto">
          <a:xfrm>
            <a:off x="457200" y="1516063"/>
            <a:ext cx="7086600" cy="516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188420" name="Rectangle 4"/>
          <p:cNvSpPr>
            <a:spLocks noGrp="1" noChangeArrowheads="1"/>
          </p:cNvSpPr>
          <p:nvPr>
            <p:ph type="title"/>
          </p:nvPr>
        </p:nvSpPr>
        <p:spPr/>
        <p:txBody>
          <a:bodyPr/>
          <a:lstStyle/>
          <a:p>
            <a:pPr eaLnBrk="1" hangingPunct="1">
              <a:defRPr/>
            </a:pPr>
            <a:r>
              <a:rPr lang="en-US" sz="4000"/>
              <a:t>RADAR </a:t>
            </a:r>
            <a:br>
              <a:rPr lang="en-US" sz="4000"/>
            </a:br>
            <a:r>
              <a:rPr lang="en-US" sz="4000"/>
              <a:t>(Radio Detection and Ranging)</a:t>
            </a:r>
          </a:p>
        </p:txBody>
      </p:sp>
      <p:pic>
        <p:nvPicPr>
          <p:cNvPr id="47108" name="Picture 6" descr="Pasadena2"/>
          <p:cNvPicPr>
            <a:picLocks noChangeAspect="1" noChangeArrowheads="1"/>
          </p:cNvPicPr>
          <p:nvPr/>
        </p:nvPicPr>
        <p:blipFill>
          <a:blip r:embed="rId3"/>
          <a:srcRect/>
          <a:stretch>
            <a:fillRect/>
          </a:stretch>
        </p:blipFill>
        <p:spPr bwMode="auto">
          <a:xfrm>
            <a:off x="2057400" y="1752600"/>
            <a:ext cx="5562600" cy="4210050"/>
          </a:xfrm>
          <a:prstGeom prst="rect">
            <a:avLst/>
          </a:prstGeom>
          <a:noFill/>
          <a:ln w="9525">
            <a:noFill/>
            <a:miter lim="800000"/>
            <a:headEnd/>
            <a:tailEnd/>
          </a:ln>
        </p:spPr>
      </p:pic>
      <p:sp>
        <p:nvSpPr>
          <p:cNvPr id="47109" name="Text Box 7"/>
          <p:cNvSpPr txBox="1">
            <a:spLocks noChangeArrowheads="1"/>
          </p:cNvSpPr>
          <p:nvPr/>
        </p:nvSpPr>
        <p:spPr bwMode="auto">
          <a:xfrm>
            <a:off x="5562600" y="5638800"/>
            <a:ext cx="1981200" cy="244475"/>
          </a:xfrm>
          <a:prstGeom prst="rect">
            <a:avLst/>
          </a:prstGeom>
          <a:noFill/>
          <a:ln w="9525">
            <a:noFill/>
            <a:miter lim="800000"/>
            <a:headEnd/>
            <a:tailEnd/>
          </a:ln>
        </p:spPr>
        <p:txBody>
          <a:bodyPr>
            <a:spAutoFit/>
          </a:bodyPr>
          <a:lstStyle/>
          <a:p>
            <a:pPr eaLnBrk="0" hangingPunct="0">
              <a:spcBef>
                <a:spcPct val="50000"/>
              </a:spcBef>
            </a:pPr>
            <a:r>
              <a:rPr lang="en-US" sz="1000" i="1"/>
              <a:t>Image: NASA 2005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191492" name="Rectangle 4"/>
          <p:cNvSpPr>
            <a:spLocks noGrp="1" noChangeArrowheads="1"/>
          </p:cNvSpPr>
          <p:nvPr>
            <p:ph type="title"/>
          </p:nvPr>
        </p:nvSpPr>
        <p:spPr/>
        <p:txBody>
          <a:bodyPr/>
          <a:lstStyle/>
          <a:p>
            <a:pPr eaLnBrk="1" hangingPunct="1">
              <a:defRPr/>
            </a:pPr>
            <a:r>
              <a:rPr lang="en-US" sz="4000"/>
              <a:t>LIDAR </a:t>
            </a:r>
            <a:br>
              <a:rPr lang="en-US" sz="4000"/>
            </a:br>
            <a:r>
              <a:rPr lang="en-US" sz="4000"/>
              <a:t>(Light Detection and Ranging)</a:t>
            </a:r>
          </a:p>
        </p:txBody>
      </p:sp>
      <p:pic>
        <p:nvPicPr>
          <p:cNvPr id="48132" name="Picture 6" descr="ld2">
            <a:hlinkClick r:id="rId2"/>
          </p:cNvPr>
          <p:cNvPicPr>
            <a:picLocks noChangeAspect="1" noChangeArrowheads="1"/>
          </p:cNvPicPr>
          <p:nvPr/>
        </p:nvPicPr>
        <p:blipFill>
          <a:blip r:embed="rId3"/>
          <a:srcRect/>
          <a:stretch>
            <a:fillRect/>
          </a:stretch>
        </p:blipFill>
        <p:spPr bwMode="auto">
          <a:xfrm>
            <a:off x="5181600" y="2209800"/>
            <a:ext cx="3248025" cy="2438400"/>
          </a:xfrm>
          <a:prstGeom prst="rect">
            <a:avLst/>
          </a:prstGeom>
          <a:noFill/>
          <a:ln w="9525">
            <a:noFill/>
            <a:miter lim="800000"/>
            <a:headEnd/>
            <a:tailEnd/>
          </a:ln>
        </p:spPr>
      </p:pic>
      <p:pic>
        <p:nvPicPr>
          <p:cNvPr id="48133" name="Picture 8" descr="KIT0617_">
            <a:hlinkClick r:id="rId4"/>
          </p:cNvPr>
          <p:cNvPicPr>
            <a:picLocks noChangeAspect="1" noChangeArrowheads="1"/>
          </p:cNvPicPr>
          <p:nvPr/>
        </p:nvPicPr>
        <p:blipFill>
          <a:blip r:embed="rId5"/>
          <a:srcRect/>
          <a:stretch>
            <a:fillRect/>
          </a:stretch>
        </p:blipFill>
        <p:spPr bwMode="auto">
          <a:xfrm>
            <a:off x="1143000" y="2209800"/>
            <a:ext cx="3657600" cy="2438400"/>
          </a:xfrm>
          <a:prstGeom prst="rect">
            <a:avLst/>
          </a:prstGeom>
          <a:noFill/>
          <a:ln w="9525">
            <a:noFill/>
            <a:miter lim="800000"/>
            <a:headEnd/>
            <a:tailEnd/>
          </a:ln>
        </p:spPr>
      </p:pic>
      <p:sp>
        <p:nvSpPr>
          <p:cNvPr id="48134" name="Text Box 9"/>
          <p:cNvSpPr txBox="1">
            <a:spLocks noChangeArrowheads="1"/>
          </p:cNvSpPr>
          <p:nvPr/>
        </p:nvSpPr>
        <p:spPr bwMode="auto">
          <a:xfrm>
            <a:off x="1371600" y="4953000"/>
            <a:ext cx="1981200" cy="549275"/>
          </a:xfrm>
          <a:prstGeom prst="rect">
            <a:avLst/>
          </a:prstGeom>
          <a:noFill/>
          <a:ln w="9525">
            <a:noFill/>
            <a:miter lim="800000"/>
            <a:headEnd/>
            <a:tailEnd/>
          </a:ln>
        </p:spPr>
        <p:txBody>
          <a:bodyPr>
            <a:spAutoFit/>
          </a:bodyPr>
          <a:lstStyle/>
          <a:p>
            <a:pPr eaLnBrk="0" hangingPunct="0">
              <a:spcBef>
                <a:spcPct val="50000"/>
              </a:spcBef>
            </a:pPr>
            <a:r>
              <a:rPr lang="en-US" sz="1000" i="1"/>
              <a:t>Image: Bainbridge Island, WA courtesy Pudget Sound LIDAR Consortium, 2005</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0"/>
          </p:nvPr>
        </p:nvSpPr>
        <p:spPr/>
        <p:txBody>
          <a:bodyPr/>
          <a:lstStyle/>
          <a:p>
            <a:pPr>
              <a:defRPr/>
            </a:pPr>
            <a:r>
              <a:rPr lang="en-US"/>
              <a:t>Remote Sensing &amp; GIS Applications Directorate</a:t>
            </a:r>
          </a:p>
        </p:txBody>
      </p:sp>
      <p:pic>
        <p:nvPicPr>
          <p:cNvPr id="59394" name="Picture 2"/>
          <p:cNvPicPr>
            <a:picLocks noChangeAspect="1" noChangeArrowheads="1"/>
          </p:cNvPicPr>
          <p:nvPr/>
        </p:nvPicPr>
        <p:blipFill>
          <a:blip r:embed="rId2"/>
          <a:srcRect/>
          <a:stretch>
            <a:fillRect/>
          </a:stretch>
        </p:blipFill>
        <p:spPr bwMode="auto">
          <a:xfrm>
            <a:off x="2100263" y="1181100"/>
            <a:ext cx="4738687" cy="4792663"/>
          </a:xfrm>
          <a:prstGeom prst="rect">
            <a:avLst/>
          </a:prstGeom>
          <a:noFill/>
          <a:effectLst>
            <a:outerShdw dist="107763" dir="2700000" algn="ctr" rotWithShape="0">
              <a:srgbClr val="000000"/>
            </a:outerShdw>
          </a:effectLst>
        </p:spPr>
      </p:pic>
      <p:sp>
        <p:nvSpPr>
          <p:cNvPr id="49156" name="Text Box 3"/>
          <p:cNvSpPr txBox="1">
            <a:spLocks noChangeArrowheads="1"/>
          </p:cNvSpPr>
          <p:nvPr/>
        </p:nvSpPr>
        <p:spPr bwMode="auto">
          <a:xfrm>
            <a:off x="5851525" y="6213475"/>
            <a:ext cx="184150" cy="457200"/>
          </a:xfrm>
          <a:prstGeom prst="rect">
            <a:avLst/>
          </a:prstGeom>
          <a:noFill/>
          <a:ln w="12700">
            <a:noFill/>
            <a:miter lim="800000"/>
            <a:headEnd/>
            <a:tailEnd/>
          </a:ln>
        </p:spPr>
        <p:txBody>
          <a:bodyPr wrap="none">
            <a:spAutoFit/>
          </a:bodyPr>
          <a:lstStyle/>
          <a:p>
            <a:pPr eaLnBrk="0" hangingPunct="0"/>
            <a:endParaRPr lang="en-US" sz="2400">
              <a:latin typeface="Times New Roman" pitchFamily="18" charset="0"/>
            </a:endParaRPr>
          </a:p>
        </p:txBody>
      </p:sp>
      <p:sp>
        <p:nvSpPr>
          <p:cNvPr id="49157" name="Text Box 4"/>
          <p:cNvSpPr txBox="1">
            <a:spLocks noChangeArrowheads="1"/>
          </p:cNvSpPr>
          <p:nvPr/>
        </p:nvSpPr>
        <p:spPr bwMode="auto">
          <a:xfrm>
            <a:off x="5300663" y="6049963"/>
            <a:ext cx="1557337" cy="274637"/>
          </a:xfrm>
          <a:prstGeom prst="rect">
            <a:avLst/>
          </a:prstGeom>
          <a:noFill/>
          <a:ln w="12700">
            <a:noFill/>
            <a:miter lim="800000"/>
            <a:headEnd/>
            <a:tailEnd/>
          </a:ln>
        </p:spPr>
        <p:txBody>
          <a:bodyPr wrap="none">
            <a:spAutoFit/>
          </a:bodyPr>
          <a:lstStyle/>
          <a:p>
            <a:pPr eaLnBrk="0" hangingPunct="0"/>
            <a:r>
              <a:rPr lang="en-US" sz="1200" i="1">
                <a:latin typeface="Times New Roman" pitchFamily="18" charset="0"/>
              </a:rPr>
              <a:t>Source: Jensen (2000)</a:t>
            </a:r>
          </a:p>
        </p:txBody>
      </p:sp>
      <p:sp>
        <p:nvSpPr>
          <p:cNvPr id="6" name="Rectangle 2"/>
          <p:cNvSpPr txBox="1">
            <a:spLocks noChangeArrowheads="1"/>
          </p:cNvSpPr>
          <p:nvPr/>
        </p:nvSpPr>
        <p:spPr>
          <a:xfrm>
            <a:off x="457200" y="381000"/>
            <a:ext cx="8229600" cy="762000"/>
          </a:xfrm>
          <a:prstGeom prst="rect">
            <a:avLst/>
          </a:prstGeom>
        </p:spPr>
        <p:txBody>
          <a:bodyPr/>
          <a:lstStyle/>
          <a:p>
            <a:pPr algn="ctr">
              <a:defRPr/>
            </a:pPr>
            <a:r>
              <a:rPr lang="en-US" sz="3600" kern="0" dirty="0">
                <a:solidFill>
                  <a:schemeClr val="tx2"/>
                </a:solidFill>
                <a:effectLst>
                  <a:outerShdw blurRad="38100" dist="38100" dir="2700000" algn="tl">
                    <a:srgbClr val="000000"/>
                  </a:outerShdw>
                </a:effectLst>
                <a:latin typeface="+mj-lt"/>
                <a:ea typeface="+mj-ea"/>
                <a:cs typeface="+mj-cs"/>
              </a:rPr>
              <a:t>Application Domain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981200"/>
          </a:xfrm>
        </p:spPr>
        <p:txBody>
          <a:bodyPr/>
          <a:lstStyle/>
          <a:p>
            <a:pPr eaLnBrk="1" hangingPunct="1">
              <a:defRPr/>
            </a:pPr>
            <a:r>
              <a:rPr lang="en-US" dirty="0" smtClean="0"/>
              <a:t>Representative Applications of Remote Sensing Conducted by SUPARCO</a:t>
            </a:r>
            <a:endParaRPr lang="en-US" dirty="0"/>
          </a:p>
        </p:txBody>
      </p:sp>
      <p:sp>
        <p:nvSpPr>
          <p:cNvPr id="3" name="Footer Placeholder 2"/>
          <p:cNvSpPr>
            <a:spLocks noGrp="1"/>
          </p:cNvSpPr>
          <p:nvPr>
            <p:ph type="ftr" sz="quarter" idx="11"/>
          </p:nvPr>
        </p:nvSpPr>
        <p:spPr/>
        <p:txBody>
          <a:bodyPr/>
          <a:lstStyle/>
          <a:p>
            <a:pPr>
              <a:defRPr/>
            </a:pPr>
            <a:r>
              <a:rPr lang="en-US"/>
              <a:t>Remote Sensing &amp; GIS Applications Directorate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ChangeArrowheads="1"/>
          </p:cNvSpPr>
          <p:nvPr/>
        </p:nvSpPr>
        <p:spPr bwMode="auto">
          <a:xfrm>
            <a:off x="762000" y="149225"/>
            <a:ext cx="7620000" cy="512763"/>
          </a:xfrm>
          <a:prstGeom prst="rect">
            <a:avLst/>
          </a:prstGeom>
          <a:noFill/>
          <a:ln w="12700" algn="ctr">
            <a:noFill/>
            <a:miter lim="800000"/>
            <a:headEnd/>
            <a:tailEnd/>
          </a:ln>
          <a:effectLst/>
        </p:spPr>
        <p:txBody>
          <a:bodyPr lIns="92075" tIns="46038" rIns="92075" bIns="46038" anchor="ctr"/>
          <a:lstStyle/>
          <a:p>
            <a:pPr algn="ctr" eaLnBrk="0" hangingPunct="0">
              <a:lnSpc>
                <a:spcPct val="115000"/>
              </a:lnSpc>
              <a:defRPr/>
            </a:pPr>
            <a:r>
              <a:rPr lang="en-US" sz="3300" b="1">
                <a:solidFill>
                  <a:srgbClr val="FFFF00"/>
                </a:solidFill>
                <a:effectLst>
                  <a:outerShdw blurRad="38100" dist="38100" dir="2700000" algn="tl">
                    <a:srgbClr val="000000"/>
                  </a:outerShdw>
                </a:effectLst>
                <a:cs typeface="+mn-cs"/>
              </a:rPr>
              <a:t>Urban &amp; Regional Planning</a:t>
            </a:r>
          </a:p>
        </p:txBody>
      </p:sp>
      <p:sp>
        <p:nvSpPr>
          <p:cNvPr id="51203" name="Rectangle 3"/>
          <p:cNvSpPr>
            <a:spLocks noChangeArrowheads="1"/>
          </p:cNvSpPr>
          <p:nvPr/>
        </p:nvSpPr>
        <p:spPr bwMode="auto">
          <a:xfrm>
            <a:off x="228600" y="1295400"/>
            <a:ext cx="3733800" cy="2292350"/>
          </a:xfrm>
          <a:prstGeom prst="rect">
            <a:avLst/>
          </a:prstGeom>
          <a:noFill/>
          <a:ln w="9525" algn="ctr">
            <a:noFill/>
            <a:miter lim="800000"/>
            <a:headEnd/>
            <a:tailEnd/>
          </a:ln>
        </p:spPr>
        <p:txBody>
          <a:bodyPr>
            <a:spAutoFit/>
          </a:bodyPr>
          <a:lstStyle/>
          <a:p>
            <a:pPr marL="347663" indent="-347663" eaLnBrk="0" hangingPunct="0">
              <a:lnSpc>
                <a:spcPct val="150000"/>
              </a:lnSpc>
              <a:buFontTx/>
              <a:buChar char="•"/>
            </a:pPr>
            <a:r>
              <a:rPr lang="en-US" sz="1600">
                <a:cs typeface="Times New Roman" pitchFamily="18" charset="0"/>
              </a:rPr>
              <a:t>Mapping &amp; updation of city/town maps </a:t>
            </a:r>
          </a:p>
          <a:p>
            <a:pPr marL="347663" indent="-347663" eaLnBrk="0" hangingPunct="0">
              <a:lnSpc>
                <a:spcPct val="150000"/>
              </a:lnSpc>
              <a:buFontTx/>
              <a:buChar char="•"/>
            </a:pPr>
            <a:r>
              <a:rPr lang="en-US" sz="1600">
                <a:cs typeface="Times New Roman" pitchFamily="18" charset="0"/>
              </a:rPr>
              <a:t>Urban sprawl monitoring</a:t>
            </a:r>
          </a:p>
          <a:p>
            <a:pPr marL="347663" indent="-347663" eaLnBrk="0" hangingPunct="0">
              <a:lnSpc>
                <a:spcPct val="150000"/>
              </a:lnSpc>
              <a:buFontTx/>
              <a:buChar char="•"/>
            </a:pPr>
            <a:r>
              <a:rPr lang="en-US" sz="1600">
                <a:cs typeface="Times New Roman" pitchFamily="18" charset="0"/>
              </a:rPr>
              <a:t>Town planning</a:t>
            </a:r>
          </a:p>
          <a:p>
            <a:pPr marL="347663" indent="-347663" eaLnBrk="0" hangingPunct="0">
              <a:lnSpc>
                <a:spcPct val="150000"/>
              </a:lnSpc>
              <a:buFontTx/>
              <a:buChar char="•"/>
            </a:pPr>
            <a:r>
              <a:rPr lang="en-US" sz="1600">
                <a:cs typeface="Times New Roman" pitchFamily="18" charset="0"/>
              </a:rPr>
              <a:t>Facility management </a:t>
            </a:r>
          </a:p>
          <a:p>
            <a:pPr marL="347663" indent="-347663" eaLnBrk="0" hangingPunct="0">
              <a:lnSpc>
                <a:spcPct val="150000"/>
              </a:lnSpc>
              <a:buFontTx/>
              <a:buChar char="•"/>
            </a:pPr>
            <a:r>
              <a:rPr lang="en-US" sz="1600">
                <a:cs typeface="Times New Roman" pitchFamily="18" charset="0"/>
              </a:rPr>
              <a:t>GIS database development</a:t>
            </a:r>
          </a:p>
        </p:txBody>
      </p:sp>
      <p:sp>
        <p:nvSpPr>
          <p:cNvPr id="51204" name="Rectangle 4"/>
          <p:cNvSpPr>
            <a:spLocks noChangeArrowheads="1"/>
          </p:cNvSpPr>
          <p:nvPr/>
        </p:nvSpPr>
        <p:spPr bwMode="auto">
          <a:xfrm>
            <a:off x="228600" y="990600"/>
            <a:ext cx="2339975" cy="366713"/>
          </a:xfrm>
          <a:prstGeom prst="rect">
            <a:avLst/>
          </a:prstGeom>
          <a:noFill/>
          <a:ln w="9525" algn="ctr">
            <a:noFill/>
            <a:miter lim="800000"/>
            <a:headEnd/>
            <a:tailEnd/>
          </a:ln>
        </p:spPr>
        <p:txBody>
          <a:bodyPr>
            <a:spAutoFit/>
          </a:bodyPr>
          <a:lstStyle/>
          <a:p>
            <a:pPr eaLnBrk="0" hangingPunct="0"/>
            <a:r>
              <a:rPr lang="en-US" b="1">
                <a:solidFill>
                  <a:srgbClr val="FFFF00"/>
                </a:solidFill>
                <a:cs typeface="Times New Roman" pitchFamily="18" charset="0"/>
              </a:rPr>
              <a:t>Scope</a:t>
            </a:r>
          </a:p>
        </p:txBody>
      </p:sp>
      <p:grpSp>
        <p:nvGrpSpPr>
          <p:cNvPr id="51205" name="Group 9"/>
          <p:cNvGrpSpPr>
            <a:grpSpLocks/>
          </p:cNvGrpSpPr>
          <p:nvPr/>
        </p:nvGrpSpPr>
        <p:grpSpPr bwMode="auto">
          <a:xfrm>
            <a:off x="4114800" y="1828800"/>
            <a:ext cx="4953000" cy="3048000"/>
            <a:chOff x="3206" y="2544"/>
            <a:chExt cx="2170" cy="1584"/>
          </a:xfrm>
        </p:grpSpPr>
        <p:pic>
          <p:nvPicPr>
            <p:cNvPr id="51211" name="Picture 10" descr="a3"/>
            <p:cNvPicPr>
              <a:picLocks noChangeAspect="1" noChangeArrowheads="1"/>
            </p:cNvPicPr>
            <p:nvPr/>
          </p:nvPicPr>
          <p:blipFill>
            <a:blip r:embed="rId2"/>
            <a:srcRect l="2094" r="5444"/>
            <a:stretch>
              <a:fillRect/>
            </a:stretch>
          </p:blipFill>
          <p:spPr bwMode="auto">
            <a:xfrm>
              <a:off x="4320" y="2544"/>
              <a:ext cx="1056" cy="1584"/>
            </a:xfrm>
            <a:prstGeom prst="rect">
              <a:avLst/>
            </a:prstGeom>
            <a:noFill/>
            <a:ln w="9525">
              <a:noFill/>
              <a:miter lim="800000"/>
              <a:headEnd/>
              <a:tailEnd/>
            </a:ln>
          </p:spPr>
        </p:pic>
        <p:pic>
          <p:nvPicPr>
            <p:cNvPr id="51212" name="Picture 11" descr="b3"/>
            <p:cNvPicPr>
              <a:picLocks noChangeAspect="1" noChangeArrowheads="1"/>
            </p:cNvPicPr>
            <p:nvPr/>
          </p:nvPicPr>
          <p:blipFill>
            <a:blip r:embed="rId3"/>
            <a:srcRect l="5965" r="6058"/>
            <a:stretch>
              <a:fillRect/>
            </a:stretch>
          </p:blipFill>
          <p:spPr bwMode="auto">
            <a:xfrm>
              <a:off x="3206" y="2544"/>
              <a:ext cx="1066" cy="1582"/>
            </a:xfrm>
            <a:prstGeom prst="rect">
              <a:avLst/>
            </a:prstGeom>
            <a:noFill/>
            <a:ln w="9525">
              <a:noFill/>
              <a:miter lim="800000"/>
              <a:headEnd/>
              <a:tailEnd/>
            </a:ln>
          </p:spPr>
        </p:pic>
      </p:grpSp>
      <p:sp>
        <p:nvSpPr>
          <p:cNvPr id="273422" name="Rectangle 14"/>
          <p:cNvSpPr>
            <a:spLocks noChangeArrowheads="1"/>
          </p:cNvSpPr>
          <p:nvPr/>
        </p:nvSpPr>
        <p:spPr bwMode="auto">
          <a:xfrm>
            <a:off x="4495800" y="1447800"/>
            <a:ext cx="431323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chemeClr val="tx2"/>
                </a:solidFill>
                <a:effectLst>
                  <a:outerShdw blurRad="38100" dist="38100" dir="2700000" algn="tl">
                    <a:srgbClr val="000000"/>
                  </a:outerShdw>
                </a:effectLst>
                <a:cs typeface="+mn-cs"/>
              </a:rPr>
              <a:t>Lyari Express Way – Section (Essa Nagri)</a:t>
            </a:r>
          </a:p>
        </p:txBody>
      </p:sp>
      <p:sp>
        <p:nvSpPr>
          <p:cNvPr id="51207" name="Rectangle 20"/>
          <p:cNvSpPr>
            <a:spLocks noChangeArrowheads="1"/>
          </p:cNvSpPr>
          <p:nvPr/>
        </p:nvSpPr>
        <p:spPr bwMode="auto">
          <a:xfrm>
            <a:off x="228600" y="4035425"/>
            <a:ext cx="4114800" cy="2292350"/>
          </a:xfrm>
          <a:prstGeom prst="rect">
            <a:avLst/>
          </a:prstGeom>
          <a:noFill/>
          <a:ln w="9525" algn="ctr">
            <a:noFill/>
            <a:miter lim="800000"/>
            <a:headEnd/>
            <a:tailEnd/>
          </a:ln>
        </p:spPr>
        <p:txBody>
          <a:bodyPr>
            <a:spAutoFit/>
          </a:bodyPr>
          <a:lstStyle/>
          <a:p>
            <a:pPr marL="347663" indent="-347663" eaLnBrk="0" hangingPunct="0">
              <a:lnSpc>
                <a:spcPct val="150000"/>
              </a:lnSpc>
              <a:buFontTx/>
              <a:buChar char="•"/>
            </a:pPr>
            <a:r>
              <a:rPr lang="en-US" sz="1600">
                <a:cs typeface="Times New Roman" pitchFamily="18" charset="0"/>
              </a:rPr>
              <a:t>Better decision support,    planning &amp; management</a:t>
            </a:r>
          </a:p>
          <a:p>
            <a:pPr marL="347663" indent="-347663" eaLnBrk="0" hangingPunct="0">
              <a:lnSpc>
                <a:spcPct val="150000"/>
              </a:lnSpc>
              <a:buFontTx/>
              <a:buChar char="•"/>
            </a:pPr>
            <a:r>
              <a:rPr lang="en-US" sz="1600">
                <a:cs typeface="Times New Roman" pitchFamily="18" charset="0"/>
              </a:rPr>
              <a:t>Rapid information updation</a:t>
            </a:r>
          </a:p>
          <a:p>
            <a:pPr marL="347663" indent="-347663" eaLnBrk="0" hangingPunct="0">
              <a:lnSpc>
                <a:spcPct val="150000"/>
              </a:lnSpc>
              <a:buFontTx/>
              <a:buChar char="•"/>
            </a:pPr>
            <a:r>
              <a:rPr lang="en-US" sz="1600">
                <a:cs typeface="Times New Roman" pitchFamily="18" charset="0"/>
              </a:rPr>
              <a:t>Infrastructure development monitoring</a:t>
            </a:r>
          </a:p>
          <a:p>
            <a:pPr marL="347663" indent="-347663" eaLnBrk="0" hangingPunct="0">
              <a:lnSpc>
                <a:spcPct val="150000"/>
              </a:lnSpc>
              <a:buFontTx/>
              <a:buChar char="•"/>
            </a:pPr>
            <a:r>
              <a:rPr lang="en-US" sz="1600">
                <a:cs typeface="Times New Roman" pitchFamily="18" charset="0"/>
              </a:rPr>
              <a:t>Spatial information analysis</a:t>
            </a:r>
          </a:p>
        </p:txBody>
      </p:sp>
      <p:sp>
        <p:nvSpPr>
          <p:cNvPr id="51208" name="Rectangle 21"/>
          <p:cNvSpPr>
            <a:spLocks noChangeArrowheads="1"/>
          </p:cNvSpPr>
          <p:nvPr/>
        </p:nvSpPr>
        <p:spPr bwMode="auto">
          <a:xfrm>
            <a:off x="228600" y="3733800"/>
            <a:ext cx="2106613" cy="366713"/>
          </a:xfrm>
          <a:prstGeom prst="rect">
            <a:avLst/>
          </a:prstGeom>
          <a:noFill/>
          <a:ln w="9525" algn="ctr">
            <a:noFill/>
            <a:miter lim="800000"/>
            <a:headEnd/>
            <a:tailEnd/>
          </a:ln>
        </p:spPr>
        <p:txBody>
          <a:bodyPr>
            <a:spAutoFit/>
          </a:bodyPr>
          <a:lstStyle/>
          <a:p>
            <a:pPr eaLnBrk="0" hangingPunct="0"/>
            <a:r>
              <a:rPr lang="en-US" b="1">
                <a:solidFill>
                  <a:srgbClr val="FFFF00"/>
                </a:solidFill>
                <a:cs typeface="Times New Roman" pitchFamily="18" charset="0"/>
              </a:rPr>
              <a:t>Benefits</a:t>
            </a:r>
          </a:p>
        </p:txBody>
      </p:sp>
      <p:sp>
        <p:nvSpPr>
          <p:cNvPr id="51209" name="Oval 22"/>
          <p:cNvSpPr>
            <a:spLocks noChangeArrowheads="1"/>
          </p:cNvSpPr>
          <p:nvPr/>
        </p:nvSpPr>
        <p:spPr bwMode="auto">
          <a:xfrm rot="2087381">
            <a:off x="4876800" y="2590800"/>
            <a:ext cx="609600" cy="2136775"/>
          </a:xfrm>
          <a:prstGeom prst="ellipse">
            <a:avLst/>
          </a:prstGeom>
          <a:noFill/>
          <a:ln w="28575">
            <a:solidFill>
              <a:srgbClr val="FFFF00"/>
            </a:solidFill>
            <a:round/>
            <a:headEnd type="none" w="sm" len="sm"/>
            <a:tailEnd type="none" w="sm" len="sm"/>
          </a:ln>
        </p:spPr>
        <p:txBody>
          <a:bodyPr wrap="none" anchor="ctr"/>
          <a:lstStyle/>
          <a:p>
            <a:pPr algn="ctr" eaLnBrk="0" hangingPunct="0"/>
            <a:endParaRPr lang="en-US"/>
          </a:p>
        </p:txBody>
      </p:sp>
      <p:sp>
        <p:nvSpPr>
          <p:cNvPr id="51210" name="Oval 24"/>
          <p:cNvSpPr>
            <a:spLocks noChangeArrowheads="1"/>
          </p:cNvSpPr>
          <p:nvPr/>
        </p:nvSpPr>
        <p:spPr bwMode="auto">
          <a:xfrm rot="2087381">
            <a:off x="7543800" y="2590800"/>
            <a:ext cx="609600" cy="2136775"/>
          </a:xfrm>
          <a:prstGeom prst="ellipse">
            <a:avLst/>
          </a:prstGeom>
          <a:noFill/>
          <a:ln w="28575">
            <a:solidFill>
              <a:srgbClr val="FFFF00"/>
            </a:solidFill>
            <a:round/>
            <a:headEnd type="none" w="sm" len="sm"/>
            <a:tailEnd type="none" w="sm" len="sm"/>
          </a:ln>
        </p:spPr>
        <p:txBody>
          <a:bodyPr wrap="none" anchor="ctr"/>
          <a:lstStyle/>
          <a:p>
            <a:pPr algn="ctr" eaLnBrk="0" hangingPunct="0"/>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762000" y="149225"/>
            <a:ext cx="7620000" cy="671513"/>
          </a:xfrm>
          <a:prstGeom prst="rect">
            <a:avLst/>
          </a:prstGeom>
          <a:noFill/>
          <a:ln w="12700" algn="ctr">
            <a:noFill/>
            <a:miter lim="800000"/>
            <a:headEnd/>
            <a:tailEnd/>
          </a:ln>
          <a:effectLst/>
        </p:spPr>
        <p:txBody>
          <a:bodyPr lIns="91414" tIns="45707" rIns="91414" bIns="45707">
            <a:spAutoFit/>
          </a:bodyPr>
          <a:lstStyle/>
          <a:p>
            <a:pPr algn="ctr" eaLnBrk="0" hangingPunct="0">
              <a:lnSpc>
                <a:spcPct val="115000"/>
              </a:lnSpc>
              <a:defRPr/>
            </a:pPr>
            <a:r>
              <a:rPr lang="en-US" sz="3300" b="1">
                <a:solidFill>
                  <a:srgbClr val="FFFF00"/>
                </a:solidFill>
                <a:effectLst>
                  <a:outerShdw blurRad="38100" dist="38100" dir="2700000" algn="tl">
                    <a:srgbClr val="000000"/>
                  </a:outerShdw>
                </a:effectLst>
                <a:cs typeface="+mn-cs"/>
              </a:rPr>
              <a:t>Agriculture</a:t>
            </a:r>
          </a:p>
        </p:txBody>
      </p:sp>
      <p:sp>
        <p:nvSpPr>
          <p:cNvPr id="52227" name="Rectangle 3"/>
          <p:cNvSpPr>
            <a:spLocks noChangeArrowheads="1"/>
          </p:cNvSpPr>
          <p:nvPr/>
        </p:nvSpPr>
        <p:spPr bwMode="auto">
          <a:xfrm>
            <a:off x="152400" y="1317625"/>
            <a:ext cx="4114800" cy="1558925"/>
          </a:xfrm>
          <a:prstGeom prst="rect">
            <a:avLst/>
          </a:prstGeom>
          <a:noFill/>
          <a:ln w="9525" algn="ctr">
            <a:noFill/>
            <a:miter lim="800000"/>
            <a:headEnd/>
            <a:tailEnd/>
          </a:ln>
        </p:spPr>
        <p:txBody>
          <a:bodyPr>
            <a:spAutoFit/>
          </a:bodyPr>
          <a:lstStyle/>
          <a:p>
            <a:pPr marL="347663" indent="-347663" eaLnBrk="0" hangingPunct="0">
              <a:lnSpc>
                <a:spcPct val="150000"/>
              </a:lnSpc>
              <a:buFontTx/>
              <a:buChar char="•"/>
            </a:pPr>
            <a:r>
              <a:rPr lang="en-US" sz="1600">
                <a:cs typeface="Times New Roman" pitchFamily="18" charset="0"/>
              </a:rPr>
              <a:t>Crop acreage estimation</a:t>
            </a:r>
          </a:p>
          <a:p>
            <a:pPr marL="347663" indent="-347663" eaLnBrk="0" hangingPunct="0">
              <a:lnSpc>
                <a:spcPct val="150000"/>
              </a:lnSpc>
              <a:buFontTx/>
              <a:buChar char="•"/>
            </a:pPr>
            <a:r>
              <a:rPr lang="en-US" sz="1600">
                <a:cs typeface="Times New Roman" pitchFamily="18" charset="0"/>
              </a:rPr>
              <a:t>Crop modeling for yield &amp; production forecast / estimation</a:t>
            </a:r>
          </a:p>
          <a:p>
            <a:pPr marL="347663" indent="-347663" eaLnBrk="0" hangingPunct="0">
              <a:lnSpc>
                <a:spcPct val="150000"/>
              </a:lnSpc>
              <a:buFontTx/>
              <a:buChar char="•"/>
            </a:pPr>
            <a:r>
              <a:rPr lang="en-US" sz="1600">
                <a:cs typeface="Times New Roman" pitchFamily="18" charset="0"/>
              </a:rPr>
              <a:t>Crop &amp; Orchard monitoring</a:t>
            </a:r>
          </a:p>
        </p:txBody>
      </p:sp>
      <p:sp>
        <p:nvSpPr>
          <p:cNvPr id="52228" name="Rectangle 4"/>
          <p:cNvSpPr>
            <a:spLocks noChangeArrowheads="1"/>
          </p:cNvSpPr>
          <p:nvPr/>
        </p:nvSpPr>
        <p:spPr bwMode="auto">
          <a:xfrm>
            <a:off x="228600" y="1089025"/>
            <a:ext cx="2257425" cy="366713"/>
          </a:xfrm>
          <a:prstGeom prst="rect">
            <a:avLst/>
          </a:prstGeom>
          <a:noFill/>
          <a:ln w="9525" algn="ctr">
            <a:noFill/>
            <a:miter lim="800000"/>
            <a:headEnd/>
            <a:tailEnd/>
          </a:ln>
        </p:spPr>
        <p:txBody>
          <a:bodyPr>
            <a:spAutoFit/>
          </a:bodyPr>
          <a:lstStyle/>
          <a:p>
            <a:pPr eaLnBrk="0" hangingPunct="0"/>
            <a:r>
              <a:rPr lang="en-US" b="1">
                <a:solidFill>
                  <a:srgbClr val="FFFF00"/>
                </a:solidFill>
                <a:cs typeface="Times New Roman" pitchFamily="18" charset="0"/>
              </a:rPr>
              <a:t>Scope</a:t>
            </a:r>
          </a:p>
        </p:txBody>
      </p:sp>
      <p:sp>
        <p:nvSpPr>
          <p:cNvPr id="52229" name="Rectangle 12"/>
          <p:cNvSpPr>
            <a:spLocks noChangeArrowheads="1"/>
          </p:cNvSpPr>
          <p:nvPr/>
        </p:nvSpPr>
        <p:spPr bwMode="auto">
          <a:xfrm>
            <a:off x="152400" y="3375025"/>
            <a:ext cx="3886200" cy="2492375"/>
          </a:xfrm>
          <a:prstGeom prst="rect">
            <a:avLst/>
          </a:prstGeom>
          <a:noFill/>
          <a:ln w="9525" algn="ctr">
            <a:noFill/>
            <a:miter lim="800000"/>
            <a:headEnd/>
            <a:tailEnd/>
          </a:ln>
        </p:spPr>
        <p:txBody>
          <a:bodyPr>
            <a:spAutoFit/>
          </a:bodyPr>
          <a:lstStyle/>
          <a:p>
            <a:pPr marL="347663" indent="-347663" eaLnBrk="0" hangingPunct="0">
              <a:lnSpc>
                <a:spcPct val="140000"/>
              </a:lnSpc>
              <a:buFontTx/>
              <a:buChar char="•"/>
            </a:pPr>
            <a:r>
              <a:rPr lang="en-US" sz="1600">
                <a:cs typeface="Times New Roman" pitchFamily="18" charset="0"/>
              </a:rPr>
              <a:t>Timely availability of crop statistics for decision making &amp; planning</a:t>
            </a:r>
          </a:p>
          <a:p>
            <a:pPr marL="347663" indent="-347663" eaLnBrk="0" hangingPunct="0">
              <a:lnSpc>
                <a:spcPct val="140000"/>
              </a:lnSpc>
              <a:buFontTx/>
              <a:buChar char="•"/>
            </a:pPr>
            <a:r>
              <a:rPr lang="en-US" sz="1600">
                <a:cs typeface="Times New Roman" pitchFamily="18" charset="0"/>
              </a:rPr>
              <a:t>Crop growth monitoring</a:t>
            </a:r>
          </a:p>
          <a:p>
            <a:pPr marL="347663" indent="-347663" eaLnBrk="0" hangingPunct="0">
              <a:lnSpc>
                <a:spcPct val="140000"/>
              </a:lnSpc>
              <a:buFontTx/>
              <a:buChar char="•"/>
            </a:pPr>
            <a:r>
              <a:rPr lang="en-US" sz="1600">
                <a:cs typeface="Times New Roman" pitchFamily="18" charset="0"/>
              </a:rPr>
              <a:t>Soil status monitoring</a:t>
            </a:r>
          </a:p>
          <a:p>
            <a:pPr marL="347663" indent="-347663" eaLnBrk="0" hangingPunct="0">
              <a:lnSpc>
                <a:spcPct val="140000"/>
              </a:lnSpc>
              <a:buFontTx/>
              <a:buChar char="•"/>
            </a:pPr>
            <a:r>
              <a:rPr lang="en-US" sz="1600">
                <a:cs typeface="Times New Roman" pitchFamily="18" charset="0"/>
              </a:rPr>
              <a:t>Regular reports regarding total area under cultivation</a:t>
            </a:r>
          </a:p>
        </p:txBody>
      </p:sp>
      <p:sp>
        <p:nvSpPr>
          <p:cNvPr id="52230" name="Rectangle 13"/>
          <p:cNvSpPr>
            <a:spLocks noChangeArrowheads="1"/>
          </p:cNvSpPr>
          <p:nvPr/>
        </p:nvSpPr>
        <p:spPr bwMode="auto">
          <a:xfrm>
            <a:off x="152400" y="3070225"/>
            <a:ext cx="2257425" cy="366713"/>
          </a:xfrm>
          <a:prstGeom prst="rect">
            <a:avLst/>
          </a:prstGeom>
          <a:noFill/>
          <a:ln w="9525" algn="ctr">
            <a:noFill/>
            <a:miter lim="800000"/>
            <a:headEnd/>
            <a:tailEnd/>
          </a:ln>
        </p:spPr>
        <p:txBody>
          <a:bodyPr>
            <a:spAutoFit/>
          </a:bodyPr>
          <a:lstStyle/>
          <a:p>
            <a:pPr eaLnBrk="0" hangingPunct="0"/>
            <a:r>
              <a:rPr lang="en-US" b="1">
                <a:solidFill>
                  <a:srgbClr val="FFFF00"/>
                </a:solidFill>
                <a:cs typeface="Times New Roman" pitchFamily="18" charset="0"/>
              </a:rPr>
              <a:t>Benefits</a:t>
            </a:r>
          </a:p>
        </p:txBody>
      </p:sp>
      <p:pic>
        <p:nvPicPr>
          <p:cNvPr id="52231" name="Picture 2"/>
          <p:cNvPicPr>
            <a:picLocks noChangeAspect="1" noChangeArrowheads="1"/>
          </p:cNvPicPr>
          <p:nvPr/>
        </p:nvPicPr>
        <p:blipFill>
          <a:blip r:embed="rId2"/>
          <a:srcRect/>
          <a:stretch>
            <a:fillRect/>
          </a:stretch>
        </p:blipFill>
        <p:spPr bwMode="auto">
          <a:xfrm>
            <a:off x="5029200" y="990600"/>
            <a:ext cx="4038600" cy="2968625"/>
          </a:xfrm>
          <a:prstGeom prst="rect">
            <a:avLst/>
          </a:prstGeom>
          <a:noFill/>
          <a:ln w="9525">
            <a:noFill/>
            <a:miter lim="800000"/>
            <a:headEnd/>
            <a:tailEnd/>
          </a:ln>
        </p:spPr>
      </p:pic>
      <p:pic>
        <p:nvPicPr>
          <p:cNvPr id="52232" name="Picture 18"/>
          <p:cNvPicPr>
            <a:picLocks noChangeAspect="1" noChangeArrowheads="1"/>
          </p:cNvPicPr>
          <p:nvPr/>
        </p:nvPicPr>
        <p:blipFill>
          <a:blip r:embed="rId3"/>
          <a:srcRect l="896" t="20941" r="1775" b="23199"/>
          <a:stretch>
            <a:fillRect/>
          </a:stretch>
        </p:blipFill>
        <p:spPr bwMode="auto">
          <a:xfrm>
            <a:off x="3906838" y="4191000"/>
            <a:ext cx="5160962" cy="2222500"/>
          </a:xfrm>
          <a:prstGeom prst="rect">
            <a:avLst/>
          </a:prstGeom>
          <a:noFill/>
          <a:ln w="12700">
            <a:noFill/>
            <a:miter lim="800000"/>
            <a:headEnd type="none" w="sm" len="sm"/>
            <a:tailEnd type="none" w="sm" len="sm"/>
          </a:ln>
        </p:spPr>
      </p:pic>
      <p:sp>
        <p:nvSpPr>
          <p:cNvPr id="1567746" name="Rectangle 2"/>
          <p:cNvSpPr>
            <a:spLocks noChangeArrowheads="1"/>
          </p:cNvSpPr>
          <p:nvPr/>
        </p:nvSpPr>
        <p:spPr bwMode="auto">
          <a:xfrm>
            <a:off x="4343400" y="6400800"/>
            <a:ext cx="4648200" cy="457200"/>
          </a:xfrm>
          <a:prstGeom prst="rect">
            <a:avLst/>
          </a:prstGeom>
          <a:noFill/>
          <a:ln w="9525">
            <a:noFill/>
            <a:miter lim="800000"/>
            <a:headEnd/>
            <a:tailEnd/>
          </a:ln>
        </p:spPr>
        <p:txBody>
          <a:bodyPr lIns="92075" tIns="46038" rIns="92075" bIns="46038" anchor="ctr"/>
          <a:lstStyle/>
          <a:p>
            <a:pPr algn="ctr">
              <a:defRPr/>
            </a:pPr>
            <a:r>
              <a:rPr lang="en-US" sz="1200" b="1">
                <a:solidFill>
                  <a:schemeClr val="tx2"/>
                </a:solidFill>
                <a:effectLst>
                  <a:outerShdw blurRad="38100" dist="38100" dir="2700000" algn="tl">
                    <a:srgbClr val="000000"/>
                  </a:outerShdw>
                </a:effectLst>
                <a:cs typeface="+mn-cs"/>
              </a:rPr>
              <a:t>Banana Plantation – Muhammad Pur (Ghotki)</a:t>
            </a:r>
          </a:p>
        </p:txBody>
      </p:sp>
      <p:sp>
        <p:nvSpPr>
          <p:cNvPr id="4" name="Title 1"/>
          <p:cNvSpPr txBox="1">
            <a:spLocks/>
          </p:cNvSpPr>
          <p:nvPr/>
        </p:nvSpPr>
        <p:spPr>
          <a:xfrm>
            <a:off x="6311900" y="3924300"/>
            <a:ext cx="2057400" cy="265113"/>
          </a:xfrm>
          <a:prstGeom prst="rect">
            <a:avLst/>
          </a:prstGeom>
        </p:spPr>
        <p:txBody>
          <a:bodyPr/>
          <a:lstStyle/>
          <a:p>
            <a:pPr algn="ctr" eaLnBrk="0" hangingPunct="0">
              <a:defRPr/>
            </a:pPr>
            <a:r>
              <a:rPr lang="en-US" sz="1200" b="1">
                <a:effectLst>
                  <a:outerShdw blurRad="38100" dist="38100" dir="2700000" algn="tl">
                    <a:srgbClr val="000000"/>
                  </a:outerShdw>
                </a:effectLst>
                <a:cs typeface="+mn-cs"/>
              </a:rPr>
              <a:t>FFC Goth Macchi </a:t>
            </a:r>
          </a:p>
        </p:txBody>
      </p:sp>
      <p:sp>
        <p:nvSpPr>
          <p:cNvPr id="52235" name="Text Box 21"/>
          <p:cNvSpPr txBox="1">
            <a:spLocks noChangeArrowheads="1"/>
          </p:cNvSpPr>
          <p:nvPr/>
        </p:nvSpPr>
        <p:spPr bwMode="auto">
          <a:xfrm>
            <a:off x="7448550" y="4191000"/>
            <a:ext cx="1625600" cy="228600"/>
          </a:xfrm>
          <a:prstGeom prst="rect">
            <a:avLst/>
          </a:prstGeom>
          <a:solidFill>
            <a:schemeClr val="tx1"/>
          </a:solidFill>
          <a:ln w="12700">
            <a:noFill/>
            <a:miter lim="800000"/>
            <a:headEnd type="none" w="sm" len="sm"/>
            <a:tailEnd type="none" w="sm" len="sm"/>
          </a:ln>
        </p:spPr>
        <p:txBody>
          <a:bodyPr>
            <a:spAutoFit/>
          </a:bodyPr>
          <a:lstStyle/>
          <a:p>
            <a:pPr eaLnBrk="0" hangingPunct="0">
              <a:spcBef>
                <a:spcPct val="50000"/>
              </a:spcBef>
            </a:pPr>
            <a:r>
              <a:rPr lang="en-US" sz="900">
                <a:solidFill>
                  <a:schemeClr val="bg2"/>
                </a:solidFill>
              </a:rPr>
              <a:t>Mar 05, 2006, Recovery</a:t>
            </a:r>
          </a:p>
        </p:txBody>
      </p:sp>
      <p:sp>
        <p:nvSpPr>
          <p:cNvPr id="52236" name="Text Box 22"/>
          <p:cNvSpPr txBox="1">
            <a:spLocks noChangeArrowheads="1"/>
          </p:cNvSpPr>
          <p:nvPr/>
        </p:nvSpPr>
        <p:spPr bwMode="auto">
          <a:xfrm>
            <a:off x="5683250" y="4184650"/>
            <a:ext cx="1625600" cy="228600"/>
          </a:xfrm>
          <a:prstGeom prst="rect">
            <a:avLst/>
          </a:prstGeom>
          <a:solidFill>
            <a:schemeClr val="tx1"/>
          </a:solidFill>
          <a:ln w="12700">
            <a:noFill/>
            <a:miter lim="800000"/>
            <a:headEnd type="none" w="sm" len="sm"/>
            <a:tailEnd type="none" w="sm" len="sm"/>
          </a:ln>
        </p:spPr>
        <p:txBody>
          <a:bodyPr>
            <a:spAutoFit/>
          </a:bodyPr>
          <a:lstStyle/>
          <a:p>
            <a:pPr eaLnBrk="0" hangingPunct="0">
              <a:spcBef>
                <a:spcPct val="50000"/>
              </a:spcBef>
            </a:pPr>
            <a:r>
              <a:rPr lang="en-US" sz="900">
                <a:solidFill>
                  <a:schemeClr val="bg2"/>
                </a:solidFill>
              </a:rPr>
              <a:t>Jan 12, 2006, Damage</a:t>
            </a:r>
          </a:p>
        </p:txBody>
      </p:sp>
      <p:sp>
        <p:nvSpPr>
          <p:cNvPr id="52237" name="Text Box 23"/>
          <p:cNvSpPr txBox="1">
            <a:spLocks noChangeArrowheads="1"/>
          </p:cNvSpPr>
          <p:nvPr/>
        </p:nvSpPr>
        <p:spPr bwMode="auto">
          <a:xfrm>
            <a:off x="3924300" y="4191000"/>
            <a:ext cx="1625600" cy="228600"/>
          </a:xfrm>
          <a:prstGeom prst="rect">
            <a:avLst/>
          </a:prstGeom>
          <a:solidFill>
            <a:schemeClr val="tx1"/>
          </a:solidFill>
          <a:ln w="12700">
            <a:noFill/>
            <a:miter lim="800000"/>
            <a:headEnd type="none" w="sm" len="sm"/>
            <a:tailEnd type="none" w="sm" len="sm"/>
          </a:ln>
        </p:spPr>
        <p:txBody>
          <a:bodyPr>
            <a:spAutoFit/>
          </a:bodyPr>
          <a:lstStyle/>
          <a:p>
            <a:pPr eaLnBrk="0" hangingPunct="0">
              <a:spcBef>
                <a:spcPct val="50000"/>
              </a:spcBef>
            </a:pPr>
            <a:r>
              <a:rPr lang="en-US" sz="900">
                <a:solidFill>
                  <a:schemeClr val="bg2"/>
                </a:solidFill>
              </a:rPr>
              <a:t>Dec 16, 2005, Pre-Frost</a:t>
            </a:r>
          </a:p>
        </p:txBody>
      </p:sp>
      <p:sp>
        <p:nvSpPr>
          <p:cNvPr id="52238" name="AutoShape 25">
            <a:hlinkClick r:id="rId4" action="ppaction://hlinksldjump"/>
          </p:cNvPr>
          <p:cNvSpPr>
            <a:spLocks noChangeArrowheads="1"/>
          </p:cNvSpPr>
          <p:nvPr/>
        </p:nvSpPr>
        <p:spPr bwMode="auto">
          <a:xfrm>
            <a:off x="8880475" y="6737350"/>
            <a:ext cx="174625" cy="96838"/>
          </a:xfrm>
          <a:prstGeom prst="homePlate">
            <a:avLst>
              <a:gd name="adj" fmla="val 45082"/>
            </a:avLst>
          </a:prstGeom>
          <a:solidFill>
            <a:srgbClr val="00FFFF"/>
          </a:solidFill>
          <a:ln w="12700">
            <a:solidFill>
              <a:schemeClr val="bg1"/>
            </a:solidFill>
            <a:miter lim="800000"/>
            <a:headEnd type="none" w="sm" len="sm"/>
            <a:tailEnd type="none" w="sm" len="sm"/>
          </a:ln>
        </p:spPr>
        <p:txBody>
          <a:bodyPr wrap="none" anchor="ctr"/>
          <a:lstStyle/>
          <a:p>
            <a:pPr algn="ctr" eaLnBrk="0" hangingPunct="0"/>
            <a:endParaRPr lang="en-US" sz="600" b="1">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346325" y="4011613"/>
            <a:ext cx="1235075" cy="366712"/>
          </a:xfrm>
          <a:prstGeom prst="rect">
            <a:avLst/>
          </a:prstGeom>
          <a:noFill/>
          <a:ln w="9525">
            <a:noFill/>
            <a:miter lim="800000"/>
            <a:headEnd/>
            <a:tailEnd/>
          </a:ln>
        </p:spPr>
        <p:txBody>
          <a:bodyPr>
            <a:spAutoFit/>
          </a:bodyPr>
          <a:lstStyle/>
          <a:p>
            <a:pPr eaLnBrk="0" hangingPunct="0"/>
            <a:endParaRPr lang="en-US"/>
          </a:p>
        </p:txBody>
      </p:sp>
      <p:sp>
        <p:nvSpPr>
          <p:cNvPr id="53251" name="Text Box 3"/>
          <p:cNvSpPr txBox="1">
            <a:spLocks noChangeArrowheads="1"/>
          </p:cNvSpPr>
          <p:nvPr/>
        </p:nvSpPr>
        <p:spPr bwMode="auto">
          <a:xfrm>
            <a:off x="2438400" y="3935413"/>
            <a:ext cx="1066800" cy="366712"/>
          </a:xfrm>
          <a:prstGeom prst="rect">
            <a:avLst/>
          </a:prstGeom>
          <a:noFill/>
          <a:ln w="9525">
            <a:noFill/>
            <a:miter lim="800000"/>
            <a:headEnd/>
            <a:tailEnd/>
          </a:ln>
        </p:spPr>
        <p:txBody>
          <a:bodyPr>
            <a:spAutoFit/>
          </a:bodyPr>
          <a:lstStyle/>
          <a:p>
            <a:pPr eaLnBrk="0" hangingPunct="0"/>
            <a:endParaRPr lang="en-US"/>
          </a:p>
        </p:txBody>
      </p:sp>
      <p:sp>
        <p:nvSpPr>
          <p:cNvPr id="53252" name="Text Box 6"/>
          <p:cNvSpPr txBox="1">
            <a:spLocks noChangeArrowheads="1"/>
          </p:cNvSpPr>
          <p:nvPr/>
        </p:nvSpPr>
        <p:spPr bwMode="auto">
          <a:xfrm>
            <a:off x="784225" y="1336675"/>
            <a:ext cx="3013075" cy="336550"/>
          </a:xfrm>
          <a:prstGeom prst="rect">
            <a:avLst/>
          </a:prstGeom>
          <a:noFill/>
          <a:ln w="9525" algn="ctr">
            <a:noFill/>
            <a:miter lim="800000"/>
            <a:headEnd/>
            <a:tailEnd/>
          </a:ln>
        </p:spPr>
        <p:txBody>
          <a:bodyPr wrap="none">
            <a:spAutoFit/>
          </a:bodyPr>
          <a:lstStyle/>
          <a:p>
            <a:r>
              <a:rPr lang="en-US" sz="1600" b="1"/>
              <a:t>Pre Flood – 17 July 2006</a:t>
            </a:r>
          </a:p>
        </p:txBody>
      </p:sp>
      <p:sp>
        <p:nvSpPr>
          <p:cNvPr id="53253" name="Text Box 7"/>
          <p:cNvSpPr txBox="1">
            <a:spLocks noChangeArrowheads="1"/>
          </p:cNvSpPr>
          <p:nvPr/>
        </p:nvSpPr>
        <p:spPr bwMode="auto">
          <a:xfrm>
            <a:off x="4987925" y="1336675"/>
            <a:ext cx="3114675" cy="336550"/>
          </a:xfrm>
          <a:prstGeom prst="rect">
            <a:avLst/>
          </a:prstGeom>
          <a:noFill/>
          <a:ln w="9525" algn="ctr">
            <a:noFill/>
            <a:miter lim="800000"/>
            <a:headEnd/>
            <a:tailEnd/>
          </a:ln>
        </p:spPr>
        <p:txBody>
          <a:bodyPr wrap="none">
            <a:spAutoFit/>
          </a:bodyPr>
          <a:lstStyle/>
          <a:p>
            <a:r>
              <a:rPr lang="en-US" sz="1600" b="1"/>
              <a:t>Post Flood – 09 Aug 2006</a:t>
            </a:r>
          </a:p>
        </p:txBody>
      </p:sp>
      <p:pic>
        <p:nvPicPr>
          <p:cNvPr id="53254" name="Picture 8" descr="Pre Flood_17-07-06"/>
          <p:cNvPicPr>
            <a:picLocks noChangeArrowheads="1"/>
          </p:cNvPicPr>
          <p:nvPr/>
        </p:nvPicPr>
        <p:blipFill>
          <a:blip r:embed="rId2"/>
          <a:srcRect l="19597" t="4919" r="19597" b="4919"/>
          <a:stretch>
            <a:fillRect/>
          </a:stretch>
        </p:blipFill>
        <p:spPr bwMode="auto">
          <a:xfrm>
            <a:off x="387350" y="1792288"/>
            <a:ext cx="3879850" cy="4464050"/>
          </a:xfrm>
          <a:prstGeom prst="rect">
            <a:avLst/>
          </a:prstGeom>
          <a:noFill/>
          <a:ln w="9525">
            <a:noFill/>
            <a:miter lim="800000"/>
            <a:headEnd/>
            <a:tailEnd/>
          </a:ln>
        </p:spPr>
      </p:pic>
      <p:pic>
        <p:nvPicPr>
          <p:cNvPr id="53255" name="Picture 9" descr="Post Flood_09-08-06"/>
          <p:cNvPicPr>
            <a:picLocks noChangeAspect="1" noChangeArrowheads="1"/>
          </p:cNvPicPr>
          <p:nvPr/>
        </p:nvPicPr>
        <p:blipFill>
          <a:blip r:embed="rId3"/>
          <a:srcRect l="19507" t="4691" r="19507" b="4691"/>
          <a:stretch>
            <a:fillRect/>
          </a:stretch>
        </p:blipFill>
        <p:spPr bwMode="auto">
          <a:xfrm>
            <a:off x="4764088" y="1795463"/>
            <a:ext cx="3803650" cy="4460875"/>
          </a:xfrm>
          <a:prstGeom prst="rect">
            <a:avLst/>
          </a:prstGeom>
          <a:noFill/>
          <a:ln w="9525">
            <a:noFill/>
            <a:miter lim="800000"/>
            <a:headEnd/>
            <a:tailEnd/>
          </a:ln>
        </p:spPr>
      </p:pic>
      <p:sp>
        <p:nvSpPr>
          <p:cNvPr id="53256" name="Oval 10"/>
          <p:cNvSpPr>
            <a:spLocks noChangeArrowheads="1"/>
          </p:cNvSpPr>
          <p:nvPr/>
        </p:nvSpPr>
        <p:spPr bwMode="auto">
          <a:xfrm>
            <a:off x="6705600" y="3105150"/>
            <a:ext cx="1524000" cy="1524000"/>
          </a:xfrm>
          <a:prstGeom prst="ellipse">
            <a:avLst/>
          </a:prstGeom>
          <a:noFill/>
          <a:ln w="19050" algn="ctr">
            <a:solidFill>
              <a:srgbClr val="FFFF66"/>
            </a:solidFill>
            <a:round/>
            <a:headEnd/>
            <a:tailEnd/>
          </a:ln>
        </p:spPr>
        <p:txBody>
          <a:bodyPr wrap="none" anchor="ctr"/>
          <a:lstStyle/>
          <a:p>
            <a:pPr eaLnBrk="0" hangingPunct="0"/>
            <a:endParaRPr lang="en-US" sz="3600">
              <a:latin typeface="Times New Roman" pitchFamily="18" charset="0"/>
            </a:endParaRPr>
          </a:p>
        </p:txBody>
      </p:sp>
      <p:sp>
        <p:nvSpPr>
          <p:cNvPr id="53257" name="Text Box 11"/>
          <p:cNvSpPr txBox="1">
            <a:spLocks noChangeArrowheads="1"/>
          </p:cNvSpPr>
          <p:nvPr/>
        </p:nvSpPr>
        <p:spPr bwMode="auto">
          <a:xfrm>
            <a:off x="7223125" y="2781300"/>
            <a:ext cx="901700" cy="244475"/>
          </a:xfrm>
          <a:prstGeom prst="rect">
            <a:avLst/>
          </a:prstGeom>
          <a:solidFill>
            <a:schemeClr val="bg1"/>
          </a:solidFill>
          <a:ln w="9525" algn="ctr">
            <a:noFill/>
            <a:miter lim="800000"/>
            <a:headEnd/>
            <a:tailEnd/>
          </a:ln>
        </p:spPr>
        <p:txBody>
          <a:bodyPr wrap="none">
            <a:spAutoFit/>
          </a:bodyPr>
          <a:lstStyle/>
          <a:p>
            <a:r>
              <a:rPr lang="en-US" sz="1000" b="1"/>
              <a:t>10098 acr</a:t>
            </a:r>
          </a:p>
        </p:txBody>
      </p:sp>
      <p:sp>
        <p:nvSpPr>
          <p:cNvPr id="53258" name="Oval 12"/>
          <p:cNvSpPr>
            <a:spLocks noChangeArrowheads="1"/>
          </p:cNvSpPr>
          <p:nvPr/>
        </p:nvSpPr>
        <p:spPr bwMode="auto">
          <a:xfrm>
            <a:off x="6248400" y="4552950"/>
            <a:ext cx="1066800" cy="1066800"/>
          </a:xfrm>
          <a:prstGeom prst="ellipse">
            <a:avLst/>
          </a:prstGeom>
          <a:noFill/>
          <a:ln w="19050" algn="ctr">
            <a:solidFill>
              <a:srgbClr val="FFFF66"/>
            </a:solidFill>
            <a:round/>
            <a:headEnd/>
            <a:tailEnd/>
          </a:ln>
        </p:spPr>
        <p:txBody>
          <a:bodyPr wrap="none" anchor="ctr"/>
          <a:lstStyle/>
          <a:p>
            <a:pPr eaLnBrk="0" hangingPunct="0"/>
            <a:endParaRPr lang="en-US" sz="3600">
              <a:latin typeface="Times New Roman" pitchFamily="18" charset="0"/>
            </a:endParaRPr>
          </a:p>
        </p:txBody>
      </p:sp>
      <p:sp>
        <p:nvSpPr>
          <p:cNvPr id="53259" name="Text Box 13"/>
          <p:cNvSpPr txBox="1">
            <a:spLocks noChangeArrowheads="1"/>
          </p:cNvSpPr>
          <p:nvPr/>
        </p:nvSpPr>
        <p:spPr bwMode="auto">
          <a:xfrm>
            <a:off x="6324600" y="5695950"/>
            <a:ext cx="811213" cy="244475"/>
          </a:xfrm>
          <a:prstGeom prst="rect">
            <a:avLst/>
          </a:prstGeom>
          <a:solidFill>
            <a:schemeClr val="bg1"/>
          </a:solidFill>
          <a:ln w="9525" algn="ctr">
            <a:noFill/>
            <a:miter lim="800000"/>
            <a:headEnd/>
            <a:tailEnd/>
          </a:ln>
        </p:spPr>
        <p:txBody>
          <a:bodyPr wrap="none">
            <a:spAutoFit/>
          </a:bodyPr>
          <a:lstStyle/>
          <a:p>
            <a:r>
              <a:rPr lang="en-US" sz="1000" b="1"/>
              <a:t>3516 acr</a:t>
            </a:r>
          </a:p>
        </p:txBody>
      </p:sp>
      <p:sp>
        <p:nvSpPr>
          <p:cNvPr id="53260" name="Text Box 14"/>
          <p:cNvSpPr txBox="1">
            <a:spLocks noChangeArrowheads="1"/>
          </p:cNvSpPr>
          <p:nvPr/>
        </p:nvSpPr>
        <p:spPr bwMode="auto">
          <a:xfrm>
            <a:off x="7162800" y="3344863"/>
            <a:ext cx="712788" cy="214312"/>
          </a:xfrm>
          <a:prstGeom prst="rect">
            <a:avLst/>
          </a:prstGeom>
          <a:noFill/>
          <a:ln w="9525" algn="ctr">
            <a:noFill/>
            <a:miter lim="800000"/>
            <a:headEnd/>
            <a:tailEnd/>
          </a:ln>
        </p:spPr>
        <p:txBody>
          <a:bodyPr wrap="none">
            <a:spAutoFit/>
          </a:bodyPr>
          <a:lstStyle/>
          <a:p>
            <a:r>
              <a:rPr lang="en-US" sz="800" b="1">
                <a:solidFill>
                  <a:srgbClr val="FFFF66"/>
                </a:solidFill>
              </a:rPr>
              <a:t>● Phulani</a:t>
            </a:r>
          </a:p>
        </p:txBody>
      </p:sp>
      <p:sp>
        <p:nvSpPr>
          <p:cNvPr id="53261" name="Text Box 15"/>
          <p:cNvSpPr txBox="1">
            <a:spLocks noChangeArrowheads="1"/>
          </p:cNvSpPr>
          <p:nvPr/>
        </p:nvSpPr>
        <p:spPr bwMode="auto">
          <a:xfrm>
            <a:off x="7162800" y="3787775"/>
            <a:ext cx="1027113" cy="214313"/>
          </a:xfrm>
          <a:prstGeom prst="rect">
            <a:avLst/>
          </a:prstGeom>
          <a:noFill/>
          <a:ln w="9525" algn="ctr">
            <a:noFill/>
            <a:miter lim="800000"/>
            <a:headEnd/>
            <a:tailEnd/>
          </a:ln>
        </p:spPr>
        <p:txBody>
          <a:bodyPr wrap="none">
            <a:spAutoFit/>
          </a:bodyPr>
          <a:lstStyle/>
          <a:p>
            <a:r>
              <a:rPr lang="en-US" sz="800" b="1">
                <a:solidFill>
                  <a:srgbClr val="FFFF66"/>
                </a:solidFill>
              </a:rPr>
              <a:t>● Goth Lataran</a:t>
            </a:r>
          </a:p>
        </p:txBody>
      </p:sp>
      <p:sp>
        <p:nvSpPr>
          <p:cNvPr id="53262" name="Text Box 16"/>
          <p:cNvSpPr txBox="1">
            <a:spLocks noChangeArrowheads="1"/>
          </p:cNvSpPr>
          <p:nvPr/>
        </p:nvSpPr>
        <p:spPr bwMode="auto">
          <a:xfrm>
            <a:off x="7315200" y="4016375"/>
            <a:ext cx="517525" cy="214313"/>
          </a:xfrm>
          <a:prstGeom prst="rect">
            <a:avLst/>
          </a:prstGeom>
          <a:noFill/>
          <a:ln w="9525" algn="ctr">
            <a:noFill/>
            <a:miter lim="800000"/>
            <a:headEnd/>
            <a:tailEnd/>
          </a:ln>
        </p:spPr>
        <p:txBody>
          <a:bodyPr wrap="none">
            <a:spAutoFit/>
          </a:bodyPr>
          <a:lstStyle/>
          <a:p>
            <a:r>
              <a:rPr lang="en-US" sz="800" b="1">
                <a:solidFill>
                  <a:srgbClr val="FFFF66"/>
                </a:solidFill>
              </a:rPr>
              <a:t>● Ural</a:t>
            </a:r>
          </a:p>
        </p:txBody>
      </p:sp>
      <p:sp>
        <p:nvSpPr>
          <p:cNvPr id="53263" name="Text Box 17"/>
          <p:cNvSpPr txBox="1">
            <a:spLocks noChangeArrowheads="1"/>
          </p:cNvSpPr>
          <p:nvPr/>
        </p:nvSpPr>
        <p:spPr bwMode="auto">
          <a:xfrm>
            <a:off x="6858000" y="4244975"/>
            <a:ext cx="1031875" cy="214313"/>
          </a:xfrm>
          <a:prstGeom prst="rect">
            <a:avLst/>
          </a:prstGeom>
          <a:noFill/>
          <a:ln w="9525" algn="ctr">
            <a:noFill/>
            <a:miter lim="800000"/>
            <a:headEnd/>
            <a:tailEnd/>
          </a:ln>
        </p:spPr>
        <p:txBody>
          <a:bodyPr wrap="none">
            <a:spAutoFit/>
          </a:bodyPr>
          <a:lstStyle/>
          <a:p>
            <a:r>
              <a:rPr lang="en-US" sz="800" b="1">
                <a:solidFill>
                  <a:srgbClr val="FFFF66"/>
                </a:solidFill>
              </a:rPr>
              <a:t>● Junno Dhand</a:t>
            </a:r>
          </a:p>
        </p:txBody>
      </p:sp>
      <p:sp>
        <p:nvSpPr>
          <p:cNvPr id="53264" name="Text Box 18"/>
          <p:cNvSpPr txBox="1">
            <a:spLocks noChangeArrowheads="1"/>
          </p:cNvSpPr>
          <p:nvPr/>
        </p:nvSpPr>
        <p:spPr bwMode="auto">
          <a:xfrm>
            <a:off x="6705600" y="3940175"/>
            <a:ext cx="762000" cy="214313"/>
          </a:xfrm>
          <a:prstGeom prst="rect">
            <a:avLst/>
          </a:prstGeom>
          <a:noFill/>
          <a:ln w="9525" algn="ctr">
            <a:noFill/>
            <a:miter lim="800000"/>
            <a:headEnd/>
            <a:tailEnd/>
          </a:ln>
        </p:spPr>
        <p:txBody>
          <a:bodyPr wrap="none">
            <a:spAutoFit/>
          </a:bodyPr>
          <a:lstStyle/>
          <a:p>
            <a:r>
              <a:rPr lang="en-US" sz="800" b="1">
                <a:solidFill>
                  <a:srgbClr val="FFFF66"/>
                </a:solidFill>
              </a:rPr>
              <a:t>● Shahpur</a:t>
            </a:r>
          </a:p>
        </p:txBody>
      </p:sp>
      <p:sp>
        <p:nvSpPr>
          <p:cNvPr id="53265" name="Text Box 19"/>
          <p:cNvSpPr txBox="1">
            <a:spLocks noChangeArrowheads="1"/>
          </p:cNvSpPr>
          <p:nvPr/>
        </p:nvSpPr>
        <p:spPr bwMode="auto">
          <a:xfrm>
            <a:off x="7124700" y="3149600"/>
            <a:ext cx="773113" cy="214313"/>
          </a:xfrm>
          <a:prstGeom prst="rect">
            <a:avLst/>
          </a:prstGeom>
          <a:noFill/>
          <a:ln w="9525" algn="ctr">
            <a:noFill/>
            <a:miter lim="800000"/>
            <a:headEnd/>
            <a:tailEnd/>
          </a:ln>
        </p:spPr>
        <p:txBody>
          <a:bodyPr wrap="none">
            <a:spAutoFit/>
          </a:bodyPr>
          <a:lstStyle/>
          <a:p>
            <a:r>
              <a:rPr lang="en-US" sz="800" b="1">
                <a:solidFill>
                  <a:srgbClr val="FFFF66"/>
                </a:solidFill>
              </a:rPr>
              <a:t>● Godhpur</a:t>
            </a:r>
          </a:p>
        </p:txBody>
      </p:sp>
      <p:sp>
        <p:nvSpPr>
          <p:cNvPr id="53266" name="Text Box 20"/>
          <p:cNvSpPr txBox="1">
            <a:spLocks noChangeArrowheads="1"/>
          </p:cNvSpPr>
          <p:nvPr/>
        </p:nvSpPr>
        <p:spPr bwMode="auto">
          <a:xfrm>
            <a:off x="7391400" y="3559175"/>
            <a:ext cx="869950" cy="214313"/>
          </a:xfrm>
          <a:prstGeom prst="rect">
            <a:avLst/>
          </a:prstGeom>
          <a:noFill/>
          <a:ln w="9525" algn="ctr">
            <a:noFill/>
            <a:miter lim="800000"/>
            <a:headEnd/>
            <a:tailEnd/>
          </a:ln>
        </p:spPr>
        <p:txBody>
          <a:bodyPr wrap="none">
            <a:spAutoFit/>
          </a:bodyPr>
          <a:lstStyle/>
          <a:p>
            <a:r>
              <a:rPr lang="en-US" sz="800" b="1">
                <a:solidFill>
                  <a:srgbClr val="FFFF66"/>
                </a:solidFill>
              </a:rPr>
              <a:t>● Than Lake</a:t>
            </a:r>
          </a:p>
        </p:txBody>
      </p:sp>
      <p:sp>
        <p:nvSpPr>
          <p:cNvPr id="53267" name="Text Box 21"/>
          <p:cNvSpPr txBox="1">
            <a:spLocks noChangeArrowheads="1"/>
          </p:cNvSpPr>
          <p:nvPr/>
        </p:nvSpPr>
        <p:spPr bwMode="auto">
          <a:xfrm>
            <a:off x="6248400" y="5083175"/>
            <a:ext cx="1017588" cy="214313"/>
          </a:xfrm>
          <a:prstGeom prst="rect">
            <a:avLst/>
          </a:prstGeom>
          <a:noFill/>
          <a:ln w="9525" algn="ctr">
            <a:noFill/>
            <a:miter lim="800000"/>
            <a:headEnd/>
            <a:tailEnd/>
          </a:ln>
        </p:spPr>
        <p:txBody>
          <a:bodyPr wrap="none">
            <a:spAutoFit/>
          </a:bodyPr>
          <a:lstStyle/>
          <a:p>
            <a:r>
              <a:rPr lang="en-US" sz="800" b="1">
                <a:solidFill>
                  <a:srgbClr val="FFFF66"/>
                </a:solidFill>
              </a:rPr>
              <a:t>● Goth Azizpur</a:t>
            </a:r>
          </a:p>
        </p:txBody>
      </p:sp>
      <p:sp>
        <p:nvSpPr>
          <p:cNvPr id="53268" name="Text Box 22"/>
          <p:cNvSpPr txBox="1">
            <a:spLocks noChangeArrowheads="1"/>
          </p:cNvSpPr>
          <p:nvPr/>
        </p:nvSpPr>
        <p:spPr bwMode="auto">
          <a:xfrm>
            <a:off x="6267450" y="4892675"/>
            <a:ext cx="1255713" cy="214313"/>
          </a:xfrm>
          <a:prstGeom prst="rect">
            <a:avLst/>
          </a:prstGeom>
          <a:noFill/>
          <a:ln w="9525" algn="ctr">
            <a:noFill/>
            <a:miter lim="800000"/>
            <a:headEnd/>
            <a:tailEnd/>
          </a:ln>
        </p:spPr>
        <p:txBody>
          <a:bodyPr wrap="none">
            <a:spAutoFit/>
          </a:bodyPr>
          <a:lstStyle/>
          <a:p>
            <a:r>
              <a:rPr lang="en-US" sz="800" b="1">
                <a:solidFill>
                  <a:srgbClr val="FFFF66"/>
                </a:solidFill>
              </a:rPr>
              <a:t>● Goth Raza Mahar</a:t>
            </a:r>
          </a:p>
        </p:txBody>
      </p:sp>
      <p:sp>
        <p:nvSpPr>
          <p:cNvPr id="53269" name="Text Box 23"/>
          <p:cNvSpPr txBox="1">
            <a:spLocks noChangeArrowheads="1"/>
          </p:cNvSpPr>
          <p:nvPr/>
        </p:nvSpPr>
        <p:spPr bwMode="auto">
          <a:xfrm>
            <a:off x="2819400" y="3402013"/>
            <a:ext cx="712788" cy="214312"/>
          </a:xfrm>
          <a:prstGeom prst="rect">
            <a:avLst/>
          </a:prstGeom>
          <a:noFill/>
          <a:ln w="9525" algn="ctr">
            <a:noFill/>
            <a:miter lim="800000"/>
            <a:headEnd/>
            <a:tailEnd/>
          </a:ln>
        </p:spPr>
        <p:txBody>
          <a:bodyPr wrap="none">
            <a:spAutoFit/>
          </a:bodyPr>
          <a:lstStyle/>
          <a:p>
            <a:r>
              <a:rPr lang="en-US" sz="800" b="1">
                <a:solidFill>
                  <a:srgbClr val="FFFF66"/>
                </a:solidFill>
              </a:rPr>
              <a:t>● Phulani</a:t>
            </a:r>
          </a:p>
        </p:txBody>
      </p:sp>
      <p:sp>
        <p:nvSpPr>
          <p:cNvPr id="53270" name="Text Box 24"/>
          <p:cNvSpPr txBox="1">
            <a:spLocks noChangeArrowheads="1"/>
          </p:cNvSpPr>
          <p:nvPr/>
        </p:nvSpPr>
        <p:spPr bwMode="auto">
          <a:xfrm>
            <a:off x="2819400" y="3844925"/>
            <a:ext cx="1027113" cy="214313"/>
          </a:xfrm>
          <a:prstGeom prst="rect">
            <a:avLst/>
          </a:prstGeom>
          <a:noFill/>
          <a:ln w="9525" algn="ctr">
            <a:noFill/>
            <a:miter lim="800000"/>
            <a:headEnd/>
            <a:tailEnd/>
          </a:ln>
        </p:spPr>
        <p:txBody>
          <a:bodyPr wrap="none">
            <a:spAutoFit/>
          </a:bodyPr>
          <a:lstStyle/>
          <a:p>
            <a:r>
              <a:rPr lang="en-US" sz="800" b="1">
                <a:solidFill>
                  <a:srgbClr val="FFFF66"/>
                </a:solidFill>
              </a:rPr>
              <a:t>● Goth Lataran</a:t>
            </a:r>
          </a:p>
        </p:txBody>
      </p:sp>
      <p:sp>
        <p:nvSpPr>
          <p:cNvPr id="53271" name="Text Box 25"/>
          <p:cNvSpPr txBox="1">
            <a:spLocks noChangeArrowheads="1"/>
          </p:cNvSpPr>
          <p:nvPr/>
        </p:nvSpPr>
        <p:spPr bwMode="auto">
          <a:xfrm>
            <a:off x="2971800" y="4073525"/>
            <a:ext cx="517525" cy="214313"/>
          </a:xfrm>
          <a:prstGeom prst="rect">
            <a:avLst/>
          </a:prstGeom>
          <a:noFill/>
          <a:ln w="9525" algn="ctr">
            <a:noFill/>
            <a:miter lim="800000"/>
            <a:headEnd/>
            <a:tailEnd/>
          </a:ln>
        </p:spPr>
        <p:txBody>
          <a:bodyPr wrap="none">
            <a:spAutoFit/>
          </a:bodyPr>
          <a:lstStyle/>
          <a:p>
            <a:r>
              <a:rPr lang="en-US" sz="800" b="1">
                <a:solidFill>
                  <a:srgbClr val="FFFF66"/>
                </a:solidFill>
              </a:rPr>
              <a:t>● Ural</a:t>
            </a:r>
          </a:p>
        </p:txBody>
      </p:sp>
      <p:sp>
        <p:nvSpPr>
          <p:cNvPr id="53272" name="Text Box 26"/>
          <p:cNvSpPr txBox="1">
            <a:spLocks noChangeArrowheads="1"/>
          </p:cNvSpPr>
          <p:nvPr/>
        </p:nvSpPr>
        <p:spPr bwMode="auto">
          <a:xfrm>
            <a:off x="2514600" y="4302125"/>
            <a:ext cx="1031875" cy="214313"/>
          </a:xfrm>
          <a:prstGeom prst="rect">
            <a:avLst/>
          </a:prstGeom>
          <a:noFill/>
          <a:ln w="9525" algn="ctr">
            <a:noFill/>
            <a:miter lim="800000"/>
            <a:headEnd/>
            <a:tailEnd/>
          </a:ln>
        </p:spPr>
        <p:txBody>
          <a:bodyPr wrap="none">
            <a:spAutoFit/>
          </a:bodyPr>
          <a:lstStyle/>
          <a:p>
            <a:r>
              <a:rPr lang="en-US" sz="800" b="1">
                <a:solidFill>
                  <a:srgbClr val="FFFF66"/>
                </a:solidFill>
              </a:rPr>
              <a:t>● Junno Dhand</a:t>
            </a:r>
          </a:p>
        </p:txBody>
      </p:sp>
      <p:sp>
        <p:nvSpPr>
          <p:cNvPr id="53273" name="Text Box 27"/>
          <p:cNvSpPr txBox="1">
            <a:spLocks noChangeArrowheads="1"/>
          </p:cNvSpPr>
          <p:nvPr/>
        </p:nvSpPr>
        <p:spPr bwMode="auto">
          <a:xfrm>
            <a:off x="2362200" y="3997325"/>
            <a:ext cx="762000" cy="214313"/>
          </a:xfrm>
          <a:prstGeom prst="rect">
            <a:avLst/>
          </a:prstGeom>
          <a:noFill/>
          <a:ln w="9525" algn="ctr">
            <a:noFill/>
            <a:miter lim="800000"/>
            <a:headEnd/>
            <a:tailEnd/>
          </a:ln>
        </p:spPr>
        <p:txBody>
          <a:bodyPr wrap="none">
            <a:spAutoFit/>
          </a:bodyPr>
          <a:lstStyle/>
          <a:p>
            <a:r>
              <a:rPr lang="en-US" sz="800" b="1">
                <a:solidFill>
                  <a:srgbClr val="FFFF66"/>
                </a:solidFill>
              </a:rPr>
              <a:t>● Shahpur</a:t>
            </a:r>
          </a:p>
        </p:txBody>
      </p:sp>
      <p:sp>
        <p:nvSpPr>
          <p:cNvPr id="53274" name="Text Box 28"/>
          <p:cNvSpPr txBox="1">
            <a:spLocks noChangeArrowheads="1"/>
          </p:cNvSpPr>
          <p:nvPr/>
        </p:nvSpPr>
        <p:spPr bwMode="auto">
          <a:xfrm>
            <a:off x="2781300" y="3206750"/>
            <a:ext cx="773113" cy="214313"/>
          </a:xfrm>
          <a:prstGeom prst="rect">
            <a:avLst/>
          </a:prstGeom>
          <a:noFill/>
          <a:ln w="9525" algn="ctr">
            <a:noFill/>
            <a:miter lim="800000"/>
            <a:headEnd/>
            <a:tailEnd/>
          </a:ln>
        </p:spPr>
        <p:txBody>
          <a:bodyPr wrap="none">
            <a:spAutoFit/>
          </a:bodyPr>
          <a:lstStyle/>
          <a:p>
            <a:r>
              <a:rPr lang="en-US" sz="800" b="1">
                <a:solidFill>
                  <a:srgbClr val="FFFF66"/>
                </a:solidFill>
              </a:rPr>
              <a:t>● Godhpur</a:t>
            </a:r>
          </a:p>
        </p:txBody>
      </p:sp>
      <p:sp>
        <p:nvSpPr>
          <p:cNvPr id="53275" name="Text Box 29"/>
          <p:cNvSpPr txBox="1">
            <a:spLocks noChangeArrowheads="1"/>
          </p:cNvSpPr>
          <p:nvPr/>
        </p:nvSpPr>
        <p:spPr bwMode="auto">
          <a:xfrm>
            <a:off x="3048000" y="3616325"/>
            <a:ext cx="869950" cy="214313"/>
          </a:xfrm>
          <a:prstGeom prst="rect">
            <a:avLst/>
          </a:prstGeom>
          <a:noFill/>
          <a:ln w="9525" algn="ctr">
            <a:noFill/>
            <a:miter lim="800000"/>
            <a:headEnd/>
            <a:tailEnd/>
          </a:ln>
        </p:spPr>
        <p:txBody>
          <a:bodyPr wrap="none">
            <a:spAutoFit/>
          </a:bodyPr>
          <a:lstStyle/>
          <a:p>
            <a:r>
              <a:rPr lang="en-US" sz="800" b="1">
                <a:solidFill>
                  <a:srgbClr val="FFFF66"/>
                </a:solidFill>
              </a:rPr>
              <a:t>● Than Lake</a:t>
            </a:r>
          </a:p>
        </p:txBody>
      </p:sp>
      <p:sp>
        <p:nvSpPr>
          <p:cNvPr id="53276" name="Text Box 30"/>
          <p:cNvSpPr txBox="1">
            <a:spLocks noChangeArrowheads="1"/>
          </p:cNvSpPr>
          <p:nvPr/>
        </p:nvSpPr>
        <p:spPr bwMode="auto">
          <a:xfrm>
            <a:off x="1905000" y="5140325"/>
            <a:ext cx="1017588" cy="214313"/>
          </a:xfrm>
          <a:prstGeom prst="rect">
            <a:avLst/>
          </a:prstGeom>
          <a:noFill/>
          <a:ln w="9525" algn="ctr">
            <a:noFill/>
            <a:miter lim="800000"/>
            <a:headEnd/>
            <a:tailEnd/>
          </a:ln>
        </p:spPr>
        <p:txBody>
          <a:bodyPr wrap="none">
            <a:spAutoFit/>
          </a:bodyPr>
          <a:lstStyle/>
          <a:p>
            <a:r>
              <a:rPr lang="en-US" sz="800" b="1">
                <a:solidFill>
                  <a:srgbClr val="FFFF66"/>
                </a:solidFill>
              </a:rPr>
              <a:t>● Goth Azizpur</a:t>
            </a:r>
          </a:p>
        </p:txBody>
      </p:sp>
      <p:sp>
        <p:nvSpPr>
          <p:cNvPr id="53277" name="Text Box 31"/>
          <p:cNvSpPr txBox="1">
            <a:spLocks noChangeArrowheads="1"/>
          </p:cNvSpPr>
          <p:nvPr/>
        </p:nvSpPr>
        <p:spPr bwMode="auto">
          <a:xfrm>
            <a:off x="1924050" y="4949825"/>
            <a:ext cx="1255713" cy="214313"/>
          </a:xfrm>
          <a:prstGeom prst="rect">
            <a:avLst/>
          </a:prstGeom>
          <a:noFill/>
          <a:ln w="9525" algn="ctr">
            <a:noFill/>
            <a:miter lim="800000"/>
            <a:headEnd/>
            <a:tailEnd/>
          </a:ln>
        </p:spPr>
        <p:txBody>
          <a:bodyPr wrap="none">
            <a:spAutoFit/>
          </a:bodyPr>
          <a:lstStyle/>
          <a:p>
            <a:r>
              <a:rPr lang="en-US" sz="800" b="1">
                <a:solidFill>
                  <a:srgbClr val="FFFF66"/>
                </a:solidFill>
              </a:rPr>
              <a:t>● Goth Raza Mahar</a:t>
            </a:r>
          </a:p>
        </p:txBody>
      </p:sp>
      <p:sp>
        <p:nvSpPr>
          <p:cNvPr id="53278" name="Text Box 32"/>
          <p:cNvSpPr txBox="1">
            <a:spLocks noChangeArrowheads="1"/>
          </p:cNvSpPr>
          <p:nvPr/>
        </p:nvSpPr>
        <p:spPr bwMode="auto">
          <a:xfrm>
            <a:off x="5610225" y="2214563"/>
            <a:ext cx="930275" cy="214312"/>
          </a:xfrm>
          <a:prstGeom prst="rect">
            <a:avLst/>
          </a:prstGeom>
          <a:noFill/>
          <a:ln w="9525" algn="ctr">
            <a:noFill/>
            <a:miter lim="800000"/>
            <a:headEnd/>
            <a:tailEnd/>
          </a:ln>
        </p:spPr>
        <p:txBody>
          <a:bodyPr wrap="none">
            <a:spAutoFit/>
          </a:bodyPr>
          <a:lstStyle/>
          <a:p>
            <a:r>
              <a:rPr lang="en-US" sz="800" b="1">
                <a:solidFill>
                  <a:srgbClr val="FFFF66"/>
                </a:solidFill>
              </a:rPr>
              <a:t>● Muhro Mari</a:t>
            </a:r>
          </a:p>
        </p:txBody>
      </p:sp>
      <p:sp>
        <p:nvSpPr>
          <p:cNvPr id="53279" name="Text Box 33"/>
          <p:cNvSpPr txBox="1">
            <a:spLocks noChangeArrowheads="1"/>
          </p:cNvSpPr>
          <p:nvPr/>
        </p:nvSpPr>
        <p:spPr bwMode="auto">
          <a:xfrm>
            <a:off x="5410200" y="2376488"/>
            <a:ext cx="747713" cy="214312"/>
          </a:xfrm>
          <a:prstGeom prst="rect">
            <a:avLst/>
          </a:prstGeom>
          <a:noFill/>
          <a:ln w="9525" algn="ctr">
            <a:noFill/>
            <a:miter lim="800000"/>
            <a:headEnd/>
            <a:tailEnd/>
          </a:ln>
        </p:spPr>
        <p:txBody>
          <a:bodyPr wrap="none">
            <a:spAutoFit/>
          </a:bodyPr>
          <a:lstStyle/>
          <a:p>
            <a:r>
              <a:rPr lang="en-US" sz="800" b="1">
                <a:solidFill>
                  <a:srgbClr val="FFFF66"/>
                </a:solidFill>
              </a:rPr>
              <a:t>● Darapur</a:t>
            </a:r>
          </a:p>
        </p:txBody>
      </p:sp>
      <p:sp>
        <p:nvSpPr>
          <p:cNvPr id="53280" name="Text Box 34"/>
          <p:cNvSpPr txBox="1">
            <a:spLocks noChangeArrowheads="1"/>
          </p:cNvSpPr>
          <p:nvPr/>
        </p:nvSpPr>
        <p:spPr bwMode="auto">
          <a:xfrm>
            <a:off x="5448300" y="2568575"/>
            <a:ext cx="1119188" cy="214313"/>
          </a:xfrm>
          <a:prstGeom prst="rect">
            <a:avLst/>
          </a:prstGeom>
          <a:noFill/>
          <a:ln w="9525" algn="ctr">
            <a:noFill/>
            <a:miter lim="800000"/>
            <a:headEnd/>
            <a:tailEnd/>
          </a:ln>
        </p:spPr>
        <p:txBody>
          <a:bodyPr wrap="none">
            <a:spAutoFit/>
          </a:bodyPr>
          <a:lstStyle/>
          <a:p>
            <a:r>
              <a:rPr lang="en-US" sz="800" b="1">
                <a:solidFill>
                  <a:srgbClr val="FFFF66"/>
                </a:solidFill>
              </a:rPr>
              <a:t>● Kot Shahgarch</a:t>
            </a:r>
          </a:p>
        </p:txBody>
      </p:sp>
      <p:sp>
        <p:nvSpPr>
          <p:cNvPr id="53281" name="Text Box 35"/>
          <p:cNvSpPr txBox="1">
            <a:spLocks noChangeArrowheads="1"/>
          </p:cNvSpPr>
          <p:nvPr/>
        </p:nvSpPr>
        <p:spPr bwMode="auto">
          <a:xfrm>
            <a:off x="1143000" y="2209800"/>
            <a:ext cx="930275" cy="214313"/>
          </a:xfrm>
          <a:prstGeom prst="rect">
            <a:avLst/>
          </a:prstGeom>
          <a:noFill/>
          <a:ln w="9525" algn="ctr">
            <a:noFill/>
            <a:miter lim="800000"/>
            <a:headEnd/>
            <a:tailEnd/>
          </a:ln>
        </p:spPr>
        <p:txBody>
          <a:bodyPr wrap="none">
            <a:spAutoFit/>
          </a:bodyPr>
          <a:lstStyle/>
          <a:p>
            <a:r>
              <a:rPr lang="en-US" sz="800" b="1">
                <a:solidFill>
                  <a:srgbClr val="FFFF66"/>
                </a:solidFill>
              </a:rPr>
              <a:t>● Muhro Mari</a:t>
            </a:r>
          </a:p>
        </p:txBody>
      </p:sp>
      <p:sp>
        <p:nvSpPr>
          <p:cNvPr id="53282" name="Text Box 36"/>
          <p:cNvSpPr txBox="1">
            <a:spLocks noChangeArrowheads="1"/>
          </p:cNvSpPr>
          <p:nvPr/>
        </p:nvSpPr>
        <p:spPr bwMode="auto">
          <a:xfrm>
            <a:off x="1057275" y="2374900"/>
            <a:ext cx="747713" cy="214313"/>
          </a:xfrm>
          <a:prstGeom prst="rect">
            <a:avLst/>
          </a:prstGeom>
          <a:noFill/>
          <a:ln w="9525" algn="ctr">
            <a:noFill/>
            <a:miter lim="800000"/>
            <a:headEnd/>
            <a:tailEnd/>
          </a:ln>
        </p:spPr>
        <p:txBody>
          <a:bodyPr wrap="none">
            <a:spAutoFit/>
          </a:bodyPr>
          <a:lstStyle/>
          <a:p>
            <a:r>
              <a:rPr lang="en-US" sz="800" b="1">
                <a:solidFill>
                  <a:srgbClr val="FFFF66"/>
                </a:solidFill>
              </a:rPr>
              <a:t>● Darapur</a:t>
            </a:r>
          </a:p>
        </p:txBody>
      </p:sp>
      <p:sp>
        <p:nvSpPr>
          <p:cNvPr id="53283" name="Text Box 37"/>
          <p:cNvSpPr txBox="1">
            <a:spLocks noChangeArrowheads="1"/>
          </p:cNvSpPr>
          <p:nvPr/>
        </p:nvSpPr>
        <p:spPr bwMode="auto">
          <a:xfrm>
            <a:off x="1069975" y="2566988"/>
            <a:ext cx="1119188" cy="214312"/>
          </a:xfrm>
          <a:prstGeom prst="rect">
            <a:avLst/>
          </a:prstGeom>
          <a:noFill/>
          <a:ln w="9525" algn="ctr">
            <a:noFill/>
            <a:miter lim="800000"/>
            <a:headEnd/>
            <a:tailEnd/>
          </a:ln>
        </p:spPr>
        <p:txBody>
          <a:bodyPr wrap="none">
            <a:spAutoFit/>
          </a:bodyPr>
          <a:lstStyle/>
          <a:p>
            <a:r>
              <a:rPr lang="en-US" sz="800" b="1">
                <a:solidFill>
                  <a:srgbClr val="FFFF66"/>
                </a:solidFill>
              </a:rPr>
              <a:t>● Kot Shahgarch</a:t>
            </a:r>
          </a:p>
        </p:txBody>
      </p:sp>
      <p:sp>
        <p:nvSpPr>
          <p:cNvPr id="53284" name="Oval 38"/>
          <p:cNvSpPr>
            <a:spLocks noChangeArrowheads="1"/>
          </p:cNvSpPr>
          <p:nvPr/>
        </p:nvSpPr>
        <p:spPr bwMode="auto">
          <a:xfrm>
            <a:off x="2362200" y="3181350"/>
            <a:ext cx="1524000" cy="1524000"/>
          </a:xfrm>
          <a:prstGeom prst="ellipse">
            <a:avLst/>
          </a:prstGeom>
          <a:noFill/>
          <a:ln w="19050" algn="ctr">
            <a:solidFill>
              <a:srgbClr val="FFFF66"/>
            </a:solidFill>
            <a:round/>
            <a:headEnd/>
            <a:tailEnd/>
          </a:ln>
        </p:spPr>
        <p:txBody>
          <a:bodyPr wrap="none" anchor="ctr"/>
          <a:lstStyle/>
          <a:p>
            <a:pPr eaLnBrk="0" hangingPunct="0"/>
            <a:endParaRPr lang="en-US" sz="3600">
              <a:latin typeface="Times New Roman" pitchFamily="18" charset="0"/>
            </a:endParaRPr>
          </a:p>
        </p:txBody>
      </p:sp>
      <p:sp>
        <p:nvSpPr>
          <p:cNvPr id="53285" name="Oval 39"/>
          <p:cNvSpPr>
            <a:spLocks noChangeArrowheads="1"/>
          </p:cNvSpPr>
          <p:nvPr/>
        </p:nvSpPr>
        <p:spPr bwMode="auto">
          <a:xfrm>
            <a:off x="1905000" y="4629150"/>
            <a:ext cx="1066800" cy="1066800"/>
          </a:xfrm>
          <a:prstGeom prst="ellipse">
            <a:avLst/>
          </a:prstGeom>
          <a:noFill/>
          <a:ln w="19050" algn="ctr">
            <a:solidFill>
              <a:srgbClr val="FFFF66"/>
            </a:solidFill>
            <a:round/>
            <a:headEnd/>
            <a:tailEnd/>
          </a:ln>
        </p:spPr>
        <p:txBody>
          <a:bodyPr wrap="none" anchor="ctr"/>
          <a:lstStyle/>
          <a:p>
            <a:pPr eaLnBrk="0" hangingPunct="0"/>
            <a:endParaRPr lang="en-US" sz="3600">
              <a:latin typeface="Times New Roman" pitchFamily="18" charset="0"/>
            </a:endParaRPr>
          </a:p>
        </p:txBody>
      </p:sp>
      <p:sp>
        <p:nvSpPr>
          <p:cNvPr id="1565736" name="Rectangle 40"/>
          <p:cNvSpPr>
            <a:spLocks noGrp="1" noChangeArrowheads="1"/>
          </p:cNvSpPr>
          <p:nvPr>
            <p:ph type="title" idx="4294967295"/>
          </p:nvPr>
        </p:nvSpPr>
        <p:spPr>
          <a:xfrm>
            <a:off x="0" y="0"/>
            <a:ext cx="9144000" cy="762000"/>
          </a:xfrm>
        </p:spPr>
        <p:txBody>
          <a:bodyPr/>
          <a:lstStyle/>
          <a:p>
            <a:pPr eaLnBrk="1" hangingPunct="1">
              <a:defRPr/>
            </a:pPr>
            <a:r>
              <a:rPr lang="en-US" sz="3300" smtClean="0">
                <a:solidFill>
                  <a:srgbClr val="FFFF00"/>
                </a:solidFill>
                <a:latin typeface="Verdana" pitchFamily="34" charset="0"/>
              </a:rPr>
              <a:t>Flood Damage to Standing Crops</a:t>
            </a:r>
          </a:p>
        </p:txBody>
      </p:sp>
      <p:sp>
        <p:nvSpPr>
          <p:cNvPr id="53287" name="TextBox 40"/>
          <p:cNvSpPr txBox="1">
            <a:spLocks noChangeArrowheads="1"/>
          </p:cNvSpPr>
          <p:nvPr/>
        </p:nvSpPr>
        <p:spPr bwMode="auto">
          <a:xfrm>
            <a:off x="0" y="6248400"/>
            <a:ext cx="9144000" cy="457200"/>
          </a:xfrm>
          <a:prstGeom prst="rect">
            <a:avLst/>
          </a:prstGeom>
          <a:noFill/>
          <a:ln w="9525">
            <a:noFill/>
            <a:miter lim="800000"/>
            <a:headEnd/>
            <a:tailEnd/>
          </a:ln>
        </p:spPr>
        <p:txBody>
          <a:bodyPr>
            <a:spAutoFit/>
          </a:bodyPr>
          <a:lstStyle/>
          <a:p>
            <a:pPr algn="ctr" eaLnBrk="0" hangingPunct="0"/>
            <a:r>
              <a:rPr lang="en-US" sz="2400"/>
              <a:t>Sukkur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ctionprod"/>
          <p:cNvPicPr>
            <a:picLocks noChangeAspect="1" noChangeArrowheads="1"/>
          </p:cNvPicPr>
          <p:nvPr/>
        </p:nvPicPr>
        <p:blipFill>
          <a:blip r:embed="rId2"/>
          <a:srcRect/>
          <a:stretch>
            <a:fillRect/>
          </a:stretch>
        </p:blipFill>
        <p:spPr bwMode="auto">
          <a:xfrm>
            <a:off x="5854700" y="1524000"/>
            <a:ext cx="2432050" cy="1881188"/>
          </a:xfrm>
          <a:prstGeom prst="rect">
            <a:avLst/>
          </a:prstGeom>
          <a:noFill/>
          <a:ln w="9525">
            <a:noFill/>
            <a:miter lim="800000"/>
            <a:headEnd/>
            <a:tailEnd/>
          </a:ln>
        </p:spPr>
      </p:pic>
      <p:pic>
        <p:nvPicPr>
          <p:cNvPr id="19459" name="Picture 3" descr="n60"/>
          <p:cNvPicPr>
            <a:picLocks noChangeAspect="1" noChangeArrowheads="1"/>
          </p:cNvPicPr>
          <p:nvPr/>
        </p:nvPicPr>
        <p:blipFill>
          <a:blip r:embed="rId3"/>
          <a:srcRect/>
          <a:stretch>
            <a:fillRect/>
          </a:stretch>
        </p:blipFill>
        <p:spPr bwMode="auto">
          <a:xfrm>
            <a:off x="5934075" y="3733800"/>
            <a:ext cx="2371725" cy="2371725"/>
          </a:xfrm>
          <a:prstGeom prst="rect">
            <a:avLst/>
          </a:prstGeom>
          <a:noFill/>
          <a:ln w="9525">
            <a:noFill/>
            <a:miter lim="800000"/>
            <a:headEnd/>
            <a:tailEnd/>
          </a:ln>
        </p:spPr>
      </p:pic>
      <p:pic>
        <p:nvPicPr>
          <p:cNvPr id="19460" name="Picture 4" descr="eye"/>
          <p:cNvPicPr>
            <a:picLocks noChangeAspect="1" noChangeArrowheads="1"/>
          </p:cNvPicPr>
          <p:nvPr/>
        </p:nvPicPr>
        <p:blipFill>
          <a:blip r:embed="rId4"/>
          <a:srcRect/>
          <a:stretch>
            <a:fillRect/>
          </a:stretch>
        </p:blipFill>
        <p:spPr bwMode="auto">
          <a:xfrm>
            <a:off x="1143000" y="2590800"/>
            <a:ext cx="3514725" cy="2524125"/>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dirty="0"/>
              <a:t>Remote Sensing &amp; GIS Applications Directorate</a:t>
            </a:r>
          </a:p>
        </p:txBody>
      </p:sp>
      <p:sp>
        <p:nvSpPr>
          <p:cNvPr id="8" name="Rectangle 2"/>
          <p:cNvSpPr txBox="1">
            <a:spLocks noChangeArrowheads="1"/>
          </p:cNvSpPr>
          <p:nvPr/>
        </p:nvSpPr>
        <p:spPr>
          <a:xfrm>
            <a:off x="457200" y="381000"/>
            <a:ext cx="8229600" cy="762000"/>
          </a:xfrm>
          <a:prstGeom prst="rect">
            <a:avLst/>
          </a:prstGeom>
        </p:spPr>
        <p:txBody>
          <a:bodyPr/>
          <a:lstStyle/>
          <a:p>
            <a:pPr algn="ctr">
              <a:defRPr/>
            </a:pPr>
            <a:r>
              <a:rPr lang="en-US" sz="3600" kern="0" dirty="0">
                <a:solidFill>
                  <a:schemeClr val="tx2"/>
                </a:solidFill>
                <a:effectLst>
                  <a:outerShdw blurRad="38100" dist="38100" dir="2700000" algn="tl">
                    <a:srgbClr val="000000"/>
                  </a:outerShdw>
                </a:effectLst>
                <a:latin typeface="+mj-lt"/>
                <a:ea typeface="+mj-ea"/>
                <a:cs typeface="+mj-cs"/>
              </a:rPr>
              <a:t>Some Remote Sensors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ChangeArrowheads="1"/>
          </p:cNvSpPr>
          <p:nvPr/>
        </p:nvSpPr>
        <p:spPr bwMode="auto">
          <a:xfrm>
            <a:off x="0" y="152400"/>
            <a:ext cx="9144000" cy="671513"/>
          </a:xfrm>
          <a:prstGeom prst="rect">
            <a:avLst/>
          </a:prstGeom>
          <a:noFill/>
          <a:ln w="12700" algn="ctr">
            <a:noFill/>
            <a:miter lim="800000"/>
            <a:headEnd/>
            <a:tailEnd/>
          </a:ln>
          <a:effectLst/>
        </p:spPr>
        <p:txBody>
          <a:bodyPr lIns="91414" tIns="45707" rIns="91414" bIns="45707">
            <a:spAutoFit/>
          </a:bodyPr>
          <a:lstStyle/>
          <a:p>
            <a:pPr algn="ctr" eaLnBrk="0" hangingPunct="0">
              <a:lnSpc>
                <a:spcPct val="115000"/>
              </a:lnSpc>
              <a:defRPr/>
            </a:pPr>
            <a:r>
              <a:rPr lang="en-US" sz="3300" b="1">
                <a:solidFill>
                  <a:srgbClr val="FFFF00"/>
                </a:solidFill>
                <a:effectLst>
                  <a:outerShdw blurRad="38100" dist="38100" dir="2700000" algn="tl">
                    <a:srgbClr val="000000"/>
                  </a:outerShdw>
                </a:effectLst>
                <a:cs typeface="+mn-cs"/>
              </a:rPr>
              <a:t>Forestry</a:t>
            </a:r>
          </a:p>
        </p:txBody>
      </p:sp>
      <p:sp>
        <p:nvSpPr>
          <p:cNvPr id="54275" name="Rectangle 3"/>
          <p:cNvSpPr>
            <a:spLocks noChangeArrowheads="1"/>
          </p:cNvSpPr>
          <p:nvPr/>
        </p:nvSpPr>
        <p:spPr bwMode="auto">
          <a:xfrm>
            <a:off x="152400" y="1295400"/>
            <a:ext cx="3810000" cy="1925638"/>
          </a:xfrm>
          <a:prstGeom prst="rect">
            <a:avLst/>
          </a:prstGeom>
          <a:noFill/>
          <a:ln w="9525" algn="ctr">
            <a:noFill/>
            <a:miter lim="800000"/>
            <a:headEnd/>
            <a:tailEnd/>
          </a:ln>
        </p:spPr>
        <p:txBody>
          <a:bodyPr>
            <a:spAutoFit/>
          </a:bodyPr>
          <a:lstStyle/>
          <a:p>
            <a:pPr marL="347663" indent="-347663" eaLnBrk="0" hangingPunct="0">
              <a:lnSpc>
                <a:spcPct val="150000"/>
              </a:lnSpc>
              <a:buFontTx/>
              <a:buChar char="•"/>
            </a:pPr>
            <a:r>
              <a:rPr lang="en-US" sz="1600">
                <a:cs typeface="Times New Roman" pitchFamily="18" charset="0"/>
              </a:rPr>
              <a:t>Satellite image based forest resource mapping and updation</a:t>
            </a:r>
          </a:p>
          <a:p>
            <a:pPr marL="347663" indent="-347663" eaLnBrk="0" hangingPunct="0">
              <a:lnSpc>
                <a:spcPct val="150000"/>
              </a:lnSpc>
              <a:buFontTx/>
              <a:buChar char="•"/>
            </a:pPr>
            <a:r>
              <a:rPr lang="en-US" sz="1600">
                <a:cs typeface="Times New Roman" pitchFamily="18" charset="0"/>
              </a:rPr>
              <a:t>Forest change detection</a:t>
            </a:r>
          </a:p>
          <a:p>
            <a:pPr marL="347663" indent="-347663" eaLnBrk="0" hangingPunct="0">
              <a:lnSpc>
                <a:spcPct val="150000"/>
              </a:lnSpc>
              <a:buFontTx/>
              <a:buChar char="•"/>
            </a:pPr>
            <a:r>
              <a:rPr lang="en-US" sz="1600">
                <a:cs typeface="Times New Roman" pitchFamily="18" charset="0"/>
              </a:rPr>
              <a:t>Forest resource inventory</a:t>
            </a:r>
          </a:p>
          <a:p>
            <a:pPr marL="347663" indent="-347663" eaLnBrk="0" hangingPunct="0">
              <a:lnSpc>
                <a:spcPct val="150000"/>
              </a:lnSpc>
              <a:buFontTx/>
              <a:buChar char="•"/>
            </a:pPr>
            <a:r>
              <a:rPr lang="en-US" sz="1600">
                <a:cs typeface="Times New Roman" pitchFamily="18" charset="0"/>
              </a:rPr>
              <a:t>GIS database development</a:t>
            </a:r>
          </a:p>
        </p:txBody>
      </p:sp>
      <p:sp>
        <p:nvSpPr>
          <p:cNvPr id="54276" name="Rectangle 12"/>
          <p:cNvSpPr>
            <a:spLocks noChangeArrowheads="1"/>
          </p:cNvSpPr>
          <p:nvPr/>
        </p:nvSpPr>
        <p:spPr bwMode="auto">
          <a:xfrm>
            <a:off x="152400" y="990600"/>
            <a:ext cx="2339975" cy="366713"/>
          </a:xfrm>
          <a:prstGeom prst="rect">
            <a:avLst/>
          </a:prstGeom>
          <a:noFill/>
          <a:ln w="9525" algn="ctr">
            <a:noFill/>
            <a:miter lim="800000"/>
            <a:headEnd/>
            <a:tailEnd/>
          </a:ln>
        </p:spPr>
        <p:txBody>
          <a:bodyPr>
            <a:spAutoFit/>
          </a:bodyPr>
          <a:lstStyle/>
          <a:p>
            <a:pPr eaLnBrk="0" hangingPunct="0"/>
            <a:r>
              <a:rPr lang="en-US" b="1">
                <a:solidFill>
                  <a:srgbClr val="FFFF00"/>
                </a:solidFill>
                <a:cs typeface="Times New Roman" pitchFamily="18" charset="0"/>
              </a:rPr>
              <a:t>Scope</a:t>
            </a:r>
          </a:p>
        </p:txBody>
      </p:sp>
      <p:sp>
        <p:nvSpPr>
          <p:cNvPr id="54277" name="Rectangle 16"/>
          <p:cNvSpPr>
            <a:spLocks noChangeArrowheads="1"/>
          </p:cNvSpPr>
          <p:nvPr/>
        </p:nvSpPr>
        <p:spPr bwMode="auto">
          <a:xfrm>
            <a:off x="152400" y="3578225"/>
            <a:ext cx="4572000" cy="3025775"/>
          </a:xfrm>
          <a:prstGeom prst="rect">
            <a:avLst/>
          </a:prstGeom>
          <a:noFill/>
          <a:ln w="9525" algn="ctr">
            <a:noFill/>
            <a:miter lim="800000"/>
            <a:headEnd/>
            <a:tailEnd/>
          </a:ln>
        </p:spPr>
        <p:txBody>
          <a:bodyPr>
            <a:spAutoFit/>
          </a:bodyPr>
          <a:lstStyle/>
          <a:p>
            <a:pPr marL="347663" indent="-347663" eaLnBrk="0" hangingPunct="0">
              <a:lnSpc>
                <a:spcPct val="150000"/>
              </a:lnSpc>
              <a:buFontTx/>
              <a:buChar char="•"/>
            </a:pPr>
            <a:r>
              <a:rPr lang="en-US" sz="1600">
                <a:cs typeface="Times New Roman" pitchFamily="18" charset="0"/>
              </a:rPr>
              <a:t>Availability of baseline         information</a:t>
            </a:r>
          </a:p>
          <a:p>
            <a:pPr marL="347663" indent="-347663" eaLnBrk="0" hangingPunct="0">
              <a:lnSpc>
                <a:spcPct val="150000"/>
              </a:lnSpc>
              <a:buFontTx/>
              <a:buChar char="•"/>
            </a:pPr>
            <a:r>
              <a:rPr lang="en-US" sz="1600">
                <a:cs typeface="Times New Roman" pitchFamily="18" charset="0"/>
              </a:rPr>
              <a:t>Planning for aforestation        strategies </a:t>
            </a:r>
          </a:p>
          <a:p>
            <a:pPr marL="347663" indent="-347663" eaLnBrk="0" hangingPunct="0">
              <a:lnSpc>
                <a:spcPct val="150000"/>
              </a:lnSpc>
              <a:buFontTx/>
              <a:buChar char="•"/>
            </a:pPr>
            <a:r>
              <a:rPr lang="en-US" sz="1600">
                <a:cs typeface="Times New Roman" pitchFamily="18" charset="0"/>
              </a:rPr>
              <a:t>Futuristic resource planning</a:t>
            </a:r>
          </a:p>
          <a:p>
            <a:pPr marL="347663" indent="-347663" eaLnBrk="0" hangingPunct="0">
              <a:lnSpc>
                <a:spcPct val="150000"/>
              </a:lnSpc>
              <a:buFontTx/>
              <a:buChar char="•"/>
            </a:pPr>
            <a:r>
              <a:rPr lang="en-US" sz="1600">
                <a:cs typeface="Times New Roman" pitchFamily="18" charset="0"/>
              </a:rPr>
              <a:t>Sustainability of environment </a:t>
            </a:r>
          </a:p>
          <a:p>
            <a:pPr marL="347663" indent="-347663" eaLnBrk="0" hangingPunct="0">
              <a:lnSpc>
                <a:spcPct val="150000"/>
              </a:lnSpc>
              <a:buFontTx/>
              <a:buChar char="•"/>
            </a:pPr>
            <a:r>
              <a:rPr lang="en-US" sz="1600">
                <a:cs typeface="Times New Roman" pitchFamily="18" charset="0"/>
              </a:rPr>
              <a:t>Wild life  conservation &amp; development for recreation purpose</a:t>
            </a:r>
          </a:p>
        </p:txBody>
      </p:sp>
      <p:sp>
        <p:nvSpPr>
          <p:cNvPr id="54278" name="Rectangle 17"/>
          <p:cNvSpPr>
            <a:spLocks noChangeArrowheads="1"/>
          </p:cNvSpPr>
          <p:nvPr/>
        </p:nvSpPr>
        <p:spPr bwMode="auto">
          <a:xfrm>
            <a:off x="228600" y="3352800"/>
            <a:ext cx="2339975" cy="366713"/>
          </a:xfrm>
          <a:prstGeom prst="rect">
            <a:avLst/>
          </a:prstGeom>
          <a:noFill/>
          <a:ln w="9525" algn="ctr">
            <a:noFill/>
            <a:miter lim="800000"/>
            <a:headEnd/>
            <a:tailEnd/>
          </a:ln>
        </p:spPr>
        <p:txBody>
          <a:bodyPr>
            <a:spAutoFit/>
          </a:bodyPr>
          <a:lstStyle/>
          <a:p>
            <a:pPr eaLnBrk="0" hangingPunct="0"/>
            <a:r>
              <a:rPr lang="en-US" b="1">
                <a:solidFill>
                  <a:srgbClr val="FFFF00"/>
                </a:solidFill>
                <a:cs typeface="Times New Roman" pitchFamily="18" charset="0"/>
              </a:rPr>
              <a:t>Benefits</a:t>
            </a:r>
          </a:p>
        </p:txBody>
      </p:sp>
      <p:pic>
        <p:nvPicPr>
          <p:cNvPr id="54279" name="Picture 1026"/>
          <p:cNvPicPr>
            <a:picLocks noChangeAspect="1" noChangeArrowheads="1"/>
          </p:cNvPicPr>
          <p:nvPr/>
        </p:nvPicPr>
        <p:blipFill>
          <a:blip r:embed="rId2" cstate="print"/>
          <a:srcRect/>
          <a:stretch>
            <a:fillRect/>
          </a:stretch>
        </p:blipFill>
        <p:spPr bwMode="auto">
          <a:xfrm>
            <a:off x="5715000" y="1143000"/>
            <a:ext cx="3352800" cy="2384425"/>
          </a:xfrm>
          <a:prstGeom prst="rect">
            <a:avLst/>
          </a:prstGeom>
          <a:noFill/>
          <a:ln w="9525">
            <a:noFill/>
            <a:miter lim="800000"/>
            <a:headEnd/>
            <a:tailEnd/>
          </a:ln>
        </p:spPr>
      </p:pic>
      <p:sp>
        <p:nvSpPr>
          <p:cNvPr id="54280" name="Rectangle 1028"/>
          <p:cNvSpPr>
            <a:spLocks noChangeArrowheads="1"/>
          </p:cNvSpPr>
          <p:nvPr/>
        </p:nvSpPr>
        <p:spPr bwMode="auto">
          <a:xfrm>
            <a:off x="6040438" y="3505200"/>
            <a:ext cx="2951162" cy="274638"/>
          </a:xfrm>
          <a:prstGeom prst="rect">
            <a:avLst/>
          </a:prstGeom>
          <a:noFill/>
          <a:ln w="9525">
            <a:noFill/>
            <a:miter lim="800000"/>
            <a:headEnd/>
            <a:tailEnd/>
          </a:ln>
        </p:spPr>
        <p:txBody>
          <a:bodyPr wrap="none">
            <a:spAutoFit/>
          </a:bodyPr>
          <a:lstStyle/>
          <a:p>
            <a:pPr eaLnBrk="0" hangingPunct="0"/>
            <a:r>
              <a:rPr lang="en-US" sz="1200" b="1"/>
              <a:t>Sarhad Reserve Forest (Ghotki) </a:t>
            </a:r>
          </a:p>
        </p:txBody>
      </p:sp>
      <p:pic>
        <p:nvPicPr>
          <p:cNvPr id="54281" name="Picture 20"/>
          <p:cNvPicPr>
            <a:picLocks noChangeAspect="1" noChangeArrowheads="1"/>
          </p:cNvPicPr>
          <p:nvPr/>
        </p:nvPicPr>
        <p:blipFill>
          <a:blip r:embed="rId3">
            <a:clrChange>
              <a:clrFrom>
                <a:srgbClr val="FEFEFE"/>
              </a:clrFrom>
              <a:clrTo>
                <a:srgbClr val="FEFEFE">
                  <a:alpha val="0"/>
                </a:srgbClr>
              </a:clrTo>
            </a:clrChange>
          </a:blip>
          <a:srcRect l="5469" t="5208" r="40625" b="7292"/>
          <a:stretch>
            <a:fillRect/>
          </a:stretch>
        </p:blipFill>
        <p:spPr bwMode="auto">
          <a:xfrm>
            <a:off x="7010400" y="3962400"/>
            <a:ext cx="1985963" cy="2819400"/>
          </a:xfrm>
          <a:prstGeom prst="rect">
            <a:avLst/>
          </a:prstGeom>
          <a:noFill/>
          <a:ln w="9525">
            <a:noFill/>
            <a:miter lim="800000"/>
            <a:headEnd/>
            <a:tailEnd/>
          </a:ln>
        </p:spPr>
      </p:pic>
      <p:grpSp>
        <p:nvGrpSpPr>
          <p:cNvPr id="54282" name="Group 21"/>
          <p:cNvGrpSpPr>
            <a:grpSpLocks/>
          </p:cNvGrpSpPr>
          <p:nvPr/>
        </p:nvGrpSpPr>
        <p:grpSpPr bwMode="auto">
          <a:xfrm>
            <a:off x="4648200" y="3962400"/>
            <a:ext cx="2181225" cy="2819400"/>
            <a:chOff x="160" y="80"/>
            <a:chExt cx="2408" cy="2792"/>
          </a:xfrm>
        </p:grpSpPr>
        <p:pic>
          <p:nvPicPr>
            <p:cNvPr id="54284" name="Picture 22"/>
            <p:cNvPicPr>
              <a:picLocks noChangeAspect="1" noChangeArrowheads="1"/>
            </p:cNvPicPr>
            <p:nvPr/>
          </p:nvPicPr>
          <p:blipFill>
            <a:blip r:embed="rId4"/>
            <a:srcRect l="7031" t="7292" r="53906" b="32292"/>
            <a:stretch>
              <a:fillRect/>
            </a:stretch>
          </p:blipFill>
          <p:spPr bwMode="auto">
            <a:xfrm>
              <a:off x="168" y="88"/>
              <a:ext cx="2400" cy="2784"/>
            </a:xfrm>
            <a:prstGeom prst="rect">
              <a:avLst/>
            </a:prstGeom>
            <a:noFill/>
            <a:ln w="9525">
              <a:noFill/>
              <a:miter lim="800000"/>
              <a:headEnd/>
              <a:tailEnd/>
            </a:ln>
          </p:spPr>
        </p:pic>
        <p:sp>
          <p:nvSpPr>
            <p:cNvPr id="54285" name="Rectangle 23"/>
            <p:cNvSpPr>
              <a:spLocks noChangeArrowheads="1"/>
            </p:cNvSpPr>
            <p:nvPr/>
          </p:nvSpPr>
          <p:spPr bwMode="auto">
            <a:xfrm>
              <a:off x="160" y="80"/>
              <a:ext cx="2400" cy="2784"/>
            </a:xfrm>
            <a:prstGeom prst="rect">
              <a:avLst/>
            </a:prstGeom>
            <a:noFill/>
            <a:ln w="9525">
              <a:solidFill>
                <a:srgbClr val="FFCC00"/>
              </a:solidFill>
              <a:miter lim="800000"/>
              <a:headEnd/>
              <a:tailEnd/>
            </a:ln>
          </p:spPr>
          <p:txBody>
            <a:bodyPr wrap="none" anchor="ctr"/>
            <a:lstStyle/>
            <a:p>
              <a:pPr algn="ctr"/>
              <a:endParaRPr lang="en-US" b="1">
                <a:solidFill>
                  <a:srgbClr val="FFCC00"/>
                </a:solidFill>
                <a:latin typeface="Arial" charset="0"/>
              </a:endParaRPr>
            </a:p>
          </p:txBody>
        </p:sp>
      </p:grpSp>
      <p:sp>
        <p:nvSpPr>
          <p:cNvPr id="54283" name="Text Box 25"/>
          <p:cNvSpPr txBox="1">
            <a:spLocks noChangeArrowheads="1"/>
          </p:cNvSpPr>
          <p:nvPr/>
        </p:nvSpPr>
        <p:spPr bwMode="auto">
          <a:xfrm>
            <a:off x="6791325" y="6350000"/>
            <a:ext cx="912813" cy="457200"/>
          </a:xfrm>
          <a:prstGeom prst="rect">
            <a:avLst/>
          </a:prstGeom>
          <a:noFill/>
          <a:ln w="12700">
            <a:noFill/>
            <a:miter lim="800000"/>
            <a:headEnd type="none" w="sm" len="sm"/>
            <a:tailEnd type="none" w="sm" len="sm"/>
          </a:ln>
        </p:spPr>
        <p:txBody>
          <a:bodyPr wrap="none">
            <a:spAutoFit/>
          </a:bodyPr>
          <a:lstStyle/>
          <a:p>
            <a:pPr algn="ctr" eaLnBrk="0" hangingPunct="0"/>
            <a:r>
              <a:rPr lang="en-US" sz="1200"/>
              <a:t>Nausharo</a:t>
            </a:r>
          </a:p>
          <a:p>
            <a:pPr algn="ctr" eaLnBrk="0" hangingPunct="0"/>
            <a:r>
              <a:rPr lang="en-US" sz="1200"/>
              <a:t>Firoz</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0" y="0"/>
            <a:ext cx="9144000" cy="671513"/>
          </a:xfrm>
          <a:prstGeom prst="rect">
            <a:avLst/>
          </a:prstGeom>
          <a:noFill/>
          <a:ln w="12700" algn="ctr">
            <a:noFill/>
            <a:miter lim="800000"/>
            <a:headEnd/>
            <a:tailEnd/>
          </a:ln>
          <a:effectLst/>
        </p:spPr>
        <p:txBody>
          <a:bodyPr lIns="91414" tIns="45707" rIns="91414" bIns="45707">
            <a:spAutoFit/>
          </a:bodyPr>
          <a:lstStyle/>
          <a:p>
            <a:pPr algn="ctr" eaLnBrk="0" hangingPunct="0">
              <a:lnSpc>
                <a:spcPct val="115000"/>
              </a:lnSpc>
              <a:defRPr/>
            </a:pPr>
            <a:r>
              <a:rPr lang="en-US" sz="3300" b="1">
                <a:solidFill>
                  <a:srgbClr val="FFFF00"/>
                </a:solidFill>
                <a:effectLst>
                  <a:outerShdw blurRad="38100" dist="38100" dir="2700000" algn="tl">
                    <a:srgbClr val="000000"/>
                  </a:outerShdw>
                </a:effectLst>
                <a:cs typeface="+mn-cs"/>
              </a:rPr>
              <a:t>Sindh Coast Resource Mapping</a:t>
            </a:r>
            <a:endParaRPr lang="en-US">
              <a:cs typeface="+mn-cs"/>
            </a:endParaRPr>
          </a:p>
        </p:txBody>
      </p:sp>
      <p:pic>
        <p:nvPicPr>
          <p:cNvPr id="55299" name="Picture 4"/>
          <p:cNvPicPr>
            <a:picLocks noChangeAspect="1" noChangeArrowheads="1"/>
          </p:cNvPicPr>
          <p:nvPr/>
        </p:nvPicPr>
        <p:blipFill>
          <a:blip r:embed="rId2"/>
          <a:srcRect l="4167" t="14815" r="16667" b="13742"/>
          <a:stretch>
            <a:fillRect/>
          </a:stretch>
        </p:blipFill>
        <p:spPr bwMode="auto">
          <a:xfrm>
            <a:off x="6411913" y="3875088"/>
            <a:ext cx="2668587" cy="1916112"/>
          </a:xfrm>
          <a:prstGeom prst="rect">
            <a:avLst/>
          </a:prstGeom>
          <a:noFill/>
          <a:ln w="9525">
            <a:noFill/>
            <a:miter lim="800000"/>
            <a:headEnd/>
            <a:tailEnd/>
          </a:ln>
        </p:spPr>
      </p:pic>
      <p:sp>
        <p:nvSpPr>
          <p:cNvPr id="55300" name="Text Box 5"/>
          <p:cNvSpPr txBox="1">
            <a:spLocks noChangeArrowheads="1"/>
          </p:cNvSpPr>
          <p:nvPr/>
        </p:nvSpPr>
        <p:spPr bwMode="auto">
          <a:xfrm>
            <a:off x="4479925" y="5943600"/>
            <a:ext cx="1158875" cy="260350"/>
          </a:xfrm>
          <a:prstGeom prst="rect">
            <a:avLst/>
          </a:prstGeom>
          <a:noFill/>
          <a:ln w="9525">
            <a:noFill/>
            <a:miter lim="800000"/>
            <a:headEnd/>
            <a:tailEnd/>
          </a:ln>
        </p:spPr>
        <p:txBody>
          <a:bodyPr wrap="none">
            <a:spAutoFit/>
          </a:bodyPr>
          <a:lstStyle/>
          <a:p>
            <a:pPr algn="ctr"/>
            <a:r>
              <a:rPr lang="en-US" sz="1100" b="1">
                <a:latin typeface="Arial" charset="0"/>
              </a:rPr>
              <a:t>Satellite image</a:t>
            </a:r>
          </a:p>
        </p:txBody>
      </p:sp>
      <p:sp>
        <p:nvSpPr>
          <p:cNvPr id="55301" name="Text Box 6"/>
          <p:cNvSpPr txBox="1">
            <a:spLocks noChangeArrowheads="1"/>
          </p:cNvSpPr>
          <p:nvPr/>
        </p:nvSpPr>
        <p:spPr bwMode="auto">
          <a:xfrm>
            <a:off x="6905625" y="5943600"/>
            <a:ext cx="1673225" cy="260350"/>
          </a:xfrm>
          <a:prstGeom prst="rect">
            <a:avLst/>
          </a:prstGeom>
          <a:noFill/>
          <a:ln w="9525">
            <a:noFill/>
            <a:miter lim="800000"/>
            <a:headEnd/>
            <a:tailEnd/>
          </a:ln>
        </p:spPr>
        <p:txBody>
          <a:bodyPr wrap="none">
            <a:spAutoFit/>
          </a:bodyPr>
          <a:lstStyle/>
          <a:p>
            <a:r>
              <a:rPr lang="en-US" sz="1100" b="1">
                <a:latin typeface="Arial" charset="0"/>
              </a:rPr>
              <a:t>Mangroves forest map</a:t>
            </a:r>
          </a:p>
        </p:txBody>
      </p:sp>
      <p:grpSp>
        <p:nvGrpSpPr>
          <p:cNvPr id="55302" name="Group 7"/>
          <p:cNvGrpSpPr>
            <a:grpSpLocks/>
          </p:cNvGrpSpPr>
          <p:nvPr/>
        </p:nvGrpSpPr>
        <p:grpSpPr bwMode="auto">
          <a:xfrm>
            <a:off x="3810000" y="3875088"/>
            <a:ext cx="2527300" cy="1905000"/>
            <a:chOff x="96" y="1090"/>
            <a:chExt cx="2592" cy="1991"/>
          </a:xfrm>
        </p:grpSpPr>
        <p:pic>
          <p:nvPicPr>
            <p:cNvPr id="55308" name="Picture 8"/>
            <p:cNvPicPr>
              <a:picLocks noChangeAspect="1" noChangeArrowheads="1"/>
            </p:cNvPicPr>
            <p:nvPr/>
          </p:nvPicPr>
          <p:blipFill>
            <a:blip r:embed="rId3"/>
            <a:srcRect l="8333" t="11111" r="24306" b="18593"/>
            <a:stretch>
              <a:fillRect/>
            </a:stretch>
          </p:blipFill>
          <p:spPr bwMode="auto">
            <a:xfrm>
              <a:off x="96" y="1090"/>
              <a:ext cx="2592" cy="1991"/>
            </a:xfrm>
            <a:prstGeom prst="rect">
              <a:avLst/>
            </a:prstGeom>
            <a:noFill/>
            <a:ln w="9525">
              <a:noFill/>
              <a:miter lim="800000"/>
              <a:headEnd/>
              <a:tailEnd/>
            </a:ln>
          </p:spPr>
        </p:pic>
        <p:pic>
          <p:nvPicPr>
            <p:cNvPr id="55309" name="Picture 9" descr="Photo-10"/>
            <p:cNvPicPr>
              <a:picLocks noChangeAspect="1" noChangeArrowheads="1"/>
            </p:cNvPicPr>
            <p:nvPr/>
          </p:nvPicPr>
          <p:blipFill>
            <a:blip r:embed="rId4">
              <a:lum contrast="12000"/>
            </a:blip>
            <a:srcRect/>
            <a:stretch>
              <a:fillRect/>
            </a:stretch>
          </p:blipFill>
          <p:spPr bwMode="auto">
            <a:xfrm>
              <a:off x="1401" y="1122"/>
              <a:ext cx="1200" cy="780"/>
            </a:xfrm>
            <a:prstGeom prst="rect">
              <a:avLst/>
            </a:prstGeom>
            <a:noFill/>
            <a:ln w="9525">
              <a:solidFill>
                <a:schemeClr val="tx1"/>
              </a:solidFill>
              <a:miter lim="800000"/>
              <a:headEnd/>
              <a:tailEnd/>
            </a:ln>
          </p:spPr>
        </p:pic>
      </p:grpSp>
      <p:sp>
        <p:nvSpPr>
          <p:cNvPr id="55303" name="Rectangle 10"/>
          <p:cNvSpPr>
            <a:spLocks noChangeArrowheads="1"/>
          </p:cNvSpPr>
          <p:nvPr/>
        </p:nvSpPr>
        <p:spPr bwMode="auto">
          <a:xfrm>
            <a:off x="228600" y="1076325"/>
            <a:ext cx="3556000" cy="1558925"/>
          </a:xfrm>
          <a:prstGeom prst="rect">
            <a:avLst/>
          </a:prstGeom>
          <a:noFill/>
          <a:ln w="9525" algn="ctr">
            <a:noFill/>
            <a:miter lim="800000"/>
            <a:headEnd/>
            <a:tailEnd/>
          </a:ln>
        </p:spPr>
        <p:txBody>
          <a:bodyPr>
            <a:spAutoFit/>
          </a:bodyPr>
          <a:lstStyle/>
          <a:p>
            <a:pPr marL="347663" indent="-347663" eaLnBrk="0" hangingPunct="0">
              <a:lnSpc>
                <a:spcPct val="150000"/>
              </a:lnSpc>
              <a:buFontTx/>
              <a:buChar char="•"/>
            </a:pPr>
            <a:r>
              <a:rPr lang="en-US" sz="1600">
                <a:cs typeface="Times New Roman" pitchFamily="18" charset="0"/>
              </a:rPr>
              <a:t>Mangrove forest  monitoring</a:t>
            </a:r>
          </a:p>
          <a:p>
            <a:pPr marL="347663" indent="-347663" eaLnBrk="0" hangingPunct="0">
              <a:lnSpc>
                <a:spcPct val="150000"/>
              </a:lnSpc>
              <a:buFontTx/>
              <a:buChar char="•"/>
            </a:pPr>
            <a:r>
              <a:rPr lang="en-US" sz="1600">
                <a:cs typeface="Times New Roman" pitchFamily="18" charset="0"/>
              </a:rPr>
              <a:t>Change detection</a:t>
            </a:r>
          </a:p>
          <a:p>
            <a:pPr marL="347663" indent="-347663" eaLnBrk="0" hangingPunct="0">
              <a:lnSpc>
                <a:spcPct val="150000"/>
              </a:lnSpc>
              <a:buFontTx/>
              <a:buChar char="•"/>
            </a:pPr>
            <a:r>
              <a:rPr lang="en-US" sz="1600">
                <a:cs typeface="Times New Roman" pitchFamily="18" charset="0"/>
              </a:rPr>
              <a:t>Hazard impacts</a:t>
            </a:r>
          </a:p>
          <a:p>
            <a:pPr marL="347663" indent="-347663" eaLnBrk="0" hangingPunct="0">
              <a:lnSpc>
                <a:spcPct val="150000"/>
              </a:lnSpc>
              <a:buFontTx/>
              <a:buChar char="•"/>
            </a:pPr>
            <a:r>
              <a:rPr lang="en-US" sz="1600">
                <a:cs typeface="Times New Roman" pitchFamily="18" charset="0"/>
              </a:rPr>
              <a:t>Aqua-culture zones</a:t>
            </a:r>
          </a:p>
        </p:txBody>
      </p:sp>
      <p:sp>
        <p:nvSpPr>
          <p:cNvPr id="55304" name="Rectangle 11"/>
          <p:cNvSpPr>
            <a:spLocks noChangeArrowheads="1"/>
          </p:cNvSpPr>
          <p:nvPr/>
        </p:nvSpPr>
        <p:spPr bwMode="auto">
          <a:xfrm>
            <a:off x="381000" y="838200"/>
            <a:ext cx="2339975" cy="366713"/>
          </a:xfrm>
          <a:prstGeom prst="rect">
            <a:avLst/>
          </a:prstGeom>
          <a:noFill/>
          <a:ln w="9525" algn="ctr">
            <a:noFill/>
            <a:miter lim="800000"/>
            <a:headEnd/>
            <a:tailEnd/>
          </a:ln>
        </p:spPr>
        <p:txBody>
          <a:bodyPr>
            <a:spAutoFit/>
          </a:bodyPr>
          <a:lstStyle/>
          <a:p>
            <a:pPr eaLnBrk="0" hangingPunct="0"/>
            <a:r>
              <a:rPr lang="en-US" b="1">
                <a:solidFill>
                  <a:srgbClr val="FFFF00"/>
                </a:solidFill>
                <a:cs typeface="Times New Roman" pitchFamily="18" charset="0"/>
              </a:rPr>
              <a:t>Scope</a:t>
            </a:r>
          </a:p>
        </p:txBody>
      </p:sp>
      <p:pic>
        <p:nvPicPr>
          <p:cNvPr id="55305" name="Picture 43" descr="image005"/>
          <p:cNvPicPr>
            <a:picLocks noChangeAspect="1" noChangeArrowheads="1"/>
          </p:cNvPicPr>
          <p:nvPr/>
        </p:nvPicPr>
        <p:blipFill>
          <a:blip r:embed="rId5">
            <a:lum bright="18000" contrast="12000"/>
          </a:blip>
          <a:srcRect l="4813" t="10709" r="1042" b="15083"/>
          <a:stretch>
            <a:fillRect/>
          </a:stretch>
        </p:blipFill>
        <p:spPr bwMode="auto">
          <a:xfrm>
            <a:off x="3810000" y="1143000"/>
            <a:ext cx="5210175" cy="2238375"/>
          </a:xfrm>
          <a:prstGeom prst="rect">
            <a:avLst/>
          </a:prstGeom>
          <a:noFill/>
          <a:ln w="9525">
            <a:solidFill>
              <a:schemeClr val="tx1"/>
            </a:solidFill>
            <a:miter lim="800000"/>
            <a:headEnd/>
            <a:tailEnd/>
          </a:ln>
        </p:spPr>
      </p:pic>
      <p:sp>
        <p:nvSpPr>
          <p:cNvPr id="55306" name="Text Box 44"/>
          <p:cNvSpPr txBox="1">
            <a:spLocks noChangeArrowheads="1"/>
          </p:cNvSpPr>
          <p:nvPr/>
        </p:nvSpPr>
        <p:spPr bwMode="auto">
          <a:xfrm>
            <a:off x="228600" y="2894013"/>
            <a:ext cx="1524000" cy="366712"/>
          </a:xfrm>
          <a:prstGeom prst="rect">
            <a:avLst/>
          </a:prstGeom>
          <a:noFill/>
          <a:ln w="9525" algn="ctr">
            <a:noFill/>
            <a:miter lim="800000"/>
            <a:headEnd type="none" w="sm" len="sm"/>
            <a:tailEnd type="none" w="sm" len="sm"/>
          </a:ln>
        </p:spPr>
        <p:txBody>
          <a:bodyPr>
            <a:spAutoFit/>
          </a:bodyPr>
          <a:lstStyle/>
          <a:p>
            <a:pPr eaLnBrk="0" hangingPunct="0"/>
            <a:r>
              <a:rPr lang="en-US" b="1">
                <a:solidFill>
                  <a:srgbClr val="FFFF00"/>
                </a:solidFill>
                <a:cs typeface="Times New Roman" pitchFamily="18" charset="0"/>
              </a:rPr>
              <a:t>Benefits</a:t>
            </a:r>
          </a:p>
        </p:txBody>
      </p:sp>
      <p:sp>
        <p:nvSpPr>
          <p:cNvPr id="55307" name="Text Box 45"/>
          <p:cNvSpPr txBox="1">
            <a:spLocks noChangeArrowheads="1"/>
          </p:cNvSpPr>
          <p:nvPr/>
        </p:nvSpPr>
        <p:spPr bwMode="auto">
          <a:xfrm>
            <a:off x="152400" y="3146425"/>
            <a:ext cx="3690938" cy="3025775"/>
          </a:xfrm>
          <a:prstGeom prst="rect">
            <a:avLst/>
          </a:prstGeom>
          <a:noFill/>
          <a:ln w="12700">
            <a:noFill/>
            <a:miter lim="800000"/>
            <a:headEnd type="none" w="sm" len="sm"/>
            <a:tailEnd type="none" w="sm" len="sm"/>
          </a:ln>
        </p:spPr>
        <p:txBody>
          <a:bodyPr>
            <a:spAutoFit/>
          </a:bodyPr>
          <a:lstStyle/>
          <a:p>
            <a:pPr marL="228600" indent="-228600" eaLnBrk="0" hangingPunct="0">
              <a:lnSpc>
                <a:spcPct val="150000"/>
              </a:lnSpc>
              <a:buFontTx/>
              <a:buChar char="•"/>
            </a:pPr>
            <a:r>
              <a:rPr lang="en-US" sz="1600"/>
              <a:t>Availability of updated information on mangroves forest</a:t>
            </a:r>
            <a:endParaRPr lang="en-US" sz="1000"/>
          </a:p>
          <a:p>
            <a:pPr marL="228600" indent="-228600" eaLnBrk="0" hangingPunct="0">
              <a:lnSpc>
                <a:spcPct val="150000"/>
              </a:lnSpc>
              <a:buFontTx/>
              <a:buChar char="•"/>
            </a:pPr>
            <a:r>
              <a:rPr lang="en-US" sz="1600"/>
              <a:t>Planning strategies for aforestation and deforestation trend</a:t>
            </a:r>
            <a:endParaRPr lang="en-US" sz="1000"/>
          </a:p>
          <a:p>
            <a:pPr marL="228600" indent="-228600" eaLnBrk="0" hangingPunct="0">
              <a:lnSpc>
                <a:spcPct val="150000"/>
              </a:lnSpc>
              <a:buFontTx/>
              <a:buChar char="•"/>
            </a:pPr>
            <a:r>
              <a:rPr lang="en-US" sz="1600"/>
              <a:t>Timely Intervention in specific areas as and when needed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ChangeArrowheads="1"/>
          </p:cNvSpPr>
          <p:nvPr/>
        </p:nvSpPr>
        <p:spPr bwMode="auto">
          <a:xfrm>
            <a:off x="762000" y="149225"/>
            <a:ext cx="7620000" cy="671513"/>
          </a:xfrm>
          <a:prstGeom prst="rect">
            <a:avLst/>
          </a:prstGeom>
          <a:noFill/>
          <a:ln w="12700" algn="ctr">
            <a:noFill/>
            <a:miter lim="800000"/>
            <a:headEnd/>
            <a:tailEnd/>
          </a:ln>
          <a:effectLst/>
        </p:spPr>
        <p:txBody>
          <a:bodyPr lIns="91414" tIns="45707" rIns="91414" bIns="45707">
            <a:spAutoFit/>
          </a:bodyPr>
          <a:lstStyle/>
          <a:p>
            <a:pPr algn="ctr" eaLnBrk="0" hangingPunct="0">
              <a:lnSpc>
                <a:spcPct val="115000"/>
              </a:lnSpc>
              <a:defRPr/>
            </a:pPr>
            <a:r>
              <a:rPr lang="en-US" sz="3300" b="1">
                <a:solidFill>
                  <a:srgbClr val="FFFF00"/>
                </a:solidFill>
                <a:effectLst>
                  <a:outerShdw blurRad="38100" dist="38100" dir="2700000" algn="tl">
                    <a:srgbClr val="000000"/>
                  </a:outerShdw>
                </a:effectLst>
                <a:cs typeface="+mn-cs"/>
              </a:rPr>
              <a:t>Landuse / Landcover Mapping</a:t>
            </a:r>
          </a:p>
        </p:txBody>
      </p:sp>
      <p:sp>
        <p:nvSpPr>
          <p:cNvPr id="56323" name="Rectangle 3"/>
          <p:cNvSpPr>
            <a:spLocks noChangeArrowheads="1"/>
          </p:cNvSpPr>
          <p:nvPr/>
        </p:nvSpPr>
        <p:spPr bwMode="auto">
          <a:xfrm>
            <a:off x="304800" y="1382713"/>
            <a:ext cx="3810000" cy="1192212"/>
          </a:xfrm>
          <a:prstGeom prst="rect">
            <a:avLst/>
          </a:prstGeom>
          <a:noFill/>
          <a:ln w="9525" algn="ctr">
            <a:noFill/>
            <a:miter lim="800000"/>
            <a:headEnd/>
            <a:tailEnd/>
          </a:ln>
        </p:spPr>
        <p:txBody>
          <a:bodyPr>
            <a:spAutoFit/>
          </a:bodyPr>
          <a:lstStyle/>
          <a:p>
            <a:pPr marL="347663" indent="-347663" eaLnBrk="0" hangingPunct="0">
              <a:lnSpc>
                <a:spcPct val="150000"/>
              </a:lnSpc>
              <a:buFontTx/>
              <a:buChar char="•"/>
            </a:pPr>
            <a:r>
              <a:rPr lang="en-US" sz="1600">
                <a:cs typeface="Times New Roman" pitchFamily="18" charset="0"/>
              </a:rPr>
              <a:t>Monitoring dynamic changes</a:t>
            </a:r>
          </a:p>
          <a:p>
            <a:pPr marL="347663" indent="-347663" eaLnBrk="0" hangingPunct="0">
              <a:lnSpc>
                <a:spcPct val="150000"/>
              </a:lnSpc>
              <a:buFontTx/>
              <a:buChar char="•"/>
            </a:pPr>
            <a:r>
              <a:rPr lang="en-US" sz="1600">
                <a:cs typeface="Times New Roman" pitchFamily="18" charset="0"/>
              </a:rPr>
              <a:t>Urban/Rural infrastructure </a:t>
            </a:r>
          </a:p>
          <a:p>
            <a:pPr marL="347663" indent="-347663" eaLnBrk="0" hangingPunct="0">
              <a:lnSpc>
                <a:spcPct val="150000"/>
              </a:lnSpc>
              <a:buFontTx/>
              <a:buChar char="•"/>
            </a:pPr>
            <a:r>
              <a:rPr lang="en-US" sz="1600">
                <a:cs typeface="Times New Roman" pitchFamily="18" charset="0"/>
              </a:rPr>
              <a:t>Waterlogging &amp; salinity</a:t>
            </a:r>
          </a:p>
        </p:txBody>
      </p:sp>
      <p:sp>
        <p:nvSpPr>
          <p:cNvPr id="56324" name="Rectangle 4"/>
          <p:cNvSpPr>
            <a:spLocks noChangeArrowheads="1"/>
          </p:cNvSpPr>
          <p:nvPr/>
        </p:nvSpPr>
        <p:spPr bwMode="auto">
          <a:xfrm>
            <a:off x="304800" y="1154113"/>
            <a:ext cx="2339975" cy="366712"/>
          </a:xfrm>
          <a:prstGeom prst="rect">
            <a:avLst/>
          </a:prstGeom>
          <a:noFill/>
          <a:ln w="9525" algn="ctr">
            <a:noFill/>
            <a:miter lim="800000"/>
            <a:headEnd/>
            <a:tailEnd/>
          </a:ln>
        </p:spPr>
        <p:txBody>
          <a:bodyPr>
            <a:spAutoFit/>
          </a:bodyPr>
          <a:lstStyle/>
          <a:p>
            <a:pPr eaLnBrk="0" hangingPunct="0"/>
            <a:r>
              <a:rPr lang="en-US" b="1">
                <a:solidFill>
                  <a:srgbClr val="FFFF00"/>
                </a:solidFill>
                <a:cs typeface="Times New Roman" pitchFamily="18" charset="0"/>
              </a:rPr>
              <a:t>Scope</a:t>
            </a:r>
          </a:p>
        </p:txBody>
      </p:sp>
      <p:pic>
        <p:nvPicPr>
          <p:cNvPr id="56325" name="Picture 5" descr="karachi"/>
          <p:cNvPicPr>
            <a:picLocks noChangeAspect="1" noChangeArrowheads="1"/>
          </p:cNvPicPr>
          <p:nvPr/>
        </p:nvPicPr>
        <p:blipFill>
          <a:blip r:embed="rId2">
            <a:lum bright="-6000" contrast="12000"/>
          </a:blip>
          <a:srcRect/>
          <a:stretch>
            <a:fillRect/>
          </a:stretch>
        </p:blipFill>
        <p:spPr bwMode="auto">
          <a:xfrm>
            <a:off x="4229100" y="1662113"/>
            <a:ext cx="4876800" cy="3290887"/>
          </a:xfrm>
          <a:prstGeom prst="rect">
            <a:avLst/>
          </a:prstGeom>
          <a:noFill/>
          <a:ln w="9525">
            <a:noFill/>
            <a:miter lim="800000"/>
            <a:headEnd/>
            <a:tailEnd/>
          </a:ln>
        </p:spPr>
      </p:pic>
      <p:sp>
        <p:nvSpPr>
          <p:cNvPr id="56326" name="Rectangle 8"/>
          <p:cNvSpPr>
            <a:spLocks noChangeArrowheads="1"/>
          </p:cNvSpPr>
          <p:nvPr/>
        </p:nvSpPr>
        <p:spPr bwMode="auto">
          <a:xfrm>
            <a:off x="152400" y="3132138"/>
            <a:ext cx="4572000" cy="2659062"/>
          </a:xfrm>
          <a:prstGeom prst="rect">
            <a:avLst/>
          </a:prstGeom>
          <a:noFill/>
          <a:ln w="9525" algn="ctr">
            <a:noFill/>
            <a:miter lim="800000"/>
            <a:headEnd/>
            <a:tailEnd/>
          </a:ln>
        </p:spPr>
        <p:txBody>
          <a:bodyPr>
            <a:spAutoFit/>
          </a:bodyPr>
          <a:lstStyle/>
          <a:p>
            <a:pPr marL="347663" indent="-347663" eaLnBrk="0" hangingPunct="0">
              <a:lnSpc>
                <a:spcPct val="150000"/>
              </a:lnSpc>
              <a:buFontTx/>
              <a:buChar char="•"/>
            </a:pPr>
            <a:r>
              <a:rPr lang="en-US" sz="1600">
                <a:cs typeface="Times New Roman" pitchFamily="18" charset="0"/>
              </a:rPr>
              <a:t>Assessment of spatial distribution      of land resources </a:t>
            </a:r>
          </a:p>
          <a:p>
            <a:pPr marL="347663" indent="-347663" eaLnBrk="0" hangingPunct="0">
              <a:lnSpc>
                <a:spcPct val="150000"/>
              </a:lnSpc>
              <a:buFontTx/>
              <a:buChar char="•"/>
            </a:pPr>
            <a:r>
              <a:rPr lang="en-US" sz="1600">
                <a:cs typeface="Times New Roman" pitchFamily="18" charset="0"/>
              </a:rPr>
              <a:t>Infrastructure monitoring </a:t>
            </a:r>
          </a:p>
          <a:p>
            <a:pPr marL="347663" indent="-347663" eaLnBrk="0" hangingPunct="0">
              <a:lnSpc>
                <a:spcPct val="150000"/>
              </a:lnSpc>
              <a:buFontTx/>
              <a:buChar char="•"/>
            </a:pPr>
            <a:r>
              <a:rPr lang="en-US" sz="1600">
                <a:cs typeface="Times New Roman" pitchFamily="18" charset="0"/>
              </a:rPr>
              <a:t>Availability of usable land </a:t>
            </a:r>
          </a:p>
          <a:p>
            <a:pPr marL="347663" indent="-347663" eaLnBrk="0" hangingPunct="0">
              <a:lnSpc>
                <a:spcPct val="150000"/>
              </a:lnSpc>
              <a:buFontTx/>
              <a:buChar char="•"/>
            </a:pPr>
            <a:r>
              <a:rPr lang="en-US" sz="1600">
                <a:cs typeface="Times New Roman" pitchFamily="18" charset="0"/>
              </a:rPr>
              <a:t>Future planning for better land management for socio-economic development </a:t>
            </a:r>
          </a:p>
        </p:txBody>
      </p:sp>
      <p:sp>
        <p:nvSpPr>
          <p:cNvPr id="56327" name="Rectangle 9"/>
          <p:cNvSpPr>
            <a:spLocks noChangeArrowheads="1"/>
          </p:cNvSpPr>
          <p:nvPr/>
        </p:nvSpPr>
        <p:spPr bwMode="auto">
          <a:xfrm>
            <a:off x="228600" y="2906713"/>
            <a:ext cx="2339975" cy="366712"/>
          </a:xfrm>
          <a:prstGeom prst="rect">
            <a:avLst/>
          </a:prstGeom>
          <a:noFill/>
          <a:ln w="9525" algn="ctr">
            <a:noFill/>
            <a:miter lim="800000"/>
            <a:headEnd/>
            <a:tailEnd/>
          </a:ln>
        </p:spPr>
        <p:txBody>
          <a:bodyPr>
            <a:spAutoFit/>
          </a:bodyPr>
          <a:lstStyle/>
          <a:p>
            <a:pPr eaLnBrk="0" hangingPunct="0"/>
            <a:r>
              <a:rPr lang="en-US" b="1">
                <a:solidFill>
                  <a:srgbClr val="FFFF00"/>
                </a:solidFill>
                <a:cs typeface="Times New Roman" pitchFamily="18" charset="0"/>
              </a:rPr>
              <a:t>Benefits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1027"/>
          <p:cNvSpPr>
            <a:spLocks noChangeArrowheads="1"/>
          </p:cNvSpPr>
          <p:nvPr/>
        </p:nvSpPr>
        <p:spPr bwMode="auto">
          <a:xfrm>
            <a:off x="0" y="-12700"/>
            <a:ext cx="9144000" cy="671513"/>
          </a:xfrm>
          <a:prstGeom prst="rect">
            <a:avLst/>
          </a:prstGeom>
          <a:noFill/>
          <a:ln w="12700" algn="ctr">
            <a:noFill/>
            <a:miter lim="800000"/>
            <a:headEnd/>
            <a:tailEnd/>
          </a:ln>
          <a:effectLst/>
        </p:spPr>
        <p:txBody>
          <a:bodyPr lIns="91414" tIns="45707" rIns="91414" bIns="45707">
            <a:spAutoFit/>
          </a:bodyPr>
          <a:lstStyle/>
          <a:p>
            <a:pPr algn="ctr" eaLnBrk="0" hangingPunct="0">
              <a:lnSpc>
                <a:spcPct val="115000"/>
              </a:lnSpc>
              <a:defRPr/>
            </a:pPr>
            <a:r>
              <a:rPr lang="en-US" sz="3300" b="1">
                <a:solidFill>
                  <a:srgbClr val="FFFF00"/>
                </a:solidFill>
                <a:effectLst>
                  <a:outerShdw blurRad="38100" dist="38100" dir="2700000" algn="tl">
                    <a:srgbClr val="000000"/>
                  </a:outerShdw>
                </a:effectLst>
                <a:cs typeface="+mn-cs"/>
              </a:rPr>
              <a:t>Infrastructure Development</a:t>
            </a:r>
          </a:p>
        </p:txBody>
      </p:sp>
      <p:pic>
        <p:nvPicPr>
          <p:cNvPr id="57347" name="Picture 1044" descr="Larkana-Khairpur Bridge-slide"/>
          <p:cNvPicPr>
            <a:picLocks noChangeAspect="1" noChangeArrowheads="1"/>
          </p:cNvPicPr>
          <p:nvPr/>
        </p:nvPicPr>
        <p:blipFill>
          <a:blip r:embed="rId2"/>
          <a:srcRect b="6329"/>
          <a:stretch>
            <a:fillRect/>
          </a:stretch>
        </p:blipFill>
        <p:spPr bwMode="auto">
          <a:xfrm>
            <a:off x="1600200" y="762000"/>
            <a:ext cx="6019800" cy="5638800"/>
          </a:xfrm>
          <a:prstGeom prst="rect">
            <a:avLst/>
          </a:prstGeom>
          <a:noFill/>
          <a:ln w="9525">
            <a:noFill/>
            <a:miter lim="800000"/>
            <a:headEnd/>
            <a:tailEnd/>
          </a:ln>
        </p:spPr>
      </p:pic>
      <p:sp>
        <p:nvSpPr>
          <p:cNvPr id="57348" name="Text Box 3079"/>
          <p:cNvSpPr txBox="1">
            <a:spLocks noChangeArrowheads="1"/>
          </p:cNvSpPr>
          <p:nvPr/>
        </p:nvSpPr>
        <p:spPr bwMode="auto">
          <a:xfrm>
            <a:off x="2590800" y="6477000"/>
            <a:ext cx="4191000" cy="3048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b="1"/>
              <a:t>Larkana-Khairpur Bridge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Remote Sensing &amp; GIS Applications Directorate</a:t>
            </a:r>
          </a:p>
        </p:txBody>
      </p:sp>
      <p:sp>
        <p:nvSpPr>
          <p:cNvPr id="3" name="Title 1"/>
          <p:cNvSpPr txBox="1">
            <a:spLocks/>
          </p:cNvSpPr>
          <p:nvPr/>
        </p:nvSpPr>
        <p:spPr>
          <a:xfrm>
            <a:off x="457200" y="2667000"/>
            <a:ext cx="8229600" cy="1295400"/>
          </a:xfrm>
          <a:prstGeom prst="rect">
            <a:avLst/>
          </a:prstGeom>
        </p:spPr>
        <p:txBody>
          <a:bodyPr/>
          <a:lstStyle/>
          <a:p>
            <a:pPr algn="ctr">
              <a:defRPr/>
            </a:pPr>
            <a:r>
              <a:rPr lang="en-US" sz="4400" kern="0" dirty="0">
                <a:solidFill>
                  <a:schemeClr val="tx2"/>
                </a:solidFill>
                <a:effectLst>
                  <a:outerShdw blurRad="38100" dist="38100" dir="2700000" algn="tl">
                    <a:srgbClr val="000000"/>
                  </a:outerShdw>
                </a:effectLst>
                <a:latin typeface="+mj-lt"/>
                <a:ea typeface="+mj-ea"/>
                <a:cs typeface="+mj-cs"/>
              </a:rPr>
              <a:t>Thanks for patience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135170" name="Rectangle 2"/>
          <p:cNvSpPr>
            <a:spLocks noGrp="1" noChangeArrowheads="1"/>
          </p:cNvSpPr>
          <p:nvPr>
            <p:ph type="title"/>
          </p:nvPr>
        </p:nvSpPr>
        <p:spPr>
          <a:xfrm>
            <a:off x="152400" y="228600"/>
            <a:ext cx="6477000" cy="1371600"/>
          </a:xfrm>
        </p:spPr>
        <p:txBody>
          <a:bodyPr/>
          <a:lstStyle/>
          <a:p>
            <a:pPr eaLnBrk="1" hangingPunct="1">
              <a:defRPr/>
            </a:pPr>
            <a:r>
              <a:rPr lang="en-US" dirty="0" smtClean="0"/>
              <a:t>History of Remote Sensing</a:t>
            </a:r>
            <a:endParaRPr lang="en-US" dirty="0"/>
          </a:p>
        </p:txBody>
      </p:sp>
      <p:sp>
        <p:nvSpPr>
          <p:cNvPr id="135171" name="Rectangle 3"/>
          <p:cNvSpPr>
            <a:spLocks noGrp="1" noChangeArrowheads="1"/>
          </p:cNvSpPr>
          <p:nvPr>
            <p:ph type="body" sz="half" idx="1"/>
          </p:nvPr>
        </p:nvSpPr>
        <p:spPr/>
        <p:txBody>
          <a:bodyPr/>
          <a:lstStyle/>
          <a:p>
            <a:pPr eaLnBrk="1" hangingPunct="1">
              <a:lnSpc>
                <a:spcPct val="90000"/>
              </a:lnSpc>
              <a:defRPr/>
            </a:pPr>
            <a:r>
              <a:rPr lang="en-US" dirty="0"/>
              <a:t>Balloon photography (1858)</a:t>
            </a:r>
          </a:p>
          <a:p>
            <a:pPr eaLnBrk="1" hangingPunct="1">
              <a:lnSpc>
                <a:spcPct val="90000"/>
              </a:lnSpc>
              <a:defRPr/>
            </a:pPr>
            <a:r>
              <a:rPr lang="en-US" dirty="0"/>
              <a:t>Pigeon cameras (1903)</a:t>
            </a:r>
          </a:p>
          <a:p>
            <a:pPr eaLnBrk="1" hangingPunct="1">
              <a:lnSpc>
                <a:spcPct val="90000"/>
              </a:lnSpc>
              <a:defRPr/>
            </a:pPr>
            <a:r>
              <a:rPr lang="en-US" dirty="0"/>
              <a:t>Kite photography (1890)</a:t>
            </a:r>
          </a:p>
          <a:p>
            <a:pPr eaLnBrk="1" hangingPunct="1">
              <a:lnSpc>
                <a:spcPct val="90000"/>
              </a:lnSpc>
              <a:defRPr/>
            </a:pPr>
            <a:r>
              <a:rPr lang="en-US" dirty="0"/>
              <a:t>Aircraft (WWI and WWII)</a:t>
            </a:r>
          </a:p>
          <a:p>
            <a:pPr eaLnBrk="1" hangingPunct="1">
              <a:lnSpc>
                <a:spcPct val="90000"/>
              </a:lnSpc>
              <a:defRPr/>
            </a:pPr>
            <a:r>
              <a:rPr lang="en-US" dirty="0"/>
              <a:t>Space (1947)</a:t>
            </a:r>
          </a:p>
          <a:p>
            <a:pPr eaLnBrk="1" hangingPunct="1">
              <a:lnSpc>
                <a:spcPct val="90000"/>
              </a:lnSpc>
              <a:defRPr/>
            </a:pPr>
            <a:endParaRPr lang="en-US" dirty="0"/>
          </a:p>
        </p:txBody>
      </p:sp>
      <p:pic>
        <p:nvPicPr>
          <p:cNvPr id="20485" name="Picture 4" descr="paris"/>
          <p:cNvPicPr>
            <a:picLocks noChangeAspect="1" noChangeArrowheads="1"/>
          </p:cNvPicPr>
          <p:nvPr/>
        </p:nvPicPr>
        <p:blipFill>
          <a:blip r:embed="rId3">
            <a:lum bright="12000"/>
          </a:blip>
          <a:srcRect/>
          <a:stretch>
            <a:fillRect/>
          </a:stretch>
        </p:blipFill>
        <p:spPr bwMode="auto">
          <a:xfrm>
            <a:off x="7010400" y="304800"/>
            <a:ext cx="1668463" cy="2590800"/>
          </a:xfrm>
          <a:prstGeom prst="rect">
            <a:avLst/>
          </a:prstGeom>
          <a:noFill/>
          <a:ln w="9525">
            <a:noFill/>
            <a:miter lim="800000"/>
            <a:headEnd/>
            <a:tailEnd/>
          </a:ln>
        </p:spPr>
      </p:pic>
      <p:pic>
        <p:nvPicPr>
          <p:cNvPr id="20486" name="Picture 6" descr="pigeon1"/>
          <p:cNvPicPr>
            <a:picLocks noChangeAspect="1" noChangeArrowheads="1"/>
          </p:cNvPicPr>
          <p:nvPr/>
        </p:nvPicPr>
        <p:blipFill>
          <a:blip r:embed="rId4">
            <a:lum bright="18000" contrast="30000"/>
          </a:blip>
          <a:srcRect/>
          <a:stretch>
            <a:fillRect/>
          </a:stretch>
        </p:blipFill>
        <p:spPr bwMode="auto">
          <a:xfrm>
            <a:off x="5791200" y="3124200"/>
            <a:ext cx="2362200" cy="1589088"/>
          </a:xfrm>
          <a:prstGeom prst="rect">
            <a:avLst/>
          </a:prstGeom>
          <a:noFill/>
          <a:ln w="9525">
            <a:noFill/>
            <a:miter lim="800000"/>
            <a:headEnd/>
            <a:tailEnd/>
          </a:ln>
        </p:spPr>
      </p:pic>
      <p:pic>
        <p:nvPicPr>
          <p:cNvPr id="20487" name="Picture 7" descr="pigeon2"/>
          <p:cNvPicPr>
            <a:picLocks noChangeAspect="1" noChangeArrowheads="1"/>
          </p:cNvPicPr>
          <p:nvPr/>
        </p:nvPicPr>
        <p:blipFill>
          <a:blip r:embed="rId5">
            <a:lum bright="12000" contrast="36000"/>
          </a:blip>
          <a:srcRect/>
          <a:stretch>
            <a:fillRect/>
          </a:stretch>
        </p:blipFill>
        <p:spPr bwMode="auto">
          <a:xfrm>
            <a:off x="4191000" y="4876800"/>
            <a:ext cx="2743200" cy="1757363"/>
          </a:xfrm>
          <a:prstGeom prst="rect">
            <a:avLst/>
          </a:prstGeom>
          <a:noFill/>
          <a:ln w="9525">
            <a:noFill/>
            <a:miter lim="800000"/>
            <a:headEnd/>
            <a:tailEnd/>
          </a:ln>
        </p:spPr>
      </p:pic>
      <p:sp>
        <p:nvSpPr>
          <p:cNvPr id="20488" name="Text Box 8"/>
          <p:cNvSpPr txBox="1">
            <a:spLocks noChangeArrowheads="1"/>
          </p:cNvSpPr>
          <p:nvPr/>
        </p:nvSpPr>
        <p:spPr bwMode="auto">
          <a:xfrm>
            <a:off x="7162800" y="5029200"/>
            <a:ext cx="1981200" cy="244475"/>
          </a:xfrm>
          <a:prstGeom prst="rect">
            <a:avLst/>
          </a:prstGeom>
          <a:noFill/>
          <a:ln w="9525">
            <a:noFill/>
            <a:miter lim="800000"/>
            <a:headEnd/>
            <a:tailEnd/>
          </a:ln>
        </p:spPr>
        <p:txBody>
          <a:bodyPr>
            <a:spAutoFit/>
          </a:bodyPr>
          <a:lstStyle/>
          <a:p>
            <a:pPr eaLnBrk="0" hangingPunct="0">
              <a:spcBef>
                <a:spcPct val="50000"/>
              </a:spcBef>
            </a:pPr>
            <a:r>
              <a:rPr lang="en-US" sz="1000" i="1"/>
              <a:t>Images: Jensen (2000)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60418" name="Rectangle 2"/>
          <p:cNvSpPr>
            <a:spLocks noGrp="1" noChangeArrowheads="1"/>
          </p:cNvSpPr>
          <p:nvPr>
            <p:ph type="title"/>
          </p:nvPr>
        </p:nvSpPr>
        <p:spPr/>
        <p:txBody>
          <a:bodyPr/>
          <a:lstStyle/>
          <a:p>
            <a:pPr eaLnBrk="1" hangingPunct="1">
              <a:defRPr/>
            </a:pPr>
            <a:r>
              <a:rPr lang="en-US" dirty="0" smtClean="0"/>
              <a:t>Remote sensing cycle</a:t>
            </a:r>
            <a:endParaRPr lang="en-US" dirty="0"/>
          </a:p>
        </p:txBody>
      </p:sp>
      <p:sp>
        <p:nvSpPr>
          <p:cNvPr id="60419" name="Rectangle 3"/>
          <p:cNvSpPr>
            <a:spLocks noGrp="1" noChangeArrowheads="1"/>
          </p:cNvSpPr>
          <p:nvPr>
            <p:ph type="body" idx="1"/>
          </p:nvPr>
        </p:nvSpPr>
        <p:spPr>
          <a:xfrm>
            <a:off x="685800" y="2362200"/>
            <a:ext cx="7772400" cy="4114800"/>
          </a:xfrm>
        </p:spPr>
        <p:txBody>
          <a:bodyPr/>
          <a:lstStyle/>
          <a:p>
            <a:pPr eaLnBrk="1" hangingPunct="1">
              <a:defRPr/>
            </a:pPr>
            <a:r>
              <a:rPr lang="en-US" sz="2800" dirty="0"/>
              <a:t>Remote Sensing Includes:</a:t>
            </a:r>
          </a:p>
          <a:p>
            <a:pPr eaLnBrk="1" hangingPunct="1">
              <a:lnSpc>
                <a:spcPct val="60000"/>
              </a:lnSpc>
              <a:defRPr/>
            </a:pPr>
            <a:endParaRPr lang="en-US" sz="2800" dirty="0"/>
          </a:p>
          <a:p>
            <a:pPr lvl="1" eaLnBrk="1" hangingPunct="1">
              <a:defRPr/>
            </a:pPr>
            <a:r>
              <a:rPr lang="en-US" sz="2400" dirty="0"/>
              <a:t>A) The mission plan and choice of </a:t>
            </a:r>
            <a:r>
              <a:rPr lang="en-US" sz="2400" dirty="0" smtClean="0"/>
              <a:t>sensors</a:t>
            </a:r>
            <a:endParaRPr lang="en-US" sz="2400" dirty="0"/>
          </a:p>
          <a:p>
            <a:pPr eaLnBrk="1" hangingPunct="1">
              <a:defRPr/>
            </a:pPr>
            <a:endParaRPr lang="en-US" sz="2800" dirty="0"/>
          </a:p>
          <a:p>
            <a:pPr lvl="1" eaLnBrk="1" hangingPunct="1">
              <a:defRPr/>
            </a:pPr>
            <a:r>
              <a:rPr lang="en-US" sz="2400" dirty="0"/>
              <a:t>B) The reception, recording, and processing of the signal </a:t>
            </a:r>
            <a:r>
              <a:rPr lang="en-US" sz="2400" dirty="0" smtClean="0"/>
              <a:t>data</a:t>
            </a:r>
            <a:endParaRPr lang="en-US" sz="2400" dirty="0"/>
          </a:p>
          <a:p>
            <a:pPr eaLnBrk="1" hangingPunct="1">
              <a:defRPr/>
            </a:pPr>
            <a:endParaRPr lang="en-US" sz="2800" dirty="0"/>
          </a:p>
          <a:p>
            <a:pPr lvl="1" eaLnBrk="1" hangingPunct="1">
              <a:defRPr/>
            </a:pPr>
            <a:r>
              <a:rPr lang="en-US" sz="2400" dirty="0"/>
              <a:t>C) The analysis of the resultant data.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pic>
        <p:nvPicPr>
          <p:cNvPr id="22531" name="Picture 2" descr="rs-proc"/>
          <p:cNvPicPr>
            <a:picLocks noChangeAspect="1" noChangeArrowheads="1"/>
          </p:cNvPicPr>
          <p:nvPr/>
        </p:nvPicPr>
        <p:blipFill>
          <a:blip r:embed="rId2"/>
          <a:srcRect/>
          <a:stretch>
            <a:fillRect/>
          </a:stretch>
        </p:blipFill>
        <p:spPr bwMode="auto">
          <a:xfrm>
            <a:off x="152400" y="1143000"/>
            <a:ext cx="4800600" cy="3616325"/>
          </a:xfrm>
          <a:prstGeom prst="rect">
            <a:avLst/>
          </a:prstGeom>
          <a:noFill/>
          <a:ln w="9525">
            <a:noFill/>
            <a:miter lim="800000"/>
            <a:headEnd/>
            <a:tailEnd/>
          </a:ln>
        </p:spPr>
      </p:pic>
      <p:sp>
        <p:nvSpPr>
          <p:cNvPr id="22532" name="Text Box 3"/>
          <p:cNvSpPr txBox="1">
            <a:spLocks noChangeArrowheads="1"/>
          </p:cNvSpPr>
          <p:nvPr/>
        </p:nvSpPr>
        <p:spPr bwMode="auto">
          <a:xfrm>
            <a:off x="5165725" y="193675"/>
            <a:ext cx="184150" cy="457200"/>
          </a:xfrm>
          <a:prstGeom prst="rect">
            <a:avLst/>
          </a:prstGeom>
          <a:noFill/>
          <a:ln w="12700">
            <a:noFill/>
            <a:miter lim="800000"/>
            <a:headEnd/>
            <a:tailEnd/>
          </a:ln>
        </p:spPr>
        <p:txBody>
          <a:bodyPr wrap="none">
            <a:spAutoFit/>
          </a:bodyPr>
          <a:lstStyle/>
          <a:p>
            <a:pPr eaLnBrk="0" hangingPunct="0"/>
            <a:endParaRPr lang="en-US" sz="2400">
              <a:latin typeface="Times New Roman" pitchFamily="18" charset="0"/>
            </a:endParaRPr>
          </a:p>
        </p:txBody>
      </p:sp>
      <p:sp>
        <p:nvSpPr>
          <p:cNvPr id="22533" name="Text Box 4"/>
          <p:cNvSpPr txBox="1">
            <a:spLocks noChangeArrowheads="1"/>
          </p:cNvSpPr>
          <p:nvPr/>
        </p:nvSpPr>
        <p:spPr bwMode="auto">
          <a:xfrm>
            <a:off x="5029200" y="1295400"/>
            <a:ext cx="3978275" cy="3970338"/>
          </a:xfrm>
          <a:prstGeom prst="rect">
            <a:avLst/>
          </a:prstGeom>
          <a:noFill/>
          <a:ln w="12700">
            <a:noFill/>
            <a:miter lim="800000"/>
            <a:headEnd/>
            <a:tailEnd/>
          </a:ln>
        </p:spPr>
        <p:txBody>
          <a:bodyPr>
            <a:spAutoFit/>
          </a:bodyPr>
          <a:lstStyle/>
          <a:p>
            <a:pPr eaLnBrk="0" hangingPunct="0"/>
            <a:r>
              <a:rPr lang="en-US" b="1">
                <a:latin typeface="Times New Roman" pitchFamily="18" charset="0"/>
              </a:rPr>
              <a:t>Energy Source or Illumination (A)</a:t>
            </a:r>
            <a:r>
              <a:rPr lang="en-US">
                <a:latin typeface="Times New Roman" pitchFamily="18" charset="0"/>
              </a:rPr>
              <a:t> </a:t>
            </a:r>
          </a:p>
          <a:p>
            <a:pPr eaLnBrk="0" hangingPunct="0"/>
            <a:endParaRPr lang="en-US">
              <a:latin typeface="Times New Roman" pitchFamily="18" charset="0"/>
            </a:endParaRPr>
          </a:p>
          <a:p>
            <a:pPr eaLnBrk="0" hangingPunct="0"/>
            <a:r>
              <a:rPr lang="en-US" b="1">
                <a:latin typeface="Times New Roman" pitchFamily="18" charset="0"/>
              </a:rPr>
              <a:t>Radiation and the Atmosphere (B)</a:t>
            </a:r>
          </a:p>
          <a:p>
            <a:pPr eaLnBrk="0" hangingPunct="0"/>
            <a:endParaRPr lang="en-US">
              <a:latin typeface="Times New Roman" pitchFamily="18" charset="0"/>
            </a:endParaRPr>
          </a:p>
          <a:p>
            <a:pPr eaLnBrk="0" hangingPunct="0"/>
            <a:r>
              <a:rPr lang="en-US" b="1">
                <a:latin typeface="Times New Roman" pitchFamily="18" charset="0"/>
              </a:rPr>
              <a:t>Interaction with the Target (C)</a:t>
            </a:r>
          </a:p>
          <a:p>
            <a:pPr eaLnBrk="0" hangingPunct="0"/>
            <a:endParaRPr lang="en-US" b="1">
              <a:latin typeface="Times New Roman" pitchFamily="18" charset="0"/>
            </a:endParaRPr>
          </a:p>
          <a:p>
            <a:pPr eaLnBrk="0" hangingPunct="0"/>
            <a:r>
              <a:rPr lang="en-US" b="1">
                <a:latin typeface="Times New Roman" pitchFamily="18" charset="0"/>
              </a:rPr>
              <a:t>Recording of Energy by the Sensor (D) </a:t>
            </a:r>
          </a:p>
          <a:p>
            <a:pPr eaLnBrk="0" hangingPunct="0"/>
            <a:endParaRPr lang="en-US">
              <a:latin typeface="Times New Roman" pitchFamily="18" charset="0"/>
            </a:endParaRPr>
          </a:p>
          <a:p>
            <a:pPr eaLnBrk="0" hangingPunct="0"/>
            <a:r>
              <a:rPr lang="en-US" b="1">
                <a:latin typeface="Times New Roman" pitchFamily="18" charset="0"/>
              </a:rPr>
              <a:t>Transmission, Reception, and Processing (E)</a:t>
            </a:r>
          </a:p>
          <a:p>
            <a:pPr eaLnBrk="0" hangingPunct="0"/>
            <a:endParaRPr lang="en-US" b="1">
              <a:latin typeface="Times New Roman" pitchFamily="18" charset="0"/>
            </a:endParaRPr>
          </a:p>
          <a:p>
            <a:pPr eaLnBrk="0" hangingPunct="0"/>
            <a:r>
              <a:rPr lang="en-US" b="1">
                <a:latin typeface="Times New Roman" pitchFamily="18" charset="0"/>
              </a:rPr>
              <a:t>Interpretation and Analysis (F)</a:t>
            </a:r>
            <a:r>
              <a:rPr lang="en-US">
                <a:latin typeface="Times New Roman" pitchFamily="18" charset="0"/>
              </a:rPr>
              <a:t> </a:t>
            </a:r>
          </a:p>
          <a:p>
            <a:pPr eaLnBrk="0" hangingPunct="0"/>
            <a:endParaRPr lang="en-US">
              <a:latin typeface="Times New Roman" pitchFamily="18" charset="0"/>
            </a:endParaRPr>
          </a:p>
          <a:p>
            <a:pPr eaLnBrk="0" hangingPunct="0"/>
            <a:r>
              <a:rPr lang="en-US" b="1">
                <a:latin typeface="Times New Roman" pitchFamily="18" charset="0"/>
              </a:rPr>
              <a:t>Application (G)</a:t>
            </a:r>
            <a:r>
              <a:rPr lang="en-US">
                <a:latin typeface="Times New Roman" pitchFamily="18" charset="0"/>
              </a:rPr>
              <a:t> </a:t>
            </a:r>
          </a:p>
        </p:txBody>
      </p:sp>
      <p:sp>
        <p:nvSpPr>
          <p:cNvPr id="22534" name="Text Box 5"/>
          <p:cNvSpPr txBox="1">
            <a:spLocks noChangeArrowheads="1"/>
          </p:cNvSpPr>
          <p:nvPr/>
        </p:nvSpPr>
        <p:spPr bwMode="auto">
          <a:xfrm>
            <a:off x="44450" y="4757738"/>
            <a:ext cx="2978150" cy="274637"/>
          </a:xfrm>
          <a:prstGeom prst="rect">
            <a:avLst/>
          </a:prstGeom>
          <a:noFill/>
          <a:ln w="12700">
            <a:noFill/>
            <a:miter lim="800000"/>
            <a:headEnd/>
            <a:tailEnd/>
          </a:ln>
        </p:spPr>
        <p:txBody>
          <a:bodyPr wrap="none">
            <a:spAutoFit/>
          </a:bodyPr>
          <a:lstStyle/>
          <a:p>
            <a:pPr eaLnBrk="0" hangingPunct="0"/>
            <a:r>
              <a:rPr lang="en-US" sz="1200" i="1">
                <a:latin typeface="Times New Roman" pitchFamily="18" charset="0"/>
              </a:rPr>
              <a:t>Source: Canadian Centre for Remote Sensing</a:t>
            </a:r>
          </a:p>
        </p:txBody>
      </p:sp>
      <p:sp>
        <p:nvSpPr>
          <p:cNvPr id="22535" name="Rectangle 6"/>
          <p:cNvSpPr>
            <a:spLocks noChangeArrowheads="1"/>
          </p:cNvSpPr>
          <p:nvPr/>
        </p:nvSpPr>
        <p:spPr bwMode="auto">
          <a:xfrm>
            <a:off x="152400" y="533400"/>
            <a:ext cx="4795838" cy="457200"/>
          </a:xfrm>
          <a:prstGeom prst="rect">
            <a:avLst/>
          </a:prstGeom>
          <a:noFill/>
          <a:ln w="12700">
            <a:noFill/>
            <a:miter lim="800000"/>
            <a:headEnd/>
            <a:tailEnd/>
          </a:ln>
        </p:spPr>
        <p:txBody>
          <a:bodyPr wrap="none">
            <a:spAutoFit/>
          </a:bodyPr>
          <a:lstStyle/>
          <a:p>
            <a:pPr eaLnBrk="0" hangingPunct="0"/>
            <a:r>
              <a:rPr lang="en-US" sz="2400">
                <a:latin typeface="Times New Roman" pitchFamily="18" charset="0"/>
              </a:rPr>
              <a:t>Remote Sensing Process Components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xfrm>
            <a:off x="228600" y="6248400"/>
            <a:ext cx="3429000" cy="476250"/>
          </a:xfrm>
        </p:spPr>
        <p:txBody>
          <a:bodyPr/>
          <a:lstStyle/>
          <a:p>
            <a:pPr>
              <a:defRPr/>
            </a:pPr>
            <a:r>
              <a:rPr lang="en-US"/>
              <a:t>Remote Sensing &amp; GIS Applications Directorate</a:t>
            </a:r>
          </a:p>
        </p:txBody>
      </p:sp>
      <p:sp>
        <p:nvSpPr>
          <p:cNvPr id="70658" name="Rectangle 2"/>
          <p:cNvSpPr>
            <a:spLocks noGrp="1" noChangeArrowheads="1"/>
          </p:cNvSpPr>
          <p:nvPr>
            <p:ph type="title"/>
          </p:nvPr>
        </p:nvSpPr>
        <p:spPr/>
        <p:txBody>
          <a:bodyPr/>
          <a:lstStyle/>
          <a:p>
            <a:pPr eaLnBrk="1" hangingPunct="1">
              <a:defRPr/>
            </a:pPr>
            <a:r>
              <a:rPr lang="en-US"/>
              <a:t>Electromagnetic Spectrum</a:t>
            </a:r>
          </a:p>
        </p:txBody>
      </p:sp>
      <p:pic>
        <p:nvPicPr>
          <p:cNvPr id="23556" name="Picture 3" descr="spectrum"/>
          <p:cNvPicPr>
            <a:picLocks noChangeAspect="1" noChangeArrowheads="1"/>
          </p:cNvPicPr>
          <p:nvPr/>
        </p:nvPicPr>
        <p:blipFill>
          <a:blip r:embed="rId3"/>
          <a:srcRect/>
          <a:stretch>
            <a:fillRect/>
          </a:stretch>
        </p:blipFill>
        <p:spPr bwMode="auto">
          <a:xfrm>
            <a:off x="1524000" y="1524000"/>
            <a:ext cx="6324600" cy="4673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smtClean="0"/>
              <a:t>Remote Sensing &amp; GIS Applications Directorate</a:t>
            </a:r>
            <a:endParaRPr lang="en-US"/>
          </a:p>
        </p:txBody>
      </p:sp>
      <p:pic>
        <p:nvPicPr>
          <p:cNvPr id="4" name="Picture 3" descr="spectrum"/>
          <p:cNvPicPr>
            <a:picLocks noChangeAspect="1" noChangeArrowheads="1"/>
          </p:cNvPicPr>
          <p:nvPr/>
        </p:nvPicPr>
        <p:blipFill>
          <a:blip r:embed="rId2"/>
          <a:srcRect/>
          <a:stretch>
            <a:fillRect/>
          </a:stretch>
        </p:blipFill>
        <p:spPr bwMode="auto">
          <a:xfrm>
            <a:off x="-1" y="0"/>
            <a:ext cx="9281503"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1077</TotalTime>
  <Words>1315</Words>
  <Application>Microsoft Office PowerPoint</Application>
  <PresentationFormat>On-screen Show (4:3)</PresentationFormat>
  <Paragraphs>290</Paragraphs>
  <Slides>44</Slides>
  <Notes>15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Textured</vt:lpstr>
      <vt:lpstr>Satellite Remote Sensing &amp; Applications </vt:lpstr>
      <vt:lpstr>Outline</vt:lpstr>
      <vt:lpstr>Remote Sensing</vt:lpstr>
      <vt:lpstr>Slide 4</vt:lpstr>
      <vt:lpstr>History of Remote Sensing</vt:lpstr>
      <vt:lpstr>Remote sensing cycle</vt:lpstr>
      <vt:lpstr>Slide 7</vt:lpstr>
      <vt:lpstr>Electromagnetic Spectrum</vt:lpstr>
      <vt:lpstr>Slide 9</vt:lpstr>
      <vt:lpstr>Slide 10</vt:lpstr>
      <vt:lpstr>Electromagnetic Radiation</vt:lpstr>
      <vt:lpstr>Signature Spectra</vt:lpstr>
      <vt:lpstr>Fundamental term</vt:lpstr>
      <vt:lpstr>Spatial Resolution</vt:lpstr>
      <vt:lpstr>Slide 15</vt:lpstr>
      <vt:lpstr>Spectral Resolution </vt:lpstr>
      <vt:lpstr>Spectral Resolution</vt:lpstr>
      <vt:lpstr>Three spectra recorded at low, medium and high spectral resolution, illustrating how the high resolution mode yields sharper peaks, and separates close lying peaks, which are merged together at low resolution</vt:lpstr>
      <vt:lpstr>Temporal Resolution </vt:lpstr>
      <vt:lpstr>Slide 20</vt:lpstr>
      <vt:lpstr>Radiometric Resolution </vt:lpstr>
      <vt:lpstr>Slide 22</vt:lpstr>
      <vt:lpstr>Types of Remote Sensing</vt:lpstr>
      <vt:lpstr>Some known satellites</vt:lpstr>
      <vt:lpstr>AVHRR (Advanced Very High Resolution Radiometer) NASA</vt:lpstr>
      <vt:lpstr>GOES (Geostationary Operational Environmental Satellites) IR 4</vt:lpstr>
      <vt:lpstr>MODIS (250 m)</vt:lpstr>
      <vt:lpstr>Landsat TM  (False Color Composite)</vt:lpstr>
      <vt:lpstr>SPOT (2.5 m)</vt:lpstr>
      <vt:lpstr>QUICKBIRD (0.6 m)</vt:lpstr>
      <vt:lpstr>IKONOS (4 m Multispectral) </vt:lpstr>
      <vt:lpstr>IKONOS (1 m Panchromatic)</vt:lpstr>
      <vt:lpstr>RADAR  (Radio Detection and Ranging)</vt:lpstr>
      <vt:lpstr>LIDAR  (Light Detection and Ranging)</vt:lpstr>
      <vt:lpstr>Slide 35</vt:lpstr>
      <vt:lpstr>Representative Applications of Remote Sensing Conducted by SUPARCO</vt:lpstr>
      <vt:lpstr>Slide 37</vt:lpstr>
      <vt:lpstr>Slide 38</vt:lpstr>
      <vt:lpstr>Flood Damage to Standing Crops</vt:lpstr>
      <vt:lpstr>Slide 40</vt:lpstr>
      <vt:lpstr>Slide 41</vt:lpstr>
      <vt:lpstr>Slide 42</vt:lpstr>
      <vt:lpstr>Slide 43</vt:lpstr>
      <vt:lpstr>Slide 44</vt:lpstr>
    </vt:vector>
  </TitlesOfParts>
  <Company>Dept. of Geography, University of North Dakota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Remote Sensing</dc:title>
  <dc:creator>Gregory Vandeberg</dc:creator>
  <cp:lastModifiedBy>RSGIS-01</cp:lastModifiedBy>
  <cp:revision>96</cp:revision>
  <cp:lastPrinted>1601-01-01T00:00:00Z</cp:lastPrinted>
  <dcterms:created xsi:type="dcterms:W3CDTF">2005-10-20T21:16:31Z</dcterms:created>
  <dcterms:modified xsi:type="dcterms:W3CDTF">2018-01-31T07:59:31Z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TC010902851033</vt:lpwstr>
  </property>
</Properties>
</file>