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6" r:id="rId6"/>
    <p:sldId id="267" r:id="rId7"/>
    <p:sldId id="260" r:id="rId8"/>
    <p:sldId id="261" r:id="rId9"/>
    <p:sldId id="262" r:id="rId10"/>
    <p:sldId id="263" r:id="rId11"/>
    <p:sldId id="264" r:id="rId12"/>
    <p:sldId id="265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55661-1356-4332-B4FB-B460079BA296}" type="datetimeFigureOut">
              <a:rPr lang="en-US" smtClean="0"/>
              <a:pPr/>
              <a:t>4/24/2020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B6ADF-E29B-4070-AA14-8F53C69D37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a.ac.uk/sites/default/files/471_350.pdf" TargetMode="External"/><Relationship Id="rId2" Type="http://schemas.openxmlformats.org/officeDocument/2006/relationships/hyperlink" Target="http://etheses.whiterose.ac.uk/3567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Political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 4</a:t>
            </a:r>
            <a:r>
              <a:rPr lang="en-US" baseline="30000" dirty="0" smtClean="0"/>
              <a:t>th</a:t>
            </a:r>
            <a:r>
              <a:rPr lang="en-US" dirty="0" smtClean="0"/>
              <a:t> Semester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LGP 403 B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Local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Cockburn emphasises on the structural features of local government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She argues that the objective of local state is to continually produce the conditions of capital accumulation</a:t>
            </a:r>
          </a:p>
          <a:p>
            <a:pPr algn="just">
              <a:lnSpc>
                <a:spcPct val="150000"/>
              </a:lnSpc>
            </a:pPr>
            <a:r>
              <a:rPr lang="en-GB" smtClean="0"/>
              <a:t>This way, she echoes the principles of general Marxism </a:t>
            </a:r>
          </a:p>
          <a:p>
            <a:pPr algn="just">
              <a:lnSpc>
                <a:spcPct val="15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Local state is continuously engaged in reproducing the capitalist mode of production  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Reproduction of </a:t>
            </a:r>
            <a:r>
              <a:rPr lang="en-US" dirty="0" err="1" smtClean="0"/>
              <a:t>labour</a:t>
            </a:r>
            <a:endParaRPr lang="en-US" dirty="0" smtClean="0"/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en-US" dirty="0" smtClean="0"/>
              <a:t>Reproduction of capitalist relations of production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process of Reproduction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GB" dirty="0" smtClean="0"/>
              <a:t>The ideologies of popular consent need to be produced and reproduced continuously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Hence, adequate supply of labour is necessary</a:t>
            </a:r>
          </a:p>
          <a:p>
            <a:pPr algn="just">
              <a:lnSpc>
                <a:spcPct val="150000"/>
              </a:lnSpc>
            </a:pPr>
            <a:r>
              <a:rPr lang="en-GB" dirty="0" smtClean="0"/>
              <a:t>This can be done through various welfare schemes, such as provisions of education, housing and so on</a:t>
            </a:r>
          </a:p>
          <a:p>
            <a:pPr algn="just">
              <a:lnSpc>
                <a:spcPct val="15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Critique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Too much emphasis on social forces, like capitalism</a:t>
            </a:r>
          </a:p>
          <a:p>
            <a:pPr algn="just"/>
            <a:r>
              <a:rPr lang="en-US" dirty="0" smtClean="0"/>
              <a:t>This underestimates the specificity of local government</a:t>
            </a:r>
          </a:p>
          <a:p>
            <a:pPr algn="just"/>
            <a:r>
              <a:rPr lang="en-US" dirty="0" smtClean="0"/>
              <a:t>In other words, it indicates that local government has virtually nothing to do for local well-being, it is just a machine from the social relations of production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Appraisal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Still, it is welcome that Marxist approach is applied to understand local government &amp; politics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This has led to the formulation of another scholarly work: the Dual State thesis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smtClean="0"/>
              <a:t>Lee, </a:t>
            </a:r>
            <a:r>
              <a:rPr lang="en-GB" dirty="0" err="1" smtClean="0"/>
              <a:t>Jong</a:t>
            </a:r>
            <a:r>
              <a:rPr lang="en-GB" dirty="0" smtClean="0"/>
              <a:t> </a:t>
            </a:r>
            <a:r>
              <a:rPr lang="en-GB" dirty="0" err="1" smtClean="0"/>
              <a:t>Soo</a:t>
            </a:r>
            <a:r>
              <a:rPr lang="en-GB" dirty="0" smtClean="0"/>
              <a:t> – “Analysing Policy Variations in Local  Government”, in: </a:t>
            </a:r>
            <a:r>
              <a:rPr lang="en-GB" dirty="0" smtClean="0">
                <a:hlinkClick r:id="rId2"/>
              </a:rPr>
              <a:t>http</a:t>
            </a:r>
            <a:r>
              <a:rPr lang="en-GB" dirty="0" smtClean="0">
                <a:hlinkClick r:id="rId2"/>
              </a:rPr>
              <a:t>://etheses.whiterose.ac.uk/3567</a:t>
            </a:r>
            <a:r>
              <a:rPr lang="en-GB" dirty="0" smtClean="0">
                <a:hlinkClick r:id="rId2"/>
              </a:rPr>
              <a:t>/</a:t>
            </a:r>
            <a:endParaRPr lang="en-GB" dirty="0" smtClean="0"/>
          </a:p>
          <a:p>
            <a:endParaRPr lang="en-US" dirty="0" smtClean="0"/>
          </a:p>
          <a:p>
            <a:r>
              <a:rPr lang="en-US" dirty="0" smtClean="0"/>
              <a:t>Barnett</a:t>
            </a:r>
            <a:r>
              <a:rPr lang="en-US" dirty="0" smtClean="0"/>
              <a:t>, </a:t>
            </a:r>
            <a:r>
              <a:rPr lang="en-US" dirty="0" smtClean="0"/>
              <a:t>Neil – “Local </a:t>
            </a:r>
            <a:r>
              <a:rPr lang="en-US" dirty="0" smtClean="0"/>
              <a:t>Government and the local </a:t>
            </a:r>
            <a:r>
              <a:rPr lang="en-US" dirty="0" smtClean="0"/>
              <a:t>state: </a:t>
            </a:r>
            <a:r>
              <a:rPr lang="en-US" dirty="0" smtClean="0"/>
              <a:t>from crisis to </a:t>
            </a:r>
            <a:r>
              <a:rPr lang="en-US" dirty="0" smtClean="0"/>
              <a:t>crisis”</a:t>
            </a:r>
            <a:r>
              <a:rPr lang="en-GB" dirty="0" smtClean="0"/>
              <a:t>, in</a:t>
            </a:r>
            <a:r>
              <a:rPr lang="en-GB" dirty="0" smtClean="0"/>
              <a:t>: </a:t>
            </a:r>
            <a:r>
              <a:rPr lang="en-GB" dirty="0" smtClean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www.psa.ac.uk/sites/default/files/471_350.pdf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Stay Home, Stay Safe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Thank You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Local Government &amp; Democracy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Topic 7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The </a:t>
            </a:r>
            <a:r>
              <a:rPr lang="en-US" sz="3600" dirty="0" err="1" smtClean="0"/>
              <a:t>Localist</a:t>
            </a:r>
            <a:r>
              <a:rPr lang="en-US" sz="3600" dirty="0" smtClean="0"/>
              <a:t> View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Local State Thesis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Local State 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en-US" dirty="0" smtClean="0"/>
              <a:t>The Local State Thesis adds a new dimension…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…In the understanding of…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…Local Government &amp; </a:t>
            </a:r>
            <a:r>
              <a:rPr lang="en-US" dirty="0" smtClean="0"/>
              <a:t>Democracy…. </a:t>
            </a:r>
          </a:p>
          <a:p>
            <a:pPr algn="just">
              <a:lnSpc>
                <a:spcPct val="200000"/>
              </a:lnSpc>
            </a:pPr>
            <a:r>
              <a:rPr lang="en-US" dirty="0" smtClean="0"/>
              <a:t>…In the context of Localism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Keywords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 smtClean="0"/>
              <a:t>Localism</a:t>
            </a:r>
          </a:p>
          <a:p>
            <a:pPr algn="just"/>
            <a:r>
              <a:rPr lang="en-GB" dirty="0" smtClean="0"/>
              <a:t>Local government</a:t>
            </a:r>
          </a:p>
          <a:p>
            <a:pPr algn="just"/>
            <a:r>
              <a:rPr lang="en-GB" dirty="0" smtClean="0"/>
              <a:t>Marxist theory</a:t>
            </a:r>
          </a:p>
          <a:p>
            <a:pPr algn="just"/>
            <a:r>
              <a:rPr lang="en-GB" dirty="0" smtClean="0"/>
              <a:t>State</a:t>
            </a:r>
          </a:p>
          <a:p>
            <a:pPr algn="just"/>
            <a:r>
              <a:rPr lang="en-GB" dirty="0" smtClean="0"/>
              <a:t>Material reproduction</a:t>
            </a:r>
          </a:p>
          <a:p>
            <a:pPr algn="just"/>
            <a:r>
              <a:rPr lang="en-GB" dirty="0" smtClean="0"/>
              <a:t>Ideological reproduction</a:t>
            </a:r>
          </a:p>
          <a:p>
            <a:pPr algn="just"/>
            <a:r>
              <a:rPr lang="en-GB" dirty="0" smtClean="0"/>
              <a:t>Supply of labour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Localism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GB" dirty="0" smtClean="0"/>
              <a:t>Localism is a corollary to globalisation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It is an impulse to protect the local from homogenising effects of globalisation</a:t>
            </a:r>
          </a:p>
          <a:p>
            <a:pPr algn="just">
              <a:lnSpc>
                <a:spcPct val="170000"/>
              </a:lnSpc>
            </a:pPr>
            <a:r>
              <a:rPr lang="en-GB" dirty="0" smtClean="0"/>
              <a:t>It means the local population, culture, economy and everything that is unique to a community must be given the due importance </a:t>
            </a:r>
          </a:p>
          <a:p>
            <a:pPr algn="just">
              <a:lnSpc>
                <a:spcPct val="170000"/>
              </a:lnSpc>
            </a:pP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Theoretical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60000"/>
              </a:lnSpc>
            </a:pPr>
            <a:r>
              <a:rPr lang="en-GB" dirty="0" smtClean="0"/>
              <a:t>The Marxist school of scholarship has made contributions to various areas of social sciences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Particularly, they have analysed the theories on State</a:t>
            </a:r>
          </a:p>
          <a:p>
            <a:pPr algn="just">
              <a:lnSpc>
                <a:spcPct val="160000"/>
              </a:lnSpc>
            </a:pPr>
            <a:r>
              <a:rPr lang="en-GB" dirty="0" smtClean="0"/>
              <a:t>Yet, on decentralisation, their contribution is not much visible 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beginning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GB" dirty="0" smtClean="0"/>
              <a:t>In her book – </a:t>
            </a:r>
            <a:r>
              <a:rPr lang="en-GB" i="1" dirty="0" smtClean="0">
                <a:solidFill>
                  <a:srgbClr val="FF0000"/>
                </a:solidFill>
              </a:rPr>
              <a:t>The Local State</a:t>
            </a:r>
            <a:r>
              <a:rPr lang="en-GB" dirty="0" smtClean="0"/>
              <a:t>, Cynthia Cockburn first coined the term</a:t>
            </a:r>
          </a:p>
          <a:p>
            <a:pPr algn="just">
              <a:lnSpc>
                <a:spcPct val="200000"/>
              </a:lnSpc>
            </a:pPr>
            <a:r>
              <a:rPr lang="en-GB" dirty="0" smtClean="0"/>
              <a:t>The book was published in 1977</a:t>
            </a:r>
          </a:p>
          <a:p>
            <a:pPr algn="just">
              <a:lnSpc>
                <a:spcPct val="200000"/>
              </a:lnSpc>
            </a:pPr>
            <a:r>
              <a:rPr lang="en-GB" dirty="0" smtClean="0"/>
              <a:t>Rather than institutional focus, the social and economic dimensions were analysed  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Intellectual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The Local State Thesis was a reaction to: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Pluralist theory: it concentrated on formal state institutions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/>
              <a:t>Classical Marxism: it made no contributions to understand the locality</a:t>
            </a:r>
          </a:p>
          <a:p>
            <a:pPr algn="just">
              <a:lnSpc>
                <a:spcPct val="150000"/>
              </a:lnSpc>
              <a:buFontTx/>
              <a:buChar char="-"/>
            </a:pPr>
            <a:r>
              <a:rPr lang="en-US" dirty="0" smtClean="0">
                <a:solidFill>
                  <a:srgbClr val="FF0000"/>
                </a:solidFill>
              </a:rPr>
              <a:t>Cockburn proceeded to apply Marxist understanding on local state theory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452</Words>
  <Application>Microsoft Office PowerPoint</Application>
  <PresentationFormat>On-screen Show (4:3)</PresentationFormat>
  <Paragraphs>62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Political Science</vt:lpstr>
      <vt:lpstr>Local Government &amp; Democracy</vt:lpstr>
      <vt:lpstr>The Localist View</vt:lpstr>
      <vt:lpstr>Local State Thesis</vt:lpstr>
      <vt:lpstr>Keywords </vt:lpstr>
      <vt:lpstr>Understanding Localism</vt:lpstr>
      <vt:lpstr>Theoretical background</vt:lpstr>
      <vt:lpstr>The beginning</vt:lpstr>
      <vt:lpstr>Intellectual background</vt:lpstr>
      <vt:lpstr>The Local State</vt:lpstr>
      <vt:lpstr>The Thesis</vt:lpstr>
      <vt:lpstr>The process of Reproduction</vt:lpstr>
      <vt:lpstr>Critique</vt:lpstr>
      <vt:lpstr>Appraisal</vt:lpstr>
      <vt:lpstr>References </vt:lpstr>
      <vt:lpstr>Stay Home, Stay Safe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Sijoy</dc:creator>
  <cp:lastModifiedBy>Sijoy</cp:lastModifiedBy>
  <cp:revision>41</cp:revision>
  <dcterms:created xsi:type="dcterms:W3CDTF">2020-04-21T11:51:03Z</dcterms:created>
  <dcterms:modified xsi:type="dcterms:W3CDTF">2020-04-24T02:30:10Z</dcterms:modified>
</cp:coreProperties>
</file>