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8" r:id="rId3"/>
    <p:sldId id="257" r:id="rId4"/>
    <p:sldId id="263" r:id="rId5"/>
    <p:sldId id="262" r:id="rId6"/>
    <p:sldId id="259" r:id="rId7"/>
    <p:sldId id="260" r:id="rId8"/>
    <p:sldId id="261" r:id="rId9"/>
    <p:sldId id="264" r:id="rId10"/>
    <p:sldId id="265" r:id="rId11"/>
    <p:sldId id="273" r:id="rId12"/>
    <p:sldId id="274" r:id="rId13"/>
    <p:sldId id="275" r:id="rId14"/>
    <p:sldId id="266" r:id="rId15"/>
    <p:sldId id="267" r:id="rId16"/>
    <p:sldId id="269" r:id="rId17"/>
    <p:sldId id="270" r:id="rId18"/>
    <p:sldId id="271" r:id="rId19"/>
    <p:sldId id="272"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2171014-B48D-464F-8237-DE1AF50D4D8E}" type="datetimeFigureOut">
              <a:rPr lang="en-US" smtClean="0"/>
              <a:pPr/>
              <a:t>4/3/2020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5297FD0-A665-4ACD-B7B2-11C77B21DAE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0339573-1C25-4554-A332-87C17216C2AB}" type="datetime1">
              <a:rPr lang="en-US" smtClean="0"/>
              <a:pPr/>
              <a:t>4/3/2020</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FE6370-33B2-4086-8909-D624CE094788}" type="datetime1">
              <a:rPr lang="en-US" smtClean="0"/>
              <a:pPr/>
              <a:t>4/3/2020</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34C13E-5BFB-48F3-A3F4-89F1DD197B14}" type="datetime1">
              <a:rPr lang="en-US" smtClean="0"/>
              <a:pPr/>
              <a:t>4/3/2020</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6C5276-1A6A-43C7-A02C-7157A1D87EA0}" type="datetime1">
              <a:rPr lang="en-US" smtClean="0"/>
              <a:pPr/>
              <a:t>4/3/2020</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DA380B-4594-4C2B-9923-01DCBE08F584}" type="datetime1">
              <a:rPr lang="en-US" smtClean="0"/>
              <a:pPr/>
              <a:t>4/3/2020</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4AA0DB4-82AC-4FA3-AE07-9D059701836B}" type="datetime1">
              <a:rPr lang="en-US" smtClean="0"/>
              <a:pPr/>
              <a:t>4/3/2020</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79CE1DB-8BAA-4F1D-A9FF-E6054CC872A0}" type="datetime1">
              <a:rPr lang="en-US" smtClean="0"/>
              <a:pPr/>
              <a:t>4/3/2020</a:t>
            </a:fld>
            <a:endParaRPr lang="en-US"/>
          </a:p>
        </p:txBody>
      </p:sp>
      <p:sp>
        <p:nvSpPr>
          <p:cNvPr id="8" name="Footer Placeholder 7"/>
          <p:cNvSpPr>
            <a:spLocks noGrp="1"/>
          </p:cNvSpPr>
          <p:nvPr>
            <p:ph type="ftr" sz="quarter" idx="11"/>
          </p:nvPr>
        </p:nvSpPr>
        <p:spPr/>
        <p:txBody>
          <a:bodyPr/>
          <a:lstStyle/>
          <a:p>
            <a:r>
              <a:rPr lang="en-US" smtClean="0"/>
              <a:t>tapande4@gmail.com</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FFEFEAC-D890-4B18-96B1-8897E83AAFEE}" type="datetime1">
              <a:rPr lang="en-US" smtClean="0"/>
              <a:pPr/>
              <a:t>4/3/2020</a:t>
            </a:fld>
            <a:endParaRPr lang="en-US"/>
          </a:p>
        </p:txBody>
      </p:sp>
      <p:sp>
        <p:nvSpPr>
          <p:cNvPr id="4" name="Footer Placeholder 3"/>
          <p:cNvSpPr>
            <a:spLocks noGrp="1"/>
          </p:cNvSpPr>
          <p:nvPr>
            <p:ph type="ftr" sz="quarter" idx="11"/>
          </p:nvPr>
        </p:nvSpPr>
        <p:spPr/>
        <p:txBody>
          <a:bodyPr/>
          <a:lstStyle/>
          <a:p>
            <a:r>
              <a:rPr lang="en-US" smtClean="0"/>
              <a:t>tapande4@gmail.com</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F27F95-A226-45D3-B481-CABEAD1C2D49}" type="datetime1">
              <a:rPr lang="en-US" smtClean="0"/>
              <a:pPr/>
              <a:t>4/3/2020</a:t>
            </a:fld>
            <a:endParaRPr lang="en-US"/>
          </a:p>
        </p:txBody>
      </p:sp>
      <p:sp>
        <p:nvSpPr>
          <p:cNvPr id="3" name="Footer Placeholder 2"/>
          <p:cNvSpPr>
            <a:spLocks noGrp="1"/>
          </p:cNvSpPr>
          <p:nvPr>
            <p:ph type="ftr" sz="quarter" idx="11"/>
          </p:nvPr>
        </p:nvSpPr>
        <p:spPr/>
        <p:txBody>
          <a:bodyPr/>
          <a:lstStyle/>
          <a:p>
            <a:r>
              <a:rPr lang="en-US" smtClean="0"/>
              <a:t>tapande4@gmail.com</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E58351-A1E6-45FB-83B2-ED843AF963B0}" type="datetime1">
              <a:rPr lang="en-US" smtClean="0"/>
              <a:pPr/>
              <a:t>4/3/2020</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0A44DC-0C25-49BB-9E61-CE3E03697A8C}" type="datetime1">
              <a:rPr lang="en-US" smtClean="0"/>
              <a:pPr/>
              <a:t>4/3/2020</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01EA49-6410-4556-AF61-31BC1D95333F}" type="datetime1">
              <a:rPr lang="en-US" smtClean="0"/>
              <a:pPr/>
              <a:t>4/3/2020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tapande4@gmail.com</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8201"/>
            <a:ext cx="7772400" cy="1828799"/>
          </a:xfrm>
        </p:spPr>
        <p:txBody>
          <a:bodyPr>
            <a:normAutofit fontScale="90000"/>
          </a:bodyPr>
          <a:lstStyle/>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Tagore on the concept of Surplus in man</a:t>
            </a:r>
            <a:r>
              <a:rPr lang="en-US" b="1" i="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r>
            <a:br>
              <a:rPr lang="en-US" b="1" i="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endPar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Subtitle 2"/>
          <p:cNvSpPr>
            <a:spLocks noGrp="1"/>
          </p:cNvSpPr>
          <p:nvPr>
            <p:ph type="subTitle" idx="1"/>
          </p:nvPr>
        </p:nvSpPr>
        <p:spPr>
          <a:xfrm>
            <a:off x="914400" y="2743200"/>
            <a:ext cx="7239000" cy="2438400"/>
          </a:xfrm>
        </p:spPr>
        <p:txBody>
          <a:bodyPr>
            <a:normAutofit/>
          </a:bodyPr>
          <a:lstStyle/>
          <a:p>
            <a:r>
              <a:rPr lang="en-US" dirty="0" smtClean="0"/>
              <a:t>Dr. </a:t>
            </a:r>
            <a:r>
              <a:rPr lang="en-US" dirty="0" err="1" smtClean="0"/>
              <a:t>Tapan</a:t>
            </a:r>
            <a:r>
              <a:rPr lang="en-US" dirty="0" smtClean="0"/>
              <a:t> Kumar De</a:t>
            </a:r>
          </a:p>
          <a:p>
            <a:r>
              <a:rPr lang="en-US" dirty="0" smtClean="0"/>
              <a:t>Professor</a:t>
            </a:r>
          </a:p>
          <a:p>
            <a:r>
              <a:rPr lang="en-US" dirty="0" smtClean="0"/>
              <a:t>Department of </a:t>
            </a:r>
            <a:r>
              <a:rPr lang="en-US" dirty="0" err="1" smtClean="0"/>
              <a:t>Phuilosophy</a:t>
            </a:r>
            <a:endParaRPr lang="en-US" dirty="0" smtClean="0"/>
          </a:p>
          <a:p>
            <a:r>
              <a:rPr lang="en-US" dirty="0" err="1" smtClean="0"/>
              <a:t>Vidyasagar</a:t>
            </a:r>
            <a:r>
              <a:rPr lang="en-US" dirty="0" smtClean="0"/>
              <a:t> University</a:t>
            </a:r>
            <a:endParaRPr lang="en-US" dirty="0"/>
          </a:p>
        </p:txBody>
      </p:sp>
      <p:sp>
        <p:nvSpPr>
          <p:cNvPr id="4" name="Date Placeholder 3"/>
          <p:cNvSpPr>
            <a:spLocks noGrp="1"/>
          </p:cNvSpPr>
          <p:nvPr>
            <p:ph type="dt" sz="half" idx="10"/>
          </p:nvPr>
        </p:nvSpPr>
        <p:spPr/>
        <p:txBody>
          <a:bodyPr/>
          <a:lstStyle/>
          <a:p>
            <a:fld id="{BB0A66CC-A134-4029-B0D1-EE578B798508}" type="datetime1">
              <a:rPr lang="en-US" smtClean="0"/>
              <a:pPr/>
              <a:t>4/3/2020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Philosophical kinship</a:t>
            </a:r>
            <a:endPar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a:xfrm>
            <a:off x="304800" y="1219200"/>
            <a:ext cx="8534400" cy="5105400"/>
          </a:xfrm>
        </p:spPr>
        <p:txBody>
          <a:bodyPr>
            <a:normAutofit/>
          </a:bodyPr>
          <a:lstStyle/>
          <a:p>
            <a:pPr algn="just"/>
            <a:r>
              <a:rPr lang="en-US" dirty="0" smtClean="0"/>
              <a:t>In the Tagore's concept of 'Surplus in man' we can easily find out a philosophical kinship.</a:t>
            </a:r>
          </a:p>
          <a:p>
            <a:pPr algn="just"/>
            <a:r>
              <a:rPr lang="en-US" dirty="0" smtClean="0"/>
              <a:t> We can see in the Plato's, Ion Apology and </a:t>
            </a:r>
            <a:r>
              <a:rPr lang="en-US" dirty="0" err="1" smtClean="0"/>
              <a:t>Meno</a:t>
            </a:r>
            <a:r>
              <a:rPr lang="en-US" dirty="0" smtClean="0"/>
              <a:t> that the faculty in man cannot be reduced to rule and measure </a:t>
            </a:r>
          </a:p>
          <a:p>
            <a:pPr algn="just"/>
            <a:r>
              <a:rPr lang="en-US" dirty="0" smtClean="0"/>
              <a:t>Same  thing is seen in the ontology of </a:t>
            </a:r>
            <a:r>
              <a:rPr lang="en-US" dirty="0" err="1" smtClean="0"/>
              <a:t>Tagorian</a:t>
            </a:r>
            <a:r>
              <a:rPr lang="en-US" dirty="0" smtClean="0"/>
              <a:t> Creation. It is called the inspiration, imagination or even aspiration in the words of creativity.</a:t>
            </a:r>
          </a:p>
        </p:txBody>
      </p:sp>
      <p:sp>
        <p:nvSpPr>
          <p:cNvPr id="4" name="Date Placeholder 3"/>
          <p:cNvSpPr>
            <a:spLocks noGrp="1"/>
          </p:cNvSpPr>
          <p:nvPr>
            <p:ph type="dt" sz="half" idx="10"/>
          </p:nvPr>
        </p:nvSpPr>
        <p:spPr/>
        <p:txBody>
          <a:bodyPr/>
          <a:lstStyle/>
          <a:p>
            <a:fld id="{F56C5276-1A6A-43C7-A02C-7157A1D87EA0}" type="datetime1">
              <a:rPr lang="en-US" smtClean="0"/>
              <a:pPr/>
              <a:t>4/3/2020</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fontScale="92500"/>
          </a:bodyPr>
          <a:lstStyle/>
          <a:p>
            <a:pPr algn="just"/>
            <a:r>
              <a:rPr lang="en-US" dirty="0" smtClean="0"/>
              <a:t>Physical man is constituted through different kinds of relationship to things. </a:t>
            </a:r>
            <a:endParaRPr lang="en-US" dirty="0" smtClean="0"/>
          </a:p>
          <a:p>
            <a:pPr algn="just"/>
            <a:r>
              <a:rPr lang="en-US" dirty="0" smtClean="0"/>
              <a:t>Primary </a:t>
            </a:r>
            <a:r>
              <a:rPr lang="en-US" dirty="0" smtClean="0"/>
              <a:t>interests of a man in this stage lies on the material common things and quantity and facts. </a:t>
            </a:r>
            <a:endParaRPr lang="en-US" dirty="0" smtClean="0"/>
          </a:p>
          <a:p>
            <a:pPr algn="just"/>
            <a:r>
              <a:rPr lang="en-US" dirty="0" smtClean="0"/>
              <a:t>The transcendence of </a:t>
            </a:r>
            <a:r>
              <a:rPr lang="en-US" dirty="0" smtClean="0"/>
              <a:t>human knowledge at this level is </a:t>
            </a:r>
            <a:r>
              <a:rPr lang="en-US" dirty="0" smtClean="0"/>
              <a:t>imperfect </a:t>
            </a:r>
            <a:r>
              <a:rPr lang="en-US" dirty="0" smtClean="0"/>
              <a:t>by </a:t>
            </a:r>
            <a:r>
              <a:rPr lang="en-US" dirty="0" smtClean="0"/>
              <a:t>competence, obligation </a:t>
            </a:r>
            <a:r>
              <a:rPr lang="en-US" dirty="0" smtClean="0"/>
              <a:t>and </a:t>
            </a:r>
            <a:r>
              <a:rPr lang="en-US" dirty="0" smtClean="0"/>
              <a:t>usefulness and </a:t>
            </a:r>
            <a:r>
              <a:rPr lang="en-US" dirty="0" smtClean="0"/>
              <a:t>as a </a:t>
            </a:r>
            <a:r>
              <a:rPr lang="en-US" dirty="0" smtClean="0"/>
              <a:t>expert </a:t>
            </a:r>
            <a:r>
              <a:rPr lang="en-US" dirty="0" smtClean="0"/>
              <a:t>he loses </a:t>
            </a:r>
            <a:r>
              <a:rPr lang="en-US" dirty="0" smtClean="0"/>
              <a:t>perception </a:t>
            </a:r>
            <a:r>
              <a:rPr lang="en-US" dirty="0" smtClean="0"/>
              <a:t>and vision for further </a:t>
            </a:r>
            <a:r>
              <a:rPr lang="en-US" dirty="0" smtClean="0"/>
              <a:t>enlargement.</a:t>
            </a:r>
          </a:p>
          <a:p>
            <a:pPr algn="just"/>
            <a:r>
              <a:rPr lang="en-US" dirty="0" smtClean="0"/>
              <a:t> </a:t>
            </a:r>
            <a:r>
              <a:rPr lang="en-US" dirty="0" smtClean="0"/>
              <a:t>Physical man becomes a personal man when he extends himself towards quantity, which is </a:t>
            </a:r>
            <a:r>
              <a:rPr lang="en-US" dirty="0" smtClean="0"/>
              <a:t>measurable.</a:t>
            </a:r>
            <a:endParaRPr lang="en-US" dirty="0"/>
          </a:p>
        </p:txBody>
      </p:sp>
      <p:sp>
        <p:nvSpPr>
          <p:cNvPr id="4" name="Date Placeholder 3"/>
          <p:cNvSpPr>
            <a:spLocks noGrp="1"/>
          </p:cNvSpPr>
          <p:nvPr>
            <p:ph type="dt" sz="half" idx="10"/>
          </p:nvPr>
        </p:nvSpPr>
        <p:spPr/>
        <p:txBody>
          <a:bodyPr/>
          <a:lstStyle/>
          <a:p>
            <a:fld id="{F56C5276-1A6A-43C7-A02C-7157A1D87EA0}" type="datetime1">
              <a:rPr lang="en-US" smtClean="0"/>
              <a:pPr/>
              <a:t>4/3/2020</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pPr algn="just"/>
            <a:r>
              <a:rPr lang="en-US" dirty="0" smtClean="0"/>
              <a:t> </a:t>
            </a:r>
            <a:r>
              <a:rPr lang="en-US" dirty="0" smtClean="0"/>
              <a:t>Personal man in Tagore's philosophy advances from the quantity to quality, from facts to truth, from necessity to choice, from utility to self-expression. </a:t>
            </a:r>
            <a:endParaRPr lang="en-US" dirty="0" smtClean="0"/>
          </a:p>
          <a:p>
            <a:pPr algn="just"/>
            <a:r>
              <a:rPr lang="en-US" dirty="0" smtClean="0"/>
              <a:t>According </a:t>
            </a:r>
            <a:r>
              <a:rPr lang="en-US" dirty="0" smtClean="0"/>
              <a:t>to Tagore, personal man extends his relationship because it fulfils his personality. </a:t>
            </a:r>
            <a:endParaRPr lang="en-US" dirty="0" smtClean="0"/>
          </a:p>
          <a:p>
            <a:pPr algn="just"/>
            <a:r>
              <a:rPr lang="en-US" dirty="0" smtClean="0"/>
              <a:t>In </a:t>
            </a:r>
            <a:r>
              <a:rPr lang="en-US" dirty="0" smtClean="0"/>
              <a:t>this relationship man contributes to his own evolution which consists in the qualitative development of inner life. </a:t>
            </a:r>
            <a:endParaRPr lang="en-US" dirty="0"/>
          </a:p>
        </p:txBody>
      </p:sp>
      <p:sp>
        <p:nvSpPr>
          <p:cNvPr id="4" name="Date Placeholder 3"/>
          <p:cNvSpPr>
            <a:spLocks noGrp="1"/>
          </p:cNvSpPr>
          <p:nvPr>
            <p:ph type="dt" sz="half" idx="10"/>
          </p:nvPr>
        </p:nvSpPr>
        <p:spPr/>
        <p:txBody>
          <a:bodyPr/>
          <a:lstStyle/>
          <a:p>
            <a:fld id="{F56C5276-1A6A-43C7-A02C-7157A1D87EA0}" type="datetime1">
              <a:rPr lang="en-US" smtClean="0"/>
              <a:pPr/>
              <a:t>4/3/2020</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lnSpcReduction="10000"/>
          </a:bodyPr>
          <a:lstStyle/>
          <a:p>
            <a:pPr algn="just"/>
            <a:r>
              <a:rPr lang="en-US" dirty="0" smtClean="0"/>
              <a:t>The significance of this point in Tagore's anthropology is that man can transcend the qualitative and quantitative dimensions of himself</a:t>
            </a:r>
            <a:r>
              <a:rPr lang="en-US" dirty="0" smtClean="0"/>
              <a:t>.</a:t>
            </a:r>
          </a:p>
          <a:p>
            <a:pPr algn="just"/>
            <a:r>
              <a:rPr lang="en-US" dirty="0" smtClean="0"/>
              <a:t> </a:t>
            </a:r>
            <a:r>
              <a:rPr lang="en-US" dirty="0" smtClean="0"/>
              <a:t>He is not ready to remain within himself because he came to know that he is not an ordinary man but he has the potency. Though he is finite, he possesses an infinity of relationship within the world of his aspirations and limitless and he then tries to transcend limitations by way of extending his personal relationship to the world.</a:t>
            </a:r>
          </a:p>
          <a:p>
            <a:endParaRPr lang="en-US" dirty="0"/>
          </a:p>
        </p:txBody>
      </p:sp>
      <p:sp>
        <p:nvSpPr>
          <p:cNvPr id="4" name="Date Placeholder 3"/>
          <p:cNvSpPr>
            <a:spLocks noGrp="1"/>
          </p:cNvSpPr>
          <p:nvPr>
            <p:ph type="dt" sz="half" idx="10"/>
          </p:nvPr>
        </p:nvSpPr>
        <p:spPr/>
        <p:txBody>
          <a:bodyPr/>
          <a:lstStyle/>
          <a:p>
            <a:fld id="{F56C5276-1A6A-43C7-A02C-7157A1D87EA0}" type="datetime1">
              <a:rPr lang="en-US" smtClean="0"/>
              <a:pPr/>
              <a:t>4/3/2020</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Parallels with Kant</a:t>
            </a:r>
            <a:endPar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a:xfrm>
            <a:off x="457200" y="1371600"/>
            <a:ext cx="8229600" cy="4754563"/>
          </a:xfrm>
        </p:spPr>
        <p:txBody>
          <a:bodyPr>
            <a:normAutofit/>
          </a:bodyPr>
          <a:lstStyle/>
          <a:p>
            <a:pPr algn="just"/>
            <a:r>
              <a:rPr lang="en-US" dirty="0" smtClean="0"/>
              <a:t>The soul which has seen most of truth shall come to the birth as a philosopher, or atheist of some musical and lowing nature.</a:t>
            </a:r>
          </a:p>
          <a:p>
            <a:pPr algn="just"/>
            <a:r>
              <a:rPr lang="en-US" dirty="0" smtClean="0"/>
              <a:t>The imaginative ontology of the Surplus in man parallels with Kant's aesthetic and teleological dimensions of the human subject. </a:t>
            </a:r>
          </a:p>
          <a:p>
            <a:pPr algn="just"/>
            <a:r>
              <a:rPr lang="en-US" dirty="0" smtClean="0"/>
              <a:t>Man is said a unified speculative- moral aesthetic entity.</a:t>
            </a:r>
            <a:endParaRPr lang="en-US" dirty="0"/>
          </a:p>
        </p:txBody>
      </p:sp>
      <p:sp>
        <p:nvSpPr>
          <p:cNvPr id="4" name="Date Placeholder 3"/>
          <p:cNvSpPr>
            <a:spLocks noGrp="1"/>
          </p:cNvSpPr>
          <p:nvPr>
            <p:ph type="dt" sz="half" idx="10"/>
          </p:nvPr>
        </p:nvSpPr>
        <p:spPr/>
        <p:txBody>
          <a:bodyPr/>
          <a:lstStyle/>
          <a:p>
            <a:fld id="{F56C5276-1A6A-43C7-A02C-7157A1D87EA0}" type="datetime1">
              <a:rPr lang="en-US" smtClean="0"/>
              <a:pPr/>
              <a:t>4/3/2020</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Influence of imagination</a:t>
            </a:r>
            <a:endPar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p:txBody>
          <a:bodyPr>
            <a:normAutofit fontScale="92500" lnSpcReduction="20000"/>
          </a:bodyPr>
          <a:lstStyle/>
          <a:p>
            <a:r>
              <a:rPr lang="en-US" dirty="0" smtClean="0"/>
              <a:t>According to Tagore our imagination makes us intensely conscious of life we must live.</a:t>
            </a:r>
          </a:p>
          <a:p>
            <a:r>
              <a:rPr lang="en-US" dirty="0" smtClean="0"/>
              <a:t>It helps us to transcends the individual life to the life of society.</a:t>
            </a:r>
          </a:p>
          <a:p>
            <a:r>
              <a:rPr lang="en-US" dirty="0" smtClean="0"/>
              <a:t>It is also contradicts the biological meaning of the instinct of self-preservation.</a:t>
            </a:r>
          </a:p>
          <a:p>
            <a:r>
              <a:rPr lang="en-US" dirty="0" smtClean="0"/>
              <a:t>It works at the surplus and extends beyond the reservation plots of our daily life.</a:t>
            </a:r>
          </a:p>
          <a:p>
            <a:r>
              <a:rPr lang="en-US" dirty="0" smtClean="0"/>
              <a:t>Rather it builds the </a:t>
            </a:r>
            <a:r>
              <a:rPr lang="en-US" smtClean="0"/>
              <a:t>guest chambers of </a:t>
            </a:r>
            <a:r>
              <a:rPr lang="en-US" dirty="0" smtClean="0"/>
              <a:t>priceless value to offer hospitality to </a:t>
            </a:r>
            <a:r>
              <a:rPr lang="en-US" smtClean="0"/>
              <a:t>the world-spirit of Man.</a:t>
            </a:r>
            <a:endParaRPr lang="en-US" dirty="0"/>
          </a:p>
        </p:txBody>
      </p:sp>
      <p:sp>
        <p:nvSpPr>
          <p:cNvPr id="4" name="Date Placeholder 3"/>
          <p:cNvSpPr>
            <a:spLocks noGrp="1"/>
          </p:cNvSpPr>
          <p:nvPr>
            <p:ph type="dt" sz="half" idx="10"/>
          </p:nvPr>
        </p:nvSpPr>
        <p:spPr/>
        <p:txBody>
          <a:bodyPr/>
          <a:lstStyle/>
          <a:p>
            <a:fld id="{F56C5276-1A6A-43C7-A02C-7157A1D87EA0}" type="datetime1">
              <a:rPr lang="en-US" smtClean="0"/>
              <a:pPr/>
              <a:t>4/3/2020</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a:bodyPr>
          <a:lstStyle/>
          <a:p>
            <a:pPr algn="just"/>
            <a:r>
              <a:rPr lang="en-US" dirty="0" smtClean="0"/>
              <a:t>Man can be considered as a self-interpreting creature and he grows and changes through his re-interpretation and re-understanding of  himself.</a:t>
            </a:r>
          </a:p>
          <a:p>
            <a:pPr algn="just"/>
            <a:r>
              <a:rPr lang="en-US" dirty="0" smtClean="0"/>
              <a:t> For living as a perfect being in this human society he needs some values, virtues and ideals. All these are the integral part of human being. </a:t>
            </a:r>
          </a:p>
          <a:p>
            <a:pPr algn="just"/>
            <a:r>
              <a:rPr lang="en-US" dirty="0" err="1" smtClean="0"/>
              <a:t>Rabindranath</a:t>
            </a:r>
            <a:r>
              <a:rPr lang="en-US" dirty="0" smtClean="0"/>
              <a:t> Tagore called these things as "Surplus in Man". </a:t>
            </a:r>
          </a:p>
        </p:txBody>
      </p:sp>
      <p:sp>
        <p:nvSpPr>
          <p:cNvPr id="4" name="Date Placeholder 3"/>
          <p:cNvSpPr>
            <a:spLocks noGrp="1"/>
          </p:cNvSpPr>
          <p:nvPr>
            <p:ph type="dt" sz="half" idx="10"/>
          </p:nvPr>
        </p:nvSpPr>
        <p:spPr/>
        <p:txBody>
          <a:bodyPr/>
          <a:lstStyle/>
          <a:p>
            <a:fld id="{F56C5276-1A6A-43C7-A02C-7157A1D87EA0}" type="datetime1">
              <a:rPr lang="en-US" smtClean="0"/>
              <a:pPr/>
              <a:t>4/3/2020</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algn="just"/>
            <a:r>
              <a:rPr lang="en-US" dirty="0" smtClean="0"/>
              <a:t>He said, "However crude all this may be, it proves that man has feeling that he is truly represented in something which exceeds himself. He is aware that he is not imperfect, but incomplete. He knows that in himself some meaning has yet to be realized. </a:t>
            </a:r>
          </a:p>
          <a:p>
            <a:pPr algn="just"/>
            <a:r>
              <a:rPr lang="en-US" dirty="0" smtClean="0"/>
              <a:t>This </a:t>
            </a:r>
            <a:r>
              <a:rPr lang="en-US" dirty="0" err="1" smtClean="0"/>
              <a:t>surplusness</a:t>
            </a:r>
            <a:r>
              <a:rPr lang="en-US" dirty="0" smtClean="0"/>
              <a:t> makes up for the incompleteness in man, the personal man is to be contrasted with this surplus in man.</a:t>
            </a:r>
          </a:p>
          <a:p>
            <a:pPr algn="just"/>
            <a:r>
              <a:rPr lang="en-US" dirty="0" smtClean="0"/>
              <a:t> </a:t>
            </a:r>
            <a:endParaRPr lang="en-US" dirty="0"/>
          </a:p>
        </p:txBody>
      </p:sp>
      <p:sp>
        <p:nvSpPr>
          <p:cNvPr id="4" name="Date Placeholder 3"/>
          <p:cNvSpPr>
            <a:spLocks noGrp="1"/>
          </p:cNvSpPr>
          <p:nvPr>
            <p:ph type="dt" sz="half" idx="10"/>
          </p:nvPr>
        </p:nvSpPr>
        <p:spPr/>
        <p:txBody>
          <a:bodyPr/>
          <a:lstStyle/>
          <a:p>
            <a:fld id="{F56C5276-1A6A-43C7-A02C-7157A1D87EA0}" type="datetime1">
              <a:rPr lang="en-US" smtClean="0"/>
              <a:pPr/>
              <a:t>4/3/2020</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lstStyle/>
          <a:p>
            <a:r>
              <a:rPr lang="en-US" dirty="0" smtClean="0"/>
              <a:t>Man always thinks for his personal happiness and prosperity and fulfilling his needs and he never thought for the other. But this is the </a:t>
            </a:r>
            <a:r>
              <a:rPr lang="en-US" dirty="0" err="1" smtClean="0"/>
              <a:t>animality</a:t>
            </a:r>
            <a:r>
              <a:rPr lang="en-US" dirty="0" smtClean="0"/>
              <a:t>. In this way a society cannot develop. </a:t>
            </a:r>
          </a:p>
          <a:p>
            <a:r>
              <a:rPr lang="en-US" dirty="0" smtClean="0"/>
              <a:t>There are a few people in the society who are not satisfied of their own interest but they want to exceed this phenomenal desire.</a:t>
            </a:r>
          </a:p>
          <a:p>
            <a:endParaRPr lang="en-US" dirty="0" smtClean="0"/>
          </a:p>
          <a:p>
            <a:endParaRPr lang="en-US" dirty="0"/>
          </a:p>
        </p:txBody>
      </p:sp>
      <p:sp>
        <p:nvSpPr>
          <p:cNvPr id="4" name="Date Placeholder 3"/>
          <p:cNvSpPr>
            <a:spLocks noGrp="1"/>
          </p:cNvSpPr>
          <p:nvPr>
            <p:ph type="dt" sz="half" idx="10"/>
          </p:nvPr>
        </p:nvSpPr>
        <p:spPr/>
        <p:txBody>
          <a:bodyPr/>
          <a:lstStyle/>
          <a:p>
            <a:fld id="{F56C5276-1A6A-43C7-A02C-7157A1D87EA0}" type="datetime1">
              <a:rPr lang="en-US" smtClean="0"/>
              <a:pPr/>
              <a:t>4/3/2020</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Conclusion </a:t>
            </a:r>
            <a:endPar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a:xfrm>
            <a:off x="457200" y="1295400"/>
            <a:ext cx="8229600" cy="4830763"/>
          </a:xfrm>
        </p:spPr>
        <p:txBody>
          <a:bodyPr>
            <a:normAutofit fontScale="85000" lnSpcReduction="20000"/>
          </a:bodyPr>
          <a:lstStyle/>
          <a:p>
            <a:r>
              <a:rPr lang="en-US" dirty="0" smtClean="0"/>
              <a:t>Without the concept of surplus in man progress of human life is not possible. </a:t>
            </a:r>
          </a:p>
          <a:p>
            <a:r>
              <a:rPr lang="en-US" dirty="0" smtClean="0"/>
              <a:t>Here progress means the spiritual progress.</a:t>
            </a:r>
          </a:p>
          <a:p>
            <a:r>
              <a:rPr lang="en-US" dirty="0" smtClean="0"/>
              <a:t>This progress will help a human being to be united with other consciousness. </a:t>
            </a:r>
          </a:p>
          <a:p>
            <a:r>
              <a:rPr lang="en-US" dirty="0" smtClean="0"/>
              <a:t>This unity of consciousness is the goal of human beings.</a:t>
            </a:r>
          </a:p>
          <a:p>
            <a:r>
              <a:rPr lang="en-US" dirty="0" smtClean="0"/>
              <a:t>So it can be said that the word ‘surplus’ is not taken here in its face value ( such as extra, not essential, not defining characteristic), rather it stands on the opposite side of its face value. It is the essential part of each human beings to interpret,  re-interpret himself.</a:t>
            </a:r>
            <a:endParaRPr lang="en-US" dirty="0"/>
          </a:p>
        </p:txBody>
      </p:sp>
      <p:sp>
        <p:nvSpPr>
          <p:cNvPr id="4" name="Date Placeholder 3"/>
          <p:cNvSpPr>
            <a:spLocks noGrp="1"/>
          </p:cNvSpPr>
          <p:nvPr>
            <p:ph type="dt" sz="half" idx="10"/>
          </p:nvPr>
        </p:nvSpPr>
        <p:spPr/>
        <p:txBody>
          <a:bodyPr/>
          <a:lstStyle/>
          <a:p>
            <a:fld id="{F56C5276-1A6A-43C7-A02C-7157A1D87EA0}" type="datetime1">
              <a:rPr lang="en-US" smtClean="0"/>
              <a:pPr/>
              <a:t>4/3/2020</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r>
              <a:rPr lang="en-US" dirty="0" smtClean="0"/>
              <a:t>Title of the Lecture:</a:t>
            </a:r>
          </a:p>
          <a:p>
            <a:pPr algn="ctr">
              <a:buNone/>
            </a:pPr>
            <a:r>
              <a:rPr lang="en-US" dirty="0" smtClean="0"/>
              <a:t>     </a:t>
            </a:r>
            <a:r>
              <a:rPr lang="en-US" b="1" dirty="0" smtClean="0"/>
              <a:t>Tagore on The Concept of Surplus in Man</a:t>
            </a:r>
          </a:p>
          <a:p>
            <a:r>
              <a:rPr lang="en-US" dirty="0" smtClean="0"/>
              <a:t>Name of the teacher: </a:t>
            </a:r>
            <a:r>
              <a:rPr lang="en-US" b="1" dirty="0" smtClean="0"/>
              <a:t>Dr. </a:t>
            </a:r>
            <a:r>
              <a:rPr lang="en-US" b="1" dirty="0" err="1" smtClean="0"/>
              <a:t>Tapan</a:t>
            </a:r>
            <a:r>
              <a:rPr lang="en-US" b="1" dirty="0" smtClean="0"/>
              <a:t> Kumar De</a:t>
            </a:r>
          </a:p>
          <a:p>
            <a:r>
              <a:rPr lang="en-US" dirty="0" err="1" smtClean="0"/>
              <a:t>Programme</a:t>
            </a:r>
            <a:r>
              <a:rPr lang="en-US" dirty="0" smtClean="0"/>
              <a:t>: M.A.</a:t>
            </a:r>
          </a:p>
          <a:p>
            <a:r>
              <a:rPr lang="en-US" dirty="0" smtClean="0"/>
              <a:t>Course: PHI- 203</a:t>
            </a:r>
          </a:p>
          <a:p>
            <a:r>
              <a:rPr lang="en-US" dirty="0" smtClean="0"/>
              <a:t>Semester: II</a:t>
            </a:r>
          </a:p>
          <a:p>
            <a:r>
              <a:rPr lang="en-US" dirty="0" smtClean="0"/>
              <a:t>Lecture no-2</a:t>
            </a:r>
            <a:endParaRPr lang="en-US" dirty="0"/>
          </a:p>
        </p:txBody>
      </p:sp>
      <p:sp>
        <p:nvSpPr>
          <p:cNvPr id="4" name="Date Placeholder 3"/>
          <p:cNvSpPr>
            <a:spLocks noGrp="1"/>
          </p:cNvSpPr>
          <p:nvPr>
            <p:ph type="dt" sz="half" idx="10"/>
          </p:nvPr>
        </p:nvSpPr>
        <p:spPr/>
        <p:txBody>
          <a:bodyPr/>
          <a:lstStyle/>
          <a:p>
            <a:fld id="{49A3DF8E-9207-42EF-AED0-6D72CA379C2E}" type="datetime1">
              <a:rPr lang="en-US" smtClean="0"/>
              <a:pPr/>
              <a:t>4/3/2020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2</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Ontology of human</a:t>
            </a:r>
            <a:endPar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p:txBody>
          <a:bodyPr>
            <a:normAutofit/>
          </a:bodyPr>
          <a:lstStyle/>
          <a:p>
            <a:pPr algn="just"/>
            <a:r>
              <a:rPr lang="en-US" dirty="0" smtClean="0"/>
              <a:t>The concept of the surplus in man in Tagore’s philosophy is based on the ontology of human.</a:t>
            </a:r>
          </a:p>
          <a:p>
            <a:pPr algn="just"/>
            <a:r>
              <a:rPr lang="en-US" dirty="0" smtClean="0"/>
              <a:t>Human being, according to ‘The Religion of Man’ of Tagore is different from the other creature of nature because of its rationality.</a:t>
            </a:r>
          </a:p>
          <a:p>
            <a:pPr algn="just"/>
            <a:r>
              <a:rPr lang="en-US" dirty="0" smtClean="0"/>
              <a:t>Rationality leads him to the world of creativity.</a:t>
            </a:r>
          </a:p>
        </p:txBody>
      </p:sp>
      <p:sp>
        <p:nvSpPr>
          <p:cNvPr id="4" name="Date Placeholder 3"/>
          <p:cNvSpPr>
            <a:spLocks noGrp="1"/>
          </p:cNvSpPr>
          <p:nvPr>
            <p:ph type="dt" sz="half" idx="10"/>
          </p:nvPr>
        </p:nvSpPr>
        <p:spPr/>
        <p:txBody>
          <a:bodyPr/>
          <a:lstStyle/>
          <a:p>
            <a:fld id="{7B40FAB0-FF3E-4549-B43D-5C051AF4A74E}" type="datetime1">
              <a:rPr lang="en-US" smtClean="0"/>
              <a:pPr/>
              <a:t>4/3/2020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3</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Man and the rule of nature</a:t>
            </a:r>
            <a:endParaRPr lang="en-US" sz="32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p:txBody>
          <a:bodyPr>
            <a:normAutofit fontScale="92500" lnSpcReduction="20000"/>
          </a:bodyPr>
          <a:lstStyle/>
          <a:p>
            <a:pPr algn="just"/>
            <a:r>
              <a:rPr lang="en-US" dirty="0" smtClean="0"/>
              <a:t>From the very beginning Man asserted in his bodily stricture his first proclamation of freedom against the established rule of nature.</a:t>
            </a:r>
          </a:p>
          <a:p>
            <a:pPr algn="just"/>
            <a:r>
              <a:rPr lang="en-US" dirty="0" smtClean="0"/>
              <a:t>Unlike other animals he stood upon his feet to free his hands for action, for creativity.</a:t>
            </a:r>
          </a:p>
          <a:p>
            <a:pPr algn="just"/>
            <a:r>
              <a:rPr lang="en-US" dirty="0" err="1" smtClean="0"/>
              <a:t>Rabindranath</a:t>
            </a:r>
            <a:r>
              <a:rPr lang="en-US" dirty="0" smtClean="0"/>
              <a:t> says that man was born under the influence of some comet of contradiction which forced its unconventional path against orbits regulated by nature.</a:t>
            </a:r>
          </a:p>
          <a:p>
            <a:pPr algn="just"/>
            <a:r>
              <a:rPr lang="en-US" dirty="0" smtClean="0"/>
              <a:t>Man had to pay many things for contrasting the conventional rule of animal locomotion.</a:t>
            </a:r>
          </a:p>
          <a:p>
            <a:pPr algn="just"/>
            <a:endParaRPr lang="en-US" dirty="0"/>
          </a:p>
        </p:txBody>
      </p:sp>
      <p:sp>
        <p:nvSpPr>
          <p:cNvPr id="4" name="Date Placeholder 3"/>
          <p:cNvSpPr>
            <a:spLocks noGrp="1"/>
          </p:cNvSpPr>
          <p:nvPr>
            <p:ph type="dt" sz="half" idx="10"/>
          </p:nvPr>
        </p:nvSpPr>
        <p:spPr/>
        <p:txBody>
          <a:bodyPr/>
          <a:lstStyle/>
          <a:p>
            <a:fld id="{5F039BA5-CE80-477D-979C-F7EDFADDB4B4}" type="datetime1">
              <a:rPr lang="en-US" smtClean="0"/>
              <a:pPr/>
              <a:t>4/3/2020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4</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Creativity</a:t>
            </a:r>
            <a:endPar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p:txBody>
          <a:bodyPr>
            <a:normAutofit lnSpcReduction="10000"/>
          </a:bodyPr>
          <a:lstStyle/>
          <a:p>
            <a:pPr algn="just"/>
            <a:r>
              <a:rPr lang="en-US" dirty="0" smtClean="0"/>
              <a:t>The concept of the surplus in man comes from Tagore's ontology of human being. </a:t>
            </a:r>
          </a:p>
          <a:p>
            <a:pPr algn="just"/>
            <a:r>
              <a:rPr lang="en-US" dirty="0" smtClean="0"/>
              <a:t>According to Tagore ontology of human creativity is surplus in man. </a:t>
            </a:r>
          </a:p>
          <a:p>
            <a:pPr algn="just"/>
            <a:r>
              <a:rPr lang="en-US" dirty="0" smtClean="0"/>
              <a:t>This is the speculative theory, which is in man. This can be said a creativity of man. Tagore did not tell us from where it comes but it is proved by our experience that human creativity originates in the surplus in him. </a:t>
            </a:r>
          </a:p>
          <a:p>
            <a:endParaRPr lang="en-US" dirty="0"/>
          </a:p>
        </p:txBody>
      </p:sp>
      <p:sp>
        <p:nvSpPr>
          <p:cNvPr id="4" name="Date Placeholder 3"/>
          <p:cNvSpPr>
            <a:spLocks noGrp="1"/>
          </p:cNvSpPr>
          <p:nvPr>
            <p:ph type="dt" sz="half" idx="10"/>
          </p:nvPr>
        </p:nvSpPr>
        <p:spPr/>
        <p:txBody>
          <a:bodyPr/>
          <a:lstStyle/>
          <a:p>
            <a:fld id="{0C36E4C6-2EBD-4754-84FA-D496C29C0F38}" type="datetime1">
              <a:rPr lang="en-US" smtClean="0"/>
              <a:pPr/>
              <a:t>4/3/2020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5</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Why is man creative?</a:t>
            </a:r>
            <a:endPar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p:txBody>
          <a:bodyPr>
            <a:normAutofit fontScale="92500" lnSpcReduction="20000"/>
          </a:bodyPr>
          <a:lstStyle/>
          <a:p>
            <a:pPr algn="just"/>
            <a:r>
              <a:rPr lang="en-US" dirty="0" smtClean="0"/>
              <a:t>It is possible only when man becomes self-expressive.</a:t>
            </a:r>
          </a:p>
          <a:p>
            <a:pPr algn="just"/>
            <a:r>
              <a:rPr lang="en-US" dirty="0" smtClean="0"/>
              <a:t> Man is creative being because he has the surplus of possibilities and aspirations.</a:t>
            </a:r>
          </a:p>
          <a:p>
            <a:pPr algn="just"/>
            <a:r>
              <a:rPr lang="en-US" dirty="0" smtClean="0"/>
              <a:t> He has a huge potency within him and if he tries his best he can make himself what he likes. </a:t>
            </a:r>
          </a:p>
          <a:p>
            <a:pPr algn="just"/>
            <a:r>
              <a:rPr lang="en-US" dirty="0" smtClean="0"/>
              <a:t>So surplus in man is a separate kind of human existence.</a:t>
            </a:r>
          </a:p>
          <a:p>
            <a:pPr algn="just"/>
            <a:r>
              <a:rPr lang="en-US" dirty="0" smtClean="0"/>
              <a:t> It is totally free from the pressure of biological impulses'</a:t>
            </a:r>
            <a:endParaRPr lang="en-US" dirty="0"/>
          </a:p>
        </p:txBody>
      </p:sp>
      <p:sp>
        <p:nvSpPr>
          <p:cNvPr id="4" name="Date Placeholder 3"/>
          <p:cNvSpPr>
            <a:spLocks noGrp="1"/>
          </p:cNvSpPr>
          <p:nvPr>
            <p:ph type="dt" sz="half" idx="10"/>
          </p:nvPr>
        </p:nvSpPr>
        <p:spPr/>
        <p:txBody>
          <a:bodyPr/>
          <a:lstStyle/>
          <a:p>
            <a:fld id="{670D1B07-1345-4A94-91D5-082F7DC24E7D}" type="datetime1">
              <a:rPr lang="en-US" smtClean="0"/>
              <a:pPr/>
              <a:t>4/3/2020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6</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algn="just"/>
            <a:r>
              <a:rPr lang="en-US" dirty="0" smtClean="0"/>
              <a:t>To </a:t>
            </a:r>
            <a:r>
              <a:rPr lang="en-US" dirty="0" err="1" smtClean="0"/>
              <a:t>Rabindranath</a:t>
            </a:r>
            <a:r>
              <a:rPr lang="en-US" dirty="0" smtClean="0"/>
              <a:t> Tagore, "surplus is a man's creative will. Man is creative because there takes place an incessant explosion of </a:t>
            </a:r>
            <a:r>
              <a:rPr lang="en-US" dirty="0" smtClean="0"/>
              <a:t>freedom” at </a:t>
            </a:r>
            <a:r>
              <a:rPr lang="en-US" dirty="0" smtClean="0"/>
              <a:t>the core of his essential being</a:t>
            </a:r>
            <a:r>
              <a:rPr lang="en-US" dirty="0" smtClean="0"/>
              <a:t>.</a:t>
            </a:r>
          </a:p>
          <a:p>
            <a:pPr algn="just"/>
            <a:r>
              <a:rPr lang="en-US" dirty="0" smtClean="0"/>
              <a:t> </a:t>
            </a:r>
            <a:r>
              <a:rPr lang="en-US" dirty="0" smtClean="0"/>
              <a:t>A man who has surplus becomes self expressive. </a:t>
            </a:r>
          </a:p>
          <a:p>
            <a:pPr algn="just"/>
            <a:r>
              <a:rPr lang="en-US" dirty="0" smtClean="0"/>
              <a:t>In this stage a man experiences and expresses a transcendence of his own limitations through an ever-expanding development of relationship. </a:t>
            </a:r>
            <a:endParaRPr lang="en-US" dirty="0"/>
          </a:p>
        </p:txBody>
      </p:sp>
      <p:sp>
        <p:nvSpPr>
          <p:cNvPr id="4" name="Date Placeholder 3"/>
          <p:cNvSpPr>
            <a:spLocks noGrp="1"/>
          </p:cNvSpPr>
          <p:nvPr>
            <p:ph type="dt" sz="half" idx="10"/>
          </p:nvPr>
        </p:nvSpPr>
        <p:spPr/>
        <p:txBody>
          <a:bodyPr/>
          <a:lstStyle/>
          <a:p>
            <a:fld id="{B5E2D36C-D0B9-4126-932C-78ACEE12FEF0}" type="datetime1">
              <a:rPr lang="en-US" smtClean="0"/>
              <a:pPr/>
              <a:t>4/3/2020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7</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algn="just">
              <a:buNone/>
            </a:pPr>
            <a:r>
              <a:rPr lang="en-US" dirty="0" smtClean="0"/>
              <a:t>     A man with surplus can transform everything with which he has any concern into the </a:t>
            </a:r>
            <a:r>
              <a:rPr lang="en-US" dirty="0" smtClean="0"/>
              <a:t>human.</a:t>
            </a:r>
            <a:endParaRPr lang="en-US" dirty="0" smtClean="0"/>
          </a:p>
          <a:p>
            <a:pPr algn="just">
              <a:buNone/>
            </a:pPr>
            <a:r>
              <a:rPr lang="en-US" dirty="0" smtClean="0"/>
              <a:t>      This "transformation of facts into human imagery” is a human achievement, and it becomes possible by personal man in possession of the surplus in him. </a:t>
            </a:r>
          </a:p>
          <a:p>
            <a:pPr algn="just">
              <a:buNone/>
            </a:pPr>
            <a:r>
              <a:rPr lang="en-US" dirty="0" smtClean="0"/>
              <a:t>      </a:t>
            </a:r>
          </a:p>
          <a:p>
            <a:endParaRPr lang="en-US" dirty="0"/>
          </a:p>
        </p:txBody>
      </p:sp>
      <p:sp>
        <p:nvSpPr>
          <p:cNvPr id="4" name="Date Placeholder 3"/>
          <p:cNvSpPr>
            <a:spLocks noGrp="1"/>
          </p:cNvSpPr>
          <p:nvPr>
            <p:ph type="dt" sz="half" idx="10"/>
          </p:nvPr>
        </p:nvSpPr>
        <p:spPr/>
        <p:txBody>
          <a:bodyPr/>
          <a:lstStyle/>
          <a:p>
            <a:fld id="{52EFBFAE-03B9-4551-91A7-943F7B1DF984}" type="datetime1">
              <a:rPr lang="en-US" smtClean="0"/>
              <a:pPr/>
              <a:t>4/3/2020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8</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Surplus in man-a principle</a:t>
            </a:r>
            <a:endParaRPr lang="en-US" sz="3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p:txBody>
          <a:bodyPr>
            <a:normAutofit fontScale="92500" lnSpcReduction="10000"/>
          </a:bodyPr>
          <a:lstStyle/>
          <a:p>
            <a:r>
              <a:rPr lang="en-US" dirty="0" smtClean="0"/>
              <a:t>So we can say that the surplus in man is a principle of creative unity and it is functioning by </a:t>
            </a:r>
            <a:r>
              <a:rPr lang="en-US" dirty="0" err="1" smtClean="0"/>
              <a:t>modulatively</a:t>
            </a:r>
            <a:r>
              <a:rPr lang="en-US" dirty="0" smtClean="0"/>
              <a:t> man's relationship to the world.</a:t>
            </a:r>
          </a:p>
          <a:p>
            <a:r>
              <a:rPr lang="en-US" dirty="0" smtClean="0"/>
              <a:t> For Tagore, the dimensions of conscious are many structured and of these, the surplus in man promises the richest metamorphoses of which man is capable. </a:t>
            </a:r>
          </a:p>
          <a:p>
            <a:r>
              <a:rPr lang="en-US" dirty="0" smtClean="0"/>
              <a:t>It is clear to us that idea of 'surplus in man' is Tagore's unique contribution to both philosophy of art and philosophy of man also.'</a:t>
            </a:r>
            <a:endParaRPr lang="en-US" dirty="0"/>
          </a:p>
        </p:txBody>
      </p:sp>
      <p:sp>
        <p:nvSpPr>
          <p:cNvPr id="4" name="Date Placeholder 3"/>
          <p:cNvSpPr>
            <a:spLocks noGrp="1"/>
          </p:cNvSpPr>
          <p:nvPr>
            <p:ph type="dt" sz="half" idx="10"/>
          </p:nvPr>
        </p:nvSpPr>
        <p:spPr/>
        <p:txBody>
          <a:bodyPr/>
          <a:lstStyle/>
          <a:p>
            <a:fld id="{F56C5276-1A6A-43C7-A02C-7157A1D87EA0}" type="datetime1">
              <a:rPr lang="en-US" smtClean="0"/>
              <a:pPr/>
              <a:t>4/3/2020</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TotalTime>
  <Words>1343</Words>
  <Application>Microsoft Office PowerPoint</Application>
  <PresentationFormat>On-screen Show (4:3)</PresentationFormat>
  <Paragraphs>135</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Tagore on the concept of Surplus in man </vt:lpstr>
      <vt:lpstr>Slide 2</vt:lpstr>
      <vt:lpstr>Ontology of human</vt:lpstr>
      <vt:lpstr>Man and the rule of nature</vt:lpstr>
      <vt:lpstr>Creativity</vt:lpstr>
      <vt:lpstr>Why is man creative?</vt:lpstr>
      <vt:lpstr>Slide 7</vt:lpstr>
      <vt:lpstr>Slide 8</vt:lpstr>
      <vt:lpstr>Surplus in man-a principle</vt:lpstr>
      <vt:lpstr>Philosophical kinship</vt:lpstr>
      <vt:lpstr>Slide 11</vt:lpstr>
      <vt:lpstr>Slide 12</vt:lpstr>
      <vt:lpstr>Slide 13</vt:lpstr>
      <vt:lpstr>Parallels with Kant</vt:lpstr>
      <vt:lpstr>Influence of imagination</vt:lpstr>
      <vt:lpstr>Slide 16</vt:lpstr>
      <vt:lpstr>Slide 17</vt:lpstr>
      <vt:lpstr>Slide 18</vt:lpstr>
      <vt:lpstr>Conclusion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Tagore on the concept of Surplus in man </dc:title>
  <dc:creator>TAPAN DEY</dc:creator>
  <cp:lastModifiedBy>TAPAN DEY</cp:lastModifiedBy>
  <cp:revision>30</cp:revision>
  <dcterms:created xsi:type="dcterms:W3CDTF">2006-08-16T00:00:00Z</dcterms:created>
  <dcterms:modified xsi:type="dcterms:W3CDTF">2020-04-03T06:43:39Z</dcterms:modified>
</cp:coreProperties>
</file>