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notesMasterIdLst>
    <p:notesMasterId r:id="rId50"/>
  </p:notesMasterIdLst>
  <p:sldIdLst>
    <p:sldId id="256" r:id="rId2"/>
    <p:sldId id="312" r:id="rId3"/>
    <p:sldId id="257" r:id="rId4"/>
    <p:sldId id="258" r:id="rId5"/>
    <p:sldId id="284" r:id="rId6"/>
    <p:sldId id="259" r:id="rId7"/>
    <p:sldId id="306" r:id="rId8"/>
    <p:sldId id="315" r:id="rId9"/>
    <p:sldId id="261" r:id="rId10"/>
    <p:sldId id="262" r:id="rId11"/>
    <p:sldId id="309" r:id="rId12"/>
    <p:sldId id="263" r:id="rId13"/>
    <p:sldId id="264" r:id="rId14"/>
    <p:sldId id="265" r:id="rId15"/>
    <p:sldId id="266" r:id="rId16"/>
    <p:sldId id="267" r:id="rId17"/>
    <p:sldId id="317" r:id="rId18"/>
    <p:sldId id="320" r:id="rId19"/>
    <p:sldId id="271" r:id="rId20"/>
    <p:sldId id="316" r:id="rId21"/>
    <p:sldId id="272" r:id="rId22"/>
    <p:sldId id="314" r:id="rId23"/>
    <p:sldId id="321" r:id="rId24"/>
    <p:sldId id="322" r:id="rId25"/>
    <p:sldId id="275" r:id="rId26"/>
    <p:sldId id="294" r:id="rId27"/>
    <p:sldId id="276" r:id="rId28"/>
    <p:sldId id="295" r:id="rId29"/>
    <p:sldId id="277" r:id="rId30"/>
    <p:sldId id="296" r:id="rId31"/>
    <p:sldId id="297" r:id="rId32"/>
    <p:sldId id="298" r:id="rId33"/>
    <p:sldId id="278" r:id="rId34"/>
    <p:sldId id="310" r:id="rId35"/>
    <p:sldId id="311" r:id="rId36"/>
    <p:sldId id="318" r:id="rId37"/>
    <p:sldId id="270" r:id="rId38"/>
    <p:sldId id="288" r:id="rId39"/>
    <p:sldId id="299" r:id="rId40"/>
    <p:sldId id="285" r:id="rId41"/>
    <p:sldId id="289" r:id="rId42"/>
    <p:sldId id="287" r:id="rId43"/>
    <p:sldId id="286" r:id="rId44"/>
    <p:sldId id="290" r:id="rId45"/>
    <p:sldId id="280" r:id="rId46"/>
    <p:sldId id="281" r:id="rId47"/>
    <p:sldId id="282" r:id="rId48"/>
    <p:sldId id="283" r:id="rId4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SC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CC"/>
    <a:srgbClr val="FF9900"/>
    <a:srgbClr val="66FFFF"/>
    <a:srgbClr val="FF99FF"/>
    <a:srgbClr val="CCCC00"/>
    <a:srgbClr val="1ED4E2"/>
    <a:srgbClr val="FFFF00"/>
    <a:srgbClr val="66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32"/>
    </p:cViewPr>
  </p:sorterViewPr>
  <p:notesViewPr>
    <p:cSldViewPr>
      <p:cViewPr varScale="1">
        <p:scale>
          <a:sx n="57" d="100"/>
          <a:sy n="57" d="100"/>
        </p:scale>
        <p:origin x="-179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9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F05229C-8BA7-4EB2-BE7F-0FC65E8C29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9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50B58-A4F8-405C-A0A6-DCA1009C4A21}" type="slidenum">
              <a:rPr lang="en-US"/>
              <a:pPr/>
              <a:t>1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C588D-3273-42B9-805F-999844A24A7D}" type="slidenum">
              <a:rPr lang="en-US"/>
              <a:pPr/>
              <a:t>10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78216-2A99-4E31-8E51-4AFB6C5F377C}" type="slidenum">
              <a:rPr lang="en-US"/>
              <a:pPr/>
              <a:t>11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7696F-059D-48BA-8721-C76299FDD0E4}" type="slidenum">
              <a:rPr lang="en-US"/>
              <a:pPr/>
              <a:t>12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5A1E2F-CADA-457A-90D3-55F168075DD5}" type="slidenum">
              <a:rPr lang="en-US"/>
              <a:pPr/>
              <a:t>13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B83CF-89F4-4CC6-98FA-ABCAA365D544}" type="slidenum">
              <a:rPr lang="en-US"/>
              <a:pPr/>
              <a:t>14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40C80-EE48-4584-AFD2-148F43C1CC2D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FF61A-6879-4256-A48B-37966B11633E}" type="slidenum">
              <a:rPr lang="en-US"/>
              <a:pPr/>
              <a:t>16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9C82F-28EA-4F01-884A-22DEACEB0B89}" type="slidenum">
              <a:rPr lang="en-US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B32E4-BAF5-4A61-944E-7971E364E988}" type="slidenum">
              <a:rPr lang="en-US"/>
              <a:pPr/>
              <a:t>18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F93EB-EED1-4419-83AA-593AC5CF8690}" type="slidenum">
              <a:rPr lang="en-US"/>
              <a:pPr/>
              <a:t>19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6485C-17AE-4CD2-9E64-80C98347D791}" type="slidenum">
              <a:rPr lang="en-US"/>
              <a:pPr/>
              <a:t>2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7628A-EE9E-4334-BB29-E25D38841738}" type="slidenum">
              <a:rPr lang="en-US"/>
              <a:pPr/>
              <a:t>20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4AD4B-CB4C-43A4-A4FA-B2CB535062A4}" type="slidenum">
              <a:rPr lang="en-US"/>
              <a:pPr/>
              <a:t>21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CE8FA-369B-4283-87E2-73A6F139A017}" type="slidenum">
              <a:rPr lang="en-US"/>
              <a:pPr/>
              <a:t>22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6CC90-2348-42A8-88E2-E85649D8EEF6}" type="slidenum">
              <a:rPr lang="en-US"/>
              <a:pPr/>
              <a:t>25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5B04E-FB06-4E9B-A6DC-2470E79A70C4}" type="slidenum">
              <a:rPr lang="en-US"/>
              <a:pPr/>
              <a:t>26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D308F2-BDC0-4682-948F-2DB72FB1211B}" type="slidenum">
              <a:rPr lang="en-US"/>
              <a:pPr/>
              <a:t>27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9B80A-801E-46C9-9307-CA563D982776}" type="slidenum">
              <a:rPr lang="en-US"/>
              <a:pPr/>
              <a:t>28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43A3D7-5E0D-4B89-917A-B34DCC622ED1}" type="slidenum">
              <a:rPr lang="en-US"/>
              <a:pPr/>
              <a:t>29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A9744-1B47-47F7-B99D-2DDEE7CB1C40}" type="slidenum">
              <a:rPr lang="en-US"/>
              <a:pPr/>
              <a:t>30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B28D3-8075-4A7F-8FDE-49C3C67AAE12}" type="slidenum">
              <a:rPr lang="en-US"/>
              <a:pPr/>
              <a:t>31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F69E7-5657-42C7-AA5E-FDE44291421A}" type="slidenum">
              <a:rPr lang="en-US"/>
              <a:pPr/>
              <a:t>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C5E2F-FC66-4729-9201-FA2B5F853008}" type="slidenum">
              <a:rPr lang="en-US"/>
              <a:pPr/>
              <a:t>32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700F3-F53D-40D7-8B01-3EE4940C89B2}" type="slidenum">
              <a:rPr lang="en-US"/>
              <a:pPr/>
              <a:t>33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DCB04-A11B-430B-9F89-216A9A90CCC2}" type="slidenum">
              <a:rPr lang="en-US"/>
              <a:pPr/>
              <a:t>34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B4065-69A5-4514-9183-BD180773F644}" type="slidenum">
              <a:rPr lang="en-US"/>
              <a:pPr/>
              <a:t>35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36D4B-518D-4170-90EC-509C0A5140F9}" type="slidenum">
              <a:rPr lang="en-US"/>
              <a:pPr/>
              <a:t>36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875AFB-06A9-4528-B789-0231D705C72D}" type="slidenum">
              <a:rPr lang="en-US"/>
              <a:pPr/>
              <a:t>37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C4878-6E0B-4563-8FB3-8BEFF8E1697E}" type="slidenum">
              <a:rPr lang="en-US"/>
              <a:pPr/>
              <a:t>38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12D4F-B61D-45AA-94FD-9CBF4C16DFA8}" type="slidenum">
              <a:rPr lang="en-US"/>
              <a:pPr/>
              <a:t>39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FB581-1A17-4A7C-9B75-BA4CF7BF6F5E}" type="slidenum">
              <a:rPr lang="en-US"/>
              <a:pPr/>
              <a:t>40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B9803A-A189-45E4-9C3A-9FC523FC5B04}" type="slidenum">
              <a:rPr lang="en-US"/>
              <a:pPr/>
              <a:t>41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D2B9E-46C7-420F-88F8-BA2BAA6C99D9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8344F-52C4-42DD-BC6F-6241378450DE}" type="slidenum">
              <a:rPr lang="en-US"/>
              <a:pPr/>
              <a:t>42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332CA-853F-455A-A46E-C22F4606F2EB}" type="slidenum">
              <a:rPr lang="en-US"/>
              <a:pPr/>
              <a:t>43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CAB97-4D15-4402-B986-DBFEC8CD7DAF}" type="slidenum">
              <a:rPr lang="en-US"/>
              <a:pPr/>
              <a:t>44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9B55F-795F-4F62-BCE6-FA835F4831B2}" type="slidenum">
              <a:rPr lang="en-US"/>
              <a:pPr/>
              <a:t>45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65848-2172-4A7C-BAFB-189D9AF0829B}" type="slidenum">
              <a:rPr lang="en-US"/>
              <a:pPr/>
              <a:t>46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A891D1-A482-4A12-87AF-71782046C3FD}" type="slidenum">
              <a:rPr lang="en-US"/>
              <a:pPr/>
              <a:t>47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99C160-E826-4571-8AAB-2D51F9095AFE}" type="slidenum">
              <a:rPr lang="en-US"/>
              <a:pPr/>
              <a:t>48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5C0B2-AF59-419A-A824-C3F97BD814B2}" type="slidenum">
              <a:rPr lang="en-US"/>
              <a:pPr/>
              <a:t>5</a:t>
            </a:fld>
            <a:endParaRPr 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E3DD0-8E82-4875-A080-F29FF0C2F4D1}" type="slidenum">
              <a:rPr lang="en-US"/>
              <a:pPr/>
              <a:t>6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20A9AA-1594-4523-A183-636E3412B902}" type="slidenum">
              <a:rPr lang="en-US"/>
              <a:pPr/>
              <a:t>7</a:t>
            </a:fld>
            <a:endParaRPr 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9D46C-BF70-4044-8D47-00C2D9A338FD}" type="slidenum">
              <a:rPr lang="en-US"/>
              <a:pPr/>
              <a:t>8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9E5AB-8E1E-4C7B-A3C4-7C548AE91E95}" type="slidenum">
              <a:rPr lang="en-US"/>
              <a:pPr/>
              <a:t>9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CE939DD-2E18-46CD-8183-33BB0BFEA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AAB813-B844-437A-93A6-2BD30AB03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05B8D8-BC1B-4278-A818-28F86496B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88FB010-962E-4BE6-9213-8E99B2ED6B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5945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C0C9F5-7B64-4EF0-AE16-DDEA35AD32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7012FD6-C9F9-4515-92FC-C2A0DB808F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0C44E66-7DEE-46AB-8469-D740F0DB2F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8B3B58F-6E52-474F-8F8C-2D855088AB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72CC32-B872-4E0C-B5DA-7606DBF86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B1D13-B3E4-4737-A622-F1EE3E4800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0965CF7-1EEF-46C4-A333-6F7315B596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45E41E9-87A2-4BAD-AF6E-73A858730B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66FFFF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955BC05-1EE1-4EBB-9CEE-F8EC78280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22.jpe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microsoft.com/office/2007/relationships/hdphoto" Target="../media/hdphoto11.wdp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microsoft.com/office/2007/relationships/hdphoto" Target="../media/hdphoto14.wdp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914400"/>
            <a:ext cx="7162800" cy="220980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cs typeface="Tahoma" pitchFamily="34" charset="0"/>
              </a:rPr>
              <a:t>ASSESSMENT OF NUTRITIONAL STATUS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/>
              </a:rPr>
              <a:t>CLINICAL ASSESSMENT/2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chemeClr val="tx2"/>
                </a:solidFill>
                <a:effectLst/>
              </a:rPr>
              <a:t>Good nutritional history should be obtained</a:t>
            </a:r>
          </a:p>
          <a:p>
            <a:pPr algn="l" rtl="0"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General </a:t>
            </a:r>
            <a:r>
              <a:rPr lang="en-US" b="1" dirty="0">
                <a:solidFill>
                  <a:schemeClr val="tx2"/>
                </a:solidFill>
                <a:effectLst/>
              </a:rPr>
              <a:t>clinical examination, with special attention to organs like </a:t>
            </a:r>
            <a:r>
              <a:rPr lang="en-US" b="1" dirty="0">
                <a:solidFill>
                  <a:srgbClr val="FFFF00"/>
                </a:solidFill>
                <a:effectLst/>
              </a:rPr>
              <a:t>hair</a:t>
            </a:r>
            <a:r>
              <a:rPr lang="en-US" b="1" dirty="0">
                <a:solidFill>
                  <a:schemeClr val="tx2"/>
                </a:solidFill>
                <a:effectLst/>
              </a:rPr>
              <a:t>, </a:t>
            </a:r>
            <a:r>
              <a:rPr lang="en-US" b="1" dirty="0">
                <a:solidFill>
                  <a:srgbClr val="66FFFF"/>
                </a:solidFill>
                <a:effectLst/>
              </a:rPr>
              <a:t>angles of the mouth</a:t>
            </a:r>
            <a:r>
              <a:rPr lang="en-US" b="1" dirty="0">
                <a:solidFill>
                  <a:schemeClr val="tx2"/>
                </a:solidFill>
                <a:effectLst/>
              </a:rPr>
              <a:t>, </a:t>
            </a:r>
            <a:r>
              <a:rPr lang="en-US" b="1" dirty="0">
                <a:solidFill>
                  <a:srgbClr val="FFC000"/>
                </a:solidFill>
                <a:effectLst/>
              </a:rPr>
              <a:t>gums</a:t>
            </a:r>
            <a:r>
              <a:rPr lang="en-US" b="1" dirty="0">
                <a:solidFill>
                  <a:schemeClr val="tx2"/>
                </a:solidFill>
                <a:effectLst/>
              </a:rPr>
              <a:t>, </a:t>
            </a:r>
            <a:r>
              <a:rPr lang="en-US" b="1" dirty="0">
                <a:solidFill>
                  <a:srgbClr val="1ED4E2"/>
                </a:solidFill>
                <a:effectLst/>
              </a:rPr>
              <a:t>nails</a:t>
            </a:r>
            <a:r>
              <a:rPr lang="en-US" b="1" dirty="0">
                <a:solidFill>
                  <a:schemeClr val="tx2"/>
                </a:solidFill>
                <a:effectLst/>
              </a:rPr>
              <a:t>, </a:t>
            </a:r>
            <a:r>
              <a:rPr lang="en-US" b="1" dirty="0">
                <a:solidFill>
                  <a:srgbClr val="00B0F0"/>
                </a:solidFill>
                <a:effectLst/>
              </a:rPr>
              <a:t>skin</a:t>
            </a:r>
            <a:r>
              <a:rPr lang="en-US" b="1" dirty="0">
                <a:solidFill>
                  <a:schemeClr val="tx2"/>
                </a:solidFill>
                <a:effectLst/>
              </a:rPr>
              <a:t>, </a:t>
            </a:r>
            <a:r>
              <a:rPr lang="en-US" b="1" dirty="0">
                <a:solidFill>
                  <a:srgbClr val="FF99FF"/>
                </a:solidFill>
                <a:effectLst/>
              </a:rPr>
              <a:t>eyes,</a:t>
            </a:r>
            <a:r>
              <a:rPr lang="en-US" b="1" dirty="0">
                <a:solidFill>
                  <a:schemeClr val="tx2"/>
                </a:solidFill>
                <a:effectLst/>
              </a:rPr>
              <a:t> </a:t>
            </a:r>
            <a:r>
              <a:rPr lang="en-US" b="1" dirty="0">
                <a:solidFill>
                  <a:srgbClr val="66FF33"/>
                </a:solidFill>
                <a:effectLst/>
              </a:rPr>
              <a:t>tongue</a:t>
            </a:r>
            <a:r>
              <a:rPr lang="en-US" b="1" dirty="0">
                <a:solidFill>
                  <a:schemeClr val="tx2"/>
                </a:solidFill>
                <a:effectLst/>
              </a:rPr>
              <a:t>,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muscles</a:t>
            </a:r>
            <a:r>
              <a:rPr lang="en-US" b="1" dirty="0">
                <a:solidFill>
                  <a:schemeClr val="tx2"/>
                </a:solidFill>
                <a:effectLst/>
              </a:rPr>
              <a:t>, </a:t>
            </a:r>
            <a:r>
              <a:rPr lang="en-US" b="1" dirty="0">
                <a:solidFill>
                  <a:srgbClr val="92D050"/>
                </a:solidFill>
                <a:effectLst/>
              </a:rPr>
              <a:t>bones</a:t>
            </a:r>
            <a:r>
              <a:rPr lang="en-US" b="1" dirty="0">
                <a:solidFill>
                  <a:schemeClr val="tx2"/>
                </a:solidFill>
                <a:effectLst/>
              </a:rPr>
              <a:t>,  &amp; </a:t>
            </a:r>
            <a:r>
              <a:rPr lang="en-US" b="1" dirty="0">
                <a:solidFill>
                  <a:srgbClr val="CCCC00"/>
                </a:solidFill>
                <a:effectLst/>
              </a:rPr>
              <a:t>thyroid gland.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Detection </a:t>
            </a:r>
            <a:r>
              <a:rPr lang="en-US" b="1" dirty="0">
                <a:solidFill>
                  <a:schemeClr val="tx2"/>
                </a:solidFill>
                <a:effectLst/>
              </a:rPr>
              <a:t>of relevant signs helps in establishing the nutritional diagnosis</a:t>
            </a:r>
            <a:r>
              <a:rPr lang="en-US" sz="2800" dirty="0">
                <a:solidFill>
                  <a:srgbClr val="99FF33"/>
                </a:solidFill>
              </a:rPr>
              <a:t> 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effectLst/>
              </a:rPr>
              <a:t>CLINICAL ASSESSMENT/3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b="1">
                <a:solidFill>
                  <a:srgbClr val="66FF33"/>
                </a:solidFill>
                <a:effectLst/>
              </a:rPr>
              <a:t>ADVANTAGES</a:t>
            </a:r>
          </a:p>
          <a:p>
            <a:pPr lvl="1" algn="l" rtl="0"/>
            <a:r>
              <a:rPr lang="en-US" sz="3200" b="1">
                <a:effectLst/>
              </a:rPr>
              <a:t>Fast &amp; Easy to perform</a:t>
            </a:r>
          </a:p>
          <a:p>
            <a:pPr lvl="1" algn="l" rtl="0"/>
            <a:r>
              <a:rPr lang="en-US" sz="3200" b="1">
                <a:effectLst/>
              </a:rPr>
              <a:t>Inexpensive</a:t>
            </a:r>
          </a:p>
          <a:p>
            <a:pPr lvl="1" algn="l" rtl="0"/>
            <a:r>
              <a:rPr lang="en-US" sz="3200" b="1">
                <a:effectLst/>
              </a:rPr>
              <a:t>Non-invasive</a:t>
            </a:r>
            <a:endParaRPr lang="en-US" sz="3200">
              <a:effectLst/>
            </a:endParaRPr>
          </a:p>
          <a:p>
            <a:pPr algn="l" rtl="0"/>
            <a:r>
              <a:rPr lang="en-US" sz="3600" b="1">
                <a:solidFill>
                  <a:srgbClr val="66FF33"/>
                </a:solidFill>
                <a:effectLst/>
              </a:rPr>
              <a:t>LIMITATIONS</a:t>
            </a:r>
          </a:p>
          <a:p>
            <a:pPr lvl="1" algn="l" rtl="0"/>
            <a:r>
              <a:rPr lang="en-US" sz="3200" b="1">
                <a:effectLst/>
              </a:rPr>
              <a:t>Did not detect early cases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Rectangle 19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915400" cy="113982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00"/>
                </a:solidFill>
                <a:effectLst/>
              </a:rPr>
              <a:t>Clinical signs of nutritional deficiency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76400"/>
            <a:ext cx="2438400" cy="685800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 fontScale="92500" lnSpcReduction="10000"/>
          </a:bodyPr>
          <a:lstStyle/>
          <a:p>
            <a:pPr algn="ctr" rtl="0">
              <a:buFont typeface="Wingdings" pitchFamily="2" charset="2"/>
              <a:buNone/>
            </a:pPr>
            <a:r>
              <a:rPr lang="en-US" sz="4400" b="1" dirty="0">
                <a:solidFill>
                  <a:srgbClr val="99FF33"/>
                </a:solidFill>
              </a:rPr>
              <a:t>HAIR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329407"/>
              </p:ext>
            </p:extLst>
          </p:nvPr>
        </p:nvGraphicFramePr>
        <p:xfrm>
          <a:off x="381000" y="2438400"/>
          <a:ext cx="4419600" cy="3561905"/>
        </p:xfrm>
        <a:graphic>
          <a:graphicData uri="http://schemas.openxmlformats.org/drawingml/2006/table">
            <a:tbl>
              <a:tblPr rtl="1">
                <a:tableStyleId>{775DCB02-9BB8-47FD-8907-85C794F793BA}</a:tableStyleId>
              </a:tblPr>
              <a:tblGrid>
                <a:gridCol w="2571403"/>
                <a:gridCol w="1848197"/>
              </a:tblGrid>
              <a:tr h="1038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Protein, zinc, biotin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deficiency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66FFFF"/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FF99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Spare &amp; thin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66FFFF"/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FF99F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038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Protein deficiency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66FFFF"/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FF99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Easy to pull out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66FFFF"/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FF99F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71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Vit C &amp; Vit 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deficiency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66FFFF"/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FF99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Corkscrew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Coiled hair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rgbClr val="66FFFF"/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FF99F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Image result for Spare &amp; thin ha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90" y="1676400"/>
            <a:ext cx="2895600" cy="20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sy to pull out ha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32788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orkscrew Coiled hai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30" y="4038600"/>
            <a:ext cx="2127638" cy="25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572000" y="3124200"/>
            <a:ext cx="183069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3810000"/>
            <a:ext cx="27432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5290" y="5181600"/>
            <a:ext cx="12192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7" name="Rectangle 31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915400" cy="1139825"/>
          </a:xfrm>
        </p:spPr>
        <p:txBody>
          <a:bodyPr>
            <a:normAutofit/>
          </a:bodyPr>
          <a:lstStyle/>
          <a:p>
            <a:pPr algn="l"/>
            <a:r>
              <a:rPr lang="en-US" sz="3600" b="1">
                <a:solidFill>
                  <a:srgbClr val="FFFF00"/>
                </a:solidFill>
                <a:effectLst/>
              </a:rPr>
              <a:t>Clinical signs of nutritional deficiency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1524000"/>
            <a:ext cx="3200400" cy="609600"/>
          </a:xfr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 rtl="0">
              <a:buFont typeface="Wingdings" pitchFamily="2" charset="2"/>
              <a:buNone/>
            </a:pPr>
            <a:r>
              <a:rPr lang="en-US" sz="4000" b="1" dirty="0">
                <a:solidFill>
                  <a:srgbClr val="66FF33"/>
                </a:solidFill>
                <a:effectLst/>
              </a:rPr>
              <a:t>MOUTH</a:t>
            </a:r>
          </a:p>
          <a:p>
            <a:pPr algn="ctr" rtl="0"/>
            <a:endParaRPr lang="en-US" sz="4000" dirty="0">
              <a:solidFill>
                <a:srgbClr val="FF99CC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31002"/>
              </p:ext>
            </p:extLst>
          </p:nvPr>
        </p:nvGraphicFramePr>
        <p:xfrm>
          <a:off x="304800" y="2360929"/>
          <a:ext cx="5029200" cy="4114800"/>
        </p:xfrm>
        <a:graphic>
          <a:graphicData uri="http://schemas.openxmlformats.org/drawingml/2006/table">
            <a:tbl>
              <a:tblPr rtl="1">
                <a:tableStyleId>{08FB837D-C827-4EFA-A057-4D05807E0F7C}</a:tableStyleId>
              </a:tblPr>
              <a:tblGrid>
                <a:gridCol w="2650525"/>
                <a:gridCol w="2378675"/>
              </a:tblGrid>
              <a:tr h="624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Riboflavin, niacin, folic acid, B12 , pr.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Glossitis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3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Vit. C,A, K, folic acid &amp; niacin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Bleeding &amp; spongy gums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5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 2,6,&amp; niacin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Angular stomatitis,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cheilosis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&amp; fissured tongue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96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Vit.A,B12, B-complex, folic acid &amp; niacin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leukoplakia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624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Vit B12,6,c, niacin ,folic acid &amp; iron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Sore mouth &amp; tongue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6146" name="Picture 2" descr="Image result for glossi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1524000"/>
            <a:ext cx="1704975" cy="20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pongy bleeding gu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905000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ngular stomatitis, cheilosis &amp; fissured tongu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533775"/>
            <a:ext cx="2336800" cy="155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leukoplakia chee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72" y="3265982"/>
            <a:ext cx="1566628" cy="20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sore mouth and tongu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85258"/>
            <a:ext cx="214407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4972050" y="2628900"/>
            <a:ext cx="12192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3124200"/>
            <a:ext cx="2167172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67275" y="4572000"/>
            <a:ext cx="3362325" cy="381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67275" y="4419600"/>
            <a:ext cx="92392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181600" y="6019800"/>
            <a:ext cx="108358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915400" cy="113982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00"/>
                </a:solidFill>
                <a:effectLst/>
              </a:rPr>
              <a:t>Clinical signs of nutritional deficiency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2508250" cy="609600"/>
          </a:xfr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marL="571500" indent="-571500" algn="ctr" rtl="0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66FF33"/>
                </a:solidFill>
                <a:effectLst/>
              </a:rPr>
              <a:t>EYES</a:t>
            </a:r>
            <a:endParaRPr lang="en-US" sz="4000" b="1" dirty="0">
              <a:solidFill>
                <a:srgbClr val="66FF33"/>
              </a:solidFill>
              <a:effectLst/>
            </a:endParaRPr>
          </a:p>
          <a:p>
            <a:pPr marL="571500" indent="-571500" algn="ctr" rtl="0">
              <a:lnSpc>
                <a:spcPct val="90000"/>
              </a:lnSpc>
              <a:buFont typeface="Wingdings" pitchFamily="2" charset="2"/>
              <a:buNone/>
            </a:pPr>
            <a:r>
              <a:rPr lang="en-US" sz="4000" dirty="0"/>
              <a:t>     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10196"/>
              </p:ext>
            </p:extLst>
          </p:nvPr>
        </p:nvGraphicFramePr>
        <p:xfrm>
          <a:off x="304800" y="2819400"/>
          <a:ext cx="4800600" cy="3255264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2377867"/>
                <a:gridCol w="2422733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Vitamin A</a:t>
                      </a: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deficiency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Night blindness, exophthalmia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Vit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B2 &amp;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vit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</a:t>
                      </a:r>
                      <a:endParaRPr kumimoji="0" lang="ar-SA" sz="2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deficiencies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Photophobia-blurring,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conjunctival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inflammation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5122" name="Picture 2" descr="Image result for exophthal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28925"/>
            <a:ext cx="24994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night blind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40" y="1485900"/>
            <a:ext cx="258420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conjunctival inflamm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47714"/>
            <a:ext cx="2575688" cy="14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Photophobia-blurr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72" y="4038600"/>
            <a:ext cx="26975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V="1">
            <a:off x="4800600" y="2590800"/>
            <a:ext cx="1668844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00600" y="3733800"/>
            <a:ext cx="12192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62018" y="5257239"/>
            <a:ext cx="1105382" cy="45776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762018" y="4800600"/>
            <a:ext cx="1520222" cy="4566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Rectangle 16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915400" cy="113982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00"/>
                </a:solidFill>
                <a:effectLst/>
              </a:rPr>
              <a:t>Clinical signs of nutritional deficiency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057400"/>
            <a:ext cx="1905000" cy="609600"/>
          </a:xfr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 rtl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66FF33"/>
                </a:solidFill>
                <a:effectLst/>
              </a:rPr>
              <a:t>NAILS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210138"/>
              </p:ext>
            </p:extLst>
          </p:nvPr>
        </p:nvGraphicFramePr>
        <p:xfrm>
          <a:off x="304800" y="2971800"/>
          <a:ext cx="4495800" cy="2549526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247900"/>
                <a:gridCol w="2247900"/>
              </a:tblGrid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Iron deficiency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Spooning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Protein deficiency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Transverse lines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4098" name="Picture 2" descr="Image result for Spooning of na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799"/>
            <a:ext cx="3352800" cy="223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ansverse lines of nai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31005"/>
            <a:ext cx="3352800" cy="22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543425" y="3429000"/>
            <a:ext cx="12192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43425" y="4724400"/>
            <a:ext cx="12192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1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FF00"/>
                </a:solidFill>
                <a:effectLst/>
              </a:rPr>
              <a:t>Clinical signs of nutritional deficiency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600200"/>
            <a:ext cx="1752600" cy="685800"/>
          </a:xfr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 rtl="0">
              <a:buFont typeface="Wingdings" pitchFamily="2" charset="2"/>
              <a:buNone/>
            </a:pPr>
            <a:r>
              <a:rPr lang="en-US" sz="3600" b="1" dirty="0">
                <a:solidFill>
                  <a:srgbClr val="66FF33"/>
                </a:solidFill>
                <a:effectLst/>
              </a:rPr>
              <a:t>SKIN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30074"/>
              </p:ext>
            </p:extLst>
          </p:nvPr>
        </p:nvGraphicFramePr>
        <p:xfrm>
          <a:off x="304800" y="2438400"/>
          <a:ext cx="4572000" cy="3516720"/>
        </p:xfrm>
        <a:graphic>
          <a:graphicData uri="http://schemas.openxmlformats.org/drawingml/2006/table">
            <a:tbl>
              <a:tblPr rtl="1">
                <a:tableStyleId>{284E427A-3D55-4303-BF80-6455036E1DE7}</a:tableStyleId>
              </a:tblPr>
              <a:tblGrid>
                <a:gridCol w="2435551"/>
                <a:gridCol w="2136449"/>
              </a:tblGrid>
              <a:tr h="38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Folic acid, iron, B12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Pallor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0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Vitamin B &amp; Vitamin 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Follicular hyperkeratosis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0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PEM,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Vit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B2, Vitamin A, Zinc &amp; Niacin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Flaking dermatitis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0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Niacin &amp; PEM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Pigmentation, desquamation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Vit K ,Vit C &amp;  folic acid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Bruising,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purpura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FFFF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3074" name="Picture 2" descr="Image result for dermatitis herpetiform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94578"/>
            <a:ext cx="2266950" cy="178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ollicular hyperkeratosis vitamin a deficienc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003550" cy="268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urpura bruis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13620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flaking dermatiti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394578"/>
            <a:ext cx="1905001" cy="127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43425" y="3429000"/>
            <a:ext cx="12192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81525" y="5698727"/>
            <a:ext cx="3375025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962400" y="2362200"/>
            <a:ext cx="1447800" cy="1295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19600" y="2667000"/>
            <a:ext cx="3657600" cy="2133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8842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  <a:cs typeface="Tahoma" pitchFamily="34" charset="0"/>
              </a:rPr>
              <a:t>Clinical signs of nutritional deficiency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3600" b="1" dirty="0">
                <a:solidFill>
                  <a:srgbClr val="66FF33"/>
                </a:solidFill>
                <a:effectLst/>
                <a:latin typeface="Arial" charset="0"/>
              </a:rPr>
              <a:t>Thyroid gland</a:t>
            </a:r>
            <a:endParaRPr lang="en-US" dirty="0">
              <a:solidFill>
                <a:schemeClr val="tx2"/>
              </a:solidFill>
              <a:effectLst/>
              <a:cs typeface="Tahoma" pitchFamily="34" charset="0"/>
            </a:endParaRPr>
          </a:p>
          <a:p>
            <a:pPr algn="l" rtl="0"/>
            <a:r>
              <a:rPr lang="en-US" sz="2400" b="1" dirty="0">
                <a:solidFill>
                  <a:schemeClr val="tx2"/>
                </a:solidFill>
                <a:effectLst/>
                <a:cs typeface="Tahoma" pitchFamily="34" charset="0"/>
              </a:rPr>
              <a:t>in mountainous areas and far from sea places Goiter is a reliable sign of iodine deficiency.</a:t>
            </a:r>
            <a:endParaRPr lang="en-US" sz="2400" dirty="0">
              <a:solidFill>
                <a:schemeClr val="tx2"/>
              </a:solidFill>
              <a:effectLst/>
              <a:cs typeface="Tahoma" pitchFamily="34" charset="0"/>
            </a:endParaRPr>
          </a:p>
        </p:txBody>
      </p:sp>
      <p:pic>
        <p:nvPicPr>
          <p:cNvPr id="1026" name="Picture 2" descr="Image result for thyroid gl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950" y="1524000"/>
            <a:ext cx="3041176" cy="27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yroid g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4953000" cy="29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hyroid gland, goi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217099" cy="26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  <a:cs typeface="Tahoma" pitchFamily="34" charset="0"/>
              </a:rPr>
              <a:t>Clinical signs of nutritional deficiency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46275"/>
            <a:ext cx="4191000" cy="4454525"/>
          </a:xfrm>
        </p:spPr>
        <p:txBody>
          <a:bodyPr>
            <a:normAutofit/>
          </a:bodyPr>
          <a:lstStyle/>
          <a:p>
            <a:pPr algn="ctr" rtl="0">
              <a:buFont typeface="Wingdings" pitchFamily="2" charset="2"/>
              <a:buNone/>
            </a:pPr>
            <a:r>
              <a:rPr lang="en-US" sz="3600" b="1" dirty="0">
                <a:solidFill>
                  <a:srgbClr val="66FF33"/>
                </a:solidFill>
                <a:effectLst/>
              </a:rPr>
              <a:t>Joins &amp; bones</a:t>
            </a:r>
          </a:p>
          <a:p>
            <a:pPr algn="l" rtl="0"/>
            <a:endParaRPr lang="en-US" sz="3200" b="1" dirty="0" smtClean="0"/>
          </a:p>
          <a:p>
            <a:pPr algn="l" rtl="0"/>
            <a:r>
              <a:rPr lang="en-US" b="1" dirty="0" smtClean="0"/>
              <a:t>Help </a:t>
            </a:r>
            <a:r>
              <a:rPr lang="en-US" b="1" dirty="0"/>
              <a:t>detect signs of vitamin D deficiency (Rickets) &amp; </a:t>
            </a:r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r>
              <a:rPr lang="en-US" b="1" dirty="0">
                <a:solidFill>
                  <a:srgbClr val="FF9900"/>
                </a:solidFill>
              </a:rPr>
              <a:t>V</a:t>
            </a:r>
            <a:r>
              <a:rPr lang="en-US" b="1" dirty="0" smtClean="0">
                <a:solidFill>
                  <a:srgbClr val="FF9900"/>
                </a:solidFill>
              </a:rPr>
              <a:t>itamin </a:t>
            </a:r>
            <a:r>
              <a:rPr lang="en-US" b="1" dirty="0">
                <a:solidFill>
                  <a:srgbClr val="FF9900"/>
                </a:solidFill>
              </a:rPr>
              <a:t>C deficiency (Scurvy)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09737"/>
            <a:ext cx="2286000" cy="31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scurvy disease image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91" y="4809654"/>
            <a:ext cx="2391552" cy="14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rickets disease 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709737"/>
            <a:ext cx="1582704" cy="28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rickets disease 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199"/>
            <a:ext cx="2744754" cy="134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curvy disease imag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84" y="5049254"/>
            <a:ext cx="192303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</a:rPr>
              <a:t>Anthropometric Methods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4953000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66FFFF"/>
                </a:solidFill>
                <a:effectLst/>
              </a:rPr>
              <a:t>Anthropometry is the measurement of body height, weight &amp; proportions.</a:t>
            </a:r>
            <a:endParaRPr lang="ar-SA" b="1" dirty="0">
              <a:solidFill>
                <a:srgbClr val="66FFFF"/>
              </a:solidFill>
              <a:effectLst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002060"/>
                </a:solidFill>
                <a:effectLst/>
              </a:rPr>
              <a:t>It is an essential component of clinical examination of infants, children &amp; pregnant women.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chemeClr val="tx2"/>
                </a:solidFill>
                <a:effectLst/>
              </a:rPr>
              <a:t>It is used to evaluate both under &amp; over nutrition.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FF9900"/>
                </a:solidFill>
                <a:effectLst/>
              </a:rPr>
              <a:t>The measured values reflects the current nutritional status &amp; don</a:t>
            </a:r>
            <a:r>
              <a:rPr lang="en-US" b="1" dirty="0">
                <a:solidFill>
                  <a:srgbClr val="FF9900"/>
                </a:solidFill>
                <a:effectLst/>
                <a:latin typeface="Arial"/>
              </a:rPr>
              <a:t>’</a:t>
            </a:r>
            <a:r>
              <a:rPr lang="en-US" b="1" dirty="0">
                <a:solidFill>
                  <a:srgbClr val="FF9900"/>
                </a:solidFill>
                <a:effectLst/>
              </a:rPr>
              <a:t>t differentiate between acute &amp; chronic changes .</a:t>
            </a:r>
            <a:endParaRPr lang="en-US" dirty="0"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LEARNING OBJECTIVES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sz="3600" b="1" dirty="0">
                <a:solidFill>
                  <a:srgbClr val="66FF33"/>
                </a:solidFill>
                <a:effectLst/>
              </a:rPr>
              <a:t>By the end of this lecture the reader should be able to:</a:t>
            </a:r>
          </a:p>
          <a:p>
            <a:pPr algn="l" rtl="0">
              <a:buFont typeface="Wingdings" pitchFamily="2" charset="2"/>
              <a:buBlip>
                <a:blip r:embed="rId4"/>
              </a:buBlip>
            </a:pPr>
            <a:endParaRPr lang="en-US" b="1" dirty="0" smtClean="0">
              <a:solidFill>
                <a:srgbClr val="66FFFF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4"/>
              </a:buBlip>
            </a:pPr>
            <a:r>
              <a:rPr lang="en-US" b="1" dirty="0" smtClean="0">
                <a:solidFill>
                  <a:srgbClr val="66FFFF"/>
                </a:solidFill>
                <a:effectLst/>
              </a:rPr>
              <a:t>To </a:t>
            </a:r>
            <a:r>
              <a:rPr lang="en-US" b="1" dirty="0">
                <a:solidFill>
                  <a:srgbClr val="66FFFF"/>
                </a:solidFill>
                <a:effectLst/>
              </a:rPr>
              <a:t>know the different methods for assessing the nutritional status</a:t>
            </a:r>
          </a:p>
          <a:p>
            <a:pPr marL="0" indent="0" algn="l" rtl="0">
              <a:buNone/>
            </a:pPr>
            <a:endParaRPr lang="en-US" b="1" dirty="0" smtClean="0">
              <a:solidFill>
                <a:srgbClr val="FF99FF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4"/>
              </a:buBlip>
            </a:pPr>
            <a:r>
              <a:rPr lang="en-US" b="1" dirty="0" smtClean="0">
                <a:solidFill>
                  <a:srgbClr val="FF99FF"/>
                </a:solidFill>
                <a:effectLst/>
              </a:rPr>
              <a:t>To </a:t>
            </a:r>
            <a:r>
              <a:rPr lang="en-US" b="1" dirty="0">
                <a:solidFill>
                  <a:srgbClr val="FF99FF"/>
                </a:solidFill>
                <a:effectLst/>
              </a:rPr>
              <a:t>understand the  basic anthropometric techniques, applications, &amp; reference standards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731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</a:rPr>
              <a:t>Other anthropometric Measurements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solidFill>
                  <a:srgbClr val="FF99FF"/>
                </a:solidFill>
                <a:effectLst/>
                <a:latin typeface="Arial" charset="0"/>
              </a:rPr>
              <a:t>Mid-arm circumference</a:t>
            </a:r>
          </a:p>
          <a:p>
            <a:pPr algn="l" rtl="0">
              <a:lnSpc>
                <a:spcPct val="20000"/>
              </a:lnSpc>
              <a:buFont typeface="Wingdings" pitchFamily="2" charset="2"/>
              <a:buNone/>
            </a:pPr>
            <a:endParaRPr lang="en-US" b="1" dirty="0">
              <a:effectLst/>
              <a:latin typeface="Arial" charset="0"/>
            </a:endParaRPr>
          </a:p>
          <a:p>
            <a:pPr algn="l" rtl="0"/>
            <a:r>
              <a:rPr lang="en-US" b="1" dirty="0">
                <a:solidFill>
                  <a:srgbClr val="66FF33"/>
                </a:solidFill>
                <a:effectLst/>
                <a:latin typeface="Arial" charset="0"/>
              </a:rPr>
              <a:t>Skin fold thickness</a:t>
            </a:r>
          </a:p>
          <a:p>
            <a:pPr algn="l" rtl="0">
              <a:lnSpc>
                <a:spcPct val="20000"/>
              </a:lnSpc>
              <a:buFont typeface="Wingdings" pitchFamily="2" charset="2"/>
              <a:buNone/>
            </a:pPr>
            <a:endParaRPr lang="en-US" b="1" dirty="0">
              <a:effectLst/>
              <a:latin typeface="Arial" charset="0"/>
            </a:endParaRPr>
          </a:p>
          <a:p>
            <a:pPr algn="l" rtl="0"/>
            <a:r>
              <a:rPr lang="en-US" b="1" dirty="0">
                <a:solidFill>
                  <a:srgbClr val="FF9900"/>
                </a:solidFill>
                <a:effectLst/>
                <a:latin typeface="Arial" charset="0"/>
              </a:rPr>
              <a:t>Head circumference</a:t>
            </a:r>
          </a:p>
          <a:p>
            <a:pPr algn="l" rtl="0">
              <a:lnSpc>
                <a:spcPct val="20000"/>
              </a:lnSpc>
              <a:buFont typeface="Wingdings" pitchFamily="2" charset="2"/>
              <a:buNone/>
            </a:pPr>
            <a:endParaRPr lang="en-US" b="1" dirty="0">
              <a:effectLst/>
              <a:latin typeface="Arial" charset="0"/>
            </a:endParaRPr>
          </a:p>
          <a:p>
            <a:pPr algn="l" rtl="0"/>
            <a:r>
              <a:rPr lang="en-US" b="1" dirty="0">
                <a:solidFill>
                  <a:srgbClr val="00B0F0"/>
                </a:solidFill>
                <a:effectLst/>
                <a:latin typeface="Arial" charset="0"/>
              </a:rPr>
              <a:t>Head/chest ratio</a:t>
            </a:r>
          </a:p>
          <a:p>
            <a:pPr algn="l" rtl="0"/>
            <a:r>
              <a:rPr lang="en-US" b="1" dirty="0">
                <a:solidFill>
                  <a:srgbClr val="66FFFF"/>
                </a:solidFill>
                <a:effectLst/>
                <a:latin typeface="Arial" charset="0"/>
              </a:rPr>
              <a:t>Hip/waist ratio</a:t>
            </a:r>
          </a:p>
        </p:txBody>
      </p:sp>
      <p:pic>
        <p:nvPicPr>
          <p:cNvPr id="1026" name="Picture 2" descr="Image result for muac measur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013" y="1143000"/>
            <a:ext cx="12523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ac measur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19225"/>
            <a:ext cx="187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kinfold measur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65" y="2819400"/>
            <a:ext cx="212989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ip waist ratio measur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8288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ip waist ratio measur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2667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ead chest ratio measure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2667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muac measur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46" y="2552700"/>
            <a:ext cx="158685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</a:rPr>
              <a:t>Anthropometry for children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00FFCC"/>
                </a:solidFill>
                <a:effectLst/>
                <a:latin typeface="Arial" charset="0"/>
              </a:rPr>
              <a:t>Accurate measurement of height and weight is essential. The results can then be used to evaluate the physical growth of the child</a:t>
            </a:r>
            <a:r>
              <a:rPr lang="en-US" b="1" dirty="0" smtClean="0">
                <a:solidFill>
                  <a:srgbClr val="00FFCC"/>
                </a:solidFill>
                <a:effectLst/>
                <a:latin typeface="Arial" charset="0"/>
              </a:rPr>
              <a:t>.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b="1" dirty="0">
              <a:solidFill>
                <a:srgbClr val="66FF33"/>
              </a:solidFill>
              <a:effectLst/>
              <a:latin typeface="Arial" charset="0"/>
            </a:endParaRPr>
          </a:p>
          <a:p>
            <a:pPr algn="l" rtl="0">
              <a:lnSpc>
                <a:spcPct val="50000"/>
              </a:lnSpc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  <a:effectLst/>
              <a:latin typeface="Arial" charset="0"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FF9900"/>
                </a:solidFill>
                <a:effectLst/>
                <a:latin typeface="Arial" charset="0"/>
              </a:rPr>
              <a:t>For growth monitoring the data are plotted on growth charts over a period of time that is enough to calculate growth velocity, which can then be compared to international standards</a:t>
            </a:r>
            <a:endParaRPr lang="en-US" dirty="0">
              <a:solidFill>
                <a:srgbClr val="FF99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itchFamily="34" charset="0"/>
              </a:rPr>
              <a:t>Growth Monitoring Chart</a:t>
            </a:r>
            <a:r>
              <a:rPr lang="en-US" dirty="0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685800"/>
            <a:ext cx="7772400" cy="5029200"/>
          </a:xfrm>
        </p:spPr>
        <p:txBody>
          <a:bodyPr/>
          <a:lstStyle/>
          <a:p>
            <a:pPr marL="457200" indent="-457200" algn="ctr">
              <a:buFont typeface="Wingdings" pitchFamily="2" charset="2"/>
              <a:buNone/>
            </a:pPr>
            <a:r>
              <a:rPr lang="en-US" sz="2400" b="1" dirty="0"/>
              <a:t>Percentile chart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3527425" y="2239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527425" y="2239963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0" name="Picture 2" descr="http://motherchildnutrition.org/india/images/india-growth-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525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cdc.gov/nccdphp/DNPAO/growthcharts/who/images/example1_who_lengt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4356"/>
            <a:ext cx="8153400" cy="62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86163"/>
      </p:ext>
    </p:extLst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fkjxm1bitfb1nn5cs27qrgn.wpengine.netdna-cdn.com/wp-content/uploads/growth-chart-boys-myria-1-830x115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3062"/>
            <a:ext cx="8153400" cy="62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56049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</a:rPr>
              <a:t>Measurements for adults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953000" cy="4343400"/>
          </a:xfrm>
        </p:spPr>
        <p:txBody>
          <a:bodyPr>
            <a:normAutofit fontScale="85000" lnSpcReduction="20000"/>
          </a:bodyPr>
          <a:lstStyle/>
          <a:p>
            <a:pPr algn="ctr" rtl="0">
              <a:buFont typeface="Wingdings" pitchFamily="2" charset="2"/>
              <a:buNone/>
            </a:pPr>
            <a:r>
              <a:rPr lang="en-US" sz="4400" b="1" dirty="0">
                <a:solidFill>
                  <a:srgbClr val="66FF33"/>
                </a:solidFill>
              </a:rPr>
              <a:t>Height:</a:t>
            </a:r>
            <a:endParaRPr lang="en-US" sz="4800" dirty="0">
              <a:solidFill>
                <a:srgbClr val="66FF33"/>
              </a:solidFill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endParaRPr lang="en-US" sz="3600" b="1" dirty="0" smtClean="0"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sz="3600" b="1" dirty="0" smtClean="0">
                <a:solidFill>
                  <a:srgbClr val="66FFFF"/>
                </a:solidFill>
                <a:effectLst/>
              </a:rPr>
              <a:t>The </a:t>
            </a:r>
            <a:r>
              <a:rPr lang="en-US" sz="3600" b="1" dirty="0">
                <a:solidFill>
                  <a:srgbClr val="66FFFF"/>
                </a:solidFill>
                <a:effectLst/>
              </a:rPr>
              <a:t>subject stands erect &amp; bare footed on a </a:t>
            </a:r>
            <a:r>
              <a:rPr lang="en-US" sz="3600" b="1" dirty="0" err="1">
                <a:solidFill>
                  <a:srgbClr val="66FFFF"/>
                </a:solidFill>
                <a:effectLst/>
              </a:rPr>
              <a:t>stadiometer</a:t>
            </a:r>
            <a:r>
              <a:rPr lang="en-US" sz="3600" b="1" dirty="0">
                <a:solidFill>
                  <a:srgbClr val="66FFFF"/>
                </a:solidFill>
                <a:effectLst/>
              </a:rPr>
              <a:t> with a movable head piece. The head piece is leveled with skull vault  &amp; height is recorded to the nearest 0.5 cm.</a:t>
            </a:r>
            <a:endParaRPr lang="en-US" sz="3600" dirty="0">
              <a:solidFill>
                <a:srgbClr val="66FFFF"/>
              </a:solidFill>
              <a:effectLst/>
            </a:endParaRPr>
          </a:p>
        </p:txBody>
      </p:sp>
      <p:pic>
        <p:nvPicPr>
          <p:cNvPr id="5122" name="Picture 2" descr="Image result for height measuremen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0"/>
            <a:ext cx="2667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height measurem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1447800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eight measuremen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1676400" cy="273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WEIGHT MEASUREMENT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7"/>
            <a:ext cx="5694380" cy="452628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sz="2400" b="1" dirty="0">
                <a:effectLst/>
              </a:rPr>
              <a:t>Use a regularly calibrated electronic or balanced-beam scale. Spring scales are less reliable.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endParaRPr lang="en-US" sz="2400" b="1" dirty="0" smtClean="0">
              <a:effectLst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sz="2400" b="1" dirty="0" smtClean="0">
                <a:effectLst/>
              </a:rPr>
              <a:t>Weigh </a:t>
            </a:r>
            <a:r>
              <a:rPr lang="en-US" sz="2400" b="1" dirty="0">
                <a:effectLst/>
              </a:rPr>
              <a:t>in light clothes, no shoes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endParaRPr lang="en-US" sz="2400" b="1" dirty="0" smtClean="0">
              <a:effectLst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sz="2400" b="1" dirty="0" smtClean="0">
                <a:effectLst/>
              </a:rPr>
              <a:t>Read </a:t>
            </a:r>
            <a:r>
              <a:rPr lang="en-US" sz="2400" b="1" dirty="0">
                <a:effectLst/>
              </a:rPr>
              <a:t>to the nearest 100 gm (0.1kg)</a:t>
            </a:r>
            <a:endParaRPr lang="en-US" sz="2800" dirty="0">
              <a:effectLst/>
            </a:endParaRPr>
          </a:p>
        </p:txBody>
      </p:sp>
      <p:pic>
        <p:nvPicPr>
          <p:cNvPr id="6146" name="Picture 2" descr="Image result for weight measureme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59835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weight measurem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14775"/>
            <a:ext cx="259835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FFFF00"/>
                </a:solidFill>
                <a:effectLst/>
              </a:rPr>
              <a:t>Nutritional Indices in Adults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7848600" cy="4648200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effectLst/>
              </a:rPr>
              <a:t>The international standard for assessing body size in adults</a:t>
            </a:r>
            <a:r>
              <a:rPr lang="en-US" sz="2400" b="1" dirty="0">
                <a:effectLst/>
                <a:cs typeface="Tahoma" pitchFamily="34" charset="0"/>
              </a:rPr>
              <a:t> is the body mass index (BMI).</a:t>
            </a: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effectLst/>
              <a:cs typeface="Tahoma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effectLst/>
                <a:cs typeface="Tahoma" pitchFamily="34" charset="0"/>
              </a:rPr>
              <a:t>BMI </a:t>
            </a:r>
            <a:r>
              <a:rPr lang="en-US" sz="2400" b="1" dirty="0">
                <a:effectLst/>
                <a:cs typeface="Tahoma" pitchFamily="34" charset="0"/>
              </a:rPr>
              <a:t>is computed using the following formula: </a:t>
            </a:r>
            <a:endParaRPr lang="en-US" sz="2400" b="1" dirty="0" smtClean="0">
              <a:effectLst/>
              <a:cs typeface="Tahoma" pitchFamily="34" charset="0"/>
            </a:endParaRPr>
          </a:p>
          <a:p>
            <a:pPr marL="0" indent="0" algn="ctr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66FF33"/>
                </a:solidFill>
                <a:effectLst/>
                <a:cs typeface="Tahoma" pitchFamily="34" charset="0"/>
              </a:rPr>
              <a:t>BMI </a:t>
            </a:r>
            <a:r>
              <a:rPr lang="en-US" sz="2400" b="1" dirty="0">
                <a:solidFill>
                  <a:srgbClr val="66FF33"/>
                </a:solidFill>
                <a:effectLst/>
                <a:cs typeface="Tahoma" pitchFamily="34" charset="0"/>
              </a:rPr>
              <a:t>= Weight (kg)/ Height (m²)</a:t>
            </a:r>
          </a:p>
          <a:p>
            <a:pPr algn="l" rtl="0">
              <a:lnSpc>
                <a:spcPct val="150000"/>
              </a:lnSpc>
            </a:pPr>
            <a:endParaRPr lang="en-US" sz="2400" b="1" dirty="0" smtClean="0">
              <a:effectLst/>
              <a:cs typeface="Tahoma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400" b="1" dirty="0" smtClean="0">
                <a:effectLst/>
                <a:cs typeface="Tahoma" pitchFamily="34" charset="0"/>
              </a:rPr>
              <a:t>Evidence </a:t>
            </a:r>
            <a:r>
              <a:rPr lang="en-US" sz="2400" b="1" dirty="0">
                <a:effectLst/>
                <a:cs typeface="Tahoma" pitchFamily="34" charset="0"/>
              </a:rPr>
              <a:t>shows that </a:t>
            </a:r>
            <a:r>
              <a:rPr lang="en-US" sz="2400" b="1" dirty="0">
                <a:solidFill>
                  <a:srgbClr val="FFFF00"/>
                </a:solidFill>
                <a:effectLst/>
                <a:cs typeface="Tahoma" pitchFamily="34" charset="0"/>
              </a:rPr>
              <a:t>high BMI (obesity level) is associated with type 2 diabetes </a:t>
            </a:r>
            <a:r>
              <a:rPr lang="en-US" sz="2400" b="1" dirty="0">
                <a:effectLst/>
                <a:cs typeface="Tahoma" pitchFamily="34" charset="0"/>
              </a:rPr>
              <a:t>&amp; </a:t>
            </a:r>
            <a:r>
              <a:rPr lang="en-US" sz="2400" b="1" dirty="0">
                <a:solidFill>
                  <a:srgbClr val="FF99FF"/>
                </a:solidFill>
                <a:effectLst/>
                <a:cs typeface="Tahoma" pitchFamily="34" charset="0"/>
              </a:rPr>
              <a:t>high risk of cardiovascular morbidity &amp; mortality</a:t>
            </a:r>
            <a:endParaRPr lang="en-US" sz="2400" dirty="0">
              <a:solidFill>
                <a:srgbClr val="FF99FF"/>
              </a:solidFill>
              <a:effectLst/>
              <a:cs typeface="Tahoma" pitchFamily="34" charset="0"/>
            </a:endParaRPr>
          </a:p>
        </p:txBody>
      </p:sp>
      <p:pic>
        <p:nvPicPr>
          <p:cNvPr id="7170" name="Picture 2" descr="Image result for BMI measure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14800"/>
            <a:ext cx="3409950" cy="60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FF00"/>
                </a:solidFill>
                <a:effectLst/>
              </a:rPr>
              <a:t>BMI (WHO - Classification)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5638800" cy="4530725"/>
          </a:xfrm>
        </p:spPr>
        <p:txBody>
          <a:bodyPr>
            <a:normAutofit fontScale="92500" lnSpcReduction="20000"/>
          </a:bodyPr>
          <a:lstStyle/>
          <a:p>
            <a:pPr algn="l" rtl="0">
              <a:buSzTx/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effectLst/>
              </a:rPr>
              <a:t>BMI  </a:t>
            </a:r>
            <a:r>
              <a:rPr lang="en-US" sz="2400" b="1" dirty="0">
                <a:solidFill>
                  <a:srgbClr val="FF99FF"/>
                </a:solidFill>
                <a:effectLst/>
                <a:cs typeface="Tahoma" pitchFamily="34" charset="0"/>
              </a:rPr>
              <a:t>&lt; 18.5    </a:t>
            </a:r>
            <a:r>
              <a:rPr lang="en-US" sz="2400" b="1" dirty="0" smtClean="0">
                <a:solidFill>
                  <a:srgbClr val="FF99FF"/>
                </a:solidFill>
                <a:effectLst/>
                <a:cs typeface="Tahoma" pitchFamily="34" charset="0"/>
              </a:rPr>
              <a:t>        </a:t>
            </a: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=  </a:t>
            </a:r>
            <a:r>
              <a:rPr lang="en-US" sz="2400" b="1" dirty="0">
                <a:solidFill>
                  <a:srgbClr val="FF99FF"/>
                </a:solidFill>
                <a:effectLst/>
                <a:cs typeface="Tahoma" pitchFamily="34" charset="0"/>
              </a:rPr>
              <a:t>Under Weight</a:t>
            </a:r>
          </a:p>
          <a:p>
            <a:pPr algn="l" rtl="0">
              <a:buSzTx/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  <a:effectLst/>
              <a:cs typeface="Tahoma" pitchFamily="34" charset="0"/>
            </a:endParaRPr>
          </a:p>
          <a:p>
            <a:pPr algn="l" rtl="0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BMI  </a:t>
            </a:r>
            <a:r>
              <a:rPr lang="en-US" sz="2400" b="1" dirty="0" smtClean="0">
                <a:solidFill>
                  <a:srgbClr val="00FFCC"/>
                </a:solidFill>
                <a:effectLst/>
                <a:cs typeface="Tahoma" pitchFamily="34" charset="0"/>
              </a:rPr>
              <a:t>18.5-24.5</a:t>
            </a: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      = </a:t>
            </a:r>
            <a:r>
              <a:rPr lang="en-US" sz="2400" b="1" dirty="0">
                <a:solidFill>
                  <a:srgbClr val="00FFCC"/>
                </a:solidFill>
                <a:effectLst/>
                <a:cs typeface="Tahoma" pitchFamily="34" charset="0"/>
              </a:rPr>
              <a:t>Healthy weight </a:t>
            </a:r>
            <a:r>
              <a:rPr lang="en-US" sz="2400" b="1" dirty="0" smtClean="0">
                <a:solidFill>
                  <a:srgbClr val="00FFCC"/>
                </a:solidFill>
                <a:effectLst/>
                <a:cs typeface="Tahoma" pitchFamily="34" charset="0"/>
              </a:rPr>
              <a:t>     	                             range</a:t>
            </a:r>
            <a:endParaRPr lang="en-US" sz="2400" b="1" dirty="0">
              <a:solidFill>
                <a:srgbClr val="00FFCC"/>
              </a:solidFill>
              <a:effectLst/>
              <a:cs typeface="Tahoma" pitchFamily="34" charset="0"/>
            </a:endParaRPr>
          </a:p>
          <a:p>
            <a:pPr algn="l" rtl="0">
              <a:buSzTx/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  <a:effectLst/>
              <a:cs typeface="Tahoma" pitchFamily="34" charset="0"/>
            </a:endParaRPr>
          </a:p>
          <a:p>
            <a:pPr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BMI  </a:t>
            </a:r>
            <a:r>
              <a:rPr lang="en-US" sz="2400" b="1" dirty="0" smtClean="0">
                <a:solidFill>
                  <a:srgbClr val="66FF33"/>
                </a:solidFill>
                <a:effectLst/>
                <a:cs typeface="Tahoma" pitchFamily="34" charset="0"/>
              </a:rPr>
              <a:t>25-30</a:t>
            </a: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 	            = </a:t>
            </a:r>
            <a:r>
              <a:rPr lang="en-US" sz="2400" b="1" dirty="0" smtClean="0">
                <a:solidFill>
                  <a:srgbClr val="66FF33"/>
                </a:solidFill>
                <a:effectLst/>
                <a:cs typeface="Tahoma" pitchFamily="34" charset="0"/>
              </a:rPr>
              <a:t>Overweight                                   	                             (</a:t>
            </a:r>
            <a:r>
              <a:rPr lang="en-US" sz="2400" b="1" dirty="0">
                <a:solidFill>
                  <a:srgbClr val="66FF33"/>
                </a:solidFill>
                <a:cs typeface="Tahoma" pitchFamily="34" charset="0"/>
              </a:rPr>
              <a:t>grade 1 obesity)</a:t>
            </a:r>
            <a:endParaRPr lang="en-US" sz="2400" b="1" dirty="0" smtClean="0">
              <a:solidFill>
                <a:srgbClr val="66FF33"/>
              </a:solidFill>
              <a:effectLst/>
              <a:cs typeface="Tahoma" pitchFamily="34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66FF33"/>
                </a:solidFill>
                <a:effectLst/>
                <a:cs typeface="Tahoma" pitchFamily="34" charset="0"/>
              </a:rPr>
              <a:t>                                          </a:t>
            </a:r>
          </a:p>
          <a:p>
            <a:pPr algn="l" rtl="0">
              <a:buSzTx/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  <a:effectLst/>
              <a:cs typeface="Tahoma" pitchFamily="34" charset="0"/>
            </a:endParaRPr>
          </a:p>
          <a:p>
            <a:pPr algn="l" rtl="0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BMI  </a:t>
            </a:r>
            <a:r>
              <a:rPr lang="en-US" sz="2400" b="1" dirty="0">
                <a:solidFill>
                  <a:srgbClr val="FF9900"/>
                </a:solidFill>
                <a:effectLst/>
                <a:cs typeface="Tahoma" pitchFamily="34" charset="0"/>
              </a:rPr>
              <a:t>&gt;30-40  </a:t>
            </a:r>
            <a:r>
              <a:rPr lang="en-US" sz="2400" b="1" dirty="0" smtClean="0">
                <a:solidFill>
                  <a:srgbClr val="FF9900"/>
                </a:solidFill>
                <a:effectLst/>
                <a:cs typeface="Tahoma" pitchFamily="34" charset="0"/>
              </a:rPr>
              <a:t>        </a:t>
            </a: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= </a:t>
            </a:r>
            <a:r>
              <a:rPr lang="en-US" sz="2400" b="1" dirty="0">
                <a:solidFill>
                  <a:srgbClr val="FF9900"/>
                </a:solidFill>
                <a:effectLst/>
                <a:cs typeface="Tahoma" pitchFamily="34" charset="0"/>
              </a:rPr>
              <a:t>Obese </a:t>
            </a:r>
            <a:endParaRPr lang="en-US" sz="2400" b="1" dirty="0" smtClean="0">
              <a:solidFill>
                <a:srgbClr val="FF9900"/>
              </a:solidFill>
              <a:effectLst/>
              <a:cs typeface="Tahoma" pitchFamily="34" charset="0"/>
            </a:endParaRPr>
          </a:p>
          <a:p>
            <a:pPr marL="0" indent="0" algn="l" rtl="0">
              <a:buSzTx/>
              <a:buNone/>
            </a:pPr>
            <a:r>
              <a:rPr lang="en-US" sz="2400" b="1" dirty="0" smtClean="0">
                <a:solidFill>
                  <a:srgbClr val="FF9900"/>
                </a:solidFill>
                <a:effectLst/>
                <a:cs typeface="Tahoma" pitchFamily="34" charset="0"/>
              </a:rPr>
              <a:t>                                         (</a:t>
            </a:r>
            <a:r>
              <a:rPr lang="en-US" sz="2400" b="1" dirty="0">
                <a:solidFill>
                  <a:srgbClr val="FF9900"/>
                </a:solidFill>
                <a:effectLst/>
                <a:cs typeface="Tahoma" pitchFamily="34" charset="0"/>
              </a:rPr>
              <a:t>grade </a:t>
            </a:r>
            <a:r>
              <a:rPr lang="en-US" sz="2400" b="1" dirty="0" smtClean="0">
                <a:solidFill>
                  <a:srgbClr val="FF9900"/>
                </a:solidFill>
                <a:effectLst/>
                <a:cs typeface="Tahoma" pitchFamily="34" charset="0"/>
              </a:rPr>
              <a:t>2 obesity</a:t>
            </a:r>
            <a:r>
              <a:rPr lang="en-US" sz="2400" b="1" dirty="0">
                <a:solidFill>
                  <a:srgbClr val="FF9900"/>
                </a:solidFill>
                <a:effectLst/>
                <a:cs typeface="Tahoma" pitchFamily="34" charset="0"/>
              </a:rPr>
              <a:t>)</a:t>
            </a:r>
          </a:p>
          <a:p>
            <a:pPr algn="l" rtl="0">
              <a:buSzTx/>
              <a:buFont typeface="Wingdings" pitchFamily="2" charset="2"/>
              <a:buChar char="Ø"/>
            </a:pPr>
            <a:endParaRPr lang="en-US" sz="2400" b="1" dirty="0" smtClean="0">
              <a:solidFill>
                <a:schemeClr val="tx2"/>
              </a:solidFill>
              <a:effectLst/>
              <a:cs typeface="Tahoma" pitchFamily="34" charset="0"/>
            </a:endParaRPr>
          </a:p>
          <a:p>
            <a:pPr algn="l" rtl="0">
              <a:buSzTx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BMI </a:t>
            </a:r>
            <a:r>
              <a:rPr lang="en-US" sz="2400" b="1" dirty="0" smtClean="0">
                <a:solidFill>
                  <a:srgbClr val="66FFFF"/>
                </a:solidFill>
                <a:effectLst/>
                <a:cs typeface="Tahoma" pitchFamily="34" charset="0"/>
              </a:rPr>
              <a:t>&gt;40                 </a:t>
            </a:r>
            <a:r>
              <a:rPr lang="en-US" sz="2400" b="1" dirty="0" smtClean="0">
                <a:solidFill>
                  <a:schemeClr val="tx2"/>
                </a:solidFill>
                <a:effectLst/>
                <a:cs typeface="Tahoma" pitchFamily="34" charset="0"/>
              </a:rPr>
              <a:t>= </a:t>
            </a:r>
            <a:r>
              <a:rPr lang="en-US" sz="2400" b="1" dirty="0" smtClean="0">
                <a:solidFill>
                  <a:srgbClr val="66FFFF"/>
                </a:solidFill>
                <a:effectLst/>
                <a:cs typeface="Tahoma" pitchFamily="34" charset="0"/>
              </a:rPr>
              <a:t>Very </a:t>
            </a:r>
            <a:r>
              <a:rPr lang="en-US" sz="2400" b="1" dirty="0">
                <a:solidFill>
                  <a:srgbClr val="66FFFF"/>
                </a:solidFill>
                <a:effectLst/>
                <a:cs typeface="Tahoma" pitchFamily="34" charset="0"/>
              </a:rPr>
              <a:t>obese </a:t>
            </a:r>
            <a:r>
              <a:rPr lang="en-US" sz="2400" b="1" dirty="0" smtClean="0">
                <a:solidFill>
                  <a:srgbClr val="66FFFF"/>
                </a:solidFill>
                <a:effectLst/>
                <a:cs typeface="Tahoma" pitchFamily="34" charset="0"/>
              </a:rPr>
              <a:t>  	                             (</a:t>
            </a:r>
            <a:r>
              <a:rPr lang="en-US" sz="2400" b="1" dirty="0">
                <a:solidFill>
                  <a:srgbClr val="66FFFF"/>
                </a:solidFill>
                <a:effectLst/>
                <a:cs typeface="Tahoma" pitchFamily="34" charset="0"/>
              </a:rPr>
              <a:t>morbid or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solidFill>
                  <a:srgbClr val="66FFFF"/>
                </a:solidFill>
                <a:effectLst/>
                <a:cs typeface="Tahoma" pitchFamily="34" charset="0"/>
              </a:rPr>
              <a:t>                             </a:t>
            </a:r>
            <a:r>
              <a:rPr lang="en-US" sz="2400" b="1" dirty="0" smtClean="0">
                <a:solidFill>
                  <a:srgbClr val="66FFFF"/>
                </a:solidFill>
                <a:effectLst/>
                <a:cs typeface="Tahoma" pitchFamily="34" charset="0"/>
              </a:rPr>
              <a:t>           grade </a:t>
            </a:r>
            <a:r>
              <a:rPr lang="en-US" sz="2400" b="1" dirty="0">
                <a:solidFill>
                  <a:srgbClr val="66FFFF"/>
                </a:solidFill>
                <a:effectLst/>
                <a:cs typeface="Tahoma" pitchFamily="34" charset="0"/>
              </a:rPr>
              <a:t>3 obesity)</a:t>
            </a:r>
          </a:p>
          <a:p>
            <a:pPr algn="l" rtl="0">
              <a:buFont typeface="Wingdings" pitchFamily="2" charset="2"/>
              <a:buNone/>
            </a:pPr>
            <a:endParaRPr lang="en-US" sz="2400" b="1" dirty="0">
              <a:solidFill>
                <a:srgbClr val="99FF33"/>
              </a:solidFill>
              <a:cs typeface="Tahoma" pitchFamily="34" charset="0"/>
            </a:endParaRPr>
          </a:p>
        </p:txBody>
      </p:sp>
      <p:pic>
        <p:nvPicPr>
          <p:cNvPr id="8194" name="Picture 2" descr="Image result for BMI measurements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29463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</a:rPr>
              <a:t>Waist/Hip Ratio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5638800" cy="46482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dirty="0">
                <a:effectLst/>
              </a:rPr>
              <a:t>Waist circumference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effectLst/>
              </a:rPr>
              <a:t>is measured at the level of the umbilicus to the nearest 0.5 cm.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sz="2800" b="1" dirty="0" smtClean="0">
              <a:effectLst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b="1" dirty="0" smtClean="0">
                <a:effectLst/>
              </a:rPr>
              <a:t>The </a:t>
            </a:r>
            <a:r>
              <a:rPr lang="en-US" sz="2800" b="1" dirty="0">
                <a:effectLst/>
              </a:rPr>
              <a:t>subject stands erect with relaxed abdominal muscles, arms at the side, and feet together</a:t>
            </a:r>
            <a:r>
              <a:rPr lang="en-US" sz="2400" b="1" dirty="0">
                <a:effectLst/>
              </a:rPr>
              <a:t>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sz="2800" b="1" dirty="0" smtClean="0">
              <a:effectLst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b="1" dirty="0" smtClean="0">
                <a:effectLst/>
              </a:rPr>
              <a:t>The </a:t>
            </a:r>
            <a:r>
              <a:rPr lang="en-US" sz="2800" b="1" dirty="0">
                <a:effectLst/>
              </a:rPr>
              <a:t>measurement should be taken at the end of a normal expiration</a:t>
            </a:r>
            <a:r>
              <a:rPr lang="en-US" sz="2000" b="1" dirty="0">
                <a:effectLst/>
              </a:rPr>
              <a:t>.</a:t>
            </a:r>
            <a:r>
              <a:rPr lang="en-US" sz="2000" dirty="0">
                <a:effectLst/>
              </a:rPr>
              <a:t> </a:t>
            </a:r>
          </a:p>
        </p:txBody>
      </p:sp>
      <p:pic>
        <p:nvPicPr>
          <p:cNvPr id="9218" name="Picture 2" descr="http://www.healthonics.healthcare/wp-content/uploads/2016/04/03-CHART_WAIST-HIP-RATIO_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1ED4E2"/>
                </a:solidFill>
                <a:effectLst/>
                <a:cs typeface="Tahoma" pitchFamily="34" charset="0"/>
              </a:rPr>
              <a:t>The nutritional status of an individual is often the result of many inter-related factors.</a:t>
            </a:r>
          </a:p>
          <a:p>
            <a:pPr algn="l" rtl="0">
              <a:lnSpc>
                <a:spcPct val="50000"/>
              </a:lnSpc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  <a:effectLst/>
              <a:cs typeface="Tahoma" pitchFamily="34" charset="0"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FF9900"/>
                </a:solidFill>
                <a:effectLst/>
                <a:cs typeface="Tahoma" pitchFamily="34" charset="0"/>
              </a:rPr>
              <a:t>It is influenced by food intake, quantity &amp; quality, &amp; physical health.</a:t>
            </a:r>
          </a:p>
          <a:p>
            <a:pPr algn="l" rtl="0">
              <a:lnSpc>
                <a:spcPct val="50000"/>
              </a:lnSpc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  <a:effectLst/>
              <a:cs typeface="Tahoma" pitchFamily="34" charset="0"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chemeClr val="tx2"/>
                </a:solidFill>
                <a:effectLst/>
                <a:cs typeface="Tahoma" pitchFamily="34" charset="0"/>
              </a:rPr>
              <a:t>The spectrum of nutritional status spread from obesity to severe malnutrition</a:t>
            </a:r>
            <a:endParaRPr lang="en-US" sz="2800" i="1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</a:rPr>
              <a:t>Waist circumference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1371600"/>
            <a:ext cx="6875449" cy="4378325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sz="2400" b="1" dirty="0">
                <a:effectLst/>
              </a:rPr>
              <a:t>Waist circumference predicts mortality better than any other anthropometric measurement.</a:t>
            </a:r>
          </a:p>
          <a:p>
            <a:pPr algn="l" rtl="0">
              <a:buFont typeface="Wingdings" pitchFamily="2" charset="2"/>
              <a:buNone/>
            </a:pPr>
            <a:endParaRPr lang="en-US" sz="1100" b="1" dirty="0"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sz="2400" b="1" dirty="0">
                <a:effectLst/>
              </a:rPr>
              <a:t>It has been proposed that waist measurement alone can be used to assess obesity, and two levels of risk have been </a:t>
            </a:r>
            <a:r>
              <a:rPr lang="en-US" sz="2400" b="1" dirty="0" smtClean="0">
                <a:effectLst/>
              </a:rPr>
              <a:t>identified</a:t>
            </a:r>
          </a:p>
          <a:p>
            <a:pPr marL="0" indent="0" algn="l" rtl="0">
              <a:buNone/>
            </a:pPr>
            <a:endParaRPr lang="en-US" sz="2400" b="1" dirty="0">
              <a:effectLst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effectLst/>
                <a:latin typeface="Comic Sans MS" pitchFamily="66" charset="0"/>
              </a:rPr>
              <a:t>                  </a:t>
            </a:r>
            <a:r>
              <a:rPr lang="en-US" sz="2400" b="1" dirty="0" smtClean="0">
                <a:effectLst/>
                <a:latin typeface="Comic Sans MS" pitchFamily="66" charset="0"/>
              </a:rPr>
              <a:t>MALES</a:t>
            </a:r>
            <a:r>
              <a:rPr lang="en-US" sz="2400" b="1" dirty="0">
                <a:effectLst/>
                <a:latin typeface="Comic Sans MS" pitchFamily="66" charset="0"/>
              </a:rPr>
              <a:t>	</a:t>
            </a:r>
            <a:r>
              <a:rPr lang="en-US" sz="2400" b="1" dirty="0" smtClean="0">
                <a:effectLst/>
                <a:latin typeface="Comic Sans MS" pitchFamily="66" charset="0"/>
              </a:rPr>
              <a:t>   FEMALE</a:t>
            </a:r>
            <a:endParaRPr lang="en-US" sz="2400" b="1" dirty="0">
              <a:effectLst/>
              <a:latin typeface="Comic Sans MS" pitchFamily="66" charset="0"/>
            </a:endParaRP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effectLst/>
                <a:latin typeface="Comic Sans MS" pitchFamily="66" charset="0"/>
              </a:rPr>
              <a:t>	</a:t>
            </a:r>
            <a:r>
              <a:rPr lang="en-US" sz="2400" b="1" dirty="0">
                <a:solidFill>
                  <a:srgbClr val="66FFFF"/>
                </a:solidFill>
                <a:effectLst/>
                <a:latin typeface="Comic Sans MS" pitchFamily="66" charset="0"/>
              </a:rPr>
              <a:t>LEVEL 1      </a:t>
            </a:r>
            <a:r>
              <a:rPr lang="en-US" b="1" dirty="0" smtClean="0">
                <a:solidFill>
                  <a:srgbClr val="66FFFF"/>
                </a:solidFill>
                <a:effectLst/>
                <a:latin typeface="Comic Sans MS" pitchFamily="66" charset="0"/>
              </a:rPr>
              <a:t>&gt; </a:t>
            </a:r>
            <a:r>
              <a:rPr lang="en-US" sz="2400" b="1" dirty="0">
                <a:solidFill>
                  <a:srgbClr val="66FFFF"/>
                </a:solidFill>
                <a:effectLst/>
                <a:latin typeface="Comic Sans MS" pitchFamily="66" charset="0"/>
              </a:rPr>
              <a:t>94cm 	</a:t>
            </a:r>
            <a:r>
              <a:rPr lang="en-US" sz="2400" b="1" dirty="0" smtClean="0">
                <a:solidFill>
                  <a:srgbClr val="66FFFF"/>
                </a:solidFill>
                <a:effectLst/>
                <a:latin typeface="Comic Sans MS" pitchFamily="66" charset="0"/>
              </a:rPr>
              <a:t>   </a:t>
            </a:r>
            <a:r>
              <a:rPr lang="en-US" b="1" dirty="0" smtClean="0">
                <a:solidFill>
                  <a:srgbClr val="66FFFF"/>
                </a:solidFill>
                <a:effectLst/>
                <a:latin typeface="Comic Sans MS" pitchFamily="66" charset="0"/>
              </a:rPr>
              <a:t>&gt; </a:t>
            </a:r>
            <a:r>
              <a:rPr lang="en-US" sz="2400" b="1" dirty="0">
                <a:solidFill>
                  <a:srgbClr val="66FFFF"/>
                </a:solidFill>
                <a:effectLst/>
                <a:latin typeface="Comic Sans MS" pitchFamily="66" charset="0"/>
              </a:rPr>
              <a:t>80cm</a:t>
            </a:r>
          </a:p>
          <a:p>
            <a:pPr algn="l" rtl="0">
              <a:buFont typeface="Wingdings" pitchFamily="2" charset="2"/>
              <a:buNone/>
            </a:pPr>
            <a:r>
              <a:rPr lang="en-US" sz="2400" b="1" dirty="0">
                <a:effectLst/>
                <a:latin typeface="Comic Sans MS" pitchFamily="66" charset="0"/>
              </a:rPr>
              <a:t>	</a:t>
            </a:r>
            <a:r>
              <a:rPr lang="en-US" sz="2400" b="1" dirty="0">
                <a:solidFill>
                  <a:srgbClr val="66FF33"/>
                </a:solidFill>
                <a:effectLst/>
                <a:latin typeface="Comic Sans MS" pitchFamily="66" charset="0"/>
              </a:rPr>
              <a:t>LEVEL2	    </a:t>
            </a:r>
            <a:r>
              <a:rPr lang="en-US" b="1" dirty="0" smtClean="0">
                <a:solidFill>
                  <a:srgbClr val="66FF33"/>
                </a:solidFill>
                <a:effectLst/>
                <a:latin typeface="Comic Sans MS" pitchFamily="66" charset="0"/>
              </a:rPr>
              <a:t>&gt; </a:t>
            </a:r>
            <a:r>
              <a:rPr lang="en-US" sz="2400" b="1" dirty="0" smtClean="0">
                <a:solidFill>
                  <a:srgbClr val="66FF33"/>
                </a:solidFill>
                <a:effectLst/>
                <a:latin typeface="Comic Sans MS" pitchFamily="66" charset="0"/>
              </a:rPr>
              <a:t>102cm  </a:t>
            </a:r>
            <a:r>
              <a:rPr lang="en-US" b="1" dirty="0" smtClean="0">
                <a:solidFill>
                  <a:srgbClr val="66FF33"/>
                </a:solidFill>
                <a:effectLst/>
                <a:latin typeface="Comic Sans MS" pitchFamily="66" charset="0"/>
              </a:rPr>
              <a:t>&gt; </a:t>
            </a:r>
            <a:r>
              <a:rPr lang="en-US" sz="2400" b="1" dirty="0">
                <a:solidFill>
                  <a:srgbClr val="66FF33"/>
                </a:solidFill>
                <a:effectLst/>
                <a:latin typeface="Comic Sans MS" pitchFamily="66" charset="0"/>
              </a:rPr>
              <a:t>88cm</a:t>
            </a:r>
            <a:endParaRPr lang="en-US" sz="2400" dirty="0">
              <a:solidFill>
                <a:srgbClr val="66FF33"/>
              </a:solidFill>
              <a:effectLst/>
            </a:endParaRPr>
          </a:p>
        </p:txBody>
      </p:sp>
      <p:pic>
        <p:nvPicPr>
          <p:cNvPr id="10242" name="Picture 2" descr="Image result for hip waist ratio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399"/>
            <a:ext cx="2849575" cy="262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hip waist ratio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970075" cy="22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pPr algn="ctr"/>
            <a:r>
              <a:rPr lang="en-US" sz="4600" b="1" dirty="0">
                <a:solidFill>
                  <a:srgbClr val="FFFF00"/>
                </a:solidFill>
                <a:effectLst/>
              </a:rPr>
              <a:t>Waist circumference/2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6172200" cy="38862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FF99FF"/>
                </a:solidFill>
                <a:effectLst/>
              </a:rPr>
              <a:t>Level 1</a:t>
            </a:r>
            <a:r>
              <a:rPr lang="en-US" b="1" dirty="0">
                <a:effectLst/>
              </a:rPr>
              <a:t> is the maximum acceptable waist circumference irrespective of the adult age and there should be no further weight gain.</a:t>
            </a:r>
          </a:p>
          <a:p>
            <a:pPr algn="l" rtl="0">
              <a:lnSpc>
                <a:spcPct val="50000"/>
              </a:lnSpc>
              <a:buFont typeface="Wingdings" pitchFamily="2" charset="2"/>
              <a:buNone/>
            </a:pPr>
            <a:endParaRPr lang="en-US" b="1" dirty="0">
              <a:effectLst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rgbClr val="FFC000"/>
              </a:solidFill>
              <a:effectLst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Level </a:t>
            </a:r>
            <a:r>
              <a:rPr lang="en-US" b="1" dirty="0">
                <a:solidFill>
                  <a:srgbClr val="FFC000"/>
                </a:solidFill>
                <a:effectLst/>
              </a:rPr>
              <a:t>2</a:t>
            </a:r>
            <a:r>
              <a:rPr lang="en-US" b="1" dirty="0">
                <a:effectLst/>
              </a:rPr>
              <a:t> denotes obesity and requires weight management to reduce the risk of type 2 diabetes &amp; CVS complications.</a:t>
            </a:r>
            <a:endParaRPr lang="en-US" dirty="0">
              <a:effectLst/>
            </a:endParaRPr>
          </a:p>
        </p:txBody>
      </p:sp>
      <p:pic>
        <p:nvPicPr>
          <p:cNvPr id="11268" name="Picture 4" descr="Image result for cardiac disea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13" y="1828800"/>
            <a:ext cx="206457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cardiac dise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4828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solidFill>
                  <a:srgbClr val="FFFF00"/>
                </a:solidFill>
                <a:effectLst/>
              </a:rPr>
              <a:t>Hip Circumference</a:t>
            </a:r>
            <a:r>
              <a:rPr lang="en-US" dirty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47800"/>
            <a:ext cx="6248400" cy="5105400"/>
          </a:xfrm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b="1" dirty="0">
                <a:effectLst/>
              </a:rPr>
              <a:t>Is measured at the point of greatest circumference around hips &amp; buttocks to the nearest 0.5 cm.</a:t>
            </a:r>
          </a:p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endParaRPr lang="en-US" sz="2800" b="1" dirty="0" smtClean="0">
              <a:effectLst/>
            </a:endParaRPr>
          </a:p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b="1" dirty="0" smtClean="0">
                <a:solidFill>
                  <a:srgbClr val="FFC000"/>
                </a:solidFill>
                <a:effectLst/>
              </a:rPr>
              <a:t>The </a:t>
            </a:r>
            <a:r>
              <a:rPr lang="en-US" sz="2800" b="1" dirty="0">
                <a:solidFill>
                  <a:srgbClr val="FFC000"/>
                </a:solidFill>
                <a:effectLst/>
              </a:rPr>
              <a:t>subject should be standing and the measurer should squat beside him.</a:t>
            </a:r>
          </a:p>
          <a:p>
            <a:pPr algn="l" rtl="0">
              <a:lnSpc>
                <a:spcPct val="110000"/>
              </a:lnSpc>
              <a:buFont typeface="Wingdings" pitchFamily="2" charset="2"/>
              <a:buBlip>
                <a:blip r:embed="rId3"/>
              </a:buBlip>
            </a:pPr>
            <a:endParaRPr lang="en-US" sz="2800" b="1" dirty="0" smtClean="0">
              <a:effectLst/>
            </a:endParaRPr>
          </a:p>
          <a:p>
            <a:pPr algn="l" rtl="0">
              <a:lnSpc>
                <a:spcPct val="110000"/>
              </a:lnSpc>
              <a:buFont typeface="Wingdings" pitchFamily="2" charset="2"/>
              <a:buBlip>
                <a:blip r:embed="rId3"/>
              </a:buBlip>
            </a:pPr>
            <a:r>
              <a:rPr lang="en-US" sz="2800" b="1" dirty="0" smtClean="0">
                <a:solidFill>
                  <a:srgbClr val="00FFCC"/>
                </a:solidFill>
                <a:effectLst/>
              </a:rPr>
              <a:t>Both </a:t>
            </a:r>
            <a:r>
              <a:rPr lang="en-US" sz="2800" b="1" dirty="0">
                <a:solidFill>
                  <a:srgbClr val="00FFCC"/>
                </a:solidFill>
                <a:effectLst/>
              </a:rPr>
              <a:t>measurement should taken with a flexible, non-stretchable tape in close contact with the skin, but without indenting the soft tissue.</a:t>
            </a:r>
            <a:r>
              <a:rPr lang="en-US" sz="2800" dirty="0">
                <a:solidFill>
                  <a:srgbClr val="00FFCC"/>
                </a:solidFill>
              </a:rPr>
              <a:t> </a:t>
            </a:r>
          </a:p>
        </p:txBody>
      </p:sp>
      <p:pic>
        <p:nvPicPr>
          <p:cNvPr id="12290" name="Picture 2" descr="Image result for hip circumference measur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14600"/>
            <a:ext cx="297724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hip circumference measur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7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Interpretation of WHR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46237"/>
            <a:ext cx="5638800" cy="4526280"/>
          </a:xfrm>
        </p:spPr>
        <p:txBody>
          <a:bodyPr>
            <a:normAutofit fontScale="92500"/>
          </a:bodyPr>
          <a:lstStyle/>
          <a:p>
            <a:pPr algn="just" rtl="0">
              <a:buFont typeface="Wingdings" pitchFamily="2" charset="2"/>
              <a:buBlip>
                <a:blip r:embed="rId3"/>
              </a:buBlip>
            </a:pPr>
            <a:r>
              <a:rPr lang="en-US" sz="2800" b="1" dirty="0">
                <a:effectLst/>
              </a:rPr>
              <a:t>High risk WHR= &gt;0.80 for females &amp; &gt;0.95 for males i.e. waist measurement &gt;80% of hip measurement for women and &gt;95% for men indicates central (upper body) obesity and is considered high risk for </a:t>
            </a:r>
            <a:r>
              <a:rPr lang="en-US" sz="2800" b="1" dirty="0">
                <a:solidFill>
                  <a:srgbClr val="00FFCC"/>
                </a:solidFill>
                <a:effectLst/>
              </a:rPr>
              <a:t>diabetes</a:t>
            </a:r>
            <a:r>
              <a:rPr lang="en-US" sz="2800" b="1" dirty="0">
                <a:effectLst/>
              </a:rPr>
              <a:t> &amp; </a:t>
            </a:r>
            <a:r>
              <a:rPr lang="en-US" sz="2800" b="1" dirty="0">
                <a:solidFill>
                  <a:srgbClr val="FF9900"/>
                </a:solidFill>
                <a:effectLst/>
              </a:rPr>
              <a:t>CVS disorders</a:t>
            </a:r>
            <a:r>
              <a:rPr lang="en-US" sz="2800" b="1" dirty="0">
                <a:effectLst/>
              </a:rPr>
              <a:t>.</a:t>
            </a:r>
          </a:p>
          <a:p>
            <a:pPr algn="just" rtl="0">
              <a:buFont typeface="Wingdings" pitchFamily="2" charset="2"/>
              <a:buBlip>
                <a:blip r:embed="rId3"/>
              </a:buBlip>
            </a:pPr>
            <a:endParaRPr lang="en-US" sz="2800" b="1" dirty="0" smtClean="0">
              <a:effectLst/>
            </a:endParaRPr>
          </a:p>
          <a:p>
            <a:pPr algn="just" rtl="0">
              <a:buFont typeface="Wingdings" pitchFamily="2" charset="2"/>
              <a:buBlip>
                <a:blip r:embed="rId3"/>
              </a:buBlip>
            </a:pPr>
            <a:r>
              <a:rPr lang="en-US" sz="2800" b="1" dirty="0" smtClean="0">
                <a:solidFill>
                  <a:srgbClr val="1ED4E2"/>
                </a:solidFill>
                <a:effectLst/>
              </a:rPr>
              <a:t>A </a:t>
            </a:r>
            <a:r>
              <a:rPr lang="en-US" sz="2800" b="1" dirty="0">
                <a:solidFill>
                  <a:srgbClr val="1ED4E2"/>
                </a:solidFill>
                <a:effectLst/>
              </a:rPr>
              <a:t>WHR below these cut-off levels is considered low risk.</a:t>
            </a:r>
            <a:r>
              <a:rPr lang="en-US" sz="2800" dirty="0">
                <a:solidFill>
                  <a:srgbClr val="1ED4E2"/>
                </a:solidFill>
              </a:rPr>
              <a:t> </a:t>
            </a:r>
          </a:p>
        </p:txBody>
      </p:sp>
      <p:pic>
        <p:nvPicPr>
          <p:cNvPr id="13316" name="Picture 4" descr="Image result for hip circumference measur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895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hip circumference measure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5400"/>
            <a:ext cx="2438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diabe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65844"/>
            <a:ext cx="2590800" cy="173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ADVANTAGES OF ANTHROPOMETRY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93875"/>
            <a:ext cx="8458200" cy="4302125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>
                <a:effectLst/>
              </a:rPr>
              <a:t>Objective with high specificity &amp; sensitivity</a:t>
            </a:r>
          </a:p>
          <a:p>
            <a:pPr algn="l" rtl="0"/>
            <a:endParaRPr lang="en-US" b="1" dirty="0" smtClean="0">
              <a:effectLst/>
            </a:endParaRPr>
          </a:p>
          <a:p>
            <a:pPr algn="l" rtl="0"/>
            <a:r>
              <a:rPr lang="en-US" b="1" dirty="0" smtClean="0">
                <a:effectLst/>
              </a:rPr>
              <a:t>Measures </a:t>
            </a:r>
            <a:r>
              <a:rPr lang="en-US" b="1" dirty="0">
                <a:effectLst/>
              </a:rPr>
              <a:t>many variables of nutritional significance (</a:t>
            </a:r>
            <a:r>
              <a:rPr lang="en-US" b="1" dirty="0" err="1">
                <a:effectLst/>
              </a:rPr>
              <a:t>Ht</a:t>
            </a:r>
            <a:r>
              <a:rPr lang="en-US" b="1" dirty="0">
                <a:effectLst/>
              </a:rPr>
              <a:t>, </a:t>
            </a:r>
            <a:r>
              <a:rPr lang="en-US" b="1" dirty="0" err="1">
                <a:effectLst/>
              </a:rPr>
              <a:t>Wt</a:t>
            </a:r>
            <a:r>
              <a:rPr lang="en-US" b="1" dirty="0">
                <a:effectLst/>
              </a:rPr>
              <a:t>, MAC, HC, skin fold thickness, waist &amp; hip ratio &amp; BMI).</a:t>
            </a:r>
          </a:p>
          <a:p>
            <a:pPr algn="l" rtl="0"/>
            <a:endParaRPr lang="en-US" b="1" dirty="0" smtClean="0">
              <a:effectLst/>
            </a:endParaRPr>
          </a:p>
          <a:p>
            <a:pPr algn="l" rtl="0"/>
            <a:r>
              <a:rPr lang="en-US" b="1" dirty="0" smtClean="0">
                <a:effectLst/>
              </a:rPr>
              <a:t>Readings </a:t>
            </a:r>
            <a:r>
              <a:rPr lang="en-US" b="1" dirty="0">
                <a:effectLst/>
              </a:rPr>
              <a:t>are numerical &amp; gradable on standard growth charts</a:t>
            </a:r>
          </a:p>
          <a:p>
            <a:pPr algn="l" rtl="0"/>
            <a:endParaRPr lang="en-US" b="1" dirty="0" smtClean="0">
              <a:effectLst/>
            </a:endParaRPr>
          </a:p>
          <a:p>
            <a:pPr algn="l" rtl="0"/>
            <a:r>
              <a:rPr lang="en-US" b="1" dirty="0" smtClean="0">
                <a:effectLst/>
              </a:rPr>
              <a:t>Readings </a:t>
            </a:r>
            <a:r>
              <a:rPr lang="en-US" b="1" dirty="0">
                <a:effectLst/>
              </a:rPr>
              <a:t>are reproducible. </a:t>
            </a:r>
          </a:p>
          <a:p>
            <a:pPr algn="l" rtl="0"/>
            <a:endParaRPr lang="en-US" b="1" dirty="0" smtClean="0">
              <a:effectLst/>
            </a:endParaRPr>
          </a:p>
          <a:p>
            <a:pPr algn="l" rtl="0"/>
            <a:r>
              <a:rPr lang="en-US" b="1" dirty="0" smtClean="0">
                <a:effectLst/>
              </a:rPr>
              <a:t>Non-expensive </a:t>
            </a:r>
            <a:r>
              <a:rPr lang="en-US" b="1" dirty="0">
                <a:effectLst/>
              </a:rPr>
              <a:t>&amp; need minimal training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Limitations of Anthropometry</a:t>
            </a:r>
            <a:endParaRPr lang="en-US" b="1" dirty="0">
              <a:solidFill>
                <a:srgbClr val="FF9900"/>
              </a:solidFill>
              <a:latin typeface="Rockwell Extra Bold" pitchFamily="18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93875"/>
            <a:ext cx="8686800" cy="4378325"/>
          </a:xfrm>
        </p:spPr>
        <p:txBody>
          <a:bodyPr>
            <a:normAutofit fontScale="92500"/>
          </a:bodyPr>
          <a:lstStyle/>
          <a:p>
            <a:pPr lvl="1"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FF99FF"/>
                </a:solidFill>
                <a:effectLst/>
                <a:cs typeface="Tahoma" pitchFamily="34" charset="0"/>
              </a:rPr>
              <a:t>Inter-observers errors in measurement</a:t>
            </a:r>
          </a:p>
          <a:p>
            <a:pPr lvl="1" algn="l" rtl="0">
              <a:lnSpc>
                <a:spcPct val="60000"/>
              </a:lnSpc>
              <a:buFont typeface="Wingdings" pitchFamily="2" charset="2"/>
              <a:buNone/>
            </a:pPr>
            <a:endParaRPr lang="en-US" sz="3200" b="1" dirty="0">
              <a:effectLst/>
              <a:cs typeface="Tahoma" pitchFamily="34" charset="0"/>
            </a:endParaRPr>
          </a:p>
          <a:p>
            <a:pPr lvl="1"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dirty="0">
                <a:effectLst/>
                <a:cs typeface="Tahoma" pitchFamily="34" charset="0"/>
              </a:rPr>
              <a:t>Limited nutritional diagnosis</a:t>
            </a:r>
          </a:p>
          <a:p>
            <a:pPr lvl="1" algn="l" rtl="0">
              <a:lnSpc>
                <a:spcPct val="60000"/>
              </a:lnSpc>
              <a:buFont typeface="Wingdings" pitchFamily="2" charset="2"/>
              <a:buNone/>
            </a:pPr>
            <a:endParaRPr lang="en-US" sz="3200" b="1" dirty="0">
              <a:effectLst/>
              <a:cs typeface="Tahoma" pitchFamily="34" charset="0"/>
            </a:endParaRPr>
          </a:p>
          <a:p>
            <a:pPr lvl="1"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1ED4E2"/>
                </a:solidFill>
                <a:effectLst/>
                <a:cs typeface="Tahoma" pitchFamily="34" charset="0"/>
              </a:rPr>
              <a:t>Problems with reference standards, i.e. local versus international standards.</a:t>
            </a:r>
          </a:p>
          <a:p>
            <a:pPr lvl="1" algn="l" rtl="0">
              <a:lnSpc>
                <a:spcPct val="60000"/>
              </a:lnSpc>
              <a:buFont typeface="Wingdings" pitchFamily="2" charset="2"/>
              <a:buNone/>
            </a:pPr>
            <a:endParaRPr lang="en-US" sz="3200" b="1" dirty="0">
              <a:effectLst/>
              <a:cs typeface="Tahoma" pitchFamily="34" charset="0"/>
            </a:endParaRPr>
          </a:p>
          <a:p>
            <a:pPr lvl="1" algn="l" rtl="0"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 b="1" dirty="0">
                <a:solidFill>
                  <a:srgbClr val="66FF33"/>
                </a:solidFill>
                <a:effectLst/>
                <a:cs typeface="Tahoma" pitchFamily="34" charset="0"/>
              </a:rPr>
              <a:t>Arbitrary statistical cut-off levels for what considered as abnormal values.</a:t>
            </a:r>
            <a:endParaRPr lang="en-US" sz="1800" b="1" dirty="0">
              <a:solidFill>
                <a:srgbClr val="66FF33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DIETARY ASSESSMENT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rtl="0"/>
            <a:r>
              <a:rPr lang="en-US" b="1" dirty="0">
                <a:solidFill>
                  <a:srgbClr val="66FFFF"/>
                </a:solidFill>
                <a:effectLst/>
              </a:rPr>
              <a:t>Nutritional intake of humans is assessed by five different methods. These are:</a:t>
            </a:r>
          </a:p>
          <a:p>
            <a:pPr algn="l" rtl="0">
              <a:lnSpc>
                <a:spcPct val="50000"/>
              </a:lnSpc>
              <a:buFont typeface="Wingdings" pitchFamily="2" charset="2"/>
              <a:buNone/>
            </a:pPr>
            <a:endParaRPr lang="en-US" b="1" dirty="0">
              <a:solidFill>
                <a:schemeClr val="tx2"/>
              </a:solidFill>
              <a:effectLst/>
            </a:endParaRPr>
          </a:p>
          <a:p>
            <a:pPr lvl="1" algn="l" rtl="0"/>
            <a:endParaRPr lang="en-US" b="1" dirty="0" smtClean="0">
              <a:solidFill>
                <a:srgbClr val="FF9900"/>
              </a:solidFill>
              <a:effectLst/>
            </a:endParaRPr>
          </a:p>
          <a:p>
            <a:pPr lvl="1"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9900"/>
                </a:solidFill>
                <a:effectLst/>
              </a:rPr>
              <a:t>24 </a:t>
            </a:r>
            <a:r>
              <a:rPr lang="en-US" b="1" dirty="0">
                <a:solidFill>
                  <a:srgbClr val="FF9900"/>
                </a:solidFill>
                <a:effectLst/>
              </a:rPr>
              <a:t>hours dietary recall</a:t>
            </a:r>
          </a:p>
          <a:p>
            <a:pPr lvl="1" algn="l" rtl="0">
              <a:buFont typeface="Wingdings" pitchFamily="2" charset="2"/>
              <a:buChar char="v"/>
            </a:pPr>
            <a:endParaRPr lang="en-US" b="1" dirty="0" smtClean="0">
              <a:solidFill>
                <a:srgbClr val="FF99FF"/>
              </a:solidFill>
              <a:effectLst/>
            </a:endParaRPr>
          </a:p>
          <a:p>
            <a:pPr lvl="1"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99FF"/>
                </a:solidFill>
                <a:effectLst/>
              </a:rPr>
              <a:t>Food </a:t>
            </a:r>
            <a:r>
              <a:rPr lang="en-US" b="1" dirty="0">
                <a:solidFill>
                  <a:srgbClr val="FF99FF"/>
                </a:solidFill>
                <a:effectLst/>
              </a:rPr>
              <a:t>frequency questionnaire</a:t>
            </a:r>
          </a:p>
          <a:p>
            <a:pPr lvl="1" algn="l" rtl="0">
              <a:buFont typeface="Wingdings" pitchFamily="2" charset="2"/>
              <a:buChar char="v"/>
            </a:pPr>
            <a:endParaRPr lang="en-US" b="1" dirty="0" smtClean="0">
              <a:solidFill>
                <a:srgbClr val="66FF33"/>
              </a:solidFill>
              <a:effectLst/>
            </a:endParaRPr>
          </a:p>
          <a:p>
            <a:pPr lvl="1"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66FF33"/>
                </a:solidFill>
                <a:effectLst/>
              </a:rPr>
              <a:t>Dietary </a:t>
            </a:r>
            <a:r>
              <a:rPr lang="en-US" b="1" dirty="0">
                <a:solidFill>
                  <a:srgbClr val="66FF33"/>
                </a:solidFill>
                <a:effectLst/>
              </a:rPr>
              <a:t>history since early life</a:t>
            </a:r>
          </a:p>
          <a:p>
            <a:pPr lvl="1" algn="l" rtl="0">
              <a:buFont typeface="Wingdings" pitchFamily="2" charset="2"/>
              <a:buChar char="v"/>
            </a:pPr>
            <a:endParaRPr lang="en-US" b="1" dirty="0" smtClean="0">
              <a:solidFill>
                <a:srgbClr val="CCCC00"/>
              </a:solidFill>
              <a:effectLst/>
            </a:endParaRPr>
          </a:p>
          <a:p>
            <a:pPr lvl="1"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CCCC00"/>
                </a:solidFill>
                <a:effectLst/>
              </a:rPr>
              <a:t>Food </a:t>
            </a:r>
            <a:r>
              <a:rPr lang="en-US" b="1" dirty="0">
                <a:solidFill>
                  <a:srgbClr val="CCCC00"/>
                </a:solidFill>
                <a:effectLst/>
              </a:rPr>
              <a:t>dairy technique</a:t>
            </a:r>
          </a:p>
          <a:p>
            <a:pPr lvl="1" algn="l" rtl="0">
              <a:buFont typeface="Wingdings" pitchFamily="2" charset="2"/>
              <a:buChar char="v"/>
            </a:pPr>
            <a:endParaRPr lang="en-US" b="1" dirty="0" smtClean="0">
              <a:effectLst/>
            </a:endParaRPr>
          </a:p>
          <a:p>
            <a:pPr lvl="1" algn="l" rtl="0">
              <a:buFont typeface="Wingdings" pitchFamily="2" charset="2"/>
              <a:buChar char="v"/>
            </a:pPr>
            <a:r>
              <a:rPr lang="en-US" b="1" dirty="0" smtClean="0">
                <a:effectLst/>
              </a:rPr>
              <a:t>Observed </a:t>
            </a:r>
            <a:r>
              <a:rPr lang="en-US" b="1" dirty="0">
                <a:effectLst/>
              </a:rPr>
              <a:t>food consumption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  <a:latin typeface="Rockwell Extra Bold" pitchFamily="18" charset="0"/>
                <a:cs typeface="Tahoma" pitchFamily="34" charset="0"/>
              </a:rPr>
              <a:t>24 Hours Dietary Recall</a:t>
            </a:r>
            <a:r>
              <a:rPr lang="en-US" dirty="0">
                <a:effectLst/>
                <a:latin typeface="Rockwell Extra Bold" pitchFamily="18" charset="0"/>
                <a:cs typeface="Tahoma" pitchFamily="34" charset="0"/>
              </a:rPr>
              <a:t/>
            </a:r>
            <a:br>
              <a:rPr lang="en-US" dirty="0">
                <a:effectLst/>
                <a:latin typeface="Rockwell Extra Bold" pitchFamily="18" charset="0"/>
                <a:cs typeface="Tahoma" pitchFamily="34" charset="0"/>
              </a:rPr>
            </a:br>
            <a:endParaRPr lang="en-US" dirty="0">
              <a:effectLst/>
              <a:latin typeface="Rockwell Extra Bold" pitchFamily="18" charset="0"/>
              <a:cs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66FFFF"/>
                </a:solidFill>
                <a:effectLst/>
                <a:cs typeface="Tahoma" pitchFamily="34" charset="0"/>
              </a:rPr>
              <a:t>A trained interviewer asks the subject to recall all food &amp; drink taken in the previous 24 hours. </a:t>
            </a:r>
          </a:p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  <a:cs typeface="Tahoma" pitchFamily="34" charset="0"/>
            </a:endParaRPr>
          </a:p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rgbClr val="66FF33"/>
                </a:solidFill>
                <a:effectLst/>
                <a:cs typeface="Tahoma" pitchFamily="34" charset="0"/>
              </a:rPr>
              <a:t>It </a:t>
            </a:r>
            <a:r>
              <a:rPr lang="en-US" b="1" dirty="0">
                <a:solidFill>
                  <a:srgbClr val="66FF33"/>
                </a:solidFill>
                <a:effectLst/>
                <a:cs typeface="Tahoma" pitchFamily="34" charset="0"/>
              </a:rPr>
              <a:t>is quick, easy, &amp; depends on short-term memory, but may not be truly representative of the person’s usual intake</a:t>
            </a:r>
            <a:endParaRPr lang="en-US" sz="3600" dirty="0">
              <a:solidFill>
                <a:srgbClr val="66FF33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sz="40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Food Frequency Questionnaire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effectLst/>
              </a:rPr>
              <a:t>In this method the subject is given a list of around 100 food items to indicate his or her intake (frequency &amp; quantity) per day, per week &amp; per month</a:t>
            </a:r>
            <a:r>
              <a:rPr lang="en-US" sz="2800" b="1" dirty="0">
                <a:effectLst/>
              </a:rPr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effectLst/>
              </a:rPr>
              <a:t>inexpensive</a:t>
            </a:r>
            <a:r>
              <a:rPr lang="en-US" b="1" dirty="0">
                <a:effectLst/>
              </a:rPr>
              <a:t>, more representative &amp; easy to use.</a:t>
            </a:r>
            <a:endParaRPr lang="ar-SA" b="1" dirty="0"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763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Food Frequency Questionnaire/2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3600" b="1" dirty="0">
                <a:solidFill>
                  <a:srgbClr val="66FF33"/>
                </a:solidFill>
                <a:effectLst/>
              </a:rPr>
              <a:t>Limitations:</a:t>
            </a:r>
          </a:p>
          <a:p>
            <a:pPr algn="l" rtl="0">
              <a:lnSpc>
                <a:spcPct val="150000"/>
              </a:lnSpc>
              <a:buClr>
                <a:srgbClr val="FFFF00"/>
              </a:buClr>
              <a:buSzTx/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b="1" dirty="0">
                <a:effectLst/>
              </a:rPr>
              <a:t>long Questionnaire</a:t>
            </a:r>
          </a:p>
          <a:p>
            <a:pPr algn="l" rtl="0">
              <a:lnSpc>
                <a:spcPct val="150000"/>
              </a:lnSpc>
              <a:buClr>
                <a:srgbClr val="FFFF00"/>
              </a:buClr>
              <a:buSzTx/>
              <a:buFont typeface="Wingdings" pitchFamily="2" charset="2"/>
              <a:buChar char="q"/>
            </a:pPr>
            <a:r>
              <a:rPr lang="en-US" b="1" dirty="0">
                <a:effectLst/>
              </a:rPr>
              <a:t> Errors with estimating serving size.</a:t>
            </a:r>
          </a:p>
          <a:p>
            <a:pPr algn="l" rtl="0">
              <a:lnSpc>
                <a:spcPct val="150000"/>
              </a:lnSpc>
              <a:buClr>
                <a:srgbClr val="FFFF00"/>
              </a:buClr>
              <a:buSzTx/>
              <a:buFont typeface="Wingdings" pitchFamily="2" charset="2"/>
              <a:buChar char="q"/>
            </a:pPr>
            <a:r>
              <a:rPr lang="en-US" b="1" dirty="0">
                <a:effectLst/>
              </a:rPr>
              <a:t> Needs updating with new commercial food products to keep pace with changing dietary habits.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>
                <a:solidFill>
                  <a:srgbClr val="FFFF00"/>
                </a:solidFill>
              </a:rPr>
              <a:t>Nutritional Assessment Why?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9144000" cy="4454525"/>
          </a:xfrm>
        </p:spPr>
        <p:txBody>
          <a:bodyPr/>
          <a:lstStyle/>
          <a:p>
            <a:pPr algn="ctr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66FF33"/>
                </a:solidFill>
              </a:rPr>
              <a:t>The purpose of nutritional assessment </a:t>
            </a:r>
            <a:endParaRPr lang="en-US" b="1" dirty="0" smtClean="0">
              <a:solidFill>
                <a:srgbClr val="66FF33"/>
              </a:solidFill>
            </a:endParaRPr>
          </a:p>
          <a:p>
            <a:pPr marL="0" indent="0" algn="ctr" rtl="0">
              <a:buNone/>
            </a:pPr>
            <a:r>
              <a:rPr lang="en-US" b="1" dirty="0" smtClean="0">
                <a:solidFill>
                  <a:srgbClr val="66FF33"/>
                </a:solidFill>
              </a:rPr>
              <a:t>is </a:t>
            </a:r>
            <a:r>
              <a:rPr lang="en-US" b="1" dirty="0">
                <a:solidFill>
                  <a:srgbClr val="66FF33"/>
                </a:solidFill>
              </a:rPr>
              <a:t>to:</a:t>
            </a:r>
          </a:p>
          <a:p>
            <a:pPr algn="l" rtl="0">
              <a:lnSpc>
                <a:spcPct val="60000"/>
              </a:lnSpc>
              <a:buFont typeface="Wingdings" pitchFamily="2" charset="2"/>
              <a:buNone/>
            </a:pPr>
            <a:endParaRPr lang="en-US" sz="2800" dirty="0">
              <a:solidFill>
                <a:schemeClr val="hlink"/>
              </a:solidFill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b="1" dirty="0">
                <a:solidFill>
                  <a:schemeClr val="tx2"/>
                </a:solidFill>
                <a:effectLst/>
              </a:rPr>
              <a:t>Identify individuals or population groups</a:t>
            </a:r>
          </a:p>
          <a:p>
            <a:pPr marL="0" indent="0" algn="l" rtl="0">
              <a:buNone/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   at </a:t>
            </a:r>
            <a:r>
              <a:rPr lang="en-US" b="1" dirty="0">
                <a:solidFill>
                  <a:schemeClr val="tx2"/>
                </a:solidFill>
                <a:effectLst/>
              </a:rPr>
              <a:t>risk of becoming malnourished</a:t>
            </a:r>
          </a:p>
          <a:p>
            <a:pPr algn="l" rtl="0">
              <a:lnSpc>
                <a:spcPct val="60000"/>
              </a:lnSpc>
              <a:buFont typeface="Wingdings" pitchFamily="2" charset="2"/>
              <a:buChar char="v"/>
            </a:pPr>
            <a:endParaRPr lang="en-US" b="1" dirty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Char char="v"/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Identify </a:t>
            </a:r>
            <a:r>
              <a:rPr lang="en-US" b="1" dirty="0">
                <a:solidFill>
                  <a:schemeClr val="tx2"/>
                </a:solidFill>
                <a:effectLst/>
              </a:rPr>
              <a:t>individuals or population groups</a:t>
            </a:r>
          </a:p>
          <a:p>
            <a:pPr marL="0" indent="0" algn="l" rtl="0">
              <a:buNone/>
            </a:pP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  </a:t>
            </a:r>
            <a:r>
              <a:rPr lang="en-US" b="1" dirty="0" smtClean="0">
                <a:solidFill>
                  <a:schemeClr val="tx2"/>
                </a:solidFill>
                <a:effectLst/>
              </a:rPr>
              <a:t>who </a:t>
            </a:r>
            <a:r>
              <a:rPr lang="en-US" b="1" dirty="0">
                <a:solidFill>
                  <a:schemeClr val="tx2"/>
                </a:solidFill>
                <a:effectLst/>
              </a:rPr>
              <a:t>are malnourished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DIETARY HISTORY</a:t>
            </a:r>
            <a:endParaRPr lang="en-US" sz="3800" dirty="0">
              <a:latin typeface="Rockwell Extra Bold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302125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66FFFF"/>
                </a:solidFill>
                <a:effectLst/>
              </a:rPr>
              <a:t>It is an accurate method for assessing the nutritional status.</a:t>
            </a:r>
          </a:p>
          <a:p>
            <a:pPr algn="l" rtl="0"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rgbClr val="FF9900"/>
                </a:solidFill>
                <a:effectLst/>
              </a:rPr>
              <a:t>The </a:t>
            </a:r>
            <a:r>
              <a:rPr lang="en-US" b="1" dirty="0">
                <a:solidFill>
                  <a:srgbClr val="FF9900"/>
                </a:solidFill>
                <a:effectLst/>
              </a:rPr>
              <a:t>information should be collected by a trained interviewer.</a:t>
            </a:r>
          </a:p>
          <a:p>
            <a:pPr algn="l" rtl="0"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rgbClr val="FF99FF"/>
                </a:solidFill>
                <a:effectLst/>
              </a:rPr>
              <a:t>Details </a:t>
            </a:r>
            <a:r>
              <a:rPr lang="en-US" b="1" dirty="0">
                <a:solidFill>
                  <a:srgbClr val="FF99FF"/>
                </a:solidFill>
                <a:effectLst/>
              </a:rPr>
              <a:t>about usual intake, types, amount, frequency &amp;  timing needs to be obtained.</a:t>
            </a:r>
          </a:p>
          <a:p>
            <a:pPr algn="l" rtl="0"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Cross-checking </a:t>
            </a:r>
            <a:r>
              <a:rPr lang="en-US" b="1" dirty="0">
                <a:solidFill>
                  <a:schemeClr val="tx2"/>
                </a:solidFill>
                <a:effectLst/>
              </a:rPr>
              <a:t>to verify data is important.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FOOD DAIRY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effectLst/>
              </a:rPr>
              <a:t>Food intake (types &amp; amounts) should be recorded by the subject at the time of consumption.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rgbClr val="FF99FF"/>
                </a:solidFill>
                <a:effectLst/>
              </a:rPr>
              <a:t>The </a:t>
            </a:r>
            <a:r>
              <a:rPr lang="en-US" b="1" dirty="0">
                <a:solidFill>
                  <a:srgbClr val="FF99FF"/>
                </a:solidFill>
                <a:effectLst/>
              </a:rPr>
              <a:t>length of the collection period range between 1-7 days.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effectLst/>
              </a:rPr>
              <a:t>Reliable </a:t>
            </a:r>
            <a:r>
              <a:rPr lang="en-US" b="1" dirty="0">
                <a:effectLst/>
              </a:rPr>
              <a:t>but difficult to maintain.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Observed Food Consumption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305800" cy="4495800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>
                <a:effectLst/>
              </a:rPr>
              <a:t>The most unused method in clinical practice, but it is recommended for research purposes.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effectLst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66FF33"/>
                </a:solidFill>
                <a:effectLst/>
              </a:rPr>
              <a:t>The </a:t>
            </a:r>
            <a:r>
              <a:rPr lang="en-US" sz="2800" b="1" dirty="0">
                <a:solidFill>
                  <a:srgbClr val="66FF33"/>
                </a:solidFill>
                <a:effectLst/>
              </a:rPr>
              <a:t>meal eaten by the individual is weighed and contents are exactly calculated.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endParaRPr lang="en-US" sz="2800" b="1" dirty="0" smtClean="0">
              <a:effectLst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800" b="1" dirty="0" smtClean="0">
                <a:effectLst/>
              </a:rPr>
              <a:t>The </a:t>
            </a:r>
            <a:r>
              <a:rPr lang="en-US" sz="2800" b="1" dirty="0">
                <a:effectLst/>
              </a:rPr>
              <a:t>method is characterized by having a high degree of accuracy but expensive &amp; needs time &amp; efforts.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Interpretation of Dietary Data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 marL="609600" indent="-6096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>
                <a:solidFill>
                  <a:srgbClr val="66FF33"/>
                </a:solidFill>
                <a:effectLst/>
              </a:rPr>
              <a:t>1. Qualitative Method</a:t>
            </a:r>
          </a:p>
          <a:p>
            <a:pPr marL="609600" indent="-609600" algn="l" rtl="0">
              <a:lnSpc>
                <a:spcPct val="90000"/>
              </a:lnSpc>
            </a:pPr>
            <a:endParaRPr lang="en-US" b="1" dirty="0" smtClean="0">
              <a:effectLst/>
            </a:endParaRPr>
          </a:p>
          <a:p>
            <a:pPr marL="609600" indent="-609600" algn="l" rtl="0">
              <a:lnSpc>
                <a:spcPct val="90000"/>
              </a:lnSpc>
            </a:pPr>
            <a:r>
              <a:rPr lang="en-US" b="1" dirty="0" smtClean="0">
                <a:effectLst/>
              </a:rPr>
              <a:t>using </a:t>
            </a:r>
            <a:r>
              <a:rPr lang="en-US" b="1" dirty="0">
                <a:effectLst/>
              </a:rPr>
              <a:t>the food pyramid &amp; the basic food groups method.</a:t>
            </a:r>
          </a:p>
          <a:p>
            <a:pPr marL="609600" indent="-609600" algn="l" rtl="0">
              <a:lnSpc>
                <a:spcPct val="90000"/>
              </a:lnSpc>
            </a:pPr>
            <a:endParaRPr lang="en-US" b="1" dirty="0" smtClean="0">
              <a:effectLst/>
            </a:endParaRPr>
          </a:p>
          <a:p>
            <a:pPr marL="609600" indent="-609600" algn="l" rtl="0">
              <a:lnSpc>
                <a:spcPct val="90000"/>
              </a:lnSpc>
            </a:pPr>
            <a:r>
              <a:rPr lang="en-US" b="1" dirty="0" smtClean="0">
                <a:effectLst/>
              </a:rPr>
              <a:t>Different </a:t>
            </a:r>
            <a:r>
              <a:rPr lang="en-US" b="1" dirty="0">
                <a:effectLst/>
              </a:rPr>
              <a:t>nutrients are classified into 5 groups (fat &amp; oils, bread &amp; cereals, milk products, meat-fish-poultry, vegetables &amp; fruits)</a:t>
            </a:r>
          </a:p>
          <a:p>
            <a:pPr marL="609600" indent="-609600" algn="l" rtl="0">
              <a:lnSpc>
                <a:spcPct val="90000"/>
              </a:lnSpc>
            </a:pPr>
            <a:endParaRPr lang="en-US" b="1" dirty="0" smtClean="0">
              <a:effectLst/>
            </a:endParaRPr>
          </a:p>
          <a:p>
            <a:pPr marL="609600" indent="-609600" algn="l" rtl="0">
              <a:lnSpc>
                <a:spcPct val="90000"/>
              </a:lnSpc>
            </a:pPr>
            <a:r>
              <a:rPr lang="en-US" b="1" dirty="0" smtClean="0">
                <a:effectLst/>
              </a:rPr>
              <a:t>determine </a:t>
            </a:r>
            <a:r>
              <a:rPr lang="en-US" b="1" dirty="0">
                <a:effectLst/>
              </a:rPr>
              <a:t>the number of serving from each group &amp; compare it with minimum requirement.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Interpretation of Dietary Data/2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610600" cy="4953000"/>
          </a:xfrm>
        </p:spPr>
        <p:txBody>
          <a:bodyPr>
            <a:normAutofit fontScale="92500" lnSpcReduction="10000"/>
          </a:bodyPr>
          <a:lstStyle/>
          <a:p>
            <a:pPr marL="533400" indent="-533400" algn="l" rtl="0">
              <a:buFont typeface="Wingdings" pitchFamily="2" charset="2"/>
              <a:buNone/>
            </a:pPr>
            <a:r>
              <a:rPr lang="en-US" b="1" dirty="0">
                <a:solidFill>
                  <a:srgbClr val="66FF33"/>
                </a:solidFill>
                <a:effectLst/>
              </a:rPr>
              <a:t>2. Quantitative Method</a:t>
            </a:r>
          </a:p>
          <a:p>
            <a:pPr marL="533400" indent="-533400" algn="l" rtl="0">
              <a:lnSpc>
                <a:spcPct val="130000"/>
              </a:lnSpc>
            </a:pPr>
            <a:endParaRPr lang="en-US" sz="2800" b="1" dirty="0" smtClean="0">
              <a:effectLst/>
            </a:endParaRPr>
          </a:p>
          <a:p>
            <a:pPr marL="533400" indent="-533400" algn="l" rtl="0">
              <a:lnSpc>
                <a:spcPct val="130000"/>
              </a:lnSpc>
            </a:pPr>
            <a:r>
              <a:rPr lang="en-US" sz="2800" b="1" dirty="0" smtClean="0">
                <a:solidFill>
                  <a:srgbClr val="FF99FF"/>
                </a:solidFill>
                <a:effectLst/>
              </a:rPr>
              <a:t>The </a:t>
            </a:r>
            <a:r>
              <a:rPr lang="en-US" sz="2800" b="1" dirty="0">
                <a:solidFill>
                  <a:srgbClr val="FF99FF"/>
                </a:solidFill>
                <a:effectLst/>
              </a:rPr>
              <a:t>amount of energy &amp; specific nutrients in each food consumed can be calculated using food composition tables &amp; then compare it with the recommended daily intake.</a:t>
            </a:r>
          </a:p>
          <a:p>
            <a:pPr marL="533400" indent="-533400" algn="l" rtl="0">
              <a:lnSpc>
                <a:spcPct val="130000"/>
              </a:lnSpc>
            </a:pPr>
            <a:endParaRPr lang="en-US" sz="2800" b="1" dirty="0" smtClean="0">
              <a:effectLst/>
            </a:endParaRPr>
          </a:p>
          <a:p>
            <a:pPr marL="533400" indent="-533400" algn="l" rtl="0">
              <a:lnSpc>
                <a:spcPct val="130000"/>
              </a:lnSpc>
            </a:pPr>
            <a:r>
              <a:rPr lang="en-US" sz="2800" b="1" dirty="0" smtClean="0">
                <a:solidFill>
                  <a:srgbClr val="66FFFF"/>
                </a:solidFill>
                <a:effectLst/>
              </a:rPr>
              <a:t>Evaluation </a:t>
            </a:r>
            <a:r>
              <a:rPr lang="en-US" sz="2800" b="1" dirty="0">
                <a:solidFill>
                  <a:srgbClr val="66FFFF"/>
                </a:solidFill>
                <a:effectLst/>
              </a:rPr>
              <a:t>by this method is expensive &amp; time consuming, unless computing facilities are available.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Initial Laboratory Assessment</a:t>
            </a:r>
            <a:endParaRPr lang="en-US" sz="3200" u="sng" dirty="0">
              <a:solidFill>
                <a:srgbClr val="FF99CC"/>
              </a:solidFill>
              <a:latin typeface="Rockwell Extra Bold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5791200" cy="4983163"/>
          </a:xfrm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Blip>
                <a:blip r:embed="rId3"/>
              </a:buBlip>
            </a:pPr>
            <a:r>
              <a:rPr lang="en-US" b="1" dirty="0">
                <a:solidFill>
                  <a:srgbClr val="FF99FF"/>
                </a:solidFill>
                <a:effectLst/>
              </a:rPr>
              <a:t>Hemoglobin estimation </a:t>
            </a:r>
            <a:r>
              <a:rPr lang="en-US" b="1" dirty="0">
                <a:solidFill>
                  <a:schemeClr val="tx2"/>
                </a:solidFill>
                <a:effectLst/>
              </a:rPr>
              <a:t>is the most important test, &amp; useful index of the overall state of nutrition. Beside anemia it also tells about protein &amp; trace element nutrition. 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66FF33"/>
                </a:solidFill>
                <a:effectLst/>
              </a:rPr>
              <a:t>Stool </a:t>
            </a:r>
            <a:r>
              <a:rPr lang="en-US" b="1" dirty="0">
                <a:solidFill>
                  <a:srgbClr val="66FF33"/>
                </a:solidFill>
                <a:effectLst/>
              </a:rPr>
              <a:t>examination </a:t>
            </a:r>
            <a:r>
              <a:rPr lang="en-US" b="1" dirty="0">
                <a:solidFill>
                  <a:schemeClr val="tx2"/>
                </a:solidFill>
                <a:effectLst/>
              </a:rPr>
              <a:t>for the presence of ova and/or intestinal parasites </a:t>
            </a:r>
          </a:p>
          <a:p>
            <a:pPr algn="l" rtl="0">
              <a:lnSpc>
                <a:spcPct val="90000"/>
              </a:lnSpc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90000"/>
              </a:lnSpc>
              <a:buBlip>
                <a:blip r:embed="rId3"/>
              </a:buBlip>
            </a:pPr>
            <a:r>
              <a:rPr lang="en-US" b="1" dirty="0" smtClean="0">
                <a:solidFill>
                  <a:srgbClr val="FF9900"/>
                </a:solidFill>
                <a:effectLst/>
              </a:rPr>
              <a:t>Urine </a:t>
            </a:r>
            <a:r>
              <a:rPr lang="en-US" b="1" dirty="0">
                <a:solidFill>
                  <a:srgbClr val="FF9900"/>
                </a:solidFill>
                <a:effectLst/>
              </a:rPr>
              <a:t>dipstick </a:t>
            </a:r>
            <a:r>
              <a:rPr lang="en-US" b="1" dirty="0">
                <a:solidFill>
                  <a:schemeClr val="tx2"/>
                </a:solidFill>
                <a:effectLst/>
              </a:rPr>
              <a:t>&amp; microscopy for albumin, sugar and blood</a:t>
            </a:r>
          </a:p>
        </p:txBody>
      </p:sp>
      <p:pic>
        <p:nvPicPr>
          <p:cNvPr id="14338" name="Picture 2" descr="Image result for haemoglobin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849" y="1495425"/>
            <a:ext cx="1471649" cy="23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stool parasi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38600"/>
            <a:ext cx="33527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microscopic urine examin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06229"/>
            <a:ext cx="1873490" cy="13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Specific Lab Tests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46275"/>
            <a:ext cx="8001000" cy="4073525"/>
          </a:xfrm>
        </p:spPr>
        <p:txBody>
          <a:bodyPr>
            <a:normAutofit fontScale="92500" lnSpcReduction="10000"/>
          </a:bodyPr>
          <a:lstStyle/>
          <a:p>
            <a:pPr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3400" b="1" dirty="0">
                <a:solidFill>
                  <a:srgbClr val="66FFFF"/>
                </a:solidFill>
                <a:effectLst/>
              </a:rPr>
              <a:t>Measurement of individual nutrient in body fluids (e.g. serum retinol, serum iron, urinary iodine, vitamin D)  </a:t>
            </a:r>
          </a:p>
          <a:p>
            <a:pPr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sz="3400" b="1" dirty="0" smtClean="0">
              <a:solidFill>
                <a:schemeClr val="tx2"/>
              </a:solidFill>
              <a:effectLst/>
            </a:endParaRPr>
          </a:p>
          <a:p>
            <a:pPr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3400" b="1" dirty="0" smtClean="0">
                <a:solidFill>
                  <a:schemeClr val="tx2"/>
                </a:solidFill>
                <a:effectLst/>
              </a:rPr>
              <a:t>Detection </a:t>
            </a:r>
            <a:r>
              <a:rPr lang="en-US" sz="3400" b="1" dirty="0">
                <a:solidFill>
                  <a:schemeClr val="tx2"/>
                </a:solidFill>
                <a:effectLst/>
              </a:rPr>
              <a:t>of abnormal amount of metabolites in the urine (e.g. urinary creatinine/</a:t>
            </a:r>
            <a:r>
              <a:rPr lang="en-US" sz="3400" b="1" dirty="0" err="1">
                <a:solidFill>
                  <a:schemeClr val="tx2"/>
                </a:solidFill>
                <a:effectLst/>
              </a:rPr>
              <a:t>hydroxyproline</a:t>
            </a:r>
            <a:r>
              <a:rPr lang="en-US" sz="3400" b="1" dirty="0">
                <a:solidFill>
                  <a:schemeClr val="tx2"/>
                </a:solidFill>
                <a:effectLst/>
              </a:rPr>
              <a:t> ratio)</a:t>
            </a:r>
          </a:p>
          <a:p>
            <a:pPr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sz="3400" b="1" dirty="0" smtClean="0">
              <a:solidFill>
                <a:schemeClr val="tx2"/>
              </a:solidFill>
              <a:effectLst/>
            </a:endParaRPr>
          </a:p>
          <a:p>
            <a:pPr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sz="3400" b="1" dirty="0" smtClean="0">
                <a:solidFill>
                  <a:srgbClr val="FF9900"/>
                </a:solidFill>
                <a:effectLst/>
              </a:rPr>
              <a:t>Analysis </a:t>
            </a:r>
            <a:r>
              <a:rPr lang="en-US" sz="3400" b="1" dirty="0">
                <a:solidFill>
                  <a:srgbClr val="FF9900"/>
                </a:solidFill>
                <a:effectLst/>
              </a:rPr>
              <a:t>of hair, nails &amp; skin for micro-nutrients.</a:t>
            </a:r>
            <a:endParaRPr lang="en-US" dirty="0">
              <a:solidFill>
                <a:srgbClr val="FF9900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Advantages of Biochemical Method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93875"/>
            <a:ext cx="7924800" cy="4302125"/>
          </a:xfrm>
        </p:spPr>
        <p:txBody>
          <a:bodyPr>
            <a:normAutofit fontScale="85000" lnSpcReduction="10000"/>
          </a:bodyPr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rgbClr val="00FFCC"/>
                </a:solidFill>
                <a:effectLst/>
              </a:rPr>
              <a:t>It is useful in detecting early changes in body metabolism &amp; nutrition before the appearance of overt clinical signs.</a:t>
            </a:r>
          </a:p>
          <a:p>
            <a:pPr marL="0" indent="0" algn="l" rtl="0">
              <a:lnSpc>
                <a:spcPct val="130000"/>
              </a:lnSpc>
              <a:buNone/>
            </a:pPr>
            <a:endParaRPr lang="en-US" b="1" dirty="0" smtClean="0">
              <a:effectLst/>
            </a:endParaRPr>
          </a:p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effectLst/>
              </a:rPr>
              <a:t>It </a:t>
            </a:r>
            <a:r>
              <a:rPr lang="en-US" b="1" dirty="0">
                <a:effectLst/>
              </a:rPr>
              <a:t>is precise, accurate and reproducible.</a:t>
            </a:r>
          </a:p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</a:endParaRPr>
          </a:p>
          <a:p>
            <a:pPr algn="l" rtl="0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rgbClr val="66FF33"/>
                </a:solidFill>
                <a:effectLst/>
              </a:rPr>
              <a:t>Useful </a:t>
            </a:r>
            <a:r>
              <a:rPr lang="en-US" b="1" dirty="0">
                <a:solidFill>
                  <a:srgbClr val="66FF33"/>
                </a:solidFill>
                <a:effectLst/>
              </a:rPr>
              <a:t>to validate data obtained from dietary methods e.g. comparing salt intake with 24-hour urinary excretion.</a:t>
            </a:r>
            <a:endParaRPr lang="en-US" dirty="0">
              <a:solidFill>
                <a:srgbClr val="66FF33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effectLst/>
                <a:latin typeface="Rockwell Extra Bold" pitchFamily="18" charset="0"/>
              </a:rPr>
              <a:t>Limitations of Biochemical Method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6"/>
            <a:ext cx="5943600" cy="4983163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sz="3600" b="1" dirty="0">
                <a:solidFill>
                  <a:schemeClr val="tx2"/>
                </a:solidFill>
                <a:effectLst/>
              </a:rPr>
              <a:t>Time consuming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sz="3600" b="1" dirty="0">
                <a:solidFill>
                  <a:schemeClr val="tx2"/>
                </a:solidFill>
                <a:effectLst/>
              </a:rPr>
              <a:t>Expensive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sz="3600" b="1" dirty="0">
                <a:solidFill>
                  <a:schemeClr val="tx2"/>
                </a:solidFill>
                <a:effectLst/>
              </a:rPr>
              <a:t>They cannot be applied on large scale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Blip>
                <a:blip r:embed="rId3"/>
              </a:buBlip>
            </a:pPr>
            <a:r>
              <a:rPr lang="en-US" sz="3600" b="1" dirty="0">
                <a:solidFill>
                  <a:schemeClr val="tx2"/>
                </a:solidFill>
                <a:effectLst/>
              </a:rPr>
              <a:t>Needs trained personnel &amp; facilities</a:t>
            </a:r>
            <a:endParaRPr lang="en-US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b="1">
                <a:solidFill>
                  <a:srgbClr val="FFFF00"/>
                </a:solidFill>
              </a:rPr>
              <a:t>Nutritional Assessment Why? 2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70075"/>
            <a:ext cx="8229600" cy="4530725"/>
          </a:xfrm>
        </p:spPr>
        <p:txBody>
          <a:bodyPr/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>
                <a:solidFill>
                  <a:schemeClr val="tx2"/>
                </a:solidFill>
                <a:effectLst/>
              </a:rPr>
              <a:t>To develop health care programs that meet the community needs which are defined  by the assessment</a:t>
            </a:r>
          </a:p>
          <a:p>
            <a:pPr algn="l" rtl="0">
              <a:buFont typeface="Wingdings" pitchFamily="2" charset="2"/>
              <a:buNone/>
            </a:pPr>
            <a:endParaRPr lang="en-US" b="1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>
                <a:solidFill>
                  <a:schemeClr val="tx2"/>
                </a:solidFill>
                <a:effectLst/>
              </a:rPr>
              <a:t>To measure the effectiveness of the  nutritional programs &amp; intervention once initiated</a:t>
            </a:r>
            <a:endParaRPr lang="en-US" b="1"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60375"/>
            <a:ext cx="8686800" cy="1139825"/>
          </a:xfrm>
        </p:spPr>
        <p:txBody>
          <a:bodyPr>
            <a:normAutofit/>
          </a:bodyPr>
          <a:lstStyle/>
          <a:p>
            <a:pPr algn="l" rtl="0"/>
            <a:r>
              <a:rPr lang="en-US" sz="3600" b="1">
                <a:solidFill>
                  <a:srgbClr val="FFFF00"/>
                </a:solidFill>
                <a:effectLst/>
                <a:cs typeface="Tahoma" pitchFamily="34" charset="0"/>
              </a:rPr>
              <a:t>Methods of Nutritional Assessment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/>
          <a:lstStyle/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chemeClr val="bg1"/>
                </a:solidFill>
                <a:effectLst/>
              </a:rPr>
              <a:t>Nutrition is assessed by two types of methods; direct and indirect.</a:t>
            </a:r>
          </a:p>
          <a:p>
            <a:pPr algn="l" rtl="0">
              <a:buFont typeface="Wingdings" pitchFamily="2" charset="2"/>
              <a:buNone/>
            </a:pPr>
            <a:endParaRPr lang="en-US" sz="1200" b="1" dirty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rgbClr val="00FFCC"/>
                </a:solidFill>
                <a:effectLst/>
              </a:rPr>
              <a:t>The </a:t>
            </a:r>
            <a:r>
              <a:rPr lang="en-US" b="1" dirty="0">
                <a:solidFill>
                  <a:srgbClr val="00FFCC"/>
                </a:solidFill>
                <a:effectLst/>
              </a:rPr>
              <a:t>direct methods deal with the individual and measure objective criteria, while indirect methods use community health indices that reflects nutritional influences.</a:t>
            </a:r>
            <a:endParaRPr lang="en-US" sz="4000" dirty="0">
              <a:solidFill>
                <a:srgbClr val="00FFCC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</a:rPr>
              <a:t>Direct Methods of Nutritional Assessment</a:t>
            </a:r>
            <a:r>
              <a:rPr lang="en-US" sz="3800" dirty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algn="ctr" rtl="0">
              <a:buFont typeface="Wingdings" pitchFamily="2" charset="2"/>
              <a:buNone/>
            </a:pPr>
            <a:r>
              <a:rPr lang="en-US" sz="4000" b="1" dirty="0">
                <a:solidFill>
                  <a:srgbClr val="66FFFF"/>
                </a:solidFill>
              </a:rPr>
              <a:t>These are summarized as </a:t>
            </a:r>
            <a:r>
              <a:rPr lang="en-US" sz="4000" b="1" dirty="0" smtClean="0">
                <a:solidFill>
                  <a:srgbClr val="66FFFF"/>
                </a:solidFill>
              </a:rPr>
              <a:t> </a:t>
            </a:r>
          </a:p>
          <a:p>
            <a:pPr algn="ctr" rtl="0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00FF"/>
                </a:solidFill>
              </a:rPr>
              <a:t>A </a:t>
            </a:r>
            <a:r>
              <a:rPr lang="en-US" sz="4000" b="1" dirty="0" smtClean="0">
                <a:solidFill>
                  <a:srgbClr val="66FFFF"/>
                </a:solidFill>
              </a:rPr>
              <a:t>B </a:t>
            </a:r>
            <a:r>
              <a:rPr lang="en-US" sz="4000" b="1" dirty="0" smtClean="0">
                <a:solidFill>
                  <a:srgbClr val="FF99FF"/>
                </a:solidFill>
              </a:rPr>
              <a:t>C </a:t>
            </a:r>
            <a:r>
              <a:rPr lang="en-US" sz="4000" b="1" dirty="0" smtClean="0">
                <a:solidFill>
                  <a:srgbClr val="66FF33"/>
                </a:solidFill>
              </a:rPr>
              <a:t>D</a:t>
            </a:r>
            <a:endParaRPr lang="en-US" sz="4000" b="1" dirty="0">
              <a:solidFill>
                <a:srgbClr val="66FF33"/>
              </a:solidFill>
            </a:endParaRPr>
          </a:p>
          <a:p>
            <a:pPr algn="l" rtl="0">
              <a:buFont typeface="Wingdings" pitchFamily="2" charset="2"/>
              <a:buNone/>
            </a:pPr>
            <a:endParaRPr lang="en-US" sz="1200" b="1" dirty="0">
              <a:solidFill>
                <a:srgbClr val="66FFFF"/>
              </a:solidFill>
            </a:endParaRPr>
          </a:p>
          <a:p>
            <a:pPr algn="l" rtl="0"/>
            <a:r>
              <a:rPr lang="en-US" sz="3600" b="1" dirty="0">
                <a:solidFill>
                  <a:srgbClr val="0000FF"/>
                </a:solidFill>
                <a:effectLst/>
              </a:rPr>
              <a:t>Anthropometric methods</a:t>
            </a:r>
          </a:p>
          <a:p>
            <a:pPr algn="l" rtl="0"/>
            <a:r>
              <a:rPr lang="en-US" sz="3600" b="1" dirty="0">
                <a:solidFill>
                  <a:srgbClr val="66FFFF"/>
                </a:solidFill>
                <a:effectLst/>
              </a:rPr>
              <a:t>Biochemical, laboratory  methods</a:t>
            </a:r>
          </a:p>
          <a:p>
            <a:pPr algn="l" rtl="0"/>
            <a:r>
              <a:rPr lang="en-US" sz="3600" b="1" dirty="0">
                <a:solidFill>
                  <a:srgbClr val="FF99FF"/>
                </a:solidFill>
                <a:effectLst/>
              </a:rPr>
              <a:t>Clinical methods</a:t>
            </a:r>
          </a:p>
          <a:p>
            <a:pPr algn="l" rtl="0"/>
            <a:r>
              <a:rPr lang="en-US" sz="3600" b="1" dirty="0">
                <a:solidFill>
                  <a:srgbClr val="66FF33"/>
                </a:solidFill>
                <a:effectLst/>
              </a:rPr>
              <a:t>Dietary evaluation methods</a:t>
            </a:r>
            <a:endParaRPr lang="en-US" dirty="0">
              <a:solidFill>
                <a:srgbClr val="66FF33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</a:rPr>
              <a:t>Indirect Methods of Nutritional Assessment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None/>
            </a:pPr>
            <a:r>
              <a:rPr lang="en-US" sz="3600" b="1" dirty="0">
                <a:solidFill>
                  <a:srgbClr val="66FFFF"/>
                </a:solidFill>
                <a:effectLst/>
              </a:rPr>
              <a:t>These include three categories:</a:t>
            </a:r>
          </a:p>
          <a:p>
            <a:pPr algn="l" rtl="0">
              <a:buSzTx/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</a:endParaRPr>
          </a:p>
          <a:p>
            <a:pPr algn="l" rtl="0">
              <a:buSzTx/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effectLst/>
              </a:rPr>
              <a:t>Ecological </a:t>
            </a:r>
            <a:r>
              <a:rPr lang="en-US" b="1" dirty="0">
                <a:effectLst/>
              </a:rPr>
              <a:t>variables including crop production</a:t>
            </a:r>
          </a:p>
          <a:p>
            <a:pPr algn="l" rtl="0">
              <a:buSzTx/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</a:endParaRPr>
          </a:p>
          <a:p>
            <a:pPr algn="l" rtl="0">
              <a:buSzTx/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effectLst/>
              </a:rPr>
              <a:t>Economic </a:t>
            </a:r>
            <a:r>
              <a:rPr lang="en-US" b="1" dirty="0">
                <a:effectLst/>
              </a:rPr>
              <a:t>factors e.g. per capita income, population density &amp; social habits</a:t>
            </a:r>
          </a:p>
          <a:p>
            <a:pPr algn="l" rtl="0">
              <a:buSzTx/>
              <a:buFont typeface="Wingdings" pitchFamily="2" charset="2"/>
              <a:buBlip>
                <a:blip r:embed="rId3"/>
              </a:buBlip>
            </a:pPr>
            <a:endParaRPr lang="en-US" b="1" dirty="0" smtClean="0">
              <a:effectLst/>
            </a:endParaRPr>
          </a:p>
          <a:p>
            <a:pPr algn="l" rtl="0">
              <a:buSzTx/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effectLst/>
              </a:rPr>
              <a:t>Vital </a:t>
            </a:r>
            <a:r>
              <a:rPr lang="en-US" b="1" dirty="0">
                <a:effectLst/>
              </a:rPr>
              <a:t>health statistics particularly infant &amp; under 5 mortality &amp; fertility index</a:t>
            </a:r>
            <a:endParaRPr lang="en-US" dirty="0"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/>
              </a:rPr>
              <a:t>CLINICAL ASSESSMENT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86800" cy="4454525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>
                <a:solidFill>
                  <a:schemeClr val="tx2"/>
                </a:solidFill>
                <a:effectLst/>
              </a:rPr>
              <a:t>It is an essential features of all nutritional surveys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It </a:t>
            </a:r>
            <a:r>
              <a:rPr lang="en-US" b="1" dirty="0">
                <a:solidFill>
                  <a:schemeClr val="tx2"/>
                </a:solidFill>
                <a:effectLst/>
              </a:rPr>
              <a:t>is the simplest &amp; most practical method of ascertaining the nutritional status of a group of individuals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endParaRPr lang="en-US" b="1" dirty="0" smtClean="0">
              <a:solidFill>
                <a:schemeClr val="tx2"/>
              </a:solidFill>
              <a:effectLst/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Blip>
                <a:blip r:embed="rId3"/>
              </a:buBlip>
            </a:pPr>
            <a:r>
              <a:rPr lang="en-US" b="1" dirty="0" smtClean="0">
                <a:solidFill>
                  <a:schemeClr val="tx2"/>
                </a:solidFill>
                <a:effectLst/>
              </a:rPr>
              <a:t>It </a:t>
            </a:r>
            <a:r>
              <a:rPr lang="en-US" b="1" dirty="0">
                <a:solidFill>
                  <a:schemeClr val="tx2"/>
                </a:solidFill>
                <a:effectLst/>
              </a:rPr>
              <a:t>utilizes a number of physical signs, (specific &amp; non specific), that are known to be associated with malnutrition and deficiency of vitamins &amp; micronutrients.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1959</TotalTime>
  <Words>1859</Words>
  <Application>Microsoft Office PowerPoint</Application>
  <PresentationFormat>On-screen Show (4:3)</PresentationFormat>
  <Paragraphs>354</Paragraphs>
  <Slides>48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Foundry</vt:lpstr>
      <vt:lpstr>ASSESSMENT OF NUTRITIONAL STATUS</vt:lpstr>
      <vt:lpstr>LEARNING OBJECTIVES</vt:lpstr>
      <vt:lpstr>INTRODUCTION</vt:lpstr>
      <vt:lpstr>Nutritional Assessment Why?</vt:lpstr>
      <vt:lpstr>Nutritional Assessment Why? 2</vt:lpstr>
      <vt:lpstr>Methods of Nutritional Assessment</vt:lpstr>
      <vt:lpstr>Direct Methods of Nutritional Assessment </vt:lpstr>
      <vt:lpstr>Indirect Methods of Nutritional Assessment</vt:lpstr>
      <vt:lpstr>CLINICAL ASSESSMENT</vt:lpstr>
      <vt:lpstr>CLINICAL ASSESSMENT/2</vt:lpstr>
      <vt:lpstr>CLINICAL ASSESSMENT/3</vt:lpstr>
      <vt:lpstr>Clinical signs of nutritional deficiency</vt:lpstr>
      <vt:lpstr>Clinical signs of nutritional deficiency</vt:lpstr>
      <vt:lpstr>Clinical signs of nutritional deficiency</vt:lpstr>
      <vt:lpstr>Clinical signs of nutritional deficiency</vt:lpstr>
      <vt:lpstr>Clinical signs of nutritional deficiency</vt:lpstr>
      <vt:lpstr>Clinical signs of nutritional deficiency</vt:lpstr>
      <vt:lpstr>Clinical signs of nutritional deficiency</vt:lpstr>
      <vt:lpstr>Anthropometric Methods</vt:lpstr>
      <vt:lpstr>Other anthropometric Measurements</vt:lpstr>
      <vt:lpstr>Anthropometry for children</vt:lpstr>
      <vt:lpstr>Growth Monitoring Chart </vt:lpstr>
      <vt:lpstr>PowerPoint Presentation</vt:lpstr>
      <vt:lpstr>PowerPoint Presentation</vt:lpstr>
      <vt:lpstr>Measurements for adults</vt:lpstr>
      <vt:lpstr>WEIGHT MEASUREMENT</vt:lpstr>
      <vt:lpstr>Nutritional Indices in Adults</vt:lpstr>
      <vt:lpstr>BMI (WHO - Classification)</vt:lpstr>
      <vt:lpstr>Waist/Hip Ratio</vt:lpstr>
      <vt:lpstr>Waist circumference</vt:lpstr>
      <vt:lpstr>Waist circumference/2</vt:lpstr>
      <vt:lpstr>Hip Circumference </vt:lpstr>
      <vt:lpstr>Interpretation of WHR</vt:lpstr>
      <vt:lpstr>ADVANTAGES OF ANTHROPOMETRY</vt:lpstr>
      <vt:lpstr>Limitations of Anthropometry</vt:lpstr>
      <vt:lpstr>DIETARY ASSESSMENT</vt:lpstr>
      <vt:lpstr>24 Hours Dietary Recall </vt:lpstr>
      <vt:lpstr>Food Frequency Questionnaire</vt:lpstr>
      <vt:lpstr>Food Frequency Questionnaire/2</vt:lpstr>
      <vt:lpstr>DIETARY HISTORY</vt:lpstr>
      <vt:lpstr>FOOD DAIRY</vt:lpstr>
      <vt:lpstr>Observed Food Consumption</vt:lpstr>
      <vt:lpstr>Interpretation of Dietary Data</vt:lpstr>
      <vt:lpstr>Interpretation of Dietary Data/2</vt:lpstr>
      <vt:lpstr>Initial Laboratory Assessment</vt:lpstr>
      <vt:lpstr>Specific Lab Tests</vt:lpstr>
      <vt:lpstr>Advantages of Biochemical Method</vt:lpstr>
      <vt:lpstr>Limitations of Biochemical Method</vt:lpstr>
    </vt:vector>
  </TitlesOfParts>
  <Company>SQU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FSC</dc:creator>
  <cp:lastModifiedBy>SANDIP</cp:lastModifiedBy>
  <cp:revision>167</cp:revision>
  <dcterms:created xsi:type="dcterms:W3CDTF">2001-12-31T22:11:50Z</dcterms:created>
  <dcterms:modified xsi:type="dcterms:W3CDTF">2016-09-21T14:19:12Z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C:\ALectures\19011-20001\19801</vt:lpwstr>
  </property>
</Properties>
</file>