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9"/>
  </p:notesMasterIdLst>
  <p:sldIdLst>
    <p:sldId id="308" r:id="rId2"/>
    <p:sldId id="474" r:id="rId3"/>
    <p:sldId id="391" r:id="rId4"/>
    <p:sldId id="393" r:id="rId5"/>
    <p:sldId id="394" r:id="rId6"/>
    <p:sldId id="392" r:id="rId7"/>
    <p:sldId id="395" r:id="rId8"/>
    <p:sldId id="396" r:id="rId9"/>
    <p:sldId id="398" r:id="rId10"/>
    <p:sldId id="399" r:id="rId11"/>
    <p:sldId id="400" r:id="rId12"/>
    <p:sldId id="401" r:id="rId13"/>
    <p:sldId id="402" r:id="rId14"/>
    <p:sldId id="476" r:id="rId15"/>
    <p:sldId id="477" r:id="rId16"/>
    <p:sldId id="478" r:id="rId17"/>
    <p:sldId id="397" r:id="rId18"/>
    <p:sldId id="403" r:id="rId19"/>
    <p:sldId id="404" r:id="rId20"/>
    <p:sldId id="405" r:id="rId21"/>
    <p:sldId id="406" r:id="rId22"/>
    <p:sldId id="407" r:id="rId23"/>
    <p:sldId id="472" r:id="rId24"/>
    <p:sldId id="475" r:id="rId25"/>
    <p:sldId id="410" r:id="rId26"/>
    <p:sldId id="412" r:id="rId27"/>
    <p:sldId id="479" r:id="rId28"/>
    <p:sldId id="470" r:id="rId29"/>
    <p:sldId id="471" r:id="rId30"/>
    <p:sldId id="482" r:id="rId31"/>
    <p:sldId id="483" r:id="rId32"/>
    <p:sldId id="415" r:id="rId33"/>
    <p:sldId id="444" r:id="rId34"/>
    <p:sldId id="417" r:id="rId35"/>
    <p:sldId id="445" r:id="rId36"/>
    <p:sldId id="446" r:id="rId37"/>
    <p:sldId id="420" r:id="rId38"/>
    <p:sldId id="421" r:id="rId39"/>
    <p:sldId id="426" r:id="rId40"/>
    <p:sldId id="427" r:id="rId41"/>
    <p:sldId id="480" r:id="rId42"/>
    <p:sldId id="425" r:id="rId43"/>
    <p:sldId id="428" r:id="rId44"/>
    <p:sldId id="449" r:id="rId45"/>
    <p:sldId id="450" r:id="rId46"/>
    <p:sldId id="430" r:id="rId47"/>
    <p:sldId id="48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127A"/>
    <a:srgbClr val="6C3220"/>
    <a:srgbClr val="863CB4"/>
    <a:srgbClr val="993300"/>
    <a:srgbClr val="731940"/>
    <a:srgbClr val="008000"/>
    <a:srgbClr val="00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52" autoAdjust="0"/>
  </p:normalViewPr>
  <p:slideViewPr>
    <p:cSldViewPr>
      <p:cViewPr varScale="1">
        <p:scale>
          <a:sx n="63" d="100"/>
          <a:sy n="63" d="100"/>
        </p:scale>
        <p:origin x="137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4FB6C-DA94-490B-AD2B-0DE92975E721}" type="datetimeFigureOut">
              <a:rPr lang="en-US" smtClean="0"/>
              <a:pPr/>
              <a:t>10/22/2019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0AD66-79AB-46AA-A9F8-B5024821B3A1}" type="slidenum">
              <a:rPr lang="en-US" smtClean="0"/>
              <a:pPr/>
              <a:t>‹#›</a:t>
            </a:fld>
            <a:endParaRPr lang="en-US"/>
          </a:p>
        </p:txBody>
      </p:sp>
    </p:spTree>
    <p:extLst>
      <p:ext uri="{BB962C8B-B14F-4D97-AF65-F5344CB8AC3E}">
        <p14:creationId xmlns:p14="http://schemas.microsoft.com/office/powerpoint/2010/main" val="162194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0AD66-79AB-46AA-A9F8-B5024821B3A1}" type="slidenum">
              <a:rPr lang="en-US" smtClean="0"/>
              <a:pPr/>
              <a:t>38</a:t>
            </a:fld>
            <a:endParaRPr lang="en-US"/>
          </a:p>
        </p:txBody>
      </p:sp>
    </p:spTree>
    <p:extLst>
      <p:ext uri="{BB962C8B-B14F-4D97-AF65-F5344CB8AC3E}">
        <p14:creationId xmlns:p14="http://schemas.microsoft.com/office/powerpoint/2010/main" val="91202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302868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67132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1546886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B8D6-3CF2-4FAD-8D7D-533FEAA7600E}"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6130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179971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B8D6-3CF2-4FAD-8D7D-533FEAA7600E}"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24928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1916252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3068836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186431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385143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164231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427397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79291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4515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140848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102671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DC0D4-0781-4B2A-89C3-51536AE3B50D}" type="datetimeFigureOut">
              <a:rPr lang="en-US" smtClean="0"/>
              <a:pPr/>
              <a:t>10/22/2019</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DDA4B8D6-3CF2-4FAD-8D7D-533FEAA7600E}" type="slidenum">
              <a:rPr lang="en-US" smtClean="0"/>
              <a:pPr/>
              <a:t>‹#›</a:t>
            </a:fld>
            <a:endParaRPr lang="en-US"/>
          </a:p>
        </p:txBody>
      </p:sp>
    </p:spTree>
    <p:extLst>
      <p:ext uri="{BB962C8B-B14F-4D97-AF65-F5344CB8AC3E}">
        <p14:creationId xmlns:p14="http://schemas.microsoft.com/office/powerpoint/2010/main" val="84560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85DC0D4-0781-4B2A-89C3-51536AE3B50D}" type="datetimeFigureOut">
              <a:rPr lang="en-US" smtClean="0"/>
              <a:pPr/>
              <a:t>10/22/2019</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DA4B8D6-3CF2-4FAD-8D7D-533FEAA7600E}" type="slidenum">
              <a:rPr lang="en-US" smtClean="0"/>
              <a:pPr/>
              <a:t>‹#›</a:t>
            </a:fld>
            <a:endParaRPr lang="en-US"/>
          </a:p>
        </p:txBody>
      </p:sp>
    </p:spTree>
    <p:extLst>
      <p:ext uri="{BB962C8B-B14F-4D97-AF65-F5344CB8AC3E}">
        <p14:creationId xmlns:p14="http://schemas.microsoft.com/office/powerpoint/2010/main" val="240977528"/>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Anchoring%20a%20Boat.mp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04800" y="228600"/>
            <a:ext cx="8610600" cy="6629400"/>
          </a:xfrm>
        </p:spPr>
        <p:txBody>
          <a:bodyPr>
            <a:normAutofit/>
          </a:bodyPr>
          <a:lstStyle/>
          <a:p>
            <a:pPr lvl="0" algn="ctr"/>
            <a:r>
              <a:rPr lang="en-US" sz="2000" dirty="0" smtClean="0">
                <a:solidFill>
                  <a:schemeClr val="accent2"/>
                </a:solidFill>
              </a:rPr>
              <a:t/>
            </a:r>
            <a:br>
              <a:rPr lang="en-US" sz="2000" dirty="0" smtClean="0">
                <a:solidFill>
                  <a:schemeClr val="accent2"/>
                </a:solidFill>
              </a:rPr>
            </a:br>
            <a:r>
              <a:rPr lang="en-US" sz="3100" dirty="0" smtClean="0">
                <a:solidFill>
                  <a:srgbClr val="C00000"/>
                </a:solidFill>
                <a:latin typeface="Franklin Gothic Demi Cond" panose="020B0706030402020204" pitchFamily="34" charset="0"/>
                <a:cs typeface="Aharoni" panose="02010803020104030203" pitchFamily="2" charset="-79"/>
              </a:rPr>
              <a:t>Paper: FSC-302/Unit-2</a:t>
            </a:r>
            <a:br>
              <a:rPr lang="en-US" sz="3100" dirty="0" smtClean="0">
                <a:solidFill>
                  <a:srgbClr val="C00000"/>
                </a:solidFill>
                <a:latin typeface="Franklin Gothic Demi Cond" panose="020B0706030402020204" pitchFamily="34" charset="0"/>
                <a:cs typeface="Aharoni" panose="02010803020104030203" pitchFamily="2" charset="-79"/>
              </a:rPr>
            </a:br>
            <a:r>
              <a:rPr lang="en-US" sz="3100" dirty="0" smtClean="0">
                <a:solidFill>
                  <a:srgbClr val="C00000"/>
                </a:solidFill>
                <a:latin typeface="Franklin Gothic Demi Cond" panose="020B0706030402020204" pitchFamily="34" charset="0"/>
                <a:cs typeface="Aharoni" panose="02010803020104030203" pitchFamily="2" charset="-79"/>
              </a:rPr>
              <a:t> </a:t>
            </a:r>
            <a:r>
              <a:rPr lang="en-US" sz="2200" dirty="0" smtClean="0">
                <a:solidFill>
                  <a:srgbClr val="C00000"/>
                </a:solidFill>
                <a:latin typeface="Franklin Gothic Demi Cond" panose="020B0706030402020204" pitchFamily="34" charset="0"/>
                <a:cs typeface="Aharoni" panose="02010803020104030203" pitchFamily="2" charset="-79"/>
              </a:rPr>
              <a:t/>
            </a:r>
            <a:br>
              <a:rPr lang="en-US" sz="2200" dirty="0" smtClean="0">
                <a:solidFill>
                  <a:srgbClr val="C00000"/>
                </a:solidFill>
                <a:latin typeface="Franklin Gothic Demi Cond" panose="020B0706030402020204" pitchFamily="34" charset="0"/>
                <a:cs typeface="Aharoni" panose="02010803020104030203" pitchFamily="2" charset="-79"/>
              </a:rPr>
            </a:br>
            <a:r>
              <a:rPr lang="en-US" sz="2200" dirty="0">
                <a:solidFill>
                  <a:srgbClr val="C00000"/>
                </a:solidFill>
                <a:latin typeface="Franklin Gothic Demi Cond" panose="020B0706030402020204" pitchFamily="34" charset="0"/>
                <a:cs typeface="Aharoni" panose="02010803020104030203" pitchFamily="2" charset="-79"/>
              </a:rPr>
              <a:t/>
            </a:r>
            <a:br>
              <a:rPr lang="en-US" sz="2200" dirty="0">
                <a:solidFill>
                  <a:srgbClr val="C00000"/>
                </a:solidFill>
                <a:latin typeface="Franklin Gothic Demi Cond" panose="020B0706030402020204" pitchFamily="34" charset="0"/>
                <a:cs typeface="Aharoni" panose="02010803020104030203" pitchFamily="2" charset="-79"/>
              </a:rPr>
            </a:br>
            <a:r>
              <a:rPr lang="en-US" sz="2700" dirty="0" smtClean="0">
                <a:solidFill>
                  <a:srgbClr val="7030A0"/>
                </a:solidFill>
                <a:latin typeface="Aharoni" panose="02010803020104030203" pitchFamily="2" charset="-79"/>
                <a:cs typeface="Aharoni" panose="02010803020104030203" pitchFamily="2" charset="-79"/>
              </a:rPr>
              <a:t>Fishing </a:t>
            </a:r>
            <a:r>
              <a:rPr lang="en-US" sz="2700" dirty="0" smtClean="0">
                <a:solidFill>
                  <a:srgbClr val="7030A0"/>
                </a:solidFill>
                <a:latin typeface="Aharoni" panose="02010803020104030203" pitchFamily="2" charset="-79"/>
                <a:cs typeface="Aharoni" panose="02010803020104030203" pitchFamily="2" charset="-79"/>
              </a:rPr>
              <a:t>GEARS Technology used in inland and marine fishing:</a:t>
            </a:r>
            <a:r>
              <a:rPr lang="en-US" sz="2700" dirty="0" smtClean="0">
                <a:solidFill>
                  <a:srgbClr val="7030A0"/>
                </a:solidFill>
                <a:latin typeface="Aharoni" panose="02010803020104030203" pitchFamily="2" charset="-79"/>
                <a:cs typeface="Aharoni" panose="02010803020104030203" pitchFamily="2" charset="-79"/>
              </a:rPr>
              <a:t/>
            </a:r>
            <a:br>
              <a:rPr lang="en-US" sz="2700" dirty="0" smtClean="0">
                <a:solidFill>
                  <a:srgbClr val="7030A0"/>
                </a:solidFill>
                <a:latin typeface="Aharoni" panose="02010803020104030203" pitchFamily="2" charset="-79"/>
                <a:cs typeface="Aharoni" panose="02010803020104030203" pitchFamily="2" charset="-79"/>
              </a:rPr>
            </a:br>
            <a:r>
              <a:rPr lang="en-US" sz="2700" dirty="0" smtClean="0">
                <a:solidFill>
                  <a:srgbClr val="7030A0"/>
                </a:solidFill>
                <a:latin typeface="Aharoni" panose="02010803020104030203" pitchFamily="2" charset="-79"/>
                <a:cs typeface="Aharoni" panose="02010803020104030203" pitchFamily="2" charset="-79"/>
              </a:rPr>
              <a:t/>
            </a:r>
            <a:br>
              <a:rPr lang="en-US" sz="2700" dirty="0" smtClean="0">
                <a:solidFill>
                  <a:srgbClr val="7030A0"/>
                </a:solidFill>
                <a:latin typeface="Aharoni" panose="02010803020104030203" pitchFamily="2" charset="-79"/>
                <a:cs typeface="Aharoni" panose="02010803020104030203" pitchFamily="2" charset="-79"/>
              </a:rPr>
            </a:br>
            <a:r>
              <a:rPr lang="en-US" sz="2700" dirty="0">
                <a:solidFill>
                  <a:srgbClr val="7030A0"/>
                </a:solidFill>
                <a:latin typeface="Aharoni" panose="02010803020104030203" pitchFamily="2" charset="-79"/>
                <a:cs typeface="Aharoni" panose="02010803020104030203" pitchFamily="2" charset="-79"/>
              </a:rPr>
              <a:t/>
            </a:r>
            <a:br>
              <a:rPr lang="en-US" sz="2700" dirty="0">
                <a:solidFill>
                  <a:srgbClr val="7030A0"/>
                </a:solidFill>
                <a:latin typeface="Aharoni" panose="02010803020104030203" pitchFamily="2" charset="-79"/>
                <a:cs typeface="Aharoni" panose="02010803020104030203" pitchFamily="2" charset="-79"/>
              </a:rPr>
            </a:br>
            <a:r>
              <a:rPr lang="en-US" sz="2700" dirty="0" smtClean="0">
                <a:solidFill>
                  <a:srgbClr val="7030A0"/>
                </a:solidFill>
                <a:latin typeface="Aharoni" panose="02010803020104030203" pitchFamily="2" charset="-79"/>
                <a:cs typeface="Aharoni" panose="02010803020104030203" pitchFamily="2" charset="-79"/>
              </a:rPr>
              <a:t/>
            </a:r>
            <a:br>
              <a:rPr lang="en-US" sz="2700" dirty="0" smtClean="0">
                <a:solidFill>
                  <a:srgbClr val="7030A0"/>
                </a:solidFill>
                <a:latin typeface="Aharoni" panose="02010803020104030203" pitchFamily="2" charset="-79"/>
                <a:cs typeface="Aharoni" panose="02010803020104030203" pitchFamily="2" charset="-79"/>
              </a:rPr>
            </a:br>
            <a:r>
              <a:rPr lang="en-US" sz="2700" dirty="0" smtClean="0">
                <a:solidFill>
                  <a:srgbClr val="7030A0"/>
                </a:solidFill>
                <a:latin typeface="Aharoni" panose="02010803020104030203" pitchFamily="2" charset="-79"/>
                <a:cs typeface="Aharoni" panose="02010803020104030203" pitchFamily="2" charset="-79"/>
              </a:rPr>
              <a:t/>
            </a:r>
            <a:br>
              <a:rPr lang="en-US" sz="2700" dirty="0" smtClean="0">
                <a:solidFill>
                  <a:srgbClr val="7030A0"/>
                </a:solidFill>
                <a:latin typeface="Aharoni" panose="02010803020104030203" pitchFamily="2" charset="-79"/>
                <a:cs typeface="Aharoni" panose="02010803020104030203" pitchFamily="2" charset="-79"/>
              </a:rPr>
            </a:br>
            <a:r>
              <a:rPr lang="en-US" sz="1400" dirty="0" smtClean="0">
                <a:solidFill>
                  <a:srgbClr val="002060"/>
                </a:solidFill>
                <a:latin typeface="Wide Latin" panose="020A0A07050505020404" pitchFamily="18" charset="0"/>
                <a:cs typeface="Aharoni" panose="02010803020104030203" pitchFamily="2" charset="-79"/>
              </a:rPr>
              <a:t>Delivered by</a:t>
            </a:r>
            <a:br>
              <a:rPr lang="en-US" sz="1400" dirty="0" smtClean="0">
                <a:solidFill>
                  <a:srgbClr val="002060"/>
                </a:solidFill>
                <a:latin typeface="Wide Latin" panose="020A0A07050505020404" pitchFamily="18" charset="0"/>
                <a:cs typeface="Aharoni" panose="02010803020104030203" pitchFamily="2" charset="-79"/>
              </a:rPr>
            </a:br>
            <a:r>
              <a:rPr lang="en-US" sz="1400" dirty="0" smtClean="0">
                <a:solidFill>
                  <a:srgbClr val="002060"/>
                </a:solidFill>
                <a:latin typeface="Wide Latin" panose="020A0A07050505020404" pitchFamily="18" charset="0"/>
                <a:cs typeface="Aharoni" panose="02010803020104030203" pitchFamily="2" charset="-79"/>
              </a:rPr>
              <a:t>Dr. BASUDEV MANDAL</a:t>
            </a:r>
            <a:br>
              <a:rPr lang="en-US" sz="1400" dirty="0" smtClean="0">
                <a:solidFill>
                  <a:srgbClr val="002060"/>
                </a:solidFill>
                <a:latin typeface="Wide Latin" panose="020A0A07050505020404" pitchFamily="18" charset="0"/>
                <a:cs typeface="Aharoni" panose="02010803020104030203" pitchFamily="2" charset="-79"/>
              </a:rPr>
            </a:br>
            <a:r>
              <a:rPr lang="en-US" sz="1400" dirty="0" smtClean="0">
                <a:solidFill>
                  <a:srgbClr val="002060"/>
                </a:solidFill>
                <a:latin typeface="Wide Latin" panose="020A0A07050505020404" pitchFamily="18" charset="0"/>
                <a:cs typeface="Aharoni" panose="02010803020104030203" pitchFamily="2" charset="-79"/>
              </a:rPr>
              <a:t>dept. of fishery sciences , vu</a:t>
            </a:r>
            <a:r>
              <a:rPr lang="en-US" sz="1400" b="1" dirty="0" smtClean="0">
                <a:solidFill>
                  <a:srgbClr val="002060"/>
                </a:solidFill>
                <a:latin typeface="Berlin Sans FB" panose="020E0602020502020306" pitchFamily="34" charset="0"/>
                <a:cs typeface="Aharoni" panose="02010803020104030203" pitchFamily="2" charset="-79"/>
              </a:rPr>
              <a:t/>
            </a:r>
            <a:br>
              <a:rPr lang="en-US" sz="1400" b="1" dirty="0" smtClean="0">
                <a:solidFill>
                  <a:srgbClr val="002060"/>
                </a:solidFill>
                <a:latin typeface="Berlin Sans FB" panose="020E0602020502020306" pitchFamily="34" charset="0"/>
                <a:cs typeface="Aharoni" panose="02010803020104030203" pitchFamily="2" charset="-79"/>
              </a:rPr>
            </a:br>
            <a:r>
              <a:rPr lang="en-US" sz="2800" dirty="0" smtClean="0">
                <a:latin typeface="Britannic Bold" panose="020B0903060703020204" pitchFamily="34" charset="0"/>
              </a:rPr>
              <a:t> </a:t>
            </a:r>
            <a:r>
              <a:rPr lang="en-US" sz="2000" dirty="0" smtClean="0">
                <a:solidFill>
                  <a:schemeClr val="accent5">
                    <a:lumMod val="50000"/>
                  </a:schemeClr>
                </a:solidFill>
                <a:latin typeface="Franklin Gothic Demi Cond" panose="020B0706030402020204" pitchFamily="34" charset="0"/>
              </a:rPr>
              <a:t/>
            </a:r>
            <a:br>
              <a:rPr lang="en-US" sz="2000" dirty="0" smtClean="0">
                <a:solidFill>
                  <a:schemeClr val="accent5">
                    <a:lumMod val="50000"/>
                  </a:schemeClr>
                </a:solidFill>
                <a:latin typeface="Franklin Gothic Demi Cond" panose="020B0706030402020204" pitchFamily="34" charset="0"/>
              </a:rPr>
            </a:br>
            <a:r>
              <a:rPr lang="en-US" sz="2000" dirty="0">
                <a:latin typeface="Arial Narrow" panose="020B0606020202030204" pitchFamily="34" charset="0"/>
              </a:rPr>
              <a:t/>
            </a:r>
            <a:br>
              <a:rPr lang="en-US" sz="2000" dirty="0">
                <a:latin typeface="Arial Narrow" panose="020B0606020202030204" pitchFamily="34" charset="0"/>
              </a:rPr>
            </a:br>
            <a:r>
              <a:rPr lang="en-US" sz="2000" dirty="0" smtClean="0">
                <a:latin typeface="Arial Narrow" panose="020B0606020202030204" pitchFamily="34" charset="0"/>
              </a:rPr>
              <a:t/>
            </a:r>
            <a:br>
              <a:rPr lang="en-US" sz="2000" dirty="0" smtClean="0">
                <a:latin typeface="Arial Narrow" panose="020B0606020202030204" pitchFamily="34" charset="0"/>
              </a:rPr>
            </a:br>
            <a:r>
              <a:rPr lang="en-US" sz="2000" dirty="0">
                <a:latin typeface="Arial Narrow" panose="020B0606020202030204" pitchFamily="34" charset="0"/>
              </a:rPr>
              <a:t/>
            </a:r>
            <a:br>
              <a:rPr lang="en-US" sz="2000" dirty="0">
                <a:latin typeface="Arial Narrow" panose="020B0606020202030204" pitchFamily="34" charset="0"/>
              </a:rPr>
            </a:br>
            <a:endParaRPr lang="en-US" sz="2000" b="1" dirty="0" smtClean="0">
              <a:solidFill>
                <a:srgbClr val="7030A0"/>
              </a:solidFill>
            </a:endParaRPr>
          </a:p>
        </p:txBody>
      </p:sp>
      <p:sp>
        <p:nvSpPr>
          <p:cNvPr id="3076" name="Rectangle 3"/>
          <p:cNvSpPr>
            <a:spLocks noGrp="1" noChangeArrowheads="1"/>
          </p:cNvSpPr>
          <p:nvPr>
            <p:ph idx="1"/>
          </p:nvPr>
        </p:nvSpPr>
        <p:spPr>
          <a:xfrm>
            <a:off x="5562600" y="6248400"/>
            <a:ext cx="3581400" cy="381000"/>
          </a:xfrm>
        </p:spPr>
        <p:txBody>
          <a:bodyPr/>
          <a:lstStyle/>
          <a:p>
            <a:pPr marL="0" indent="0" eaLnBrk="1" hangingPunct="1">
              <a:lnSpc>
                <a:spcPct val="80000"/>
              </a:lnSpc>
              <a:buFont typeface="Wingdings" pitchFamily="2" charset="2"/>
              <a:buNone/>
            </a:pPr>
            <a:endParaRPr lang="en-US" sz="1000" smtClean="0"/>
          </a:p>
          <a:p>
            <a:pPr marL="0" indent="0" eaLnBrk="1" hangingPunct="1">
              <a:lnSpc>
                <a:spcPct val="80000"/>
              </a:lnSpc>
              <a:buFont typeface="Wingdings" pitchFamily="2" charset="2"/>
              <a:buNone/>
            </a:pPr>
            <a:endParaRPr lang="en-US" sz="1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ao.org/docrep/005/y3427e/y3427e04.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089356" cy="556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57200"/>
            <a:ext cx="8229600" cy="400110"/>
          </a:xfrm>
          <a:prstGeom prst="rect">
            <a:avLst/>
          </a:prstGeom>
        </p:spPr>
        <p:txBody>
          <a:bodyPr wrap="square">
            <a:spAutoFit/>
          </a:bodyPr>
          <a:lstStyle/>
          <a:p>
            <a:r>
              <a:rPr lang="en-US" sz="2000" b="1" dirty="0">
                <a:solidFill>
                  <a:srgbClr val="C00000"/>
                </a:solidFill>
                <a:latin typeface="Arial Black" panose="020B0A04020102020204" pitchFamily="34" charset="0"/>
              </a:rPr>
              <a:t>Catching principle </a:t>
            </a:r>
            <a:r>
              <a:rPr lang="en-US" sz="2000" b="1" dirty="0" smtClean="0">
                <a:solidFill>
                  <a:srgbClr val="C00000"/>
                </a:solidFill>
                <a:latin typeface="Arial Black" panose="020B0A04020102020204" pitchFamily="34" charset="0"/>
              </a:rPr>
              <a:t>and </a:t>
            </a:r>
            <a:r>
              <a:rPr lang="en-US" sz="2000" b="1" dirty="0">
                <a:solidFill>
                  <a:srgbClr val="C00000"/>
                </a:solidFill>
                <a:latin typeface="Arial Black" panose="020B0A04020102020204" pitchFamily="34" charset="0"/>
              </a:rPr>
              <a:t>construction of trammel nets</a:t>
            </a:r>
            <a:endParaRPr lang="en-US" sz="20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790989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ao.org/docrep/005/y3427e/y3427e05.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291" y="1314325"/>
            <a:ext cx="8229600" cy="50971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381000"/>
            <a:ext cx="8458200" cy="954107"/>
          </a:xfrm>
          <a:prstGeom prst="rect">
            <a:avLst/>
          </a:prstGeom>
        </p:spPr>
        <p:txBody>
          <a:bodyPr wrap="square">
            <a:spAutoFit/>
          </a:bodyPr>
          <a:lstStyle/>
          <a:p>
            <a:r>
              <a:rPr lang="en-US" sz="2800" b="1" dirty="0">
                <a:solidFill>
                  <a:srgbClr val="C00000"/>
                </a:solidFill>
                <a:latin typeface="Arial Black" panose="020B0A04020102020204" pitchFamily="34" charset="0"/>
              </a:rPr>
              <a:t>Catching principle and construction of trolling (left) and jigging (right)</a:t>
            </a:r>
            <a:endParaRPr lang="en-US" sz="28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4033477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fao.org/docrep/005/y3427e/y3427e06.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11997"/>
            <a:ext cx="7086600" cy="53948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81000"/>
            <a:ext cx="8839200" cy="830997"/>
          </a:xfrm>
          <a:prstGeom prst="rect">
            <a:avLst/>
          </a:prstGeom>
        </p:spPr>
        <p:txBody>
          <a:bodyPr wrap="square">
            <a:spAutoFit/>
          </a:bodyPr>
          <a:lstStyle/>
          <a:p>
            <a:r>
              <a:rPr lang="en-US" sz="2400" b="1" dirty="0">
                <a:solidFill>
                  <a:srgbClr val="C00000"/>
                </a:solidFill>
                <a:latin typeface="Arial Black" panose="020B0A04020102020204" pitchFamily="34" charset="0"/>
              </a:rPr>
              <a:t>Catching principle and construction of longlines. Pelagic/drift (top) and bottom set (lower).</a:t>
            </a:r>
            <a:endParaRPr lang="en-US" sz="2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62581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ao.org/docrep/005/y3427e/y3427e07.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684141"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
            <a:ext cx="8534400" cy="830997"/>
          </a:xfrm>
          <a:prstGeom prst="rect">
            <a:avLst/>
          </a:prstGeom>
        </p:spPr>
        <p:txBody>
          <a:bodyPr wrap="square">
            <a:spAutoFit/>
          </a:bodyPr>
          <a:lstStyle/>
          <a:p>
            <a:r>
              <a:rPr lang="en-US" sz="2400" b="1" dirty="0">
                <a:solidFill>
                  <a:srgbClr val="C00000"/>
                </a:solidFill>
                <a:latin typeface="Arial Black" panose="020B0A04020102020204" pitchFamily="34" charset="0"/>
              </a:rPr>
              <a:t>Catching principle and construction of pots (lower) and traps </a:t>
            </a:r>
            <a:r>
              <a:rPr lang="en-US" sz="2400" b="1" dirty="0" smtClean="0">
                <a:solidFill>
                  <a:srgbClr val="C00000"/>
                </a:solidFill>
                <a:latin typeface="Arial Black" panose="020B0A04020102020204" pitchFamily="34" charset="0"/>
              </a:rPr>
              <a:t>(top</a:t>
            </a:r>
            <a:r>
              <a:rPr lang="en-US" sz="2400" b="1" dirty="0">
                <a:solidFill>
                  <a:srgbClr val="C00000"/>
                </a:solidFill>
                <a:latin typeface="Arial Black" panose="020B0A04020102020204" pitchFamily="34" charset="0"/>
              </a:rPr>
              <a:t>)</a:t>
            </a:r>
            <a:endParaRPr lang="en-US" sz="2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3152758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00"/>
            <a:ext cx="6554867" cy="304800"/>
          </a:xfrm>
        </p:spPr>
        <p:txBody>
          <a:bodyPr>
            <a:normAutofit fontScale="90000"/>
          </a:bodyPr>
          <a:lstStyle/>
          <a:p>
            <a:r>
              <a:rPr lang="en-US" b="1" dirty="0" smtClean="0">
                <a:solidFill>
                  <a:srgbClr val="002060"/>
                </a:solidFill>
              </a:rPr>
              <a:t>Traditional inland fishing gear</a:t>
            </a:r>
            <a:endParaRPr lang="en-US" b="1" dirty="0">
              <a:solidFill>
                <a:srgbClr val="00206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228600"/>
            <a:ext cx="8669868" cy="4876800"/>
          </a:xfrm>
        </p:spPr>
      </p:pic>
    </p:spTree>
    <p:extLst>
      <p:ext uri="{BB962C8B-B14F-4D97-AF65-F5344CB8AC3E}">
        <p14:creationId xmlns:p14="http://schemas.microsoft.com/office/powerpoint/2010/main" val="1273193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6554867" cy="609600"/>
          </a:xfrm>
        </p:spPr>
        <p:txBody>
          <a:bodyPr/>
          <a:lstStyle/>
          <a:p>
            <a:r>
              <a:rPr lang="en-US" b="1" dirty="0" err="1" smtClean="0">
                <a:solidFill>
                  <a:srgbClr val="002060"/>
                </a:solidFill>
              </a:rPr>
              <a:t>Ghuini</a:t>
            </a:r>
            <a:endParaRPr lang="en-US" b="1" dirty="0">
              <a:solidFill>
                <a:srgbClr val="00206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573435"/>
            <a:ext cx="6554788" cy="3687068"/>
          </a:xfrm>
        </p:spPr>
      </p:pic>
    </p:spTree>
    <p:extLst>
      <p:ext uri="{BB962C8B-B14F-4D97-AF65-F5344CB8AC3E}">
        <p14:creationId xmlns:p14="http://schemas.microsoft.com/office/powerpoint/2010/main" val="132107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6554867" cy="533400"/>
          </a:xfrm>
        </p:spPr>
        <p:txBody>
          <a:bodyPr>
            <a:normAutofit fontScale="90000"/>
          </a:bodyPr>
          <a:lstStyle/>
          <a:p>
            <a:r>
              <a:rPr lang="en-US" b="1" dirty="0" err="1" smtClean="0">
                <a:solidFill>
                  <a:srgbClr val="002060"/>
                </a:solidFill>
              </a:rPr>
              <a:t>mugri</a:t>
            </a:r>
            <a:endParaRPr lang="en-US" b="1" dirty="0">
              <a:solidFill>
                <a:srgbClr val="00206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000898" y="1283788"/>
            <a:ext cx="4997890" cy="3497113"/>
          </a:xfrm>
        </p:spPr>
      </p:pic>
    </p:spTree>
    <p:extLst>
      <p:ext uri="{BB962C8B-B14F-4D97-AF65-F5344CB8AC3E}">
        <p14:creationId xmlns:p14="http://schemas.microsoft.com/office/powerpoint/2010/main" val="93302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077200" cy="6324600"/>
          </a:xfrm>
        </p:spPr>
        <p:txBody>
          <a:bodyPr>
            <a:normAutofit fontScale="85000" lnSpcReduction="10000"/>
          </a:bodyPr>
          <a:lstStyle/>
          <a:p>
            <a:pPr marL="0" indent="0">
              <a:buNone/>
            </a:pPr>
            <a:endParaRPr lang="en-US" b="1" dirty="0" smtClean="0">
              <a:solidFill>
                <a:srgbClr val="C00000"/>
              </a:solidFill>
              <a:latin typeface="Arial Black" panose="020B0A04020102020204" pitchFamily="34" charset="0"/>
            </a:endParaRPr>
          </a:p>
          <a:p>
            <a:pPr marL="0" indent="0">
              <a:buNone/>
            </a:pPr>
            <a:endParaRPr lang="en-US" b="1" dirty="0">
              <a:solidFill>
                <a:srgbClr val="C00000"/>
              </a:solidFill>
              <a:latin typeface="Arial Black" panose="020B0A04020102020204" pitchFamily="34" charset="0"/>
            </a:endParaRPr>
          </a:p>
          <a:p>
            <a:pPr marL="0" indent="0">
              <a:buNone/>
            </a:pPr>
            <a:r>
              <a:rPr lang="en-US" sz="3500" b="1" dirty="0" smtClean="0">
                <a:solidFill>
                  <a:srgbClr val="C00000"/>
                </a:solidFill>
                <a:latin typeface="Arial Black" panose="020B0A04020102020204" pitchFamily="34" charset="0"/>
              </a:rPr>
              <a:t>B. ACTIVE </a:t>
            </a:r>
            <a:r>
              <a:rPr lang="en-US" sz="3500" b="1" dirty="0">
                <a:solidFill>
                  <a:srgbClr val="C00000"/>
                </a:solidFill>
                <a:latin typeface="Arial Black" panose="020B0A04020102020204" pitchFamily="34" charset="0"/>
              </a:rPr>
              <a:t>FISHING </a:t>
            </a:r>
            <a:r>
              <a:rPr lang="en-US" sz="3500" b="1" dirty="0" smtClean="0">
                <a:solidFill>
                  <a:srgbClr val="C00000"/>
                </a:solidFill>
                <a:latin typeface="Arial Black" panose="020B0A04020102020204" pitchFamily="34" charset="0"/>
              </a:rPr>
              <a:t>GEARS</a:t>
            </a:r>
          </a:p>
          <a:p>
            <a:pPr marL="0" indent="0">
              <a:buNone/>
            </a:pPr>
            <a:r>
              <a:rPr lang="en-US" dirty="0"/>
              <a:t/>
            </a:r>
            <a:br>
              <a:rPr lang="en-US" dirty="0"/>
            </a:br>
            <a:r>
              <a:rPr lang="en-US" sz="2400" b="1" dirty="0">
                <a:solidFill>
                  <a:srgbClr val="0070C0"/>
                </a:solidFill>
                <a:latin typeface="Arial Narrow" panose="020B0606020202030204" pitchFamily="34" charset="0"/>
              </a:rPr>
              <a:t>Fish capture by active gears is based on the aimed chase of the target species and combined with different ways of catching it</a:t>
            </a:r>
            <a:r>
              <a:rPr lang="en-US" sz="2400" b="1" dirty="0" smtClean="0">
                <a:solidFill>
                  <a:srgbClr val="0070C0"/>
                </a:solidFill>
                <a:latin typeface="Arial Narrow" panose="020B0606020202030204" pitchFamily="34" charset="0"/>
              </a:rPr>
              <a:t>.</a:t>
            </a:r>
          </a:p>
          <a:p>
            <a:pPr marL="0" indent="0">
              <a:buNone/>
            </a:pPr>
            <a:r>
              <a:rPr lang="en-US" sz="2400" b="1" dirty="0" smtClean="0">
                <a:solidFill>
                  <a:srgbClr val="0070C0"/>
                </a:solidFill>
                <a:latin typeface="Arial Narrow" panose="020B0606020202030204" pitchFamily="34" charset="0"/>
              </a:rPr>
              <a:t>Examples of active fishing gear:</a:t>
            </a:r>
          </a:p>
          <a:p>
            <a:pPr marL="0" indent="0">
              <a:buNone/>
            </a:pPr>
            <a:r>
              <a:rPr lang="en-US" sz="2400" b="1" dirty="0" smtClean="0">
                <a:solidFill>
                  <a:srgbClr val="993300"/>
                </a:solidFill>
                <a:latin typeface="Arial Black" panose="020B0A04020102020204" pitchFamily="34" charset="0"/>
              </a:rPr>
              <a:t>1. Spears </a:t>
            </a:r>
            <a:r>
              <a:rPr lang="en-US" sz="2400" b="1" dirty="0">
                <a:solidFill>
                  <a:srgbClr val="993300"/>
                </a:solidFill>
                <a:latin typeface="Arial Black" panose="020B0A04020102020204" pitchFamily="34" charset="0"/>
              </a:rPr>
              <a:t>and </a:t>
            </a:r>
            <a:r>
              <a:rPr lang="en-US" sz="2400" b="1" dirty="0" smtClean="0">
                <a:solidFill>
                  <a:srgbClr val="993300"/>
                </a:solidFill>
                <a:latin typeface="Arial Black" panose="020B0A04020102020204" pitchFamily="34" charset="0"/>
              </a:rPr>
              <a:t>harpoons</a:t>
            </a:r>
          </a:p>
          <a:p>
            <a:pPr marL="0" indent="0" algn="just">
              <a:buNone/>
            </a:pPr>
            <a:r>
              <a:rPr lang="en-US" sz="2400" b="1" dirty="0">
                <a:solidFill>
                  <a:srgbClr val="0070C0"/>
                </a:solidFill>
                <a:latin typeface="Arial Narrow" panose="020B0606020202030204" pitchFamily="34" charset="0"/>
              </a:rPr>
              <a:t>This is one of the most ancient ways of active fish capture</a:t>
            </a:r>
            <a:r>
              <a:rPr lang="en-US" sz="2400" b="1" dirty="0" smtClean="0">
                <a:solidFill>
                  <a:srgbClr val="0070C0"/>
                </a:solidFill>
                <a:latin typeface="Arial Narrow" panose="020B0606020202030204" pitchFamily="34" charset="0"/>
              </a:rPr>
              <a:t>.</a:t>
            </a:r>
            <a:r>
              <a:rPr lang="en-US" sz="2400" b="1" dirty="0">
                <a:solidFill>
                  <a:srgbClr val="0070C0"/>
                </a:solidFill>
                <a:latin typeface="Arial Narrow" panose="020B0606020202030204" pitchFamily="34" charset="0"/>
              </a:rPr>
              <a:t> Capture with spears and harpoons depends on visual observation of the target species, which is then impaled by the spear or harpoon from a relatively short distance</a:t>
            </a:r>
            <a:r>
              <a:rPr lang="en-US" sz="2400" b="1" dirty="0" smtClean="0">
                <a:solidFill>
                  <a:srgbClr val="0070C0"/>
                </a:solidFill>
                <a:latin typeface="Arial Narrow" panose="020B0606020202030204" pitchFamily="34" charset="0"/>
              </a:rPr>
              <a:t>.</a:t>
            </a:r>
          </a:p>
          <a:p>
            <a:pPr marL="0" indent="0" algn="just">
              <a:buNone/>
            </a:pPr>
            <a:r>
              <a:rPr lang="en-US" sz="2400" b="1" dirty="0" smtClean="0">
                <a:solidFill>
                  <a:srgbClr val="993300"/>
                </a:solidFill>
                <a:latin typeface="Arial Black" panose="020B0A04020102020204" pitchFamily="34" charset="0"/>
              </a:rPr>
              <a:t>2. </a:t>
            </a:r>
            <a:r>
              <a:rPr lang="en-US" sz="2400" b="1" dirty="0">
                <a:solidFill>
                  <a:srgbClr val="993300"/>
                </a:solidFill>
                <a:latin typeface="Arial Black" panose="020B0A04020102020204" pitchFamily="34" charset="0"/>
              </a:rPr>
              <a:t>Trawls and </a:t>
            </a:r>
            <a:r>
              <a:rPr lang="en-US" sz="2400" b="1" dirty="0" smtClean="0">
                <a:solidFill>
                  <a:srgbClr val="993300"/>
                </a:solidFill>
                <a:latin typeface="Arial Black" panose="020B0A04020102020204" pitchFamily="34" charset="0"/>
              </a:rPr>
              <a:t>dredges</a:t>
            </a:r>
          </a:p>
          <a:p>
            <a:pPr marL="0" indent="0" algn="just">
              <a:buNone/>
            </a:pPr>
            <a:r>
              <a:rPr lang="en-US" sz="2400" b="1" dirty="0">
                <a:solidFill>
                  <a:srgbClr val="0070C0"/>
                </a:solidFill>
                <a:latin typeface="Arial Narrow" panose="020B0606020202030204" pitchFamily="34" charset="0"/>
              </a:rPr>
              <a:t>Trawls and dredges are often called towed gear or dragged </a:t>
            </a:r>
            <a:r>
              <a:rPr lang="en-US" sz="2400" b="1" dirty="0" smtClean="0">
                <a:solidFill>
                  <a:srgbClr val="0070C0"/>
                </a:solidFill>
                <a:latin typeface="Arial Narrow" panose="020B0606020202030204" pitchFamily="34" charset="0"/>
              </a:rPr>
              <a:t>gear. </a:t>
            </a:r>
            <a:r>
              <a:rPr lang="en-US" sz="2400" b="1" dirty="0">
                <a:solidFill>
                  <a:srgbClr val="0070C0"/>
                </a:solidFill>
                <a:latin typeface="Arial Narrow" panose="020B0606020202030204" pitchFamily="34" charset="0"/>
              </a:rPr>
              <a:t>Trawls and dredges are in principle netting bags that are towed through the water to catch different target species in their path. During fishing, the trawl entrance or trawl opening must be kept open. With beam trawls and dredges this is done by mounting the trawl bag on a rigid frame or beam</a:t>
            </a:r>
          </a:p>
          <a:p>
            <a:pPr marL="0" indent="0" algn="just">
              <a:buNone/>
            </a:pPr>
            <a:endParaRPr lang="en-US" sz="2400" b="1" dirty="0">
              <a:solidFill>
                <a:srgbClr val="0070C0"/>
              </a:solidFill>
              <a:latin typeface="Arial Narrow" panose="020B0606020202030204" pitchFamily="34" charset="0"/>
            </a:endParaRPr>
          </a:p>
          <a:p>
            <a:pPr marL="0" indent="0">
              <a:buNone/>
            </a:pPr>
            <a:endParaRPr lang="en-US" sz="24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737876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rmAutofit fontScale="85000" lnSpcReduction="10000"/>
          </a:bodyPr>
          <a:lstStyle/>
          <a:p>
            <a:pPr marL="0" indent="0">
              <a:buNone/>
            </a:pPr>
            <a:r>
              <a:rPr lang="en-US" dirty="0" smtClean="0">
                <a:solidFill>
                  <a:srgbClr val="C00000"/>
                </a:solidFill>
                <a:latin typeface="Arial Black" panose="020B0A04020102020204" pitchFamily="34" charset="0"/>
              </a:rPr>
              <a:t>3. </a:t>
            </a:r>
            <a:r>
              <a:rPr lang="en-US" b="1" dirty="0">
                <a:solidFill>
                  <a:srgbClr val="C00000"/>
                </a:solidFill>
                <a:latin typeface="Arial Black" panose="020B0A04020102020204" pitchFamily="34" charset="0"/>
              </a:rPr>
              <a:t>Seine nets</a:t>
            </a:r>
          </a:p>
          <a:p>
            <a:pPr marL="0" indent="0" algn="just">
              <a:buNone/>
            </a:pPr>
            <a:r>
              <a:rPr lang="en-US" b="1" dirty="0">
                <a:solidFill>
                  <a:srgbClr val="0070C0"/>
                </a:solidFill>
                <a:latin typeface="Arial Narrow" panose="020B0606020202030204" pitchFamily="34" charset="0"/>
              </a:rPr>
              <a:t>Seine netting </a:t>
            </a:r>
            <a:r>
              <a:rPr lang="en-US" b="1" dirty="0" smtClean="0">
                <a:solidFill>
                  <a:srgbClr val="0070C0"/>
                </a:solidFill>
                <a:latin typeface="Arial Narrow" panose="020B0606020202030204" pitchFamily="34" charset="0"/>
              </a:rPr>
              <a:t>can </a:t>
            </a:r>
            <a:r>
              <a:rPr lang="en-US" b="1" dirty="0">
                <a:solidFill>
                  <a:srgbClr val="0070C0"/>
                </a:solidFill>
                <a:latin typeface="Arial Narrow" panose="020B0606020202030204" pitchFamily="34" charset="0"/>
              </a:rPr>
              <a:t>be described as a combination of trawling and </a:t>
            </a:r>
            <a:r>
              <a:rPr lang="en-US" b="1" dirty="0" smtClean="0">
                <a:solidFill>
                  <a:srgbClr val="0070C0"/>
                </a:solidFill>
                <a:latin typeface="Arial Narrow" panose="020B0606020202030204" pitchFamily="34" charset="0"/>
              </a:rPr>
              <a:t>seining. </a:t>
            </a:r>
            <a:r>
              <a:rPr lang="en-US" b="1" dirty="0">
                <a:solidFill>
                  <a:srgbClr val="0070C0"/>
                </a:solidFill>
                <a:latin typeface="Arial Narrow" panose="020B0606020202030204" pitchFamily="34" charset="0"/>
              </a:rPr>
              <a:t>When setting the gear, the first warp (rope) is attached to an anchor with a surface buoy or a buoy only and set in a semicircle. Then the seine bag is set before paying out the second warp in another semicircle back to the buoy.  When the seine and warps have sunk to the bottom, the warps are hauled. The seine net was originally constructed for the capture of flatfish on soft and smooth bottoms</a:t>
            </a:r>
          </a:p>
          <a:p>
            <a:pPr marL="0" indent="0" algn="just">
              <a:buNone/>
            </a:pPr>
            <a:r>
              <a:rPr lang="en-US" b="1" dirty="0" smtClean="0">
                <a:solidFill>
                  <a:srgbClr val="C00000"/>
                </a:solidFill>
                <a:latin typeface="Arial Black" panose="020B0A04020102020204" pitchFamily="34" charset="0"/>
              </a:rPr>
              <a:t>4. Beach seines</a:t>
            </a:r>
          </a:p>
          <a:p>
            <a:pPr marL="0" indent="0" algn="just">
              <a:buNone/>
            </a:pPr>
            <a:r>
              <a:rPr lang="en-US" b="1" dirty="0">
                <a:solidFill>
                  <a:srgbClr val="0070C0"/>
                </a:solidFill>
                <a:latin typeface="Arial Narrow" panose="020B0606020202030204" pitchFamily="34" charset="0"/>
              </a:rPr>
              <a:t>The operation of beach seines is based on encircling fish schools by a netting wall, made of webbing where the meshes are so small that the target species does not get entangled. The beach seine is an ancient gear that is still widely used. </a:t>
            </a:r>
          </a:p>
          <a:p>
            <a:pPr marL="0" indent="0" algn="just">
              <a:buNone/>
            </a:pPr>
            <a:r>
              <a:rPr lang="en-US" sz="2400" b="1" dirty="0" smtClean="0">
                <a:solidFill>
                  <a:srgbClr val="C00000"/>
                </a:solidFill>
                <a:latin typeface="Arial Black" panose="020B0A04020102020204" pitchFamily="34" charset="0"/>
              </a:rPr>
              <a:t>5. </a:t>
            </a:r>
            <a:r>
              <a:rPr lang="en-US" sz="2400" b="1" dirty="0">
                <a:solidFill>
                  <a:srgbClr val="C00000"/>
                </a:solidFill>
                <a:latin typeface="Arial Black" panose="020B0A04020102020204" pitchFamily="34" charset="0"/>
              </a:rPr>
              <a:t>Purse </a:t>
            </a:r>
            <a:r>
              <a:rPr lang="en-US" sz="2400" b="1" dirty="0" smtClean="0">
                <a:solidFill>
                  <a:srgbClr val="C00000"/>
                </a:solidFill>
                <a:latin typeface="Arial Black" panose="020B0A04020102020204" pitchFamily="34" charset="0"/>
              </a:rPr>
              <a:t>seines</a:t>
            </a:r>
          </a:p>
          <a:p>
            <a:pPr marL="0" indent="0" algn="just">
              <a:buNone/>
            </a:pPr>
            <a:r>
              <a:rPr lang="en-US" sz="2400" b="1" dirty="0">
                <a:solidFill>
                  <a:srgbClr val="0070C0"/>
                </a:solidFill>
                <a:latin typeface="Arial Narrow" panose="020B0606020202030204" pitchFamily="34" charset="0"/>
              </a:rPr>
              <a:t>The purse seine is used to encircle fish schools in mid-water, close to the surface, by a netting wall with small meshes. The lower part of the net is then closed to prevent escapement by diving. The purse seine was developed in the 20th century, for offshore fishing. Basically its construction is similar to that of the beach seine. </a:t>
            </a:r>
          </a:p>
          <a:p>
            <a:pPr marL="0" indent="0" algn="just">
              <a:buNone/>
            </a:pPr>
            <a:r>
              <a:rPr lang="en-US" sz="2400" b="1" dirty="0">
                <a:solidFill>
                  <a:srgbClr val="C00000"/>
                </a:solidFill>
                <a:latin typeface="Arial Narrow" panose="020B0606020202030204" pitchFamily="34" charset="0"/>
              </a:rPr>
              <a:t>6. Hooks and Lines:</a:t>
            </a:r>
          </a:p>
          <a:p>
            <a:pPr marL="0" indent="0" algn="just">
              <a:buNone/>
            </a:pPr>
            <a:r>
              <a:rPr lang="en-US" sz="2400" b="1" dirty="0">
                <a:solidFill>
                  <a:srgbClr val="0070C0"/>
                </a:solidFill>
                <a:latin typeface="Arial Narrow" panose="020B0606020202030204" pitchFamily="34" charset="0"/>
              </a:rPr>
              <a:t>Fish are enticed by edible or artificial bait or lure which simulates the appearance and movement of the natural prey, and are finally held by the hook concealed in the bait or lure. The hook is connected to a line or snood. The fish is also held by the piercing action of hooks or jigs passing nearby</a:t>
            </a:r>
          </a:p>
          <a:p>
            <a:pPr marL="0" indent="0" algn="just">
              <a:buNone/>
            </a:pPr>
            <a:endParaRPr lang="en-US" sz="2400" b="1" dirty="0" smtClean="0">
              <a:solidFill>
                <a:srgbClr val="0070C0"/>
              </a:solidFill>
              <a:latin typeface="Arial Narrow" panose="020B0606020202030204" pitchFamily="34" charset="0"/>
            </a:endParaRPr>
          </a:p>
        </p:txBody>
      </p:sp>
    </p:spTree>
    <p:extLst>
      <p:ext uri="{BB962C8B-B14F-4D97-AF65-F5344CB8AC3E}">
        <p14:creationId xmlns:p14="http://schemas.microsoft.com/office/powerpoint/2010/main" val="3229518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fao.org/docrep/005/y3427e/y3427e08.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9798" y="1371600"/>
            <a:ext cx="8169203"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381000"/>
            <a:ext cx="8077200" cy="830997"/>
          </a:xfrm>
          <a:prstGeom prst="rect">
            <a:avLst/>
          </a:prstGeom>
        </p:spPr>
        <p:txBody>
          <a:bodyPr wrap="square">
            <a:spAutoFit/>
          </a:bodyPr>
          <a:lstStyle/>
          <a:p>
            <a:r>
              <a:rPr lang="en-US" sz="2400" b="1" dirty="0">
                <a:solidFill>
                  <a:srgbClr val="C00000"/>
                </a:solidFill>
                <a:latin typeface="Arial Black" panose="020B0A04020102020204" pitchFamily="34" charset="0"/>
              </a:rPr>
              <a:t>Catching principle and construction of spears and harpoons</a:t>
            </a:r>
            <a:endParaRPr lang="en-US" sz="2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079498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61558" y="922084"/>
            <a:ext cx="6110647" cy="718145"/>
          </a:xfrm>
          <a:prstGeom prst="rect">
            <a:avLst/>
          </a:prstGeom>
          <a:noFill/>
        </p:spPr>
        <p:txBody>
          <a:bodyPr vert="horz" wrap="none" lIns="0" tIns="0" rIns="0" bIns="0" rtlCol="0">
            <a:spAutoFit/>
          </a:bodyPr>
          <a:lstStyle/>
          <a:p>
            <a:pPr>
              <a:lnSpc>
                <a:spcPts val="2823"/>
              </a:lnSpc>
            </a:pPr>
            <a:r>
              <a:rPr lang="en-CA" sz="2500" b="1" dirty="0" smtClean="0">
                <a:solidFill>
                  <a:srgbClr val="FFFF00"/>
                </a:solidFill>
                <a:latin typeface="Arial Bold"/>
                <a:cs typeface="Arial Bold"/>
              </a:rPr>
              <a:t>Exclusive Economic Zone (EEZ) of India</a:t>
            </a:r>
          </a:p>
          <a:p>
            <a:pPr>
              <a:lnSpc>
                <a:spcPts val="2823"/>
              </a:lnSpc>
            </a:pPr>
            <a:endParaRPr lang="en-CA" sz="2500" dirty="0">
              <a:solidFill>
                <a:srgbClr val="000000"/>
              </a:solidFill>
            </a:endParaRPr>
          </a:p>
        </p:txBody>
      </p:sp>
    </p:spTree>
    <p:extLst>
      <p:ext uri="{BB962C8B-B14F-4D97-AF65-F5344CB8AC3E}">
        <p14:creationId xmlns:p14="http://schemas.microsoft.com/office/powerpoint/2010/main" val="3587094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fao.org/docrep/005/y3427e/y3427e09.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53657"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0999" y="685800"/>
            <a:ext cx="8501257" cy="461665"/>
          </a:xfrm>
          <a:prstGeom prst="rect">
            <a:avLst/>
          </a:prstGeom>
        </p:spPr>
        <p:txBody>
          <a:bodyPr wrap="square">
            <a:spAutoFit/>
          </a:bodyPr>
          <a:lstStyle/>
          <a:p>
            <a:r>
              <a:rPr lang="en-US" sz="2400" b="1" dirty="0">
                <a:solidFill>
                  <a:srgbClr val="C00000"/>
                </a:solidFill>
                <a:latin typeface="Arial Black" panose="020B0A04020102020204" pitchFamily="34" charset="0"/>
              </a:rPr>
              <a:t>Catching principle and construction </a:t>
            </a:r>
            <a:r>
              <a:rPr lang="en-US" sz="2400" b="1" dirty="0" smtClean="0">
                <a:solidFill>
                  <a:srgbClr val="C00000"/>
                </a:solidFill>
                <a:latin typeface="Arial Black" panose="020B0A04020102020204" pitchFamily="34" charset="0"/>
              </a:rPr>
              <a:t>of Trawls</a:t>
            </a:r>
            <a:r>
              <a:rPr lang="en-US" sz="2400" b="1" dirty="0">
                <a:solidFill>
                  <a:srgbClr val="C00000"/>
                </a:solidFill>
                <a:latin typeface="Arial Black" panose="020B0A04020102020204" pitchFamily="34" charset="0"/>
              </a:rPr>
              <a:t> </a:t>
            </a:r>
            <a:endParaRPr lang="en-US" sz="2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87255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fao.org/docrep/005/y3427e/y3427e0a.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860285"/>
            <a:ext cx="7391400" cy="58489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52400"/>
            <a:ext cx="8534400" cy="707886"/>
          </a:xfrm>
          <a:prstGeom prst="rect">
            <a:avLst/>
          </a:prstGeom>
        </p:spPr>
        <p:txBody>
          <a:bodyPr wrap="square">
            <a:spAutoFit/>
          </a:bodyPr>
          <a:lstStyle/>
          <a:p>
            <a:r>
              <a:rPr lang="en-US" sz="2000" b="1" dirty="0">
                <a:solidFill>
                  <a:srgbClr val="C00000"/>
                </a:solidFill>
                <a:latin typeface="Arial" panose="020B0604020202020204" pitchFamily="34" charset="0"/>
              </a:rPr>
              <a:t>Catching principle and construction of seine nets. Expanded view: three stages of the catching process</a:t>
            </a:r>
            <a:endParaRPr lang="en-US" sz="2000" dirty="0">
              <a:solidFill>
                <a:srgbClr val="C00000"/>
              </a:solidFill>
            </a:endParaRPr>
          </a:p>
        </p:txBody>
      </p:sp>
    </p:spTree>
    <p:extLst>
      <p:ext uri="{BB962C8B-B14F-4D97-AF65-F5344CB8AC3E}">
        <p14:creationId xmlns:p14="http://schemas.microsoft.com/office/powerpoint/2010/main" val="3108724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fao.org/docrep/005/y3427e/y3427e0b.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68804"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228600"/>
            <a:ext cx="8534400" cy="707886"/>
          </a:xfrm>
          <a:prstGeom prst="rect">
            <a:avLst/>
          </a:prstGeom>
        </p:spPr>
        <p:txBody>
          <a:bodyPr wrap="square">
            <a:spAutoFit/>
          </a:bodyPr>
          <a:lstStyle/>
          <a:p>
            <a:r>
              <a:rPr lang="en-US" sz="2000" b="1" dirty="0">
                <a:solidFill>
                  <a:srgbClr val="C00000"/>
                </a:solidFill>
                <a:latin typeface="Arial" panose="020B0604020202020204" pitchFamily="34" charset="0"/>
              </a:rPr>
              <a:t>Catching principle and construction of (beach) seines, showing four stages of the catching process.</a:t>
            </a:r>
            <a:endParaRPr lang="en-US" sz="2000" dirty="0">
              <a:solidFill>
                <a:srgbClr val="C00000"/>
              </a:solidFill>
            </a:endParaRPr>
          </a:p>
        </p:txBody>
      </p:sp>
    </p:spTree>
    <p:extLst>
      <p:ext uri="{BB962C8B-B14F-4D97-AF65-F5344CB8AC3E}">
        <p14:creationId xmlns:p14="http://schemas.microsoft.com/office/powerpoint/2010/main" val="571522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62600"/>
            <a:ext cx="6554867" cy="457200"/>
          </a:xfrm>
        </p:spPr>
        <p:txBody>
          <a:bodyPr>
            <a:normAutofit/>
          </a:bodyPr>
          <a:lstStyle/>
          <a:p>
            <a:r>
              <a:rPr lang="en-US" sz="2000" dirty="0" smtClean="0">
                <a:solidFill>
                  <a:srgbClr val="002060"/>
                </a:solidFill>
                <a:latin typeface="Arial Black" panose="020B0A04020102020204" pitchFamily="34" charset="0"/>
              </a:rPr>
              <a:t>Hook and line fishing</a:t>
            </a:r>
            <a:endParaRPr lang="en-US" sz="2000" dirty="0">
              <a:solidFill>
                <a:srgbClr val="002060"/>
              </a:solidFill>
              <a:latin typeface="Arial Black" panose="020B0A04020102020204" pitchFamily="34" charset="0"/>
            </a:endParaRPr>
          </a:p>
        </p:txBody>
      </p:sp>
      <p:pic>
        <p:nvPicPr>
          <p:cNvPr id="4" name="Content Placeholder 3" descr="Small Fish Blue Fish Hook Line, Fisherman, Orange Top, Dark Green Pants PNG and Vecto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6324600" cy="5029200"/>
          </a:xfrm>
          <a:prstGeom prst="rect">
            <a:avLst/>
          </a:prstGeom>
          <a:noFill/>
          <a:ln>
            <a:noFill/>
          </a:ln>
        </p:spPr>
      </p:pic>
    </p:spTree>
    <p:extLst>
      <p:ext uri="{BB962C8B-B14F-4D97-AF65-F5344CB8AC3E}">
        <p14:creationId xmlns:p14="http://schemas.microsoft.com/office/powerpoint/2010/main" val="3435425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05400"/>
            <a:ext cx="7924800" cy="914400"/>
          </a:xfrm>
        </p:spPr>
        <p:txBody>
          <a:bodyPr>
            <a:normAutofit/>
          </a:bodyPr>
          <a:lstStyle/>
          <a:p>
            <a:r>
              <a:rPr lang="en-US" sz="2400" dirty="0" smtClean="0">
                <a:solidFill>
                  <a:srgbClr val="002060"/>
                </a:solidFill>
                <a:latin typeface="Arial Black" panose="020B0A04020102020204" pitchFamily="34" charset="0"/>
              </a:rPr>
              <a:t>Cast net operated in pond fishing</a:t>
            </a:r>
            <a:endParaRPr lang="en-US" sz="2400" dirty="0">
              <a:solidFill>
                <a:srgbClr val="002060"/>
              </a:solidFill>
              <a:latin typeface="Arial Black" panose="020B0A04020102020204" pitchFamily="34" charset="0"/>
            </a:endParaRPr>
          </a:p>
        </p:txBody>
      </p:sp>
      <p:pic>
        <p:nvPicPr>
          <p:cNvPr id="4" name="Content Placeholder 3" descr="https://upload.wikimedia.org/wikipedia/commons/thumb/d/da/Tank_fishing_near_Unnichai%2C_Batticaloa.JPG/259px-Tank_fishing_near_Unnichai%2C_Batticaloa.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5105400" cy="3962400"/>
          </a:xfrm>
          <a:prstGeom prst="rect">
            <a:avLst/>
          </a:prstGeom>
          <a:noFill/>
          <a:ln>
            <a:noFill/>
          </a:ln>
        </p:spPr>
      </p:pic>
    </p:spTree>
    <p:extLst>
      <p:ext uri="{BB962C8B-B14F-4D97-AF65-F5344CB8AC3E}">
        <p14:creationId xmlns:p14="http://schemas.microsoft.com/office/powerpoint/2010/main" val="317211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324600"/>
          </a:xfrm>
        </p:spPr>
        <p:txBody>
          <a:bodyPr>
            <a:normAutofit/>
          </a:bodyPr>
          <a:lstStyle/>
          <a:p>
            <a:pPr marL="0" indent="0">
              <a:buNone/>
            </a:pPr>
            <a:r>
              <a:rPr lang="en-US" sz="2400" dirty="0">
                <a:solidFill>
                  <a:srgbClr val="C00000"/>
                </a:solidFill>
                <a:latin typeface="Aharoni" panose="02010803020104030203" pitchFamily="2" charset="-79"/>
                <a:cs typeface="Aharoni" panose="02010803020104030203" pitchFamily="2" charset="-79"/>
              </a:rPr>
              <a:t>Miscellaneous fishing </a:t>
            </a:r>
            <a:r>
              <a:rPr lang="en-US" sz="2400" dirty="0" smtClean="0">
                <a:solidFill>
                  <a:srgbClr val="C00000"/>
                </a:solidFill>
                <a:latin typeface="Aharoni" panose="02010803020104030203" pitchFamily="2" charset="-79"/>
                <a:cs typeface="Aharoni" panose="02010803020104030203" pitchFamily="2" charset="-79"/>
              </a:rPr>
              <a:t>gears: </a:t>
            </a:r>
          </a:p>
          <a:p>
            <a:pPr marL="457200" indent="-457200">
              <a:buAutoNum type="arabicPeriod"/>
            </a:pPr>
            <a:r>
              <a:rPr lang="en-US" sz="2400" b="1" dirty="0" smtClean="0">
                <a:solidFill>
                  <a:schemeClr val="accent6">
                    <a:lumMod val="50000"/>
                  </a:schemeClr>
                </a:solidFill>
              </a:rPr>
              <a:t>Fishing </a:t>
            </a:r>
            <a:r>
              <a:rPr lang="en-US" sz="2400" b="1" dirty="0">
                <a:solidFill>
                  <a:schemeClr val="accent6">
                    <a:lumMod val="50000"/>
                  </a:schemeClr>
                </a:solidFill>
              </a:rPr>
              <a:t>without </a:t>
            </a:r>
            <a:r>
              <a:rPr lang="en-US" sz="2400" b="1" dirty="0" smtClean="0">
                <a:solidFill>
                  <a:schemeClr val="accent6">
                    <a:lumMod val="50000"/>
                  </a:schemeClr>
                </a:solidFill>
              </a:rPr>
              <a:t>gear-: </a:t>
            </a:r>
            <a:r>
              <a:rPr lang="en-US" sz="2400" b="1" dirty="0" smtClean="0">
                <a:solidFill>
                  <a:srgbClr val="002060"/>
                </a:solidFill>
              </a:rPr>
              <a:t>Gathering </a:t>
            </a:r>
            <a:r>
              <a:rPr lang="en-US" sz="2400" b="1" dirty="0">
                <a:solidFill>
                  <a:srgbClr val="002060"/>
                </a:solidFill>
              </a:rPr>
              <a:t>of animals by hand picking or by simple implements such as shovels, picks or knives, with or without the support of diving equipment; </a:t>
            </a:r>
            <a:r>
              <a:rPr lang="en-US" sz="2400" b="1" dirty="0" smtClean="0">
                <a:solidFill>
                  <a:srgbClr val="002060"/>
                </a:solidFill>
              </a:rPr>
              <a:t>and </a:t>
            </a:r>
            <a:r>
              <a:rPr lang="en-US" sz="2400" b="1" dirty="0">
                <a:solidFill>
                  <a:srgbClr val="002060"/>
                </a:solidFill>
              </a:rPr>
              <a:t>fishing by using trained animals or birds such as cormorants are included in this category. </a:t>
            </a:r>
            <a:endParaRPr lang="en-US" sz="2400" b="1" dirty="0" smtClean="0">
              <a:solidFill>
                <a:srgbClr val="002060"/>
              </a:solidFill>
            </a:endParaRPr>
          </a:p>
          <a:p>
            <a:pPr marL="457200" indent="-457200">
              <a:buAutoNum type="arabicPeriod"/>
            </a:pPr>
            <a:r>
              <a:rPr lang="en-US" sz="2400" b="1" dirty="0" smtClean="0">
                <a:solidFill>
                  <a:schemeClr val="accent6">
                    <a:lumMod val="50000"/>
                  </a:schemeClr>
                </a:solidFill>
              </a:rPr>
              <a:t>Stupefying </a:t>
            </a:r>
            <a:r>
              <a:rPr lang="en-US" sz="2400" b="1" dirty="0">
                <a:solidFill>
                  <a:schemeClr val="accent6">
                    <a:lumMod val="50000"/>
                  </a:schemeClr>
                </a:solidFill>
              </a:rPr>
              <a:t>methods </a:t>
            </a:r>
            <a:r>
              <a:rPr lang="en-US" sz="2400" b="1" dirty="0" smtClean="0">
                <a:solidFill>
                  <a:schemeClr val="accent6">
                    <a:lumMod val="50000"/>
                  </a:schemeClr>
                </a:solidFill>
              </a:rPr>
              <a:t>: </a:t>
            </a:r>
            <a:r>
              <a:rPr lang="en-US" sz="2400" b="1" dirty="0" smtClean="0">
                <a:solidFill>
                  <a:srgbClr val="002060"/>
                </a:solidFill>
              </a:rPr>
              <a:t>Stupefying </a:t>
            </a:r>
            <a:r>
              <a:rPr lang="en-US" sz="2400" b="1" dirty="0">
                <a:solidFill>
                  <a:srgbClr val="002060"/>
                </a:solidFill>
              </a:rPr>
              <a:t>methods include the use of poison or under water explosives to </a:t>
            </a:r>
            <a:r>
              <a:rPr lang="en-US" sz="2400" b="1" dirty="0" err="1">
                <a:solidFill>
                  <a:srgbClr val="002060"/>
                </a:solidFill>
              </a:rPr>
              <a:t>paralyse</a:t>
            </a:r>
            <a:r>
              <a:rPr lang="en-US" sz="2400" b="1" dirty="0">
                <a:solidFill>
                  <a:srgbClr val="002060"/>
                </a:solidFill>
              </a:rPr>
              <a:t> the fish. These methods are prohibited in responsible fisheries</a:t>
            </a:r>
            <a:r>
              <a:rPr lang="en-US" sz="2400" b="1" dirty="0" smtClean="0">
                <a:solidFill>
                  <a:srgbClr val="002060"/>
                </a:solidFill>
              </a:rPr>
              <a:t>.</a:t>
            </a:r>
          </a:p>
          <a:p>
            <a:pPr marL="457200" indent="-457200">
              <a:buAutoNum type="arabicPeriod"/>
            </a:pPr>
            <a:r>
              <a:rPr lang="en-US" sz="2400" b="1" dirty="0" smtClean="0">
                <a:solidFill>
                  <a:srgbClr val="002060"/>
                </a:solidFill>
              </a:rPr>
              <a:t> </a:t>
            </a:r>
            <a:r>
              <a:rPr lang="en-US" sz="2400" b="1" dirty="0">
                <a:solidFill>
                  <a:schemeClr val="accent6">
                    <a:lumMod val="50000"/>
                  </a:schemeClr>
                </a:solidFill>
              </a:rPr>
              <a:t>Grappling and wounding </a:t>
            </a:r>
            <a:r>
              <a:rPr lang="en-US" sz="2400" b="1" dirty="0" smtClean="0">
                <a:solidFill>
                  <a:schemeClr val="accent6">
                    <a:lumMod val="50000"/>
                  </a:schemeClr>
                </a:solidFill>
              </a:rPr>
              <a:t>gear:  </a:t>
            </a:r>
            <a:r>
              <a:rPr lang="en-US" sz="2400" b="1" dirty="0">
                <a:solidFill>
                  <a:srgbClr val="002060"/>
                </a:solidFill>
              </a:rPr>
              <a:t>Sharp implements such as clamps, tongs, lances, bow and arrow, harpoons and rifles are used for catching fish by wounding, grappling and killing. </a:t>
            </a:r>
          </a:p>
        </p:txBody>
      </p:sp>
    </p:spTree>
    <p:extLst>
      <p:ext uri="{BB962C8B-B14F-4D97-AF65-F5344CB8AC3E}">
        <p14:creationId xmlns:p14="http://schemas.microsoft.com/office/powerpoint/2010/main" val="1804110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305800" cy="5638800"/>
          </a:xfrm>
        </p:spPr>
        <p:txBody>
          <a:bodyPr>
            <a:normAutofit/>
          </a:bodyPr>
          <a:lstStyle/>
          <a:p>
            <a:pPr marL="0" indent="0" algn="just">
              <a:buNone/>
            </a:pPr>
            <a:r>
              <a:rPr lang="en-US" dirty="0" smtClean="0">
                <a:solidFill>
                  <a:schemeClr val="accent6">
                    <a:lumMod val="50000"/>
                  </a:schemeClr>
                </a:solidFill>
                <a:latin typeface="Arial Black" panose="020B0A04020102020204" pitchFamily="34" charset="0"/>
                <a:cs typeface="Aharoni" panose="02010803020104030203" pitchFamily="2" charset="-79"/>
              </a:rPr>
              <a:t>4. Electrical </a:t>
            </a:r>
            <a:r>
              <a:rPr lang="en-US" dirty="0">
                <a:solidFill>
                  <a:schemeClr val="accent6">
                    <a:lumMod val="50000"/>
                  </a:schemeClr>
                </a:solidFill>
                <a:latin typeface="Arial Black" panose="020B0A04020102020204" pitchFamily="34" charset="0"/>
                <a:cs typeface="Aharoni" panose="02010803020104030203" pitchFamily="2" charset="-79"/>
              </a:rPr>
              <a:t>fishing:  </a:t>
            </a:r>
            <a:endParaRPr lang="en-US" dirty="0" smtClean="0">
              <a:solidFill>
                <a:schemeClr val="accent6">
                  <a:lumMod val="50000"/>
                </a:schemeClr>
              </a:solidFill>
              <a:latin typeface="Arial Black" panose="020B0A04020102020204" pitchFamily="34" charset="0"/>
              <a:cs typeface="Aharoni" panose="02010803020104030203" pitchFamily="2" charset="-79"/>
            </a:endParaRPr>
          </a:p>
          <a:p>
            <a:pPr marL="0" indent="0" algn="just">
              <a:buNone/>
            </a:pPr>
            <a:r>
              <a:rPr lang="en-US" dirty="0" smtClean="0">
                <a:solidFill>
                  <a:srgbClr val="002060"/>
                </a:solidFill>
                <a:latin typeface="Aharoni" panose="02010803020104030203" pitchFamily="2" charset="-79"/>
                <a:cs typeface="Aharoni" panose="02010803020104030203" pitchFamily="2" charset="-79"/>
              </a:rPr>
              <a:t>Effect </a:t>
            </a:r>
            <a:r>
              <a:rPr lang="en-US" dirty="0">
                <a:solidFill>
                  <a:srgbClr val="002060"/>
                </a:solidFill>
                <a:latin typeface="Aharoni" panose="02010803020104030203" pitchFamily="2" charset="-79"/>
                <a:cs typeface="Aharoni" panose="02010803020104030203" pitchFamily="2" charset="-79"/>
              </a:rPr>
              <a:t>of pulsating electric field on fishes such as first reaction, </a:t>
            </a:r>
            <a:r>
              <a:rPr lang="en-US" dirty="0" err="1">
                <a:solidFill>
                  <a:srgbClr val="002060"/>
                </a:solidFill>
                <a:latin typeface="Aharoni" panose="02010803020104030203" pitchFamily="2" charset="-79"/>
                <a:cs typeface="Aharoni" panose="02010803020104030203" pitchFamily="2" charset="-79"/>
              </a:rPr>
              <a:t>electrotaxis</a:t>
            </a:r>
            <a:r>
              <a:rPr lang="en-US" dirty="0">
                <a:solidFill>
                  <a:srgbClr val="002060"/>
                </a:solidFill>
                <a:latin typeface="Aharoni" panose="02010803020104030203" pitchFamily="2" charset="-79"/>
                <a:cs typeface="Aharoni" panose="02010803020104030203" pitchFamily="2" charset="-79"/>
              </a:rPr>
              <a:t> (anodic attraction), electro-narcosis and electrocution are </a:t>
            </a:r>
            <a:r>
              <a:rPr lang="en-US" dirty="0" err="1">
                <a:solidFill>
                  <a:srgbClr val="002060"/>
                </a:solidFill>
                <a:latin typeface="Aharoni" panose="02010803020104030203" pitchFamily="2" charset="-79"/>
                <a:cs typeface="Aharoni" panose="02010803020104030203" pitchFamily="2" charset="-79"/>
              </a:rPr>
              <a:t>utilised</a:t>
            </a:r>
            <a:r>
              <a:rPr lang="en-US" dirty="0">
                <a:solidFill>
                  <a:srgbClr val="002060"/>
                </a:solidFill>
                <a:latin typeface="Aharoni" panose="02010803020104030203" pitchFamily="2" charset="-79"/>
                <a:cs typeface="Aharoni" panose="02010803020104030203" pitchFamily="2" charset="-79"/>
              </a:rPr>
              <a:t> in electrical fishing equipment. Effect of electric field is also made use of in other fishing systems such as trawls and hook and line to enhance fishing efficiency. </a:t>
            </a:r>
          </a:p>
          <a:p>
            <a:pPr marL="0" indent="0" algn="just">
              <a:buNone/>
            </a:pPr>
            <a:r>
              <a:rPr lang="en-US" dirty="0">
                <a:solidFill>
                  <a:srgbClr val="002060"/>
                </a:solidFill>
                <a:latin typeface="Aharoni" panose="02010803020104030203" pitchFamily="2" charset="-79"/>
                <a:cs typeface="Aharoni" panose="02010803020104030203" pitchFamily="2" charset="-79"/>
              </a:rPr>
              <a:t> </a:t>
            </a:r>
          </a:p>
          <a:p>
            <a:pPr marL="0" indent="0" algn="just">
              <a:buNone/>
            </a:pPr>
            <a:r>
              <a:rPr lang="en-US" b="1" dirty="0" smtClean="0">
                <a:solidFill>
                  <a:schemeClr val="accent6">
                    <a:lumMod val="50000"/>
                  </a:schemeClr>
                </a:solidFill>
                <a:latin typeface="Arial Black" panose="020B0A04020102020204" pitchFamily="34" charset="0"/>
                <a:cs typeface="Aharoni" panose="02010803020104030203" pitchFamily="2" charset="-79"/>
              </a:rPr>
              <a:t>5. Harvesting machines:</a:t>
            </a:r>
          </a:p>
          <a:p>
            <a:pPr marL="0" indent="0" algn="just">
              <a:buNone/>
            </a:pPr>
            <a:r>
              <a:rPr lang="en-US" dirty="0" smtClean="0">
                <a:solidFill>
                  <a:srgbClr val="002060"/>
                </a:solidFill>
                <a:latin typeface="Aharoni" panose="02010803020104030203" pitchFamily="2" charset="-79"/>
                <a:cs typeface="Aharoni" panose="02010803020104030203" pitchFamily="2" charset="-79"/>
              </a:rPr>
              <a:t> </a:t>
            </a:r>
            <a:r>
              <a:rPr lang="en-US" dirty="0">
                <a:solidFill>
                  <a:srgbClr val="002060"/>
                </a:solidFill>
                <a:latin typeface="Aharoni" panose="02010803020104030203" pitchFamily="2" charset="-79"/>
                <a:cs typeface="Aharoni" panose="02010803020104030203" pitchFamily="2" charset="-79"/>
              </a:rPr>
              <a:t>Sophisticated, modern systems like fish pumps which are used to mechanically transfer fish attracted and concentrated by light in the proximity of the vessel; mechanical dredges which make use of hydraulic jets and conveyors or suction equipment for harvesting </a:t>
            </a:r>
            <a:r>
              <a:rPr lang="en-US" dirty="0" err="1">
                <a:solidFill>
                  <a:srgbClr val="002060"/>
                </a:solidFill>
                <a:latin typeface="Aharoni" panose="02010803020104030203" pitchFamily="2" charset="-79"/>
                <a:cs typeface="Aharoni" panose="02010803020104030203" pitchFamily="2" charset="-79"/>
              </a:rPr>
              <a:t>molluscs</a:t>
            </a:r>
            <a:r>
              <a:rPr lang="en-US" dirty="0">
                <a:solidFill>
                  <a:srgbClr val="002060"/>
                </a:solidFill>
                <a:latin typeface="Aharoni" panose="02010803020104030203" pitchFamily="2" charset="-79"/>
                <a:cs typeface="Aharoni" panose="02010803020104030203" pitchFamily="2" charset="-79"/>
              </a:rPr>
              <a:t>; and fully automatic long line systems in which every step in the shooting and hauling operation including baiting and removal catch are automated, could be included in this category.</a:t>
            </a:r>
          </a:p>
          <a:p>
            <a:endParaRPr lang="en-US" dirty="0"/>
          </a:p>
        </p:txBody>
      </p:sp>
    </p:spTree>
    <p:extLst>
      <p:ext uri="{BB962C8B-B14F-4D97-AF65-F5344CB8AC3E}">
        <p14:creationId xmlns:p14="http://schemas.microsoft.com/office/powerpoint/2010/main" val="3607945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458200" cy="6172200"/>
          </a:xfrm>
        </p:spPr>
        <p:txBody>
          <a:bodyPr>
            <a:normAutofit fontScale="90000"/>
          </a:bodyPr>
          <a:lstStyle/>
          <a:p>
            <a:r>
              <a:rPr lang="en-US" sz="2400" dirty="0" smtClean="0">
                <a:solidFill>
                  <a:srgbClr val="7030A0"/>
                </a:solidFill>
                <a:latin typeface="Arial Black" panose="020B0A04020102020204" pitchFamily="34" charset="0"/>
              </a:rPr>
              <a:t>Traditional fishing gears of west Bengal</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1. </a:t>
            </a:r>
            <a:r>
              <a:rPr lang="en-US" sz="2400" dirty="0" err="1" smtClean="0">
                <a:solidFill>
                  <a:srgbClr val="C00000"/>
                </a:solidFill>
                <a:latin typeface="Arial Black" panose="020B0A04020102020204" pitchFamily="34" charset="0"/>
              </a:rPr>
              <a:t>Ghuni</a:t>
            </a:r>
            <a:r>
              <a:rPr lang="en-US" sz="2400" dirty="0" smtClean="0">
                <a:solidFill>
                  <a:srgbClr val="C00000"/>
                </a:solidFill>
                <a:latin typeface="Arial Black" panose="020B0A04020102020204" pitchFamily="34" charset="0"/>
              </a:rPr>
              <a:t>                   17. Dragnet</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2. </a:t>
            </a:r>
            <a:r>
              <a:rPr lang="en-US" sz="2400" dirty="0" err="1" smtClean="0">
                <a:solidFill>
                  <a:srgbClr val="C00000"/>
                </a:solidFill>
                <a:latin typeface="Arial Black" panose="020B0A04020102020204" pitchFamily="34" charset="0"/>
              </a:rPr>
              <a:t>Mugri</a:t>
            </a:r>
            <a:r>
              <a:rPr lang="en-US" sz="2400" dirty="0" smtClean="0">
                <a:solidFill>
                  <a:srgbClr val="C00000"/>
                </a:solidFill>
                <a:latin typeface="Arial Black" panose="020B0A04020102020204" pitchFamily="34" charset="0"/>
              </a:rPr>
              <a:t>                   18. </a:t>
            </a:r>
            <a:r>
              <a:rPr lang="en-US" sz="2400" dirty="0" err="1" smtClean="0">
                <a:solidFill>
                  <a:srgbClr val="C00000"/>
                </a:solidFill>
                <a:latin typeface="Arial Black" panose="020B0A04020102020204" pitchFamily="34" charset="0"/>
              </a:rPr>
              <a:t>khalui</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3. </a:t>
            </a:r>
            <a:r>
              <a:rPr lang="en-US" sz="2400" dirty="0" err="1" smtClean="0">
                <a:solidFill>
                  <a:srgbClr val="C00000"/>
                </a:solidFill>
                <a:latin typeface="Arial Black" panose="020B0A04020102020204" pitchFamily="34" charset="0"/>
              </a:rPr>
              <a:t>Dughore</a:t>
            </a:r>
            <a:r>
              <a:rPr lang="en-US" sz="2400" dirty="0" smtClean="0">
                <a:solidFill>
                  <a:srgbClr val="C00000"/>
                </a:solidFill>
                <a:latin typeface="Arial Black" panose="020B0A04020102020204" pitchFamily="34" charset="0"/>
              </a:rPr>
              <a:t>              19. </a:t>
            </a:r>
            <a:r>
              <a:rPr lang="en-US" sz="2400" dirty="0" err="1" smtClean="0">
                <a:solidFill>
                  <a:srgbClr val="C00000"/>
                </a:solidFill>
                <a:latin typeface="Arial Black" panose="020B0A04020102020204" pitchFamily="34" charset="0"/>
              </a:rPr>
              <a:t>khadui</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4. Polo                      20. </a:t>
            </a:r>
            <a:r>
              <a:rPr lang="en-US" sz="2400" dirty="0" err="1" smtClean="0">
                <a:solidFill>
                  <a:srgbClr val="C00000"/>
                </a:solidFill>
                <a:latin typeface="Arial Black" panose="020B0A04020102020204" pitchFamily="34" charset="0"/>
              </a:rPr>
              <a:t>dhekijal</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5. </a:t>
            </a:r>
            <a:r>
              <a:rPr lang="en-US" sz="2400" dirty="0" err="1" smtClean="0">
                <a:solidFill>
                  <a:srgbClr val="C00000"/>
                </a:solidFill>
                <a:latin typeface="Arial Black" panose="020B0A04020102020204" pitchFamily="34" charset="0"/>
              </a:rPr>
              <a:t>Polui</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6. Tati</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7. </a:t>
            </a:r>
            <a:r>
              <a:rPr lang="en-US" sz="2400" dirty="0" err="1" smtClean="0">
                <a:solidFill>
                  <a:srgbClr val="C00000"/>
                </a:solidFill>
                <a:latin typeface="Arial Black" panose="020B0A04020102020204" pitchFamily="34" charset="0"/>
              </a:rPr>
              <a:t>ciyara</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8. </a:t>
            </a:r>
            <a:r>
              <a:rPr lang="en-US" sz="2400" dirty="0" err="1" smtClean="0">
                <a:solidFill>
                  <a:srgbClr val="C00000"/>
                </a:solidFill>
                <a:latin typeface="Arial Black" panose="020B0A04020102020204" pitchFamily="34" charset="0"/>
              </a:rPr>
              <a:t>Torodung</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9. </a:t>
            </a:r>
            <a:r>
              <a:rPr lang="en-US" sz="2400" dirty="0" err="1" smtClean="0">
                <a:solidFill>
                  <a:srgbClr val="C00000"/>
                </a:solidFill>
                <a:latin typeface="Arial Black" panose="020B0A04020102020204" pitchFamily="34" charset="0"/>
              </a:rPr>
              <a:t>fulkuchi</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10. </a:t>
            </a:r>
            <a:r>
              <a:rPr lang="en-US" sz="2400" dirty="0" err="1" smtClean="0">
                <a:solidFill>
                  <a:srgbClr val="C00000"/>
                </a:solidFill>
                <a:latin typeface="Arial Black" panose="020B0A04020102020204" pitchFamily="34" charset="0"/>
              </a:rPr>
              <a:t>Barshi</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11. </a:t>
            </a:r>
            <a:r>
              <a:rPr lang="en-US" sz="2400" dirty="0" err="1" smtClean="0">
                <a:solidFill>
                  <a:srgbClr val="C00000"/>
                </a:solidFill>
                <a:latin typeface="Arial Black" panose="020B0A04020102020204" pitchFamily="34" charset="0"/>
              </a:rPr>
              <a:t>hotach</a:t>
            </a:r>
            <a:r>
              <a:rPr lang="en-US" sz="2400" dirty="0" smtClean="0">
                <a:solidFill>
                  <a:srgbClr val="C00000"/>
                </a:solidFill>
                <a:latin typeface="Arial Black" panose="020B0A04020102020204" pitchFamily="34" charset="0"/>
              </a:rPr>
              <a:t> </a:t>
            </a:r>
            <a:r>
              <a:rPr lang="en-US" sz="2400" dirty="0" err="1" smtClean="0">
                <a:solidFill>
                  <a:srgbClr val="C00000"/>
                </a:solidFill>
                <a:latin typeface="Arial Black" panose="020B0A04020102020204" pitchFamily="34" charset="0"/>
              </a:rPr>
              <a:t>jal</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12. </a:t>
            </a:r>
            <a:r>
              <a:rPr lang="en-US" sz="2400" dirty="0" err="1" smtClean="0">
                <a:solidFill>
                  <a:srgbClr val="C00000"/>
                </a:solidFill>
                <a:latin typeface="Arial Black" panose="020B0A04020102020204" pitchFamily="34" charset="0"/>
              </a:rPr>
              <a:t>chakna</a:t>
            </a:r>
            <a:r>
              <a:rPr lang="en-US" sz="2400" dirty="0" smtClean="0">
                <a:solidFill>
                  <a:srgbClr val="C00000"/>
                </a:solidFill>
                <a:latin typeface="Arial Black" panose="020B0A04020102020204" pitchFamily="34" charset="0"/>
              </a:rPr>
              <a:t> </a:t>
            </a:r>
            <a:r>
              <a:rPr lang="en-US" sz="2400" dirty="0" err="1" smtClean="0">
                <a:solidFill>
                  <a:srgbClr val="C00000"/>
                </a:solidFill>
                <a:latin typeface="Arial Black" panose="020B0A04020102020204" pitchFamily="34" charset="0"/>
              </a:rPr>
              <a:t>jal</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13. </a:t>
            </a:r>
            <a:r>
              <a:rPr lang="en-US" sz="2400" dirty="0" err="1" smtClean="0">
                <a:solidFill>
                  <a:srgbClr val="C00000"/>
                </a:solidFill>
                <a:latin typeface="Arial Black" panose="020B0A04020102020204" pitchFamily="34" charset="0"/>
              </a:rPr>
              <a:t>ghat</a:t>
            </a:r>
            <a:r>
              <a:rPr lang="en-US" sz="2400" dirty="0" smtClean="0">
                <a:solidFill>
                  <a:srgbClr val="C00000"/>
                </a:solidFill>
                <a:latin typeface="Arial Black" panose="020B0A04020102020204" pitchFamily="34" charset="0"/>
              </a:rPr>
              <a:t> </a:t>
            </a:r>
            <a:r>
              <a:rPr lang="en-US" sz="2400" dirty="0" err="1" smtClean="0">
                <a:solidFill>
                  <a:srgbClr val="C00000"/>
                </a:solidFill>
                <a:latin typeface="Arial Black" panose="020B0A04020102020204" pitchFamily="34" charset="0"/>
              </a:rPr>
              <a:t>jal</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14. </a:t>
            </a:r>
            <a:r>
              <a:rPr lang="en-US" sz="2400" dirty="0" err="1" smtClean="0">
                <a:solidFill>
                  <a:srgbClr val="C00000"/>
                </a:solidFill>
                <a:latin typeface="Arial Black" panose="020B0A04020102020204" pitchFamily="34" charset="0"/>
              </a:rPr>
              <a:t>chaap</a:t>
            </a:r>
            <a:r>
              <a:rPr lang="en-US" sz="2400" dirty="0" smtClean="0">
                <a:solidFill>
                  <a:srgbClr val="C00000"/>
                </a:solidFill>
                <a:latin typeface="Arial Black" panose="020B0A04020102020204" pitchFamily="34" charset="0"/>
              </a:rPr>
              <a:t> </a:t>
            </a:r>
            <a:r>
              <a:rPr lang="en-US" sz="2400" dirty="0" err="1" smtClean="0">
                <a:solidFill>
                  <a:srgbClr val="C00000"/>
                </a:solidFill>
                <a:latin typeface="Arial Black" panose="020B0A04020102020204" pitchFamily="34" charset="0"/>
              </a:rPr>
              <a:t>jal</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15. </a:t>
            </a:r>
            <a:r>
              <a:rPr lang="en-US" sz="2400" dirty="0" err="1" smtClean="0">
                <a:solidFill>
                  <a:srgbClr val="C00000"/>
                </a:solidFill>
                <a:latin typeface="Arial Black" panose="020B0A04020102020204" pitchFamily="34" charset="0"/>
              </a:rPr>
              <a:t>khapla</a:t>
            </a:r>
            <a:r>
              <a:rPr lang="en-US" sz="2400" dirty="0" smtClean="0">
                <a:solidFill>
                  <a:srgbClr val="C00000"/>
                </a:solidFill>
                <a:latin typeface="Arial Black" panose="020B0A04020102020204" pitchFamily="34" charset="0"/>
              </a:rPr>
              <a:t> </a:t>
            </a:r>
            <a:r>
              <a:rPr lang="en-US" sz="2400" dirty="0" err="1" smtClean="0">
                <a:solidFill>
                  <a:srgbClr val="C00000"/>
                </a:solidFill>
                <a:latin typeface="Arial Black" panose="020B0A04020102020204" pitchFamily="34" charset="0"/>
              </a:rPr>
              <a:t>jal</a:t>
            </a:r>
            <a:r>
              <a:rPr lang="en-US" sz="2400" dirty="0" smtClean="0">
                <a:solidFill>
                  <a:srgbClr val="C00000"/>
                </a:solidFill>
                <a:latin typeface="Arial Black" panose="020B0A04020102020204" pitchFamily="34" charset="0"/>
              </a:rPr>
              <a:t/>
            </a:r>
            <a:br>
              <a:rPr lang="en-US" sz="2400" dirty="0" smtClean="0">
                <a:solidFill>
                  <a:srgbClr val="C00000"/>
                </a:solidFill>
                <a:latin typeface="Arial Black" panose="020B0A04020102020204" pitchFamily="34" charset="0"/>
              </a:rPr>
            </a:br>
            <a:r>
              <a:rPr lang="en-US" sz="2400" dirty="0" smtClean="0">
                <a:solidFill>
                  <a:srgbClr val="C00000"/>
                </a:solidFill>
                <a:latin typeface="Arial Black" panose="020B0A04020102020204" pitchFamily="34" charset="0"/>
              </a:rPr>
              <a:t>16. </a:t>
            </a:r>
            <a:r>
              <a:rPr lang="en-US" sz="2400" dirty="0" err="1" smtClean="0">
                <a:solidFill>
                  <a:srgbClr val="C00000"/>
                </a:solidFill>
                <a:latin typeface="Arial Black" panose="020B0A04020102020204" pitchFamily="34" charset="0"/>
              </a:rPr>
              <a:t>puthi</a:t>
            </a:r>
            <a:r>
              <a:rPr lang="en-US" sz="2400" dirty="0" smtClean="0">
                <a:solidFill>
                  <a:srgbClr val="C00000"/>
                </a:solidFill>
                <a:latin typeface="Arial Black" panose="020B0A04020102020204" pitchFamily="34" charset="0"/>
              </a:rPr>
              <a:t> </a:t>
            </a:r>
            <a:r>
              <a:rPr lang="en-US" sz="2400" dirty="0" err="1" smtClean="0">
                <a:solidFill>
                  <a:srgbClr val="C00000"/>
                </a:solidFill>
                <a:latin typeface="Arial Black" panose="020B0A04020102020204" pitchFamily="34" charset="0"/>
              </a:rPr>
              <a:t>jal</a:t>
            </a:r>
            <a:endParaRPr lang="en-US" sz="2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0295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686800" cy="5181600"/>
          </a:xfrm>
        </p:spPr>
        <p:txBody>
          <a:bodyPr>
            <a:normAutofit/>
          </a:bodyPr>
          <a:lstStyle/>
          <a:p>
            <a:r>
              <a:rPr lang="en-US" dirty="0" smtClean="0">
                <a:solidFill>
                  <a:srgbClr val="C00000"/>
                </a:solidFill>
                <a:latin typeface="Aharoni" panose="02010803020104030203" pitchFamily="2" charset="-79"/>
                <a:cs typeface="Aharoni" panose="02010803020104030203" pitchFamily="2" charset="-79"/>
              </a:rPr>
              <a:t>design of Fishing </a:t>
            </a:r>
            <a:r>
              <a:rPr lang="en-US" dirty="0">
                <a:solidFill>
                  <a:srgbClr val="C00000"/>
                </a:solidFill>
                <a:latin typeface="Aharoni" panose="02010803020104030203" pitchFamily="2" charset="-79"/>
                <a:cs typeface="Aharoni" panose="02010803020104030203" pitchFamily="2" charset="-79"/>
              </a:rPr>
              <a:t>gear </a:t>
            </a:r>
            <a:r>
              <a:rPr lang="en-US" dirty="0" smtClean="0"/>
              <a:t/>
            </a:r>
            <a:br>
              <a:rPr lang="en-US" dirty="0" smtClean="0"/>
            </a:br>
            <a:r>
              <a:rPr lang="en-US" dirty="0"/>
              <a:t/>
            </a:r>
            <a:br>
              <a:rPr lang="en-US" dirty="0"/>
            </a:br>
            <a:r>
              <a:rPr lang="en-US" sz="2400" b="1" dirty="0" smtClean="0">
                <a:solidFill>
                  <a:srgbClr val="002060"/>
                </a:solidFill>
                <a:latin typeface="Arial Narrow" panose="020B0606020202030204" pitchFamily="34" charset="0"/>
              </a:rPr>
              <a:t>Designing </a:t>
            </a:r>
            <a:r>
              <a:rPr lang="en-US" sz="2400" b="1" dirty="0">
                <a:solidFill>
                  <a:srgbClr val="002060"/>
                </a:solidFill>
                <a:latin typeface="Arial Narrow" panose="020B0606020202030204" pitchFamily="34" charset="0"/>
              </a:rPr>
              <a:t>process involves a divergent phase when analysis of the situation, statement of needs, specifications, standards of operation and constraints are spelt out; a transformational phase which includes generation of design ideas; and a convergence phase during which an evaluation in terms of objectives of design, utility and economic viability, prototype development, testing and evaluation takes </a:t>
            </a:r>
            <a:r>
              <a:rPr lang="en-US" sz="2400" b="1" dirty="0" smtClean="0">
                <a:solidFill>
                  <a:srgbClr val="002060"/>
                </a:solidFill>
                <a:latin typeface="Arial Narrow" panose="020B0606020202030204" pitchFamily="34" charset="0"/>
              </a:rPr>
              <a:t>place. </a:t>
            </a:r>
            <a:endParaRPr lang="en-US" sz="24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442437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458200" cy="5334000"/>
          </a:xfrm>
        </p:spPr>
        <p:txBody>
          <a:bodyPr/>
          <a:lstStyle/>
          <a:p>
            <a:pPr marL="0" indent="0">
              <a:buNone/>
            </a:pPr>
            <a:r>
              <a:rPr lang="en-US" sz="2800" dirty="0">
                <a:solidFill>
                  <a:srgbClr val="C00000"/>
                </a:solidFill>
                <a:latin typeface="Aharoni" panose="02010803020104030203" pitchFamily="2" charset="-79"/>
                <a:cs typeface="Aharoni" panose="02010803020104030203" pitchFamily="2" charset="-79"/>
              </a:rPr>
              <a:t>Factors affecting fishing gear design </a:t>
            </a:r>
            <a:endParaRPr lang="en-US" sz="2800" dirty="0" smtClean="0">
              <a:solidFill>
                <a:srgbClr val="C00000"/>
              </a:solidFill>
              <a:latin typeface="Aharoni" panose="02010803020104030203" pitchFamily="2" charset="-79"/>
              <a:cs typeface="Aharoni" panose="02010803020104030203" pitchFamily="2" charset="-79"/>
            </a:endParaRPr>
          </a:p>
          <a:p>
            <a:pPr marL="0" indent="0">
              <a:buNone/>
            </a:pPr>
            <a:r>
              <a:rPr lang="en-US" sz="2400" dirty="0" smtClean="0">
                <a:latin typeface="Aharoni" panose="02010803020104030203" pitchFamily="2" charset="-79"/>
                <a:cs typeface="Aharoni" panose="02010803020104030203" pitchFamily="2" charset="-79"/>
              </a:rPr>
              <a:t> </a:t>
            </a:r>
            <a:r>
              <a:rPr lang="en-US" sz="2400" dirty="0">
                <a:solidFill>
                  <a:srgbClr val="002060"/>
                </a:solidFill>
                <a:latin typeface="Aharoni" panose="02010803020104030203" pitchFamily="2" charset="-79"/>
                <a:cs typeface="Aharoni" panose="02010803020104030203" pitchFamily="2" charset="-79"/>
              </a:rPr>
              <a:t>(</a:t>
            </a:r>
            <a:r>
              <a:rPr lang="en-US" sz="2400" dirty="0" err="1">
                <a:solidFill>
                  <a:srgbClr val="002060"/>
                </a:solidFill>
                <a:latin typeface="Aharoni" panose="02010803020104030203" pitchFamily="2" charset="-79"/>
                <a:cs typeface="Aharoni" panose="02010803020104030203" pitchFamily="2" charset="-79"/>
              </a:rPr>
              <a:t>i</a:t>
            </a:r>
            <a:r>
              <a:rPr lang="en-US" sz="2400" dirty="0">
                <a:solidFill>
                  <a:srgbClr val="002060"/>
                </a:solidFill>
                <a:latin typeface="Aharoni" panose="02010803020104030203" pitchFamily="2" charset="-79"/>
                <a:cs typeface="Aharoni" panose="02010803020104030203" pitchFamily="2" charset="-79"/>
              </a:rPr>
              <a:t>) </a:t>
            </a:r>
            <a:r>
              <a:rPr lang="en-US" sz="2400" dirty="0" smtClean="0">
                <a:solidFill>
                  <a:srgbClr val="002060"/>
                </a:solidFill>
                <a:latin typeface="Aharoni" panose="02010803020104030203" pitchFamily="2" charset="-79"/>
                <a:cs typeface="Aharoni" panose="02010803020104030203" pitchFamily="2" charset="-79"/>
              </a:rPr>
              <a:t>Biology</a:t>
            </a:r>
            <a:r>
              <a:rPr lang="en-US" sz="2400" dirty="0">
                <a:solidFill>
                  <a:srgbClr val="002060"/>
                </a:solidFill>
                <a:latin typeface="Aharoni" panose="02010803020104030203" pitchFamily="2" charset="-79"/>
                <a:cs typeface="Aharoni" panose="02010803020104030203" pitchFamily="2" charset="-79"/>
              </a:rPr>
              <a:t>, </a:t>
            </a:r>
            <a:r>
              <a:rPr lang="en-US" sz="2400" dirty="0" err="1">
                <a:solidFill>
                  <a:srgbClr val="002060"/>
                </a:solidFill>
                <a:latin typeface="Aharoni" panose="02010803020104030203" pitchFamily="2" charset="-79"/>
                <a:cs typeface="Aharoni" panose="02010803020104030203" pitchFamily="2" charset="-79"/>
              </a:rPr>
              <a:t>behaviour</a:t>
            </a:r>
            <a:r>
              <a:rPr lang="en-US" sz="2400" dirty="0">
                <a:solidFill>
                  <a:srgbClr val="002060"/>
                </a:solidFill>
                <a:latin typeface="Aharoni" panose="02010803020104030203" pitchFamily="2" charset="-79"/>
                <a:cs typeface="Aharoni" panose="02010803020104030203" pitchFamily="2" charset="-79"/>
              </a:rPr>
              <a:t> and distribution of target species; </a:t>
            </a:r>
            <a:endParaRPr lang="en-US" sz="2400" dirty="0" smtClean="0">
              <a:solidFill>
                <a:srgbClr val="002060"/>
              </a:solidFill>
              <a:latin typeface="Aharoni" panose="02010803020104030203" pitchFamily="2" charset="-79"/>
              <a:cs typeface="Aharoni" panose="02010803020104030203" pitchFamily="2" charset="-79"/>
            </a:endParaRPr>
          </a:p>
          <a:p>
            <a:pPr marL="0" indent="0">
              <a:buNone/>
            </a:pPr>
            <a:r>
              <a:rPr lang="en-US" sz="2400" dirty="0" smtClean="0">
                <a:solidFill>
                  <a:srgbClr val="002060"/>
                </a:solidFill>
                <a:latin typeface="Aharoni" panose="02010803020104030203" pitchFamily="2" charset="-79"/>
                <a:cs typeface="Aharoni" panose="02010803020104030203" pitchFamily="2" charset="-79"/>
              </a:rPr>
              <a:t>(</a:t>
            </a:r>
            <a:r>
              <a:rPr lang="en-US" sz="2400" dirty="0">
                <a:solidFill>
                  <a:srgbClr val="002060"/>
                </a:solidFill>
                <a:latin typeface="Aharoni" panose="02010803020104030203" pitchFamily="2" charset="-79"/>
                <a:cs typeface="Aharoni" panose="02010803020104030203" pitchFamily="2" charset="-79"/>
              </a:rPr>
              <a:t>ii) </a:t>
            </a:r>
            <a:r>
              <a:rPr lang="en-US" sz="2400" dirty="0" smtClean="0">
                <a:solidFill>
                  <a:srgbClr val="002060"/>
                </a:solidFill>
                <a:latin typeface="Aharoni" panose="02010803020104030203" pitchFamily="2" charset="-79"/>
                <a:cs typeface="Aharoni" panose="02010803020104030203" pitchFamily="2" charset="-79"/>
              </a:rPr>
              <a:t>Fishing </a:t>
            </a:r>
            <a:r>
              <a:rPr lang="en-US" sz="2400" dirty="0">
                <a:solidFill>
                  <a:srgbClr val="002060"/>
                </a:solidFill>
                <a:latin typeface="Aharoni" panose="02010803020104030203" pitchFamily="2" charset="-79"/>
                <a:cs typeface="Aharoni" panose="02010803020104030203" pitchFamily="2" charset="-79"/>
              </a:rPr>
              <a:t>depth, current and visibility</a:t>
            </a:r>
            <a:r>
              <a:rPr lang="en-US" sz="2400" dirty="0" smtClean="0">
                <a:solidFill>
                  <a:srgbClr val="002060"/>
                </a:solidFill>
                <a:latin typeface="Aharoni" panose="02010803020104030203" pitchFamily="2" charset="-79"/>
                <a:cs typeface="Aharoni" panose="02010803020104030203" pitchFamily="2" charset="-79"/>
              </a:rPr>
              <a:t>;</a:t>
            </a:r>
          </a:p>
          <a:p>
            <a:pPr marL="0" indent="0">
              <a:buNone/>
            </a:pPr>
            <a:r>
              <a:rPr lang="en-US" sz="2400" dirty="0" smtClean="0">
                <a:solidFill>
                  <a:srgbClr val="002060"/>
                </a:solidFill>
                <a:latin typeface="Aharoni" panose="02010803020104030203" pitchFamily="2" charset="-79"/>
                <a:cs typeface="Aharoni" panose="02010803020104030203" pitchFamily="2" charset="-79"/>
              </a:rPr>
              <a:t> </a:t>
            </a:r>
            <a:r>
              <a:rPr lang="en-US" sz="2400" dirty="0">
                <a:solidFill>
                  <a:srgbClr val="002060"/>
                </a:solidFill>
                <a:latin typeface="Aharoni" panose="02010803020104030203" pitchFamily="2" charset="-79"/>
                <a:cs typeface="Aharoni" panose="02010803020104030203" pitchFamily="2" charset="-79"/>
              </a:rPr>
              <a:t>(iii) B</a:t>
            </a:r>
            <a:r>
              <a:rPr lang="en-US" sz="2400" dirty="0" smtClean="0">
                <a:solidFill>
                  <a:srgbClr val="002060"/>
                </a:solidFill>
                <a:latin typeface="Aharoni" panose="02010803020104030203" pitchFamily="2" charset="-79"/>
                <a:cs typeface="Aharoni" panose="02010803020104030203" pitchFamily="2" charset="-79"/>
              </a:rPr>
              <a:t>ottom </a:t>
            </a:r>
            <a:r>
              <a:rPr lang="en-US" sz="2400" dirty="0">
                <a:solidFill>
                  <a:srgbClr val="002060"/>
                </a:solidFill>
                <a:latin typeface="Aharoni" panose="02010803020104030203" pitchFamily="2" charset="-79"/>
                <a:cs typeface="Aharoni" panose="02010803020104030203" pitchFamily="2" charset="-79"/>
              </a:rPr>
              <a:t>conditions; </a:t>
            </a:r>
            <a:r>
              <a:rPr lang="en-US" sz="2400" dirty="0" smtClean="0">
                <a:solidFill>
                  <a:srgbClr val="002060"/>
                </a:solidFill>
                <a:latin typeface="Aharoni" panose="02010803020104030203" pitchFamily="2" charset="-79"/>
                <a:cs typeface="Aharoni" panose="02010803020104030203" pitchFamily="2" charset="-79"/>
              </a:rPr>
              <a:t>and</a:t>
            </a:r>
          </a:p>
          <a:p>
            <a:pPr marL="0" indent="0">
              <a:buNone/>
            </a:pPr>
            <a:r>
              <a:rPr lang="en-US" sz="2400" dirty="0" smtClean="0">
                <a:solidFill>
                  <a:srgbClr val="002060"/>
                </a:solidFill>
                <a:latin typeface="Aharoni" panose="02010803020104030203" pitchFamily="2" charset="-79"/>
                <a:cs typeface="Aharoni" panose="02010803020104030203" pitchFamily="2" charset="-79"/>
              </a:rPr>
              <a:t> </a:t>
            </a:r>
            <a:r>
              <a:rPr lang="en-US" sz="2400" dirty="0">
                <a:solidFill>
                  <a:srgbClr val="002060"/>
                </a:solidFill>
                <a:latin typeface="Aharoni" panose="02010803020104030203" pitchFamily="2" charset="-79"/>
                <a:cs typeface="Aharoni" panose="02010803020104030203" pitchFamily="2" charset="-79"/>
              </a:rPr>
              <a:t>(iv) </a:t>
            </a:r>
            <a:r>
              <a:rPr lang="en-US" sz="2400" dirty="0" smtClean="0">
                <a:solidFill>
                  <a:srgbClr val="002060"/>
                </a:solidFill>
                <a:latin typeface="Aharoni" panose="02010803020104030203" pitchFamily="2" charset="-79"/>
                <a:cs typeface="Aharoni" panose="02010803020104030203" pitchFamily="2" charset="-79"/>
              </a:rPr>
              <a:t>Other </a:t>
            </a:r>
            <a:r>
              <a:rPr lang="en-US" sz="2400" dirty="0">
                <a:solidFill>
                  <a:srgbClr val="002060"/>
                </a:solidFill>
                <a:latin typeface="Aharoni" panose="02010803020104030203" pitchFamily="2" charset="-79"/>
                <a:cs typeface="Aharoni" panose="02010803020104030203" pitchFamily="2" charset="-79"/>
              </a:rPr>
              <a:t>factors such as the scale of operations, size and engine power of fishing vessel, energy conservation objectives, selectivity and resource conservation objectives. </a:t>
            </a:r>
          </a:p>
        </p:txBody>
      </p:sp>
    </p:spTree>
    <p:extLst>
      <p:ext uri="{BB962C8B-B14F-4D97-AF65-F5344CB8AC3E}">
        <p14:creationId xmlns:p14="http://schemas.microsoft.com/office/powerpoint/2010/main" val="4010019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1200" dirty="0"/>
              <a:t/>
            </a:r>
            <a:br>
              <a:rPr lang="en-US" altLang="en-US" sz="1200" dirty="0"/>
            </a:br>
            <a:endParaRPr lang="en-US" sz="1200" dirty="0"/>
          </a:p>
        </p:txBody>
      </p:sp>
      <p:sp>
        <p:nvSpPr>
          <p:cNvPr id="3" name="Subtitle 2"/>
          <p:cNvSpPr>
            <a:spLocks noGrp="1"/>
          </p:cNvSpPr>
          <p:nvPr>
            <p:ph type="subTitle" idx="4294967295"/>
          </p:nvPr>
        </p:nvSpPr>
        <p:spPr>
          <a:xfrm>
            <a:off x="152400" y="304800"/>
            <a:ext cx="8991600" cy="5943600"/>
          </a:xfrm>
        </p:spPr>
        <p:txBody>
          <a:bodyPr>
            <a:normAutofit fontScale="92500" lnSpcReduction="10000"/>
          </a:bodyPr>
          <a:lstStyle/>
          <a:p>
            <a:pPr marL="0" indent="0" algn="ctr">
              <a:buNone/>
            </a:pPr>
            <a:r>
              <a:rPr lang="en-US" sz="2400" b="1" dirty="0">
                <a:solidFill>
                  <a:srgbClr val="7A127A"/>
                </a:solidFill>
                <a:latin typeface="Franklin Gothic Book" panose="020B0503020102020204" pitchFamily="34" charset="0"/>
              </a:rPr>
              <a:t>Fishing is the activity of trying to </a:t>
            </a:r>
            <a:r>
              <a:rPr lang="en-US" sz="2400" b="1" dirty="0" smtClean="0">
                <a:solidFill>
                  <a:srgbClr val="7A127A"/>
                </a:solidFill>
                <a:latin typeface="Franklin Gothic Book" panose="020B0503020102020204" pitchFamily="34" charset="0"/>
              </a:rPr>
              <a:t>catch fish and it is </a:t>
            </a:r>
            <a:r>
              <a:rPr lang="en-US" sz="2400" b="1" dirty="0">
                <a:solidFill>
                  <a:srgbClr val="7A127A"/>
                </a:solidFill>
                <a:latin typeface="Franklin Gothic Book" panose="020B0503020102020204" pitchFamily="34" charset="0"/>
              </a:rPr>
              <a:t>normally caught </a:t>
            </a:r>
            <a:r>
              <a:rPr lang="en-US" sz="2400" b="1" dirty="0" smtClean="0">
                <a:solidFill>
                  <a:srgbClr val="7A127A"/>
                </a:solidFill>
                <a:latin typeface="Franklin Gothic Book" panose="020B0503020102020204" pitchFamily="34" charset="0"/>
              </a:rPr>
              <a:t>by using any kind of device that is called gears</a:t>
            </a:r>
            <a:r>
              <a:rPr lang="en-US" sz="2400" dirty="0" smtClean="0">
                <a:solidFill>
                  <a:schemeClr val="bg1"/>
                </a:solidFill>
                <a:latin typeface="Franklin Gothic Book" panose="020B0503020102020204" pitchFamily="34" charset="0"/>
              </a:rPr>
              <a:t>.</a:t>
            </a:r>
            <a:r>
              <a:rPr lang="en-US" sz="2400" dirty="0">
                <a:solidFill>
                  <a:schemeClr val="bg1"/>
                </a:solidFill>
                <a:latin typeface="Franklin Gothic Book" panose="020B0503020102020204" pitchFamily="34" charset="0"/>
              </a:rPr>
              <a:t> </a:t>
            </a:r>
            <a:endParaRPr lang="en-US" sz="2400" dirty="0" smtClean="0">
              <a:solidFill>
                <a:schemeClr val="bg1"/>
              </a:solidFill>
              <a:latin typeface="Franklin Gothic Book" panose="020B0503020102020204" pitchFamily="34" charset="0"/>
            </a:endParaRPr>
          </a:p>
          <a:p>
            <a:pPr marL="0" indent="0" algn="just">
              <a:buNone/>
            </a:pPr>
            <a:r>
              <a:rPr lang="en-US" sz="2800" b="1" dirty="0" smtClean="0">
                <a:solidFill>
                  <a:schemeClr val="bg1"/>
                </a:solidFill>
                <a:latin typeface="Arial Black" panose="020B0A04020102020204" pitchFamily="34" charset="0"/>
              </a:rPr>
              <a:t>Fishing type:</a:t>
            </a:r>
          </a:p>
          <a:p>
            <a:pPr marL="0" indent="0">
              <a:buNone/>
            </a:pPr>
            <a:r>
              <a:rPr lang="en-US" sz="2400" b="1" dirty="0" smtClean="0">
                <a:solidFill>
                  <a:srgbClr val="C00000"/>
                </a:solidFill>
                <a:latin typeface="Arial Narrow" panose="020B0606020202030204" pitchFamily="34" charset="0"/>
              </a:rPr>
              <a:t>1. Traditional Fishing: </a:t>
            </a:r>
          </a:p>
          <a:p>
            <a:pPr marL="0" indent="0">
              <a:buNone/>
            </a:pPr>
            <a:r>
              <a:rPr lang="en-US" dirty="0" smtClean="0">
                <a:solidFill>
                  <a:schemeClr val="bg1"/>
                </a:solidFill>
                <a:latin typeface="Franklin Gothic Demi Cond" panose="020B0706030402020204" pitchFamily="34" charset="0"/>
              </a:rPr>
              <a:t>Traditional </a:t>
            </a:r>
            <a:r>
              <a:rPr lang="en-US" dirty="0">
                <a:solidFill>
                  <a:schemeClr val="bg1"/>
                </a:solidFill>
                <a:latin typeface="Franklin Gothic Demi Cond" panose="020B0706030402020204" pitchFamily="34" charset="0"/>
              </a:rPr>
              <a:t>fishing is any kind of small scale, </a:t>
            </a:r>
            <a:r>
              <a:rPr lang="en-US" dirty="0" smtClean="0">
                <a:solidFill>
                  <a:schemeClr val="bg1"/>
                </a:solidFill>
                <a:latin typeface="Franklin Gothic Demi Cond" panose="020B0706030402020204" pitchFamily="34" charset="0"/>
              </a:rPr>
              <a:t>commercial</a:t>
            </a:r>
            <a:r>
              <a:rPr lang="en-US" dirty="0">
                <a:solidFill>
                  <a:schemeClr val="bg1"/>
                </a:solidFill>
                <a:latin typeface="Franklin Gothic Demi Cond" panose="020B0706030402020204" pitchFamily="34" charset="0"/>
              </a:rPr>
              <a:t> </a:t>
            </a:r>
            <a:r>
              <a:rPr lang="en-US" dirty="0" smtClean="0">
                <a:solidFill>
                  <a:schemeClr val="bg1"/>
                </a:solidFill>
                <a:latin typeface="Franklin Gothic Demi Cond" panose="020B0706030402020204" pitchFamily="34" charset="0"/>
              </a:rPr>
              <a:t>or</a:t>
            </a:r>
            <a:r>
              <a:rPr lang="en-US" dirty="0">
                <a:solidFill>
                  <a:schemeClr val="bg1"/>
                </a:solidFill>
                <a:latin typeface="Franklin Gothic Demi Cond" panose="020B0706030402020204" pitchFamily="34" charset="0"/>
              </a:rPr>
              <a:t> </a:t>
            </a:r>
            <a:r>
              <a:rPr lang="en-US" dirty="0" smtClean="0">
                <a:solidFill>
                  <a:schemeClr val="bg1"/>
                </a:solidFill>
                <a:latin typeface="Franklin Gothic Demi Cond" panose="020B0706030402020204" pitchFamily="34" charset="0"/>
              </a:rPr>
              <a:t>subsistence</a:t>
            </a:r>
            <a:r>
              <a:rPr lang="en-US" dirty="0">
                <a:solidFill>
                  <a:schemeClr val="bg1"/>
                </a:solidFill>
                <a:latin typeface="Franklin Gothic Demi Cond" panose="020B0706030402020204" pitchFamily="34" charset="0"/>
              </a:rPr>
              <a:t> </a:t>
            </a:r>
            <a:r>
              <a:rPr lang="en-US" dirty="0" smtClean="0">
                <a:solidFill>
                  <a:schemeClr val="bg1"/>
                </a:solidFill>
                <a:latin typeface="Franklin Gothic Demi Cond" panose="020B0706030402020204" pitchFamily="34" charset="0"/>
              </a:rPr>
              <a:t>fishing </a:t>
            </a:r>
            <a:r>
              <a:rPr lang="en-US" dirty="0">
                <a:solidFill>
                  <a:schemeClr val="bg1"/>
                </a:solidFill>
                <a:latin typeface="Franklin Gothic Demi Cond" panose="020B0706030402020204" pitchFamily="34" charset="0"/>
              </a:rPr>
              <a:t>practices using traditional techniques such as </a:t>
            </a:r>
            <a:r>
              <a:rPr lang="en-US" dirty="0" smtClean="0">
                <a:solidFill>
                  <a:schemeClr val="bg1"/>
                </a:solidFill>
                <a:latin typeface="Franklin Gothic Demi Cond" panose="020B0706030402020204" pitchFamily="34" charset="0"/>
              </a:rPr>
              <a:t>rod</a:t>
            </a:r>
            <a:r>
              <a:rPr lang="en-US" dirty="0">
                <a:solidFill>
                  <a:schemeClr val="bg1"/>
                </a:solidFill>
                <a:latin typeface="Franklin Gothic Demi Cond" panose="020B0706030402020204" pitchFamily="34" charset="0"/>
              </a:rPr>
              <a:t> </a:t>
            </a:r>
            <a:r>
              <a:rPr lang="en-US" dirty="0" smtClean="0">
                <a:solidFill>
                  <a:schemeClr val="bg1"/>
                </a:solidFill>
                <a:latin typeface="Franklin Gothic Demi Cond" panose="020B0706030402020204" pitchFamily="34" charset="0"/>
              </a:rPr>
              <a:t>and</a:t>
            </a:r>
            <a:r>
              <a:rPr lang="en-US" dirty="0">
                <a:solidFill>
                  <a:schemeClr val="bg1"/>
                </a:solidFill>
                <a:latin typeface="Franklin Gothic Demi Cond" panose="020B0706030402020204" pitchFamily="34" charset="0"/>
              </a:rPr>
              <a:t> tackle, </a:t>
            </a:r>
            <a:r>
              <a:rPr lang="en-US" dirty="0" smtClean="0">
                <a:solidFill>
                  <a:schemeClr val="bg1"/>
                </a:solidFill>
                <a:latin typeface="Franklin Gothic Demi Cond" panose="020B0706030402020204" pitchFamily="34" charset="0"/>
              </a:rPr>
              <a:t>arrows</a:t>
            </a:r>
            <a:r>
              <a:rPr lang="en-US" dirty="0">
                <a:solidFill>
                  <a:schemeClr val="bg1"/>
                </a:solidFill>
                <a:latin typeface="Franklin Gothic Demi Cond" panose="020B0706030402020204" pitchFamily="34" charset="0"/>
              </a:rPr>
              <a:t> </a:t>
            </a:r>
            <a:r>
              <a:rPr lang="en-US" dirty="0" smtClean="0">
                <a:solidFill>
                  <a:schemeClr val="bg1"/>
                </a:solidFill>
                <a:latin typeface="Franklin Gothic Demi Cond" panose="020B0706030402020204" pitchFamily="34" charset="0"/>
              </a:rPr>
              <a:t>and</a:t>
            </a:r>
            <a:r>
              <a:rPr lang="en-US" dirty="0">
                <a:solidFill>
                  <a:schemeClr val="bg1"/>
                </a:solidFill>
                <a:latin typeface="Franklin Gothic Demi Cond" panose="020B0706030402020204" pitchFamily="34" charset="0"/>
              </a:rPr>
              <a:t> </a:t>
            </a:r>
            <a:r>
              <a:rPr lang="en-US" dirty="0" smtClean="0">
                <a:solidFill>
                  <a:schemeClr val="bg1"/>
                </a:solidFill>
                <a:latin typeface="Franklin Gothic Demi Cond" panose="020B0706030402020204" pitchFamily="34" charset="0"/>
              </a:rPr>
              <a:t>harpoons, throw nets</a:t>
            </a:r>
            <a:r>
              <a:rPr lang="en-US" dirty="0">
                <a:solidFill>
                  <a:schemeClr val="bg1"/>
                </a:solidFill>
                <a:latin typeface="Franklin Gothic Demi Cond" panose="020B0706030402020204" pitchFamily="34" charset="0"/>
              </a:rPr>
              <a:t> </a:t>
            </a:r>
            <a:r>
              <a:rPr lang="en-US" dirty="0" smtClean="0">
                <a:solidFill>
                  <a:schemeClr val="bg1"/>
                </a:solidFill>
                <a:latin typeface="Franklin Gothic Demi Cond" panose="020B0706030402020204" pitchFamily="34" charset="0"/>
              </a:rPr>
              <a:t>and </a:t>
            </a:r>
            <a:r>
              <a:rPr lang="en-US" dirty="0">
                <a:solidFill>
                  <a:schemeClr val="bg1"/>
                </a:solidFill>
                <a:latin typeface="Franklin Gothic Demi Cond" panose="020B0706030402020204" pitchFamily="34" charset="0"/>
              </a:rPr>
              <a:t>drag nets, etc.</a:t>
            </a:r>
            <a:endParaRPr lang="en-US" b="1" dirty="0" smtClean="0">
              <a:solidFill>
                <a:schemeClr val="bg1"/>
              </a:solidFill>
              <a:latin typeface="Franklin Gothic Demi Cond" panose="020B0706030402020204" pitchFamily="34" charset="0"/>
            </a:endParaRPr>
          </a:p>
          <a:p>
            <a:pPr marL="0" indent="0">
              <a:buNone/>
            </a:pPr>
            <a:r>
              <a:rPr lang="en-US" sz="2400" dirty="0">
                <a:solidFill>
                  <a:srgbClr val="C00000"/>
                </a:solidFill>
                <a:latin typeface="Franklin Gothic Demi Cond" panose="020B0706030402020204" pitchFamily="34" charset="0"/>
              </a:rPr>
              <a:t> </a:t>
            </a:r>
            <a:r>
              <a:rPr lang="en-US" sz="2400" dirty="0" smtClean="0">
                <a:solidFill>
                  <a:srgbClr val="C00000"/>
                </a:solidFill>
                <a:latin typeface="Franklin Gothic Demi Cond" panose="020B0706030402020204" pitchFamily="34" charset="0"/>
              </a:rPr>
              <a:t>2.</a:t>
            </a:r>
            <a:r>
              <a:rPr lang="en-US" sz="2400" b="1" dirty="0">
                <a:solidFill>
                  <a:srgbClr val="C00000"/>
                </a:solidFill>
                <a:latin typeface="Arial Narrow" panose="020B0606020202030204" pitchFamily="34" charset="0"/>
              </a:rPr>
              <a:t> </a:t>
            </a:r>
            <a:r>
              <a:rPr lang="en-US" sz="2400" b="1" dirty="0" smtClean="0">
                <a:solidFill>
                  <a:srgbClr val="C00000"/>
                </a:solidFill>
                <a:latin typeface="Arial Narrow" panose="020B0606020202030204" pitchFamily="34" charset="0"/>
              </a:rPr>
              <a:t>Recreational and </a:t>
            </a:r>
            <a:r>
              <a:rPr lang="en-US" sz="2400" b="1" dirty="0">
                <a:solidFill>
                  <a:srgbClr val="C00000"/>
                </a:solidFill>
                <a:latin typeface="Arial Narrow" panose="020B0606020202030204" pitchFamily="34" charset="0"/>
              </a:rPr>
              <a:t>sport fishing </a:t>
            </a:r>
            <a:endParaRPr lang="en-US" sz="2400" dirty="0" smtClean="0">
              <a:solidFill>
                <a:srgbClr val="C00000"/>
              </a:solidFill>
              <a:latin typeface="Franklin Gothic Demi Cond" panose="020B0706030402020204" pitchFamily="34" charset="0"/>
            </a:endParaRPr>
          </a:p>
          <a:p>
            <a:pPr marL="0" indent="0">
              <a:buNone/>
            </a:pPr>
            <a:r>
              <a:rPr lang="en-US" sz="2400" dirty="0" smtClean="0">
                <a:solidFill>
                  <a:schemeClr val="bg1"/>
                </a:solidFill>
                <a:latin typeface="Franklin Gothic Demi Cond" panose="020B0706030402020204" pitchFamily="34" charset="0"/>
              </a:rPr>
              <a:t> </a:t>
            </a:r>
            <a:r>
              <a:rPr lang="en-US" b="1" dirty="0" smtClean="0">
                <a:solidFill>
                  <a:schemeClr val="bg1"/>
                </a:solidFill>
                <a:latin typeface="Arial Narrow" panose="020B0606020202030204" pitchFamily="34" charset="0"/>
              </a:rPr>
              <a:t>Recreational</a:t>
            </a:r>
            <a:r>
              <a:rPr lang="en-US" b="1" dirty="0">
                <a:solidFill>
                  <a:schemeClr val="bg1"/>
                </a:solidFill>
                <a:latin typeface="Arial Narrow" panose="020B0606020202030204" pitchFamily="34" charset="0"/>
              </a:rPr>
              <a:t> </a:t>
            </a:r>
            <a:r>
              <a:rPr lang="en-US" b="1" dirty="0" smtClean="0">
                <a:solidFill>
                  <a:schemeClr val="bg1"/>
                </a:solidFill>
                <a:latin typeface="Arial Narrow" panose="020B0606020202030204" pitchFamily="34" charset="0"/>
              </a:rPr>
              <a:t>and </a:t>
            </a:r>
            <a:r>
              <a:rPr lang="en-US" b="1" dirty="0">
                <a:solidFill>
                  <a:schemeClr val="bg1"/>
                </a:solidFill>
                <a:latin typeface="Arial Narrow" panose="020B0606020202030204" pitchFamily="34" charset="0"/>
              </a:rPr>
              <a:t>sport fishing are fishing primarily </a:t>
            </a:r>
            <a:r>
              <a:rPr lang="en-US" b="1" dirty="0" smtClean="0">
                <a:solidFill>
                  <a:schemeClr val="bg1"/>
                </a:solidFill>
                <a:latin typeface="Arial Narrow" panose="020B0606020202030204" pitchFamily="34" charset="0"/>
              </a:rPr>
              <a:t>for pleasure. </a:t>
            </a:r>
            <a:r>
              <a:rPr lang="en-US" b="1" dirty="0">
                <a:solidFill>
                  <a:schemeClr val="bg1"/>
                </a:solidFill>
                <a:latin typeface="Arial Narrow" panose="020B0606020202030204" pitchFamily="34" charset="0"/>
              </a:rPr>
              <a:t>Recreational fishing has </a:t>
            </a:r>
            <a:r>
              <a:rPr lang="en-US" sz="2100" b="1" dirty="0">
                <a:solidFill>
                  <a:schemeClr val="bg1"/>
                </a:solidFill>
                <a:latin typeface="Arial Narrow" panose="020B0606020202030204" pitchFamily="34" charset="0"/>
              </a:rPr>
              <a:t>conventions, rules, licensing restrictions and laws that limit the way in which fish may be caught; typically, these prohibit the use of nets and the catching of fish with hooks not in the mouth. </a:t>
            </a:r>
          </a:p>
          <a:p>
            <a:pPr marL="0" indent="0">
              <a:buNone/>
            </a:pPr>
            <a:r>
              <a:rPr lang="en-US" sz="2600" b="1" dirty="0">
                <a:solidFill>
                  <a:srgbClr val="C00000"/>
                </a:solidFill>
                <a:latin typeface="Arial Narrow" panose="020B0606020202030204" pitchFamily="34" charset="0"/>
              </a:rPr>
              <a:t>3. Commercial Fishing:</a:t>
            </a:r>
          </a:p>
          <a:p>
            <a:pPr marL="0" indent="0">
              <a:buNone/>
            </a:pPr>
            <a:r>
              <a:rPr lang="en-US" sz="2100" b="1" dirty="0">
                <a:solidFill>
                  <a:schemeClr val="bg1"/>
                </a:solidFill>
                <a:latin typeface="Arial Narrow" panose="020B0606020202030204" pitchFamily="34" charset="0"/>
              </a:rPr>
              <a:t>Commercial fishing is the capture of fish for commercial purposes. Those who practice it must often pursue fish far from land under adverse conditions. Commercial fishermen harvest almost all aquatic species</a:t>
            </a:r>
          </a:p>
        </p:txBody>
      </p:sp>
    </p:spTree>
    <p:extLst>
      <p:ext uri="{BB962C8B-B14F-4D97-AF65-F5344CB8AC3E}">
        <p14:creationId xmlns:p14="http://schemas.microsoft.com/office/powerpoint/2010/main" val="3356659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6172200"/>
          </a:xfrm>
        </p:spPr>
        <p:txBody>
          <a:bodyPr>
            <a:normAutofit lnSpcReduction="10000"/>
          </a:bodyPr>
          <a:lstStyle/>
          <a:p>
            <a:r>
              <a:rPr lang="en-US" sz="2800" dirty="0" smtClean="0">
                <a:solidFill>
                  <a:srgbClr val="FF0000"/>
                </a:solidFill>
                <a:latin typeface="Arial Black" panose="020B0A04020102020204" pitchFamily="34" charset="0"/>
              </a:rPr>
              <a:t>Gear selectivity and impact on ecosystem</a:t>
            </a:r>
          </a:p>
          <a:p>
            <a:pPr marL="0" indent="0" algn="just">
              <a:buNone/>
            </a:pPr>
            <a:r>
              <a:rPr lang="en-US" dirty="0">
                <a:solidFill>
                  <a:srgbClr val="002060"/>
                </a:solidFill>
                <a:latin typeface="Arial Black" panose="020B0A04020102020204" pitchFamily="34" charset="0"/>
              </a:rPr>
              <a:t>The effect of fishing on the ecosystem is primarily the removal of the organisms caught in the fishery, but also includes the direct and indirect effects caused by the gear during the catching process - like destruction of bottom habitats (e.g. corals), "ghost fishing" by lost fishing gears, pollution etc</a:t>
            </a:r>
            <a:r>
              <a:rPr lang="en-US" dirty="0" smtClean="0">
                <a:solidFill>
                  <a:srgbClr val="002060"/>
                </a:solidFill>
                <a:latin typeface="Arial Black" panose="020B0A04020102020204" pitchFamily="34" charset="0"/>
              </a:rPr>
              <a:t>.</a:t>
            </a:r>
          </a:p>
          <a:p>
            <a:pPr marL="0" indent="0" algn="just">
              <a:buNone/>
            </a:pPr>
            <a:r>
              <a:rPr lang="en-US" dirty="0" smtClean="0">
                <a:solidFill>
                  <a:srgbClr val="FF0000"/>
                </a:solidFill>
                <a:latin typeface="Arial Black" panose="020B0A04020102020204" pitchFamily="34" charset="0"/>
              </a:rPr>
              <a:t>These includes:</a:t>
            </a:r>
          </a:p>
          <a:p>
            <a:pPr marL="0" indent="0">
              <a:buNone/>
            </a:pPr>
            <a:r>
              <a:rPr lang="en-US" dirty="0" smtClean="0">
                <a:solidFill>
                  <a:schemeClr val="accent5">
                    <a:lumMod val="75000"/>
                  </a:schemeClr>
                </a:solidFill>
                <a:latin typeface="Arial Black" panose="020B0A04020102020204" pitchFamily="34" charset="0"/>
              </a:rPr>
              <a:t>1. </a:t>
            </a:r>
            <a:r>
              <a:rPr lang="en-US" i="1" u="sng" dirty="0">
                <a:solidFill>
                  <a:schemeClr val="accent5">
                    <a:lumMod val="75000"/>
                  </a:schemeClr>
                </a:solidFill>
                <a:latin typeface="Arial Black" panose="020B0A04020102020204" pitchFamily="34" charset="0"/>
              </a:rPr>
              <a:t>Selectivity</a:t>
            </a:r>
            <a:endParaRPr lang="en-US" dirty="0">
              <a:solidFill>
                <a:schemeClr val="accent5">
                  <a:lumMod val="75000"/>
                </a:schemeClr>
              </a:solidFill>
              <a:latin typeface="Arial Black" panose="020B0A04020102020204" pitchFamily="34" charset="0"/>
            </a:endParaRPr>
          </a:p>
          <a:p>
            <a:pPr marL="0" indent="0" algn="just">
              <a:buNone/>
            </a:pPr>
            <a:r>
              <a:rPr lang="en-US" dirty="0">
                <a:solidFill>
                  <a:srgbClr val="002060"/>
                </a:solidFill>
                <a:latin typeface="Arial Black" panose="020B0A04020102020204" pitchFamily="34" charset="0"/>
              </a:rPr>
              <a:t>The selectivity of a certain fishing method depends on its ability to select the desired ("target") species and sizes of fish from the variety of organisms present in the area where the fishery is conducted</a:t>
            </a:r>
            <a:r>
              <a:rPr lang="en-US" dirty="0" smtClean="0">
                <a:solidFill>
                  <a:srgbClr val="002060"/>
                </a:solidFill>
                <a:latin typeface="Arial Black" panose="020B0A04020102020204" pitchFamily="34" charset="0"/>
              </a:rPr>
              <a:t>.</a:t>
            </a:r>
          </a:p>
          <a:p>
            <a:pPr marL="0" indent="0">
              <a:buNone/>
            </a:pPr>
            <a:r>
              <a:rPr lang="en-US" dirty="0" smtClean="0">
                <a:solidFill>
                  <a:schemeClr val="accent5">
                    <a:lumMod val="75000"/>
                  </a:schemeClr>
                </a:solidFill>
                <a:latin typeface="Arial Black" panose="020B0A04020102020204" pitchFamily="34" charset="0"/>
              </a:rPr>
              <a:t>2. </a:t>
            </a:r>
            <a:r>
              <a:rPr lang="en-US" i="1" u="sng" dirty="0">
                <a:solidFill>
                  <a:schemeClr val="accent5">
                    <a:lumMod val="75000"/>
                  </a:schemeClr>
                </a:solidFill>
                <a:latin typeface="Arial Black" panose="020B0A04020102020204" pitchFamily="34" charset="0"/>
              </a:rPr>
              <a:t>Bycatch</a:t>
            </a:r>
            <a:endParaRPr lang="en-US" dirty="0">
              <a:solidFill>
                <a:schemeClr val="accent5">
                  <a:lumMod val="75000"/>
                </a:schemeClr>
              </a:solidFill>
              <a:latin typeface="Arial Black" panose="020B0A04020102020204" pitchFamily="34" charset="0"/>
            </a:endParaRPr>
          </a:p>
          <a:p>
            <a:pPr marL="0" indent="0" algn="just">
              <a:buNone/>
            </a:pPr>
            <a:r>
              <a:rPr lang="en-US" dirty="0">
                <a:solidFill>
                  <a:srgbClr val="002060"/>
                </a:solidFill>
                <a:latin typeface="Arial Black" panose="020B0A04020102020204" pitchFamily="34" charset="0"/>
              </a:rPr>
              <a:t>Bycatch is anything that is </a:t>
            </a:r>
            <a:r>
              <a:rPr lang="en-US" sz="2100" dirty="0">
                <a:solidFill>
                  <a:srgbClr val="002060"/>
                </a:solidFill>
                <a:latin typeface="Arial Black" panose="020B0A04020102020204" pitchFamily="34" charset="0"/>
              </a:rPr>
              <a:t>caught in the fishing process beyond the species and sizes of the targeted organisms. Bycatch can be classified into three main groups: marketable and legal; non-marketable; and/or non-legal</a:t>
            </a:r>
          </a:p>
          <a:p>
            <a:pPr marL="0" indent="0" algn="just">
              <a:buNone/>
            </a:pPr>
            <a:endParaRPr lang="en-US" dirty="0">
              <a:solidFill>
                <a:srgbClr val="002060"/>
              </a:solidFill>
              <a:latin typeface="Arial Black" panose="020B0A04020102020204" pitchFamily="34" charset="0"/>
            </a:endParaRPr>
          </a:p>
          <a:p>
            <a:pPr marL="0" indent="0" algn="just">
              <a:buNone/>
            </a:pPr>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137525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763000" cy="7391400"/>
          </a:xfrm>
        </p:spPr>
        <p:txBody>
          <a:bodyPr>
            <a:normAutofit fontScale="85000" lnSpcReduction="10000"/>
          </a:bodyPr>
          <a:lstStyle/>
          <a:p>
            <a:pPr marL="0" indent="0">
              <a:buNone/>
            </a:pPr>
            <a:endParaRPr lang="en-US" dirty="0" smtClean="0">
              <a:solidFill>
                <a:schemeClr val="accent5">
                  <a:lumMod val="75000"/>
                </a:schemeClr>
              </a:solidFill>
              <a:latin typeface="Arial Black" panose="020B0A04020102020204" pitchFamily="34" charset="0"/>
            </a:endParaRPr>
          </a:p>
          <a:p>
            <a:pPr marL="0" indent="0">
              <a:buNone/>
            </a:pPr>
            <a:r>
              <a:rPr lang="en-US" dirty="0" smtClean="0">
                <a:solidFill>
                  <a:schemeClr val="accent5">
                    <a:lumMod val="75000"/>
                  </a:schemeClr>
                </a:solidFill>
                <a:latin typeface="Arial Black" panose="020B0A04020102020204" pitchFamily="34" charset="0"/>
              </a:rPr>
              <a:t>3.</a:t>
            </a:r>
            <a:r>
              <a:rPr lang="en-US" i="1" dirty="0">
                <a:solidFill>
                  <a:schemeClr val="accent5">
                    <a:lumMod val="75000"/>
                  </a:schemeClr>
                </a:solidFill>
                <a:latin typeface="Arial Black" panose="020B0A04020102020204" pitchFamily="34" charset="0"/>
              </a:rPr>
              <a:t> Discards</a:t>
            </a:r>
            <a:endParaRPr lang="en-US" dirty="0">
              <a:solidFill>
                <a:schemeClr val="accent5">
                  <a:lumMod val="75000"/>
                </a:schemeClr>
              </a:solidFill>
              <a:latin typeface="Arial Black" panose="020B0A04020102020204" pitchFamily="34" charset="0"/>
            </a:endParaRPr>
          </a:p>
          <a:p>
            <a:pPr marL="0" indent="0" algn="just">
              <a:buNone/>
            </a:pPr>
            <a:r>
              <a:rPr lang="en-US" dirty="0">
                <a:solidFill>
                  <a:srgbClr val="002060"/>
                </a:solidFill>
                <a:latin typeface="Arial Black" panose="020B0A04020102020204" pitchFamily="34" charset="0"/>
              </a:rPr>
              <a:t>Discarding, which means to throw parts of the catch back into the water is a common practice in most </a:t>
            </a:r>
            <a:r>
              <a:rPr lang="en-US" dirty="0" smtClean="0">
                <a:solidFill>
                  <a:srgbClr val="002060"/>
                </a:solidFill>
                <a:latin typeface="Arial Black" panose="020B0A04020102020204" pitchFamily="34" charset="0"/>
              </a:rPr>
              <a:t>fisheries. </a:t>
            </a:r>
            <a:r>
              <a:rPr lang="en-US" dirty="0">
                <a:solidFill>
                  <a:srgbClr val="002060"/>
                </a:solidFill>
                <a:latin typeface="Arial Black" panose="020B0A04020102020204" pitchFamily="34" charset="0"/>
              </a:rPr>
              <a:t>Discards are most often organisms that are not marketable or give a low price compared with the more valued target species. </a:t>
            </a:r>
            <a:endParaRPr lang="en-US" dirty="0" smtClean="0">
              <a:solidFill>
                <a:srgbClr val="002060"/>
              </a:solidFill>
              <a:latin typeface="Arial Black" panose="020B0A04020102020204" pitchFamily="34" charset="0"/>
            </a:endParaRPr>
          </a:p>
          <a:p>
            <a:pPr marL="0" indent="0">
              <a:buNone/>
            </a:pPr>
            <a:r>
              <a:rPr lang="en-US" dirty="0" smtClean="0">
                <a:solidFill>
                  <a:schemeClr val="accent5">
                    <a:lumMod val="75000"/>
                  </a:schemeClr>
                </a:solidFill>
                <a:latin typeface="Arial Black" panose="020B0A04020102020204" pitchFamily="34" charset="0"/>
              </a:rPr>
              <a:t>4. </a:t>
            </a:r>
            <a:r>
              <a:rPr lang="en-US" i="1" dirty="0">
                <a:solidFill>
                  <a:schemeClr val="accent5">
                    <a:lumMod val="75000"/>
                  </a:schemeClr>
                </a:solidFill>
                <a:latin typeface="Arial Black" panose="020B0A04020102020204" pitchFamily="34" charset="0"/>
              </a:rPr>
              <a:t>By-mortality</a:t>
            </a:r>
            <a:endParaRPr lang="en-US" dirty="0">
              <a:solidFill>
                <a:schemeClr val="accent5">
                  <a:lumMod val="75000"/>
                </a:schemeClr>
              </a:solidFill>
              <a:latin typeface="Arial Black" panose="020B0A04020102020204" pitchFamily="34" charset="0"/>
            </a:endParaRPr>
          </a:p>
          <a:p>
            <a:pPr marL="0" indent="0" algn="just">
              <a:buNone/>
            </a:pPr>
            <a:r>
              <a:rPr lang="en-US" dirty="0">
                <a:solidFill>
                  <a:srgbClr val="002060"/>
                </a:solidFill>
                <a:latin typeface="Arial Black" panose="020B0A04020102020204" pitchFamily="34" charset="0"/>
              </a:rPr>
              <a:t>By-mortality is the mortality of marine organisms from injures caused by encounter with the fishing gear during the fishing process</a:t>
            </a:r>
            <a:r>
              <a:rPr lang="en-US" dirty="0" smtClean="0">
                <a:solidFill>
                  <a:srgbClr val="002060"/>
                </a:solidFill>
                <a:latin typeface="Arial Black" panose="020B0A04020102020204" pitchFamily="34" charset="0"/>
              </a:rPr>
              <a:t>.</a:t>
            </a:r>
          </a:p>
          <a:p>
            <a:pPr marL="0" indent="0">
              <a:buNone/>
            </a:pPr>
            <a:r>
              <a:rPr lang="en-US" dirty="0" smtClean="0">
                <a:solidFill>
                  <a:schemeClr val="accent5">
                    <a:lumMod val="75000"/>
                  </a:schemeClr>
                </a:solidFill>
                <a:latin typeface="Arial Black" panose="020B0A04020102020204" pitchFamily="34" charset="0"/>
              </a:rPr>
              <a:t>5. </a:t>
            </a:r>
            <a:r>
              <a:rPr lang="en-US" i="1" dirty="0">
                <a:solidFill>
                  <a:schemeClr val="accent5">
                    <a:lumMod val="75000"/>
                  </a:schemeClr>
                </a:solidFill>
                <a:latin typeface="Arial Black" panose="020B0A04020102020204" pitchFamily="34" charset="0"/>
              </a:rPr>
              <a:t>Habitat effects</a:t>
            </a:r>
            <a:endParaRPr lang="en-US" dirty="0">
              <a:solidFill>
                <a:schemeClr val="accent5">
                  <a:lumMod val="75000"/>
                </a:schemeClr>
              </a:solidFill>
              <a:latin typeface="Arial Black" panose="020B0A04020102020204" pitchFamily="34" charset="0"/>
            </a:endParaRPr>
          </a:p>
          <a:p>
            <a:pPr marL="0" indent="0" algn="just">
              <a:buNone/>
            </a:pPr>
            <a:r>
              <a:rPr lang="en-US" dirty="0">
                <a:solidFill>
                  <a:srgbClr val="002060"/>
                </a:solidFill>
                <a:latin typeface="Arial Black" panose="020B0A04020102020204" pitchFamily="34" charset="0"/>
              </a:rPr>
              <a:t>Destruction of bottom habitats is particularly a problem with the use of dragged demersal gear like beam trawls, otter trawls and dredges</a:t>
            </a:r>
            <a:r>
              <a:rPr lang="en-US" dirty="0" smtClean="0">
                <a:solidFill>
                  <a:srgbClr val="002060"/>
                </a:solidFill>
                <a:latin typeface="Arial Black" panose="020B0A04020102020204" pitchFamily="34" charset="0"/>
              </a:rPr>
              <a:t>.</a:t>
            </a:r>
          </a:p>
          <a:p>
            <a:pPr marL="0" indent="0">
              <a:buNone/>
            </a:pPr>
            <a:r>
              <a:rPr lang="en-US" dirty="0" smtClean="0">
                <a:solidFill>
                  <a:schemeClr val="accent5">
                    <a:lumMod val="75000"/>
                  </a:schemeClr>
                </a:solidFill>
                <a:latin typeface="Arial Black" panose="020B0A04020102020204" pitchFamily="34" charset="0"/>
              </a:rPr>
              <a:t>6. </a:t>
            </a:r>
            <a:r>
              <a:rPr lang="en-US" i="1" dirty="0">
                <a:solidFill>
                  <a:schemeClr val="accent5">
                    <a:lumMod val="75000"/>
                  </a:schemeClr>
                </a:solidFill>
                <a:latin typeface="Arial Black" panose="020B0A04020102020204" pitchFamily="34" charset="0"/>
              </a:rPr>
              <a:t>Catch quality</a:t>
            </a:r>
            <a:endParaRPr lang="en-US" dirty="0">
              <a:solidFill>
                <a:schemeClr val="accent5">
                  <a:lumMod val="75000"/>
                </a:schemeClr>
              </a:solidFill>
              <a:latin typeface="Arial Black" panose="020B0A04020102020204" pitchFamily="34" charset="0"/>
            </a:endParaRPr>
          </a:p>
          <a:p>
            <a:pPr marL="0" indent="0" algn="just">
              <a:buNone/>
            </a:pPr>
            <a:r>
              <a:rPr lang="en-US" dirty="0">
                <a:solidFill>
                  <a:srgbClr val="002060"/>
                </a:solidFill>
                <a:latin typeface="Arial Black" panose="020B0A04020102020204" pitchFamily="34" charset="0"/>
              </a:rPr>
              <a:t>Properties of fishing gears and the way in which they are operated also affect the quality of the catch, thus having an indirect ecosystem effect by the misuse of natural resources. In gillnet fishing, poor quality results from too long a soak time. This results in fish dying in the nets and either rotting or becoming damaged by </a:t>
            </a:r>
            <a:r>
              <a:rPr lang="en-US" dirty="0" smtClean="0">
                <a:solidFill>
                  <a:srgbClr val="002060"/>
                </a:solidFill>
                <a:latin typeface="Arial Black" panose="020B0A04020102020204" pitchFamily="34" charset="0"/>
              </a:rPr>
              <a:t>scavengers</a:t>
            </a:r>
            <a:r>
              <a:rPr lang="en-US" dirty="0">
                <a:solidFill>
                  <a:srgbClr val="002060"/>
                </a:solidFill>
                <a:latin typeface="Arial Black" panose="020B0A04020102020204" pitchFamily="34" charset="0"/>
              </a:rPr>
              <a:t>.</a:t>
            </a:r>
          </a:p>
          <a:p>
            <a:pPr marL="0" indent="0" algn="just">
              <a:buNone/>
            </a:pPr>
            <a:endParaRPr lang="en-US" dirty="0" smtClean="0">
              <a:solidFill>
                <a:srgbClr val="002060"/>
              </a:solidFill>
              <a:latin typeface="Arial Black" panose="020B0A04020102020204" pitchFamily="34" charset="0"/>
            </a:endParaRPr>
          </a:p>
          <a:p>
            <a:pPr marL="0" indent="0" algn="just">
              <a:buNone/>
            </a:pPr>
            <a:endParaRPr lang="en-US" dirty="0">
              <a:solidFill>
                <a:srgbClr val="002060"/>
              </a:solidFill>
              <a:latin typeface="Arial Black" panose="020B0A04020102020204" pitchFamily="34" charset="0"/>
            </a:endParaRPr>
          </a:p>
          <a:p>
            <a:pPr algn="just"/>
            <a:endParaRPr lang="en-US" dirty="0">
              <a:solidFill>
                <a:srgbClr val="002060"/>
              </a:solidFill>
              <a:latin typeface="Arial Black" panose="020B0A04020102020204" pitchFamily="34" charset="0"/>
            </a:endParaRPr>
          </a:p>
          <a:p>
            <a:pPr marL="0" indent="0">
              <a:buNone/>
            </a:pPr>
            <a:r>
              <a:rPr lang="en-US" dirty="0" smtClean="0"/>
              <a:t> </a:t>
            </a:r>
            <a:endParaRPr lang="en-US" dirty="0"/>
          </a:p>
        </p:txBody>
      </p:sp>
    </p:spTree>
    <p:extLst>
      <p:ext uri="{BB962C8B-B14F-4D97-AF65-F5344CB8AC3E}">
        <p14:creationId xmlns:p14="http://schemas.microsoft.com/office/powerpoint/2010/main" val="504141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lstStyle/>
          <a:p>
            <a:pPr marL="0" indent="0" algn="ctr">
              <a:buNone/>
            </a:pPr>
            <a:r>
              <a:rPr lang="en-US" sz="2400" dirty="0" smtClean="0">
                <a:solidFill>
                  <a:srgbClr val="863CB4"/>
                </a:solidFill>
                <a:latin typeface="Aharoni" panose="02010803020104030203" pitchFamily="2" charset="-79"/>
                <a:cs typeface="Aharoni" panose="02010803020104030203" pitchFamily="2" charset="-79"/>
              </a:rPr>
              <a:t>FLOATS AND SINKERS:</a:t>
            </a:r>
          </a:p>
          <a:p>
            <a:pPr marL="0" indent="0" algn="just">
              <a:buNone/>
            </a:pPr>
            <a:r>
              <a:rPr lang="en-US" sz="2400" b="1" dirty="0" smtClean="0">
                <a:solidFill>
                  <a:srgbClr val="C00000"/>
                </a:solidFill>
                <a:latin typeface="Aharoni" panose="02010803020104030203" pitchFamily="2" charset="-79"/>
                <a:cs typeface="Aharoni" panose="02010803020104030203" pitchFamily="2" charset="-79"/>
              </a:rPr>
              <a:t>Floats: </a:t>
            </a:r>
            <a:r>
              <a:rPr lang="en-US" sz="2400" b="1" dirty="0" smtClean="0">
                <a:solidFill>
                  <a:srgbClr val="002060"/>
                </a:solidFill>
                <a:latin typeface="Arial Narrow" panose="020B0606020202030204" pitchFamily="34" charset="0"/>
              </a:rPr>
              <a:t>A</a:t>
            </a:r>
            <a:r>
              <a:rPr lang="en-US" sz="2400" b="1" dirty="0">
                <a:solidFill>
                  <a:srgbClr val="002060"/>
                </a:solidFill>
                <a:latin typeface="Arial Narrow" panose="020B0606020202030204" pitchFamily="34" charset="0"/>
              </a:rPr>
              <a:t> </a:t>
            </a:r>
            <a:r>
              <a:rPr lang="en-US" sz="2400" b="1" dirty="0" smtClean="0">
                <a:solidFill>
                  <a:srgbClr val="002060"/>
                </a:solidFill>
                <a:latin typeface="Arial Narrow" panose="020B0606020202030204" pitchFamily="34" charset="0"/>
              </a:rPr>
              <a:t>float </a:t>
            </a:r>
            <a:r>
              <a:rPr lang="en-US" sz="2400" b="1" dirty="0">
                <a:solidFill>
                  <a:srgbClr val="002060"/>
                </a:solidFill>
                <a:latin typeface="Arial Narrow" panose="020B0606020202030204" pitchFamily="34" charset="0"/>
              </a:rPr>
              <a:t>is an item of angling equipment that is attached to the fishing line which serves several purposes. Firstly, it can suspend the bait at a predetermined depth; secondly, due to its buoyancy, it can carry the baited hook to otherwise inaccessible areas of water by allowing the float to drift in the prevailing current; and thirdly, a float also serves as a visual bite indicator. </a:t>
            </a:r>
          </a:p>
        </p:txBody>
      </p:sp>
    </p:spTree>
    <p:extLst>
      <p:ext uri="{BB962C8B-B14F-4D97-AF65-F5344CB8AC3E}">
        <p14:creationId xmlns:p14="http://schemas.microsoft.com/office/powerpoint/2010/main" val="986438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839200" cy="6781800"/>
          </a:xfrm>
        </p:spPr>
        <p:txBody>
          <a:bodyPr>
            <a:normAutofit lnSpcReduction="10000"/>
          </a:bodyPr>
          <a:lstStyle/>
          <a:p>
            <a:pPr marL="0" indent="0">
              <a:buNone/>
            </a:pPr>
            <a:r>
              <a:rPr lang="en-US" sz="3200" dirty="0" smtClean="0">
                <a:solidFill>
                  <a:srgbClr val="FF0000"/>
                </a:solidFill>
                <a:latin typeface="Arial Black" panose="020B0A04020102020204" pitchFamily="34" charset="0"/>
              </a:rPr>
              <a:t>CHARACTERISTICS OF FLOATS</a:t>
            </a:r>
          </a:p>
          <a:p>
            <a:pPr marL="0" indent="0" algn="just">
              <a:buNone/>
            </a:pPr>
            <a:r>
              <a:rPr lang="en-US" dirty="0" smtClean="0">
                <a:solidFill>
                  <a:schemeClr val="accent5">
                    <a:lumMod val="75000"/>
                  </a:schemeClr>
                </a:solidFill>
                <a:latin typeface="Arial Black" panose="020B0A04020102020204" pitchFamily="34" charset="0"/>
              </a:rPr>
              <a:t>1. Extra buoyancy: </a:t>
            </a:r>
            <a:r>
              <a:rPr lang="en-US" dirty="0" smtClean="0">
                <a:solidFill>
                  <a:srgbClr val="002060"/>
                </a:solidFill>
                <a:latin typeface="Arial Black" panose="020B0A04020102020204" pitchFamily="34" charset="0"/>
              </a:rPr>
              <a:t>The characteristics of a material to float is called as the buoyancy </a:t>
            </a:r>
            <a:r>
              <a:rPr lang="en-US" dirty="0" err="1" smtClean="0">
                <a:solidFill>
                  <a:srgbClr val="002060"/>
                </a:solidFill>
                <a:latin typeface="Arial Black" panose="020B0A04020102020204" pitchFamily="34" charset="0"/>
              </a:rPr>
              <a:t>i.e</a:t>
            </a:r>
            <a:r>
              <a:rPr lang="en-US" dirty="0" smtClean="0">
                <a:solidFill>
                  <a:srgbClr val="002060"/>
                </a:solidFill>
                <a:latin typeface="Arial Black" panose="020B0A04020102020204" pitchFamily="34" charset="0"/>
              </a:rPr>
              <a:t>, when it floats it has to utilize certain buoyancy, which is required to counter the own weight of the material.</a:t>
            </a:r>
          </a:p>
          <a:p>
            <a:pPr marL="0" indent="0" algn="just">
              <a:buNone/>
            </a:pPr>
            <a:r>
              <a:rPr lang="en-US" dirty="0" smtClean="0">
                <a:solidFill>
                  <a:schemeClr val="accent5">
                    <a:lumMod val="50000"/>
                  </a:schemeClr>
                </a:solidFill>
                <a:latin typeface="Arial Black" panose="020B0A04020102020204" pitchFamily="34" charset="0"/>
              </a:rPr>
              <a:t>2. Reduction of buoyancy: </a:t>
            </a:r>
            <a:r>
              <a:rPr lang="en-US" dirty="0" smtClean="0">
                <a:solidFill>
                  <a:srgbClr val="002060"/>
                </a:solidFill>
                <a:latin typeface="Arial Black" panose="020B0A04020102020204" pitchFamily="34" charset="0"/>
              </a:rPr>
              <a:t>Buoyancy reduction is due to the absorption of water, most of the natural floats are used after drying.</a:t>
            </a:r>
            <a:endParaRPr lang="en-US" dirty="0" smtClean="0">
              <a:solidFill>
                <a:schemeClr val="accent5">
                  <a:lumMod val="50000"/>
                </a:schemeClr>
              </a:solidFill>
              <a:latin typeface="Arial Black" panose="020B0A04020102020204" pitchFamily="34" charset="0"/>
            </a:endParaRPr>
          </a:p>
          <a:p>
            <a:pPr marL="0" indent="0" algn="just">
              <a:buNone/>
            </a:pPr>
            <a:r>
              <a:rPr lang="en-US" dirty="0" smtClean="0">
                <a:solidFill>
                  <a:schemeClr val="accent5">
                    <a:lumMod val="50000"/>
                  </a:schemeClr>
                </a:solidFill>
                <a:latin typeface="Arial Black" panose="020B0A04020102020204" pitchFamily="34" charset="0"/>
              </a:rPr>
              <a:t>3. Pressure withstanding capacity: </a:t>
            </a:r>
            <a:r>
              <a:rPr lang="en-US" dirty="0" smtClean="0">
                <a:solidFill>
                  <a:srgbClr val="002060"/>
                </a:solidFill>
                <a:latin typeface="Arial Black" panose="020B0A04020102020204" pitchFamily="34" charset="0"/>
              </a:rPr>
              <a:t>The best materials for floats are those which are non-absorbents and it has the pressure withstanding capacity.</a:t>
            </a:r>
          </a:p>
          <a:p>
            <a:pPr marL="0" indent="0" algn="just">
              <a:buNone/>
            </a:pPr>
            <a:r>
              <a:rPr lang="en-US" dirty="0" smtClean="0">
                <a:solidFill>
                  <a:schemeClr val="accent5">
                    <a:lumMod val="50000"/>
                  </a:schemeClr>
                </a:solidFill>
                <a:latin typeface="Arial Black" panose="020B0A04020102020204" pitchFamily="34" charset="0"/>
              </a:rPr>
              <a:t>4. Shock and Abrasion Resistance: </a:t>
            </a:r>
            <a:r>
              <a:rPr lang="en-US" dirty="0" smtClean="0">
                <a:solidFill>
                  <a:srgbClr val="002060"/>
                </a:solidFill>
                <a:latin typeface="Arial Black" panose="020B0A04020102020204" pitchFamily="34" charset="0"/>
              </a:rPr>
              <a:t>The material should be strong enough to withstand shock and abrasion</a:t>
            </a:r>
          </a:p>
          <a:p>
            <a:pPr marL="0" indent="0" algn="just">
              <a:buNone/>
            </a:pPr>
            <a:r>
              <a:rPr lang="en-US" dirty="0" smtClean="0">
                <a:solidFill>
                  <a:schemeClr val="accent5">
                    <a:lumMod val="50000"/>
                  </a:schemeClr>
                </a:solidFill>
                <a:latin typeface="Arial Black" panose="020B0A04020102020204" pitchFamily="34" charset="0"/>
              </a:rPr>
              <a:t>5. Means of attachment to the gear: </a:t>
            </a:r>
            <a:r>
              <a:rPr lang="en-US" dirty="0" smtClean="0">
                <a:solidFill>
                  <a:srgbClr val="002060"/>
                </a:solidFill>
                <a:latin typeface="Arial Black" panose="020B0A04020102020204" pitchFamily="34" charset="0"/>
              </a:rPr>
              <a:t>The presence of hole on the middle or on the side for attachment to the fishing gear</a:t>
            </a:r>
          </a:p>
          <a:p>
            <a:pPr marL="0" indent="0" algn="just">
              <a:buNone/>
            </a:pPr>
            <a:r>
              <a:rPr lang="en-US" dirty="0" smtClean="0">
                <a:solidFill>
                  <a:schemeClr val="accent5">
                    <a:lumMod val="50000"/>
                  </a:schemeClr>
                </a:solidFill>
                <a:latin typeface="Arial Black" panose="020B0A04020102020204" pitchFamily="34" charset="0"/>
              </a:rPr>
              <a:t>6. Cost and availability: </a:t>
            </a:r>
            <a:r>
              <a:rPr lang="en-US" dirty="0" smtClean="0">
                <a:solidFill>
                  <a:srgbClr val="002060"/>
                </a:solidFill>
                <a:latin typeface="Arial Black" panose="020B0A04020102020204" pitchFamily="34" charset="0"/>
              </a:rPr>
              <a:t>The float should be available locally in abundance on a reasonable price</a:t>
            </a:r>
          </a:p>
          <a:p>
            <a:pPr marL="0" indent="0" algn="just">
              <a:buNone/>
            </a:pPr>
            <a:r>
              <a:rPr lang="en-US" dirty="0" smtClean="0">
                <a:solidFill>
                  <a:schemeClr val="accent5">
                    <a:lumMod val="50000"/>
                  </a:schemeClr>
                </a:solidFill>
                <a:latin typeface="Arial Black" panose="020B0A04020102020204" pitchFamily="34" charset="0"/>
              </a:rPr>
              <a:t>7. Specific gravity: </a:t>
            </a:r>
            <a:r>
              <a:rPr lang="en-US" dirty="0" smtClean="0">
                <a:solidFill>
                  <a:srgbClr val="002060"/>
                </a:solidFill>
                <a:latin typeface="Arial Black" panose="020B0A04020102020204" pitchFamily="34" charset="0"/>
              </a:rPr>
              <a:t>The specific gravity of float should be lower for maximum buoyancy</a:t>
            </a:r>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229326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553200"/>
          </a:xfrm>
        </p:spPr>
        <p:txBody>
          <a:bodyPr>
            <a:noAutofit/>
          </a:bodyPr>
          <a:lstStyle/>
          <a:p>
            <a:pPr marL="0" indent="0">
              <a:buNone/>
            </a:pPr>
            <a:r>
              <a:rPr lang="en-US" sz="2400" dirty="0" smtClean="0">
                <a:solidFill>
                  <a:schemeClr val="accent5">
                    <a:lumMod val="75000"/>
                  </a:schemeClr>
                </a:solidFill>
                <a:latin typeface="Arial Black" panose="020B0A04020102020204" pitchFamily="34" charset="0"/>
                <a:cs typeface="Aharoni" panose="02010803020104030203" pitchFamily="2" charset="-79"/>
              </a:rPr>
              <a:t>Types of floats:</a:t>
            </a:r>
          </a:p>
          <a:p>
            <a:pPr marL="457200" indent="-457200">
              <a:buAutoNum type="arabicPeriod"/>
            </a:pPr>
            <a:r>
              <a:rPr lang="en-US" sz="2400" dirty="0" smtClean="0">
                <a:solidFill>
                  <a:srgbClr val="C00000"/>
                </a:solidFill>
                <a:latin typeface="Aharoni" panose="02010803020104030203" pitchFamily="2" charset="-79"/>
                <a:cs typeface="Aharoni" panose="02010803020104030203" pitchFamily="2" charset="-79"/>
              </a:rPr>
              <a:t>Glass floats: </a:t>
            </a:r>
          </a:p>
          <a:p>
            <a:pPr marL="457200" indent="-457200">
              <a:buAutoNum type="arabicPeriod"/>
            </a:pPr>
            <a:r>
              <a:rPr lang="en-US" sz="2400" dirty="0" err="1" smtClean="0">
                <a:solidFill>
                  <a:srgbClr val="C00000"/>
                </a:solidFill>
                <a:latin typeface="Aharoni" panose="02010803020104030203" pitchFamily="2" charset="-79"/>
                <a:cs typeface="Aharoni" panose="02010803020104030203" pitchFamily="2" charset="-79"/>
              </a:rPr>
              <a:t>Aluminium</a:t>
            </a:r>
            <a:r>
              <a:rPr lang="en-US" sz="2400" dirty="0" smtClean="0">
                <a:solidFill>
                  <a:srgbClr val="C00000"/>
                </a:solidFill>
                <a:latin typeface="Aharoni" panose="02010803020104030203" pitchFamily="2" charset="-79"/>
                <a:cs typeface="Aharoni" panose="02010803020104030203" pitchFamily="2" charset="-79"/>
              </a:rPr>
              <a:t> floats</a:t>
            </a:r>
          </a:p>
          <a:p>
            <a:pPr marL="457200" indent="-457200">
              <a:buAutoNum type="arabicPeriod"/>
            </a:pPr>
            <a:r>
              <a:rPr lang="en-US" sz="2400" dirty="0" err="1" smtClean="0">
                <a:solidFill>
                  <a:srgbClr val="C00000"/>
                </a:solidFill>
                <a:latin typeface="Aharoni" panose="02010803020104030203" pitchFamily="2" charset="-79"/>
                <a:cs typeface="Aharoni" panose="02010803020104030203" pitchFamily="2" charset="-79"/>
              </a:rPr>
              <a:t>Aluminium</a:t>
            </a:r>
            <a:r>
              <a:rPr lang="en-US" sz="2400" dirty="0" smtClean="0">
                <a:solidFill>
                  <a:srgbClr val="C00000"/>
                </a:solidFill>
                <a:latin typeface="Aharoni" panose="02010803020104030203" pitchFamily="2" charset="-79"/>
                <a:cs typeface="Aharoni" panose="02010803020104030203" pitchFamily="2" charset="-79"/>
              </a:rPr>
              <a:t> casting floats</a:t>
            </a:r>
          </a:p>
          <a:p>
            <a:pPr marL="457200" indent="-457200">
              <a:buAutoNum type="arabicPeriod"/>
            </a:pPr>
            <a:r>
              <a:rPr lang="en-US" sz="2400" dirty="0" smtClean="0">
                <a:solidFill>
                  <a:srgbClr val="C00000"/>
                </a:solidFill>
                <a:latin typeface="Aharoni" panose="02010803020104030203" pitchFamily="2" charset="-79"/>
                <a:cs typeface="Aharoni" panose="02010803020104030203" pitchFamily="2" charset="-79"/>
              </a:rPr>
              <a:t>High density polythene floats</a:t>
            </a:r>
          </a:p>
          <a:p>
            <a:pPr marL="457200" indent="-457200">
              <a:buAutoNum type="arabicPeriod"/>
            </a:pPr>
            <a:r>
              <a:rPr lang="en-US" sz="2400" dirty="0" smtClean="0">
                <a:solidFill>
                  <a:srgbClr val="C00000"/>
                </a:solidFill>
                <a:latin typeface="Aharoni" panose="02010803020104030203" pitchFamily="2" charset="-79"/>
                <a:cs typeface="Aharoni" panose="02010803020104030203" pitchFamily="2" charset="-79"/>
              </a:rPr>
              <a:t>Barrel shaped polythene floats</a:t>
            </a:r>
          </a:p>
          <a:p>
            <a:pPr marL="457200" indent="-457200">
              <a:buAutoNum type="arabicPeriod"/>
            </a:pPr>
            <a:r>
              <a:rPr lang="en-US" sz="2400" dirty="0" err="1" smtClean="0">
                <a:solidFill>
                  <a:srgbClr val="C00000"/>
                </a:solidFill>
                <a:latin typeface="Aharoni" panose="02010803020104030203" pitchFamily="2" charset="-79"/>
                <a:cs typeface="Aharoni" panose="02010803020104030203" pitchFamily="2" charset="-79"/>
              </a:rPr>
              <a:t>Thermocol</a:t>
            </a:r>
            <a:r>
              <a:rPr lang="en-US" sz="2400" dirty="0" smtClean="0">
                <a:solidFill>
                  <a:srgbClr val="C00000"/>
                </a:solidFill>
                <a:latin typeface="Aharoni" panose="02010803020104030203" pitchFamily="2" charset="-79"/>
                <a:cs typeface="Aharoni" panose="02010803020104030203" pitchFamily="2" charset="-79"/>
              </a:rPr>
              <a:t> floats</a:t>
            </a:r>
          </a:p>
          <a:p>
            <a:pPr marL="457200" indent="-457200">
              <a:buAutoNum type="arabicPeriod"/>
            </a:pPr>
            <a:r>
              <a:rPr lang="en-US" sz="2400" dirty="0" smtClean="0">
                <a:solidFill>
                  <a:srgbClr val="C00000"/>
                </a:solidFill>
                <a:latin typeface="Aharoni" panose="02010803020104030203" pitchFamily="2" charset="-79"/>
                <a:cs typeface="Aharoni" panose="02010803020104030203" pitchFamily="2" charset="-79"/>
              </a:rPr>
              <a:t>Rubberized plastic floats</a:t>
            </a:r>
          </a:p>
          <a:p>
            <a:pPr marL="457200" indent="-457200">
              <a:buAutoNum type="arabicPeriod"/>
            </a:pPr>
            <a:r>
              <a:rPr lang="en-US" sz="2400" dirty="0" smtClean="0">
                <a:solidFill>
                  <a:srgbClr val="C00000"/>
                </a:solidFill>
                <a:latin typeface="Aharoni" panose="02010803020104030203" pitchFamily="2" charset="-79"/>
                <a:cs typeface="Aharoni" panose="02010803020104030203" pitchFamily="2" charset="-79"/>
              </a:rPr>
              <a:t>Fiberglass floats</a:t>
            </a:r>
          </a:p>
          <a:p>
            <a:pPr marL="457200" indent="-457200">
              <a:buAutoNum type="arabicPeriod"/>
            </a:pPr>
            <a:r>
              <a:rPr lang="en-US" sz="2400" dirty="0" err="1" smtClean="0">
                <a:solidFill>
                  <a:srgbClr val="C00000"/>
                </a:solidFill>
                <a:latin typeface="Aharoni" panose="02010803020104030203" pitchFamily="2" charset="-79"/>
                <a:cs typeface="Aharoni" panose="02010803020104030203" pitchFamily="2" charset="-79"/>
              </a:rPr>
              <a:t>Sundlette</a:t>
            </a:r>
            <a:r>
              <a:rPr lang="en-US" sz="2400" dirty="0" smtClean="0">
                <a:solidFill>
                  <a:srgbClr val="C00000"/>
                </a:solidFill>
                <a:latin typeface="Aharoni" panose="02010803020104030203" pitchFamily="2" charset="-79"/>
                <a:cs typeface="Aharoni" panose="02010803020104030203" pitchFamily="2" charset="-79"/>
              </a:rPr>
              <a:t> PVC floats</a:t>
            </a:r>
          </a:p>
          <a:p>
            <a:pPr marL="457200" indent="-457200">
              <a:buAutoNum type="arabicPeriod"/>
            </a:pPr>
            <a:r>
              <a:rPr lang="en-US" sz="2400" dirty="0" smtClean="0">
                <a:solidFill>
                  <a:srgbClr val="C00000"/>
                </a:solidFill>
                <a:latin typeface="Aharoni" panose="02010803020104030203" pitchFamily="2" charset="-79"/>
                <a:cs typeface="Aharoni" panose="02010803020104030203" pitchFamily="2" charset="-79"/>
              </a:rPr>
              <a:t>Inflatable type of floats</a:t>
            </a:r>
          </a:p>
          <a:p>
            <a:pPr marL="457200" indent="-457200">
              <a:buAutoNum type="arabicPeriod"/>
            </a:pPr>
            <a:endParaRPr lang="en-US" sz="2400" dirty="0" smtClean="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75758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05800" cy="5715000"/>
          </a:xfrm>
        </p:spPr>
        <p:txBody>
          <a:bodyPr/>
          <a:lstStyle/>
          <a:p>
            <a:r>
              <a:rPr lang="en-US" dirty="0" smtClean="0">
                <a:solidFill>
                  <a:srgbClr val="7030A0"/>
                </a:solidFill>
                <a:latin typeface="Arial Black" panose="020B0A04020102020204" pitchFamily="34" charset="0"/>
              </a:rPr>
              <a:t>FLOATS USED IN FISHING GEAR</a:t>
            </a:r>
            <a:br>
              <a:rPr lang="en-US" dirty="0" smtClean="0">
                <a:solidFill>
                  <a:srgbClr val="7030A0"/>
                </a:solidFill>
                <a:latin typeface="Arial Black" panose="020B0A04020102020204" pitchFamily="34" charset="0"/>
              </a:rPr>
            </a:br>
            <a:r>
              <a:rPr lang="en-US" dirty="0" smtClean="0">
                <a:solidFill>
                  <a:schemeClr val="accent5">
                    <a:lumMod val="75000"/>
                  </a:schemeClr>
                </a:solidFill>
                <a:latin typeface="Arial Black" panose="020B0A04020102020204" pitchFamily="34" charset="0"/>
              </a:rPr>
              <a:t/>
            </a:r>
            <a:br>
              <a:rPr lang="en-US" dirty="0" smtClean="0">
                <a:solidFill>
                  <a:schemeClr val="accent5">
                    <a:lumMod val="75000"/>
                  </a:schemeClr>
                </a:solidFill>
                <a:latin typeface="Arial Black" panose="020B0A04020102020204" pitchFamily="34" charset="0"/>
              </a:rPr>
            </a:br>
            <a:r>
              <a:rPr lang="en-US" sz="2000" cap="none" dirty="0" smtClean="0">
                <a:solidFill>
                  <a:srgbClr val="002060"/>
                </a:solidFill>
                <a:latin typeface="Arial Black" panose="020B0A04020102020204" pitchFamily="34" charset="0"/>
              </a:rPr>
              <a:t>The floats used in fishing gears are broadly classed under 3 different heads:</a:t>
            </a:r>
            <a:br>
              <a:rPr lang="en-US" sz="2000" cap="none" dirty="0" smtClean="0">
                <a:solidFill>
                  <a:srgbClr val="002060"/>
                </a:solidFill>
                <a:latin typeface="Arial Black" panose="020B0A04020102020204" pitchFamily="34" charset="0"/>
              </a:rPr>
            </a:br>
            <a:r>
              <a:rPr lang="en-US" dirty="0" smtClean="0">
                <a:solidFill>
                  <a:srgbClr val="002060"/>
                </a:solidFill>
                <a:latin typeface="Arial Black" panose="020B0A04020102020204" pitchFamily="34" charset="0"/>
              </a:rPr>
              <a:t/>
            </a:r>
            <a:br>
              <a:rPr lang="en-US" dirty="0" smtClean="0">
                <a:solidFill>
                  <a:srgbClr val="002060"/>
                </a:solidFill>
                <a:latin typeface="Arial Black" panose="020B0A04020102020204" pitchFamily="34" charset="0"/>
              </a:rPr>
            </a:br>
            <a:r>
              <a:rPr lang="en-US" sz="2000" dirty="0" smtClean="0">
                <a:solidFill>
                  <a:schemeClr val="accent5">
                    <a:lumMod val="75000"/>
                  </a:schemeClr>
                </a:solidFill>
                <a:latin typeface="Arial Black" panose="020B0A04020102020204" pitchFamily="34" charset="0"/>
              </a:rPr>
              <a:t>1. Floats used for surface floating: </a:t>
            </a:r>
            <a:br>
              <a:rPr lang="en-US" sz="2000" dirty="0" smtClean="0">
                <a:solidFill>
                  <a:schemeClr val="accent5">
                    <a:lumMod val="75000"/>
                  </a:schemeClr>
                </a:solidFill>
                <a:latin typeface="Arial Black" panose="020B0A04020102020204" pitchFamily="34" charset="0"/>
              </a:rPr>
            </a:br>
            <a:r>
              <a:rPr lang="en-US" sz="2000" cap="none" dirty="0" smtClean="0">
                <a:solidFill>
                  <a:srgbClr val="002060"/>
                </a:solidFill>
                <a:latin typeface="Arial Black" panose="020B0A04020102020204" pitchFamily="34" charset="0"/>
              </a:rPr>
              <a:t>These are used in stationary nets, need to be highly buoyant, non-absorbent, fairly strong to withstand shocks</a:t>
            </a:r>
            <a:br>
              <a:rPr lang="en-US" sz="2000" cap="none" dirty="0" smtClean="0">
                <a:solidFill>
                  <a:srgbClr val="002060"/>
                </a:solidFill>
                <a:latin typeface="Arial Black" panose="020B0A04020102020204" pitchFamily="34" charset="0"/>
              </a:rPr>
            </a:br>
            <a:r>
              <a:rPr lang="en-US" sz="2000" cap="none" dirty="0" smtClean="0">
                <a:solidFill>
                  <a:srgbClr val="002060"/>
                </a:solidFill>
                <a:latin typeface="Arial Black" panose="020B0A04020102020204" pitchFamily="34" charset="0"/>
              </a:rPr>
              <a:t/>
            </a:r>
            <a:br>
              <a:rPr lang="en-US" sz="2000" cap="none" dirty="0" smtClean="0">
                <a:solidFill>
                  <a:srgbClr val="002060"/>
                </a:solidFill>
                <a:latin typeface="Arial Black" panose="020B0A04020102020204" pitchFamily="34" charset="0"/>
              </a:rPr>
            </a:br>
            <a:r>
              <a:rPr lang="en-US" sz="1600" cap="none" dirty="0" smtClean="0">
                <a:solidFill>
                  <a:schemeClr val="accent5">
                    <a:lumMod val="50000"/>
                  </a:schemeClr>
                </a:solidFill>
                <a:latin typeface="Arial Black" panose="020B0A04020102020204" pitchFamily="34" charset="0"/>
              </a:rPr>
              <a:t>2. FLOATS FOR BOTTOM DRIFTING AND BOTTOM SET GILL NETS: </a:t>
            </a:r>
            <a:r>
              <a:rPr lang="en-US" sz="2000" cap="none" dirty="0" smtClean="0">
                <a:solidFill>
                  <a:srgbClr val="002060"/>
                </a:solidFill>
                <a:latin typeface="Arial Black" panose="020B0A04020102020204" pitchFamily="34" charset="0"/>
              </a:rPr>
              <a:t>These floats should be highly buoyant and shock absorbent</a:t>
            </a:r>
            <a:br>
              <a:rPr lang="en-US" sz="2000" cap="none" dirty="0" smtClean="0">
                <a:solidFill>
                  <a:srgbClr val="002060"/>
                </a:solidFill>
                <a:latin typeface="Arial Black" panose="020B0A04020102020204" pitchFamily="34" charset="0"/>
              </a:rPr>
            </a:br>
            <a:r>
              <a:rPr lang="en-US" sz="2000" cap="none" dirty="0" smtClean="0">
                <a:solidFill>
                  <a:srgbClr val="002060"/>
                </a:solidFill>
                <a:latin typeface="Arial Black" panose="020B0A04020102020204" pitchFamily="34" charset="0"/>
              </a:rPr>
              <a:t/>
            </a:r>
            <a:br>
              <a:rPr lang="en-US" sz="2000" cap="none" dirty="0" smtClean="0">
                <a:solidFill>
                  <a:srgbClr val="002060"/>
                </a:solidFill>
                <a:latin typeface="Arial Black" panose="020B0A04020102020204" pitchFamily="34" charset="0"/>
              </a:rPr>
            </a:br>
            <a:r>
              <a:rPr lang="en-US" sz="2000" cap="none" dirty="0" smtClean="0">
                <a:solidFill>
                  <a:schemeClr val="accent5">
                    <a:lumMod val="50000"/>
                  </a:schemeClr>
                </a:solidFill>
                <a:latin typeface="Arial Black" panose="020B0A04020102020204" pitchFamily="34" charset="0"/>
              </a:rPr>
              <a:t>3. Floats for dragged gears at different depths: </a:t>
            </a:r>
            <a:br>
              <a:rPr lang="en-US" sz="2000" cap="none" dirty="0" smtClean="0">
                <a:solidFill>
                  <a:schemeClr val="accent5">
                    <a:lumMod val="50000"/>
                  </a:schemeClr>
                </a:solidFill>
                <a:latin typeface="Arial Black" panose="020B0A04020102020204" pitchFamily="34" charset="0"/>
              </a:rPr>
            </a:br>
            <a:r>
              <a:rPr lang="en-US" sz="2000" cap="none" dirty="0" smtClean="0">
                <a:solidFill>
                  <a:srgbClr val="002060"/>
                </a:solidFill>
                <a:latin typeface="Arial Black" panose="020B0A04020102020204" pitchFamily="34" charset="0"/>
              </a:rPr>
              <a:t>These are fairly buoyant, strong enough to resist pressure and abrasion</a:t>
            </a:r>
            <a:endParaRPr lang="en-US" sz="2000" cap="none"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433530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4800600"/>
          </a:xfrm>
        </p:spPr>
        <p:txBody>
          <a:bodyPr/>
          <a:lstStyle/>
          <a:p>
            <a:pPr marL="0" indent="0">
              <a:buNone/>
            </a:pPr>
            <a:r>
              <a:rPr lang="en-US" sz="3200" dirty="0" smtClean="0">
                <a:solidFill>
                  <a:srgbClr val="C00000"/>
                </a:solidFill>
                <a:latin typeface="Arial Black" panose="020B0A04020102020204" pitchFamily="34" charset="0"/>
                <a:cs typeface="Aharoni" panose="02010803020104030203" pitchFamily="2" charset="-79"/>
              </a:rPr>
              <a:t>Sinkers:</a:t>
            </a:r>
          </a:p>
          <a:p>
            <a:pPr marL="0" indent="0" algn="just">
              <a:buNone/>
            </a:pPr>
            <a:r>
              <a:rPr lang="en-US" dirty="0" smtClean="0">
                <a:solidFill>
                  <a:srgbClr val="C00000"/>
                </a:solidFill>
                <a:latin typeface="Aharoni" panose="02010803020104030203" pitchFamily="2" charset="-79"/>
                <a:cs typeface="Aharoni" panose="02010803020104030203" pitchFamily="2" charset="-79"/>
              </a:rPr>
              <a:t> </a:t>
            </a:r>
            <a:r>
              <a:rPr lang="en-US" sz="2400" b="1" dirty="0">
                <a:solidFill>
                  <a:srgbClr val="863CB4"/>
                </a:solidFill>
                <a:latin typeface="Arial Narrow" panose="020B0606020202030204" pitchFamily="34" charset="0"/>
              </a:rPr>
              <a:t>A sinker is a weight used in conjunction with a fishing lure or hook to increase its rate of sink, anchoring ability, and/or casting distance. Fishing sinkers may be as small as 1 gram for applications in shallow water, and even smaller for fly fishing applications, or as large as several pounds or considerably more for deep sea fishing. Environmental concerns surround the usage of lead and other materials in fishing sinkers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02768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705600"/>
          </a:xfrm>
        </p:spPr>
        <p:txBody>
          <a:bodyPr>
            <a:normAutofit fontScale="70000" lnSpcReduction="20000"/>
          </a:bodyPr>
          <a:lstStyle/>
          <a:p>
            <a:r>
              <a:rPr lang="en-US" sz="2900" dirty="0" smtClean="0">
                <a:solidFill>
                  <a:srgbClr val="7030A0"/>
                </a:solidFill>
                <a:latin typeface="Arial Black" panose="020B0A04020102020204" pitchFamily="34" charset="0"/>
                <a:cs typeface="Aharoni" panose="02010803020104030203" pitchFamily="2" charset="-79"/>
              </a:rPr>
              <a:t>Types of sinkers</a:t>
            </a:r>
          </a:p>
          <a:p>
            <a:pPr marL="0" indent="0">
              <a:buNone/>
            </a:pPr>
            <a:r>
              <a:rPr lang="en-US" b="1" dirty="0" smtClean="0">
                <a:solidFill>
                  <a:srgbClr val="C00000"/>
                </a:solidFill>
                <a:latin typeface="Arial Black" panose="020B0A04020102020204" pitchFamily="34" charset="0"/>
              </a:rPr>
              <a:t>1. </a:t>
            </a:r>
            <a:r>
              <a:rPr lang="en-US" dirty="0" smtClean="0">
                <a:solidFill>
                  <a:srgbClr val="C00000"/>
                </a:solidFill>
                <a:latin typeface="Arial Black" panose="020B0A04020102020204" pitchFamily="34" charset="0"/>
              </a:rPr>
              <a:t>Pyramid sinkers</a:t>
            </a:r>
            <a:endParaRPr lang="en-US" dirty="0">
              <a:solidFill>
                <a:srgbClr val="C00000"/>
              </a:solidFill>
              <a:latin typeface="Arial Black" panose="020B0A04020102020204" pitchFamily="34" charset="0"/>
            </a:endParaRPr>
          </a:p>
          <a:p>
            <a:pPr algn="just"/>
            <a:r>
              <a:rPr lang="en-US" b="1" dirty="0">
                <a:solidFill>
                  <a:srgbClr val="002060"/>
                </a:solidFill>
                <a:latin typeface="Arial Black" panose="020B0A04020102020204" pitchFamily="34" charset="0"/>
              </a:rPr>
              <a:t>Pyramid sinkers are shaped like a pyramid and are used when it is desirable to anchor on the bottom of water bodies. They are attached to the terminal end of fishing line by loops of brass.</a:t>
            </a:r>
          </a:p>
          <a:p>
            <a:pPr marL="0" indent="0">
              <a:buNone/>
            </a:pPr>
            <a:r>
              <a:rPr lang="en-US" dirty="0" smtClean="0">
                <a:solidFill>
                  <a:srgbClr val="C00000"/>
                </a:solidFill>
                <a:latin typeface="Arial Black" panose="020B0A04020102020204" pitchFamily="34" charset="0"/>
              </a:rPr>
              <a:t>2. Barrel </a:t>
            </a:r>
            <a:r>
              <a:rPr lang="en-US" dirty="0">
                <a:solidFill>
                  <a:srgbClr val="C00000"/>
                </a:solidFill>
                <a:latin typeface="Arial Black" panose="020B0A04020102020204" pitchFamily="34" charset="0"/>
              </a:rPr>
              <a:t>or egg </a:t>
            </a:r>
            <a:r>
              <a:rPr lang="en-US" dirty="0" smtClean="0">
                <a:solidFill>
                  <a:srgbClr val="C00000"/>
                </a:solidFill>
                <a:latin typeface="Arial Black" panose="020B0A04020102020204" pitchFamily="34" charset="0"/>
              </a:rPr>
              <a:t>sinkers</a:t>
            </a:r>
            <a:endParaRPr lang="en-US" dirty="0">
              <a:solidFill>
                <a:srgbClr val="C00000"/>
              </a:solidFill>
              <a:latin typeface="Arial Black" panose="020B0A04020102020204" pitchFamily="34" charset="0"/>
            </a:endParaRPr>
          </a:p>
          <a:p>
            <a:pPr algn="just"/>
            <a:r>
              <a:rPr lang="en-US" dirty="0">
                <a:solidFill>
                  <a:srgbClr val="002060"/>
                </a:solidFill>
                <a:latin typeface="Arial Black" panose="020B0A04020102020204" pitchFamily="34" charset="0"/>
              </a:rPr>
              <a:t>Barrel or egg sinkers are rounded and often bead-like with a narrow hole through which fishing line is threaded. These sinkers are desirable on rock or debris covered substrates.</a:t>
            </a:r>
          </a:p>
          <a:p>
            <a:pPr marL="0" indent="0">
              <a:buNone/>
            </a:pPr>
            <a:r>
              <a:rPr lang="en-US" dirty="0" smtClean="0">
                <a:solidFill>
                  <a:srgbClr val="C00000"/>
                </a:solidFill>
                <a:latin typeface="Arial Black" panose="020B0A04020102020204" pitchFamily="34" charset="0"/>
              </a:rPr>
              <a:t>3. Split-shot sinkers</a:t>
            </a:r>
            <a:endParaRPr lang="en-US" dirty="0">
              <a:solidFill>
                <a:srgbClr val="C00000"/>
              </a:solidFill>
              <a:latin typeface="Arial Black" panose="020B0A04020102020204" pitchFamily="34" charset="0"/>
            </a:endParaRPr>
          </a:p>
          <a:p>
            <a:pPr algn="just"/>
            <a:r>
              <a:rPr lang="en-US" dirty="0">
                <a:solidFill>
                  <a:srgbClr val="002060"/>
                </a:solidFill>
                <a:latin typeface="Arial Black" panose="020B0A04020102020204" pitchFamily="34" charset="0"/>
              </a:rPr>
              <a:t>Split-shot sinkers are small and round with a split cutting halfway through the sinker. The split can be placed on a piece of fishing line and then crimped closed. This feature makes adding and removing the weights easy and quick.</a:t>
            </a:r>
          </a:p>
          <a:p>
            <a:pPr marL="0" indent="0">
              <a:buNone/>
            </a:pPr>
            <a:r>
              <a:rPr lang="en-US" dirty="0" smtClean="0">
                <a:solidFill>
                  <a:srgbClr val="C00000"/>
                </a:solidFill>
                <a:latin typeface="Arial Black" panose="020B0A04020102020204" pitchFamily="34" charset="0"/>
              </a:rPr>
              <a:t>4. Bullet sinkers</a:t>
            </a:r>
            <a:endParaRPr lang="en-US" dirty="0">
              <a:solidFill>
                <a:srgbClr val="C00000"/>
              </a:solidFill>
              <a:latin typeface="Arial Black" panose="020B0A04020102020204" pitchFamily="34" charset="0"/>
            </a:endParaRPr>
          </a:p>
          <a:p>
            <a:pPr algn="just"/>
            <a:r>
              <a:rPr lang="en-US" dirty="0">
                <a:solidFill>
                  <a:srgbClr val="002060"/>
                </a:solidFill>
                <a:latin typeface="Arial Black" panose="020B0A04020102020204" pitchFamily="34" charset="0"/>
              </a:rPr>
              <a:t>Bullet sinkers are bullet-shaped and used widely on largemouth bass fishing for rigging plastic worms "Texas-style".</a:t>
            </a:r>
          </a:p>
          <a:p>
            <a:pPr marL="0" indent="0" algn="just">
              <a:buNone/>
            </a:pPr>
            <a:r>
              <a:rPr lang="en-US" dirty="0" smtClean="0">
                <a:solidFill>
                  <a:srgbClr val="C00000"/>
                </a:solidFill>
                <a:latin typeface="Arial Black" panose="020B0A04020102020204" pitchFamily="34" charset="0"/>
              </a:rPr>
              <a:t>5. Dipsey</a:t>
            </a:r>
            <a:endParaRPr lang="en-US" dirty="0">
              <a:solidFill>
                <a:srgbClr val="C00000"/>
              </a:solidFill>
              <a:latin typeface="Arial Black" panose="020B0A04020102020204" pitchFamily="34" charset="0"/>
            </a:endParaRPr>
          </a:p>
          <a:p>
            <a:pPr algn="just"/>
            <a:r>
              <a:rPr lang="en-US" dirty="0">
                <a:solidFill>
                  <a:srgbClr val="002060"/>
                </a:solidFill>
                <a:latin typeface="Arial Black" panose="020B0A04020102020204" pitchFamily="34" charset="0"/>
              </a:rPr>
              <a:t>Dipsey sinkers are ovate or egg-shaped and are attached to the fishing line with a loop of brass wire embedded in the sinker.</a:t>
            </a:r>
          </a:p>
          <a:p>
            <a:pPr marL="0" indent="0">
              <a:buNone/>
            </a:pPr>
            <a:r>
              <a:rPr lang="en-US" dirty="0" smtClean="0">
                <a:solidFill>
                  <a:srgbClr val="C00000"/>
                </a:solidFill>
                <a:latin typeface="Arial Black" panose="020B0A04020102020204" pitchFamily="34" charset="0"/>
              </a:rPr>
              <a:t>6. Bank sinker</a:t>
            </a:r>
            <a:endParaRPr lang="en-US" dirty="0">
              <a:solidFill>
                <a:srgbClr val="C00000"/>
              </a:solidFill>
              <a:latin typeface="Arial Black" panose="020B0A04020102020204" pitchFamily="34" charset="0"/>
            </a:endParaRPr>
          </a:p>
          <a:p>
            <a:pPr algn="just"/>
            <a:r>
              <a:rPr lang="en-US" dirty="0">
                <a:solidFill>
                  <a:srgbClr val="002060"/>
                </a:solidFill>
                <a:latin typeface="Arial Black" panose="020B0A04020102020204" pitchFamily="34" charset="0"/>
              </a:rPr>
              <a:t>Bank sinkers are long and ovate and have a small hole at the top for the fishing line to thread through.</a:t>
            </a:r>
          </a:p>
          <a:p>
            <a:pPr marL="0" indent="0">
              <a:buNone/>
            </a:pPr>
            <a:r>
              <a:rPr lang="en-US" dirty="0" smtClean="0">
                <a:solidFill>
                  <a:srgbClr val="C00000"/>
                </a:solidFill>
                <a:latin typeface="Arial Black" panose="020B0A04020102020204" pitchFamily="34" charset="0"/>
              </a:rPr>
              <a:t>7. Claw sinker</a:t>
            </a:r>
            <a:endParaRPr lang="en-US" dirty="0">
              <a:solidFill>
                <a:srgbClr val="C00000"/>
              </a:solidFill>
              <a:latin typeface="Arial Black" panose="020B0A04020102020204" pitchFamily="34" charset="0"/>
            </a:endParaRPr>
          </a:p>
          <a:p>
            <a:pPr algn="just"/>
            <a:r>
              <a:rPr lang="en-US" dirty="0">
                <a:solidFill>
                  <a:srgbClr val="002060"/>
                </a:solidFill>
                <a:latin typeface="Arial Black" panose="020B0A04020102020204" pitchFamily="34" charset="0"/>
              </a:rPr>
              <a:t>A claw sinker consists of a sinker weight which is typically of round shape, and a number of metal wire spikes grouped around the sinker weight acting as barbs. </a:t>
            </a:r>
          </a:p>
        </p:txBody>
      </p:sp>
    </p:spTree>
    <p:extLst>
      <p:ext uri="{BB962C8B-B14F-4D97-AF65-F5344CB8AC3E}">
        <p14:creationId xmlns:p14="http://schemas.microsoft.com/office/powerpoint/2010/main" val="2565829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873" y="304800"/>
            <a:ext cx="8312727" cy="5943600"/>
          </a:xfrm>
        </p:spPr>
        <p:txBody>
          <a:bodyPr>
            <a:normAutofit fontScale="92500" lnSpcReduction="10000"/>
          </a:bodyPr>
          <a:lstStyle/>
          <a:p>
            <a:pPr marL="0" indent="0" algn="just">
              <a:buNone/>
            </a:pPr>
            <a:endParaRPr lang="en-US" sz="2400" dirty="0" smtClean="0">
              <a:solidFill>
                <a:srgbClr val="C00000"/>
              </a:solidFill>
              <a:latin typeface="Aharoni" panose="02010803020104030203" pitchFamily="2" charset="-79"/>
              <a:cs typeface="Aharoni" panose="02010803020104030203" pitchFamily="2" charset="-79"/>
            </a:endParaRPr>
          </a:p>
          <a:p>
            <a:pPr marL="0" indent="0" algn="just">
              <a:buNone/>
            </a:pPr>
            <a:r>
              <a:rPr lang="en-US" sz="2600" dirty="0" smtClean="0">
                <a:solidFill>
                  <a:srgbClr val="C00000"/>
                </a:solidFill>
                <a:latin typeface="Arial Black" panose="020B0A04020102020204" pitchFamily="34" charset="0"/>
                <a:cs typeface="Aharoni" panose="02010803020104030203" pitchFamily="2" charset="-79"/>
              </a:rPr>
              <a:t>Anchors</a:t>
            </a:r>
          </a:p>
          <a:p>
            <a:pPr marL="0" indent="0" algn="just">
              <a:buNone/>
            </a:pPr>
            <a:r>
              <a:rPr lang="en-US" sz="2400" dirty="0">
                <a:solidFill>
                  <a:srgbClr val="002060"/>
                </a:solidFill>
                <a:latin typeface="Aharoni" panose="02010803020104030203" pitchFamily="2" charset="-79"/>
                <a:cs typeface="Aharoni" panose="02010803020104030203" pitchFamily="2" charset="-79"/>
              </a:rPr>
              <a:t>An </a:t>
            </a:r>
            <a:r>
              <a:rPr lang="en-US" sz="2400" b="1" dirty="0" smtClean="0">
                <a:solidFill>
                  <a:srgbClr val="002060"/>
                </a:solidFill>
                <a:latin typeface="Aharoni" panose="02010803020104030203" pitchFamily="2" charset="-79"/>
                <a:cs typeface="Aharoni" panose="02010803020104030203" pitchFamily="2" charset="-79"/>
              </a:rPr>
              <a:t>anchor</a:t>
            </a:r>
            <a:r>
              <a:rPr lang="en-US" sz="2400" dirty="0">
                <a:solidFill>
                  <a:srgbClr val="002060"/>
                </a:solidFill>
                <a:latin typeface="Aharoni" panose="02010803020104030203" pitchFamily="2" charset="-79"/>
                <a:cs typeface="Aharoni" panose="02010803020104030203" pitchFamily="2" charset="-79"/>
              </a:rPr>
              <a:t> is a device, normally made of metal, used to connect a vessel to the bed of a body of water to prevent the craft from drifting due to wind or </a:t>
            </a:r>
            <a:r>
              <a:rPr lang="en-US" sz="2400" dirty="0" smtClean="0">
                <a:solidFill>
                  <a:srgbClr val="002060"/>
                </a:solidFill>
                <a:latin typeface="Aharoni" panose="02010803020104030203" pitchFamily="2" charset="-79"/>
                <a:cs typeface="Aharoni" panose="02010803020104030203" pitchFamily="2" charset="-79"/>
              </a:rPr>
              <a:t>current.</a:t>
            </a:r>
          </a:p>
          <a:p>
            <a:pPr marL="0" indent="0" algn="just">
              <a:buNone/>
            </a:pPr>
            <a:r>
              <a:rPr lang="en-US" sz="2400" dirty="0" smtClean="0">
                <a:solidFill>
                  <a:srgbClr val="7030A0"/>
                </a:solidFill>
                <a:latin typeface="Aharoni" panose="02010803020104030203" pitchFamily="2" charset="-79"/>
                <a:cs typeface="Aharoni" panose="02010803020104030203" pitchFamily="2" charset="-79"/>
              </a:rPr>
              <a:t>Types of anchor:</a:t>
            </a:r>
          </a:p>
          <a:p>
            <a:pPr marL="0" indent="0">
              <a:buNone/>
            </a:pPr>
            <a:r>
              <a:rPr lang="en-US" sz="2400" dirty="0" smtClean="0">
                <a:solidFill>
                  <a:srgbClr val="C00000"/>
                </a:solidFill>
                <a:latin typeface="Aharoni" panose="02010803020104030203" pitchFamily="2" charset="-79"/>
                <a:cs typeface="Aharoni" panose="02010803020104030203" pitchFamily="2" charset="-79"/>
              </a:rPr>
              <a:t>1. </a:t>
            </a:r>
            <a:r>
              <a:rPr lang="en-US" sz="2400" dirty="0" err="1" smtClean="0">
                <a:solidFill>
                  <a:srgbClr val="C00000"/>
                </a:solidFill>
                <a:latin typeface="Aharoni" panose="02010803020104030203" pitchFamily="2" charset="-79"/>
                <a:cs typeface="Aharoni" panose="02010803020104030203" pitchFamily="2" charset="-79"/>
              </a:rPr>
              <a:t>Admirality</a:t>
            </a:r>
            <a:r>
              <a:rPr lang="en-US" sz="2400" dirty="0" smtClean="0">
                <a:solidFill>
                  <a:srgbClr val="C00000"/>
                </a:solidFill>
                <a:latin typeface="Aharoni" panose="02010803020104030203" pitchFamily="2" charset="-79"/>
                <a:cs typeface="Aharoni" panose="02010803020104030203" pitchFamily="2" charset="-79"/>
              </a:rPr>
              <a:t>: </a:t>
            </a:r>
          </a:p>
          <a:p>
            <a:pPr marL="0" indent="0">
              <a:buNone/>
            </a:pPr>
            <a:r>
              <a:rPr lang="en-US" sz="2600" b="1" dirty="0" smtClean="0">
                <a:solidFill>
                  <a:srgbClr val="002060"/>
                </a:solidFill>
                <a:latin typeface="Arial Narrow" panose="020B0606020202030204" pitchFamily="34" charset="0"/>
                <a:cs typeface="Aharoni" panose="02010803020104030203" pitchFamily="2" charset="-79"/>
              </a:rPr>
              <a:t>The </a:t>
            </a:r>
            <a:r>
              <a:rPr lang="en-US" sz="2600" b="1" dirty="0" err="1" smtClean="0">
                <a:solidFill>
                  <a:srgbClr val="002060"/>
                </a:solidFill>
                <a:latin typeface="Arial Narrow" panose="020B0606020202030204" pitchFamily="34" charset="0"/>
                <a:cs typeface="Aharoni" panose="02010803020104030203" pitchFamily="2" charset="-79"/>
              </a:rPr>
              <a:t>admirality</a:t>
            </a:r>
            <a:r>
              <a:rPr lang="en-US" sz="2600" b="1" dirty="0" smtClean="0">
                <a:solidFill>
                  <a:srgbClr val="002060"/>
                </a:solidFill>
                <a:latin typeface="Arial Narrow" panose="020B0606020202030204" pitchFamily="34" charset="0"/>
                <a:cs typeface="Aharoni" panose="02010803020104030203" pitchFamily="2" charset="-79"/>
              </a:rPr>
              <a:t> has very good holding power especially when a chai used as cable. It has two flukes and the stock at right angle. It is also known as fishermen anchor.</a:t>
            </a:r>
          </a:p>
          <a:p>
            <a:pPr marL="0" indent="0">
              <a:buNone/>
            </a:pPr>
            <a:r>
              <a:rPr lang="en-US" sz="2400" b="1" dirty="0" smtClean="0">
                <a:solidFill>
                  <a:srgbClr val="C00000"/>
                </a:solidFill>
                <a:latin typeface="Arial Black" panose="020B0A04020102020204" pitchFamily="34" charset="0"/>
              </a:rPr>
              <a:t>2. Grapnel anchor:</a:t>
            </a:r>
            <a:endParaRPr lang="en-US" sz="2400" b="1" dirty="0">
              <a:solidFill>
                <a:srgbClr val="C00000"/>
              </a:solidFill>
              <a:latin typeface="Arial Black" panose="020B0A04020102020204" pitchFamily="34" charset="0"/>
            </a:endParaRPr>
          </a:p>
          <a:p>
            <a:pPr marL="0" indent="0">
              <a:buNone/>
            </a:pPr>
            <a:r>
              <a:rPr lang="en-US" sz="2600" b="1" dirty="0">
                <a:solidFill>
                  <a:srgbClr val="002060"/>
                </a:solidFill>
                <a:latin typeface="Arial Narrow" panose="020B0606020202030204" pitchFamily="34" charset="0"/>
                <a:cs typeface="Aharoni" panose="02010803020104030203" pitchFamily="2" charset="-79"/>
              </a:rPr>
              <a:t>A traditional design, the grapnel is merely a shank with four or more tines. </a:t>
            </a:r>
            <a:r>
              <a:rPr lang="en-US" sz="2600" b="1" dirty="0" smtClean="0">
                <a:solidFill>
                  <a:srgbClr val="002060"/>
                </a:solidFill>
                <a:latin typeface="Arial Narrow" panose="020B0606020202030204" pitchFamily="34" charset="0"/>
                <a:cs typeface="Aharoni" panose="02010803020104030203" pitchFamily="2" charset="-79"/>
              </a:rPr>
              <a:t>Its </a:t>
            </a:r>
            <a:r>
              <a:rPr lang="en-US" sz="2600" b="1" dirty="0">
                <a:solidFill>
                  <a:srgbClr val="002060"/>
                </a:solidFill>
                <a:latin typeface="Arial Narrow" panose="020B0606020202030204" pitchFamily="34" charset="0"/>
                <a:cs typeface="Aharoni" panose="02010803020104030203" pitchFamily="2" charset="-79"/>
              </a:rPr>
              <a:t>weight also makes it relatively easy to move and carry, however its shape is generally not very </a:t>
            </a:r>
            <a:r>
              <a:rPr lang="en-US" sz="2600" b="1" dirty="0" smtClean="0">
                <a:solidFill>
                  <a:srgbClr val="002060"/>
                </a:solidFill>
                <a:latin typeface="Arial Narrow" panose="020B0606020202030204" pitchFamily="34" charset="0"/>
                <a:cs typeface="Aharoni" panose="02010803020104030203" pitchFamily="2" charset="-79"/>
              </a:rPr>
              <a:t>compact.</a:t>
            </a:r>
          </a:p>
          <a:p>
            <a:pPr marL="0" indent="0" algn="just">
              <a:buNone/>
            </a:pP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90933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305800" cy="6553200"/>
          </a:xfrm>
        </p:spPr>
        <p:txBody>
          <a:bodyPr/>
          <a:lstStyle/>
          <a:p>
            <a:pPr marL="0" indent="0">
              <a:buNone/>
            </a:pPr>
            <a:r>
              <a:rPr lang="en-US" dirty="0">
                <a:solidFill>
                  <a:srgbClr val="C00000"/>
                </a:solidFill>
                <a:latin typeface="Arial Black" panose="020B0A04020102020204" pitchFamily="34" charset="0"/>
              </a:rPr>
              <a:t>3</a:t>
            </a:r>
            <a:r>
              <a:rPr lang="en-US" dirty="0" smtClean="0">
                <a:solidFill>
                  <a:srgbClr val="C00000"/>
                </a:solidFill>
                <a:latin typeface="Arial Black" panose="020B0A04020102020204" pitchFamily="34" charset="0"/>
              </a:rPr>
              <a:t>. </a:t>
            </a:r>
            <a:r>
              <a:rPr lang="en-US" b="1" dirty="0" err="1">
                <a:solidFill>
                  <a:srgbClr val="C00000"/>
                </a:solidFill>
                <a:latin typeface="Arial Black" panose="020B0A04020102020204" pitchFamily="34" charset="0"/>
              </a:rPr>
              <a:t>Herreshoff</a:t>
            </a:r>
            <a:r>
              <a:rPr lang="en-US" b="1" dirty="0">
                <a:solidFill>
                  <a:srgbClr val="C00000"/>
                </a:solidFill>
                <a:latin typeface="Arial Black" panose="020B0A04020102020204" pitchFamily="34" charset="0"/>
              </a:rPr>
              <a:t> anchor</a:t>
            </a:r>
          </a:p>
          <a:p>
            <a:pPr marL="0" indent="0" algn="just">
              <a:buNone/>
            </a:pPr>
            <a:r>
              <a:rPr lang="en-US" b="1" dirty="0" smtClean="0">
                <a:solidFill>
                  <a:srgbClr val="002060"/>
                </a:solidFill>
                <a:latin typeface="Arial Narrow" panose="020B0606020202030204" pitchFamily="34" charset="0"/>
              </a:rPr>
              <a:t>The </a:t>
            </a:r>
            <a:r>
              <a:rPr lang="en-US" b="1" dirty="0">
                <a:solidFill>
                  <a:srgbClr val="002060"/>
                </a:solidFill>
                <a:latin typeface="Arial Narrow" panose="020B0606020202030204" pitchFamily="34" charset="0"/>
              </a:rPr>
              <a:t>novelty of the design lay in the means by which it could be broken down into three pieces for stowage. In use, it still presents all the issues of the admiralty pattern anchor</a:t>
            </a:r>
            <a:r>
              <a:rPr lang="en-US" b="1" dirty="0" smtClean="0">
                <a:solidFill>
                  <a:srgbClr val="002060"/>
                </a:solidFill>
                <a:latin typeface="Arial Narrow" panose="020B0606020202030204" pitchFamily="34" charset="0"/>
              </a:rPr>
              <a:t>.</a:t>
            </a:r>
          </a:p>
          <a:p>
            <a:pPr marL="0" indent="0" algn="just">
              <a:buNone/>
            </a:pPr>
            <a:r>
              <a:rPr lang="en-US" b="1" dirty="0">
                <a:solidFill>
                  <a:srgbClr val="C00000"/>
                </a:solidFill>
                <a:latin typeface="Arial Black" panose="020B0A04020102020204" pitchFamily="34" charset="0"/>
              </a:rPr>
              <a:t>4</a:t>
            </a:r>
            <a:r>
              <a:rPr lang="en-US" b="1" dirty="0" smtClean="0">
                <a:solidFill>
                  <a:srgbClr val="C00000"/>
                </a:solidFill>
                <a:latin typeface="Arial Black" panose="020B0A04020102020204" pitchFamily="34" charset="0"/>
              </a:rPr>
              <a:t>. </a:t>
            </a:r>
            <a:r>
              <a:rPr lang="en-US" b="1" dirty="0" err="1">
                <a:solidFill>
                  <a:srgbClr val="C00000"/>
                </a:solidFill>
                <a:latin typeface="Arial Black" panose="020B0A04020102020204" pitchFamily="34" charset="0"/>
              </a:rPr>
              <a:t>Northill</a:t>
            </a:r>
            <a:r>
              <a:rPr lang="en-US" b="1" dirty="0">
                <a:solidFill>
                  <a:srgbClr val="C00000"/>
                </a:solidFill>
                <a:latin typeface="Arial Black" panose="020B0A04020102020204" pitchFamily="34" charset="0"/>
              </a:rPr>
              <a:t> anchor</a:t>
            </a:r>
          </a:p>
          <a:p>
            <a:pPr marL="0" indent="0" algn="just">
              <a:buNone/>
            </a:pPr>
            <a:r>
              <a:rPr lang="en-US" b="1" dirty="0">
                <a:solidFill>
                  <a:srgbClr val="002060"/>
                </a:solidFill>
                <a:latin typeface="Arial Narrow" panose="020B0606020202030204" pitchFamily="34" charset="0"/>
              </a:rPr>
              <a:t>Originally designed as a lightweight anchor for seaplanes, this design consists of two plough-like blades mounted to a shank, with a folding stock crossing through the crown of the anchor</a:t>
            </a:r>
            <a:r>
              <a:rPr lang="en-US" b="1" dirty="0" smtClean="0">
                <a:solidFill>
                  <a:srgbClr val="002060"/>
                </a:solidFill>
                <a:latin typeface="Arial Narrow" panose="020B0606020202030204" pitchFamily="34" charset="0"/>
              </a:rPr>
              <a:t>.</a:t>
            </a:r>
          </a:p>
          <a:p>
            <a:pPr marL="0" indent="0" algn="just">
              <a:buNone/>
            </a:pPr>
            <a:r>
              <a:rPr lang="en-US" b="1" dirty="0">
                <a:solidFill>
                  <a:srgbClr val="C00000"/>
                </a:solidFill>
                <a:latin typeface="Arial Black" panose="020B0A04020102020204" pitchFamily="34" charset="0"/>
              </a:rPr>
              <a:t>5</a:t>
            </a:r>
            <a:r>
              <a:rPr lang="en-US" b="1" dirty="0" smtClean="0">
                <a:solidFill>
                  <a:srgbClr val="C00000"/>
                </a:solidFill>
                <a:latin typeface="Arial Black" panose="020B0A04020102020204" pitchFamily="34" charset="0"/>
              </a:rPr>
              <a:t>. </a:t>
            </a:r>
            <a:r>
              <a:rPr lang="en-US" b="1" dirty="0">
                <a:solidFill>
                  <a:srgbClr val="C00000"/>
                </a:solidFill>
                <a:latin typeface="Arial Black" panose="020B0A04020102020204" pitchFamily="34" charset="0"/>
              </a:rPr>
              <a:t>CQR (secure) plough </a:t>
            </a:r>
            <a:r>
              <a:rPr lang="en-US" b="1" dirty="0" smtClean="0">
                <a:solidFill>
                  <a:srgbClr val="C00000"/>
                </a:solidFill>
                <a:latin typeface="Arial Black" panose="020B0A04020102020204" pitchFamily="34" charset="0"/>
              </a:rPr>
              <a:t>ancho</a:t>
            </a:r>
            <a:r>
              <a:rPr lang="en-US" b="1" dirty="0" smtClean="0">
                <a:solidFill>
                  <a:srgbClr val="C00000"/>
                </a:solidFill>
              </a:rPr>
              <a:t>r</a:t>
            </a:r>
          </a:p>
          <a:p>
            <a:pPr marL="0" indent="0" algn="just">
              <a:buNone/>
            </a:pPr>
            <a:r>
              <a:rPr lang="en-US" b="1" dirty="0">
                <a:solidFill>
                  <a:srgbClr val="002060"/>
                </a:solidFill>
                <a:latin typeface="Arial Narrow" panose="020B0606020202030204" pitchFamily="34" charset="0"/>
              </a:rPr>
              <a:t>So named due to its resemblance to a traditional agricultural plough (or more specifically two ploughshares), many manufacturers produce a plough-style </a:t>
            </a:r>
            <a:r>
              <a:rPr lang="en-US" b="1" dirty="0" smtClean="0">
                <a:solidFill>
                  <a:srgbClr val="002060"/>
                </a:solidFill>
                <a:latin typeface="Arial Narrow" panose="020B0606020202030204" pitchFamily="34" charset="0"/>
              </a:rPr>
              <a:t>design</a:t>
            </a:r>
          </a:p>
          <a:p>
            <a:pPr marL="0" indent="0" algn="just">
              <a:buNone/>
            </a:pPr>
            <a:r>
              <a:rPr lang="en-US" b="1" dirty="0">
                <a:solidFill>
                  <a:srgbClr val="C00000"/>
                </a:solidFill>
                <a:latin typeface="Arial Black" panose="020B0A04020102020204" pitchFamily="34" charset="0"/>
              </a:rPr>
              <a:t>6</a:t>
            </a:r>
            <a:r>
              <a:rPr lang="en-US" b="1" dirty="0" smtClean="0">
                <a:solidFill>
                  <a:srgbClr val="C00000"/>
                </a:solidFill>
                <a:latin typeface="Arial Black" panose="020B0A04020102020204" pitchFamily="34" charset="0"/>
              </a:rPr>
              <a:t>. </a:t>
            </a:r>
            <a:r>
              <a:rPr lang="en-US" b="1" dirty="0">
                <a:solidFill>
                  <a:srgbClr val="C00000"/>
                </a:solidFill>
                <a:latin typeface="Arial Black" panose="020B0A04020102020204" pitchFamily="34" charset="0"/>
              </a:rPr>
              <a:t>Delta </a:t>
            </a:r>
            <a:r>
              <a:rPr lang="en-US" b="1" dirty="0" smtClean="0">
                <a:solidFill>
                  <a:srgbClr val="C00000"/>
                </a:solidFill>
                <a:latin typeface="Arial Black" panose="020B0A04020102020204" pitchFamily="34" charset="0"/>
              </a:rPr>
              <a:t>anchor</a:t>
            </a:r>
          </a:p>
          <a:p>
            <a:pPr marL="0" indent="0" algn="just">
              <a:buNone/>
            </a:pPr>
            <a:r>
              <a:rPr lang="en-US" b="1" dirty="0">
                <a:solidFill>
                  <a:srgbClr val="002060"/>
                </a:solidFill>
                <a:latin typeface="Arial Narrow" panose="020B0606020202030204" pitchFamily="34" charset="0"/>
              </a:rPr>
              <a:t>The Delta was developed in the 1980s for commercialization by British marine manufacturer Simpson–Lawrence</a:t>
            </a:r>
          </a:p>
          <a:p>
            <a:pPr marL="0" indent="0" algn="just">
              <a:buNone/>
            </a:pPr>
            <a:endParaRPr lang="en-US" b="1" dirty="0">
              <a:solidFill>
                <a:srgbClr val="002060"/>
              </a:solidFill>
              <a:latin typeface="Arial Narrow" panose="020B0606020202030204" pitchFamily="34" charset="0"/>
            </a:endParaRPr>
          </a:p>
          <a:p>
            <a:pPr marL="0" indent="0" algn="just">
              <a:buNone/>
            </a:pPr>
            <a:endParaRPr lang="en-US"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326785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5943600"/>
          </a:xfrm>
        </p:spPr>
        <p:txBody>
          <a:bodyPr>
            <a:normAutofit/>
          </a:bodyPr>
          <a:lstStyle/>
          <a:p>
            <a:r>
              <a:rPr lang="en-US" dirty="0" smtClean="0">
                <a:solidFill>
                  <a:schemeClr val="bg1">
                    <a:lumMod val="95000"/>
                    <a:lumOff val="5000"/>
                  </a:schemeClr>
                </a:solidFill>
                <a:latin typeface="Aharoni" panose="02010803020104030203" pitchFamily="2" charset="-79"/>
                <a:cs typeface="Aharoni" panose="02010803020104030203" pitchFamily="2" charset="-79"/>
              </a:rPr>
              <a:t>criteria </a:t>
            </a:r>
            <a:r>
              <a:rPr lang="en-US" dirty="0">
                <a:solidFill>
                  <a:schemeClr val="bg1">
                    <a:lumMod val="95000"/>
                    <a:lumOff val="5000"/>
                  </a:schemeClr>
                </a:solidFill>
                <a:latin typeface="Aharoni" panose="02010803020104030203" pitchFamily="2" charset="-79"/>
                <a:cs typeface="Aharoni" panose="02010803020104030203" pitchFamily="2" charset="-79"/>
              </a:rPr>
              <a:t>for the ideal fishing gear </a:t>
            </a:r>
            <a:r>
              <a:rPr lang="en-US" sz="2200" dirty="0" smtClean="0">
                <a:solidFill>
                  <a:srgbClr val="731940"/>
                </a:solidFill>
                <a:latin typeface="Arial Black" panose="020B0A04020102020204" pitchFamily="34" charset="0"/>
              </a:rPr>
              <a:t/>
            </a:r>
            <a:br>
              <a:rPr lang="en-US" sz="2200" dirty="0" smtClean="0">
                <a:solidFill>
                  <a:srgbClr val="731940"/>
                </a:solidFill>
                <a:latin typeface="Arial Black" panose="020B0A04020102020204" pitchFamily="34" charset="0"/>
              </a:rPr>
            </a:br>
            <a:r>
              <a:rPr lang="en-US" sz="2200" dirty="0">
                <a:solidFill>
                  <a:srgbClr val="731940"/>
                </a:solidFill>
                <a:latin typeface="Arial Black" panose="020B0A04020102020204" pitchFamily="34" charset="0"/>
              </a:rPr>
              <a:t/>
            </a:r>
            <a:br>
              <a:rPr lang="en-US" sz="2200" dirty="0">
                <a:solidFill>
                  <a:srgbClr val="731940"/>
                </a:solidFill>
                <a:latin typeface="Arial Black" panose="020B0A04020102020204" pitchFamily="34" charset="0"/>
              </a:rPr>
            </a:br>
            <a:r>
              <a:rPr lang="en-US" sz="2200" dirty="0" smtClean="0">
                <a:solidFill>
                  <a:srgbClr val="731940"/>
                </a:solidFill>
                <a:latin typeface="Arial Black" panose="020B0A04020102020204" pitchFamily="34" charset="0"/>
              </a:rPr>
              <a:t>1. highly </a:t>
            </a:r>
            <a:r>
              <a:rPr lang="en-US" sz="2200" dirty="0">
                <a:solidFill>
                  <a:srgbClr val="731940"/>
                </a:solidFill>
                <a:latin typeface="Arial Black" panose="020B0A04020102020204" pitchFamily="34" charset="0"/>
              </a:rPr>
              <a:t>selective for the target species and their sizes and habitats </a:t>
            </a:r>
            <a:r>
              <a:rPr lang="en-US" sz="2200" dirty="0" smtClean="0">
                <a:solidFill>
                  <a:srgbClr val="731940"/>
                </a:solidFill>
                <a:latin typeface="Arial Black" panose="020B0A04020102020204" pitchFamily="34" charset="0"/>
              </a:rPr>
              <a:t/>
            </a:r>
            <a:br>
              <a:rPr lang="en-US" sz="2200" dirty="0" smtClean="0">
                <a:solidFill>
                  <a:srgbClr val="731940"/>
                </a:solidFill>
                <a:latin typeface="Arial Black" panose="020B0A04020102020204" pitchFamily="34" charset="0"/>
              </a:rPr>
            </a:br>
            <a:r>
              <a:rPr lang="en-US" sz="2200" dirty="0">
                <a:solidFill>
                  <a:srgbClr val="731940"/>
                </a:solidFill>
                <a:latin typeface="Arial Black" panose="020B0A04020102020204" pitchFamily="34" charset="0"/>
              </a:rPr>
              <a:t/>
            </a:r>
            <a:br>
              <a:rPr lang="en-US" sz="2200" dirty="0">
                <a:solidFill>
                  <a:srgbClr val="731940"/>
                </a:solidFill>
                <a:latin typeface="Arial Black" panose="020B0A04020102020204" pitchFamily="34" charset="0"/>
              </a:rPr>
            </a:br>
            <a:r>
              <a:rPr lang="en-US" sz="2200" dirty="0" smtClean="0">
                <a:solidFill>
                  <a:srgbClr val="731940"/>
                </a:solidFill>
                <a:latin typeface="Arial Black" panose="020B0A04020102020204" pitchFamily="34" charset="0"/>
              </a:rPr>
              <a:t>2. negligible </a:t>
            </a:r>
            <a:r>
              <a:rPr lang="en-US" sz="2200" dirty="0">
                <a:solidFill>
                  <a:srgbClr val="731940"/>
                </a:solidFill>
                <a:latin typeface="Arial Black" panose="020B0A04020102020204" pitchFamily="34" charset="0"/>
              </a:rPr>
              <a:t>direct or indirect impact on non- target </a:t>
            </a:r>
            <a:r>
              <a:rPr lang="en-US" sz="2200" dirty="0" smtClean="0">
                <a:solidFill>
                  <a:srgbClr val="731940"/>
                </a:solidFill>
                <a:latin typeface="Arial Black" panose="020B0A04020102020204" pitchFamily="34" charset="0"/>
              </a:rPr>
              <a:t>species</a:t>
            </a:r>
            <a:br>
              <a:rPr lang="en-US" sz="2200" dirty="0" smtClean="0">
                <a:solidFill>
                  <a:srgbClr val="731940"/>
                </a:solidFill>
                <a:latin typeface="Arial Black" panose="020B0A04020102020204" pitchFamily="34" charset="0"/>
              </a:rPr>
            </a:br>
            <a:r>
              <a:rPr lang="en-US" sz="2200" dirty="0" smtClean="0">
                <a:solidFill>
                  <a:srgbClr val="731940"/>
                </a:solidFill>
                <a:latin typeface="Arial Black" panose="020B0A04020102020204" pitchFamily="34" charset="0"/>
              </a:rPr>
              <a:t/>
            </a:r>
            <a:br>
              <a:rPr lang="en-US" sz="2200" dirty="0" smtClean="0">
                <a:solidFill>
                  <a:srgbClr val="731940"/>
                </a:solidFill>
                <a:latin typeface="Arial Black" panose="020B0A04020102020204" pitchFamily="34" charset="0"/>
              </a:rPr>
            </a:br>
            <a:r>
              <a:rPr lang="en-US" sz="2200" dirty="0">
                <a:solidFill>
                  <a:srgbClr val="731940"/>
                </a:solidFill>
                <a:latin typeface="Arial Black" panose="020B0A04020102020204" pitchFamily="34" charset="0"/>
              </a:rPr>
              <a:t/>
            </a:r>
            <a:br>
              <a:rPr lang="en-US" sz="2200" dirty="0">
                <a:solidFill>
                  <a:srgbClr val="731940"/>
                </a:solidFill>
                <a:latin typeface="Arial Black" panose="020B0A04020102020204" pitchFamily="34" charset="0"/>
              </a:rPr>
            </a:br>
            <a:r>
              <a:rPr lang="en-US" sz="2200" dirty="0" smtClean="0">
                <a:solidFill>
                  <a:srgbClr val="731940"/>
                </a:solidFill>
                <a:latin typeface="Arial Black" panose="020B0A04020102020204" pitchFamily="34" charset="0"/>
              </a:rPr>
              <a:t>3. effective</a:t>
            </a:r>
            <a:r>
              <a:rPr lang="en-US" sz="2200" dirty="0">
                <a:solidFill>
                  <a:srgbClr val="731940"/>
                </a:solidFill>
                <a:latin typeface="Arial Black" panose="020B0A04020102020204" pitchFamily="34" charset="0"/>
              </a:rPr>
              <a:t>, giving high catches of target species at lowest possible </a:t>
            </a:r>
            <a:r>
              <a:rPr lang="en-US" sz="2200" dirty="0" smtClean="0">
                <a:solidFill>
                  <a:srgbClr val="731940"/>
                </a:solidFill>
                <a:latin typeface="Arial Black" panose="020B0A04020102020204" pitchFamily="34" charset="0"/>
              </a:rPr>
              <a:t>cost</a:t>
            </a:r>
            <a:r>
              <a:rPr lang="en-US" sz="2200" dirty="0">
                <a:solidFill>
                  <a:srgbClr val="731940"/>
                </a:solidFill>
                <a:latin typeface="Arial Black" panose="020B0A04020102020204" pitchFamily="34" charset="0"/>
              </a:rPr>
              <a:t/>
            </a:r>
            <a:br>
              <a:rPr lang="en-US" sz="2200" dirty="0">
                <a:solidFill>
                  <a:srgbClr val="731940"/>
                </a:solidFill>
                <a:latin typeface="Arial Black" panose="020B0A04020102020204" pitchFamily="34" charset="0"/>
              </a:rPr>
            </a:br>
            <a:r>
              <a:rPr lang="en-US" sz="2200" dirty="0" smtClean="0">
                <a:solidFill>
                  <a:srgbClr val="731940"/>
                </a:solidFill>
                <a:latin typeface="Arial Black" panose="020B0A04020102020204" pitchFamily="34" charset="0"/>
              </a:rPr>
              <a:t/>
            </a:r>
            <a:br>
              <a:rPr lang="en-US" sz="2200" dirty="0" smtClean="0">
                <a:solidFill>
                  <a:srgbClr val="731940"/>
                </a:solidFill>
                <a:latin typeface="Arial Black" panose="020B0A04020102020204" pitchFamily="34" charset="0"/>
              </a:rPr>
            </a:br>
            <a:r>
              <a:rPr lang="en-US" sz="2200" dirty="0" smtClean="0">
                <a:solidFill>
                  <a:srgbClr val="731940"/>
                </a:solidFill>
                <a:latin typeface="Arial Black" panose="020B0A04020102020204" pitchFamily="34" charset="0"/>
              </a:rPr>
              <a:t>4. quality orientated and </a:t>
            </a:r>
            <a:r>
              <a:rPr lang="en-US" sz="2200" dirty="0">
                <a:solidFill>
                  <a:srgbClr val="731940"/>
                </a:solidFill>
                <a:latin typeface="Arial Black" panose="020B0A04020102020204" pitchFamily="34" charset="0"/>
              </a:rPr>
              <a:t>producing catches of </a:t>
            </a:r>
            <a:r>
              <a:rPr lang="en-US" sz="2200" dirty="0" smtClean="0">
                <a:solidFill>
                  <a:srgbClr val="731940"/>
                </a:solidFill>
                <a:latin typeface="Arial Black" panose="020B0A04020102020204" pitchFamily="34" charset="0"/>
              </a:rPr>
              <a:t>high amount</a:t>
            </a:r>
            <a:r>
              <a:rPr lang="en-US" dirty="0"/>
              <a:t/>
            </a:r>
            <a:br>
              <a:rPr lang="en-US" dirty="0"/>
            </a:br>
            <a:endParaRPr lang="en-US" dirty="0"/>
          </a:p>
        </p:txBody>
      </p:sp>
    </p:spTree>
    <p:extLst>
      <p:ext uri="{BB962C8B-B14F-4D97-AF65-F5344CB8AC3E}">
        <p14:creationId xmlns:p14="http://schemas.microsoft.com/office/powerpoint/2010/main" val="3840079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6477000"/>
          </a:xfrm>
        </p:spPr>
        <p:txBody>
          <a:bodyPr>
            <a:normAutofit fontScale="90000"/>
          </a:bodyPr>
          <a:lstStyle/>
          <a:p>
            <a:r>
              <a:rPr lang="en-US" sz="2000" cap="none" dirty="0">
                <a:solidFill>
                  <a:srgbClr val="C00000"/>
                </a:solidFill>
                <a:latin typeface="Arial Black" panose="020B0A04020102020204" pitchFamily="34" charset="0"/>
              </a:rPr>
              <a:t>7</a:t>
            </a:r>
            <a:r>
              <a:rPr lang="en-US" sz="2000" cap="none" dirty="0" smtClean="0">
                <a:solidFill>
                  <a:srgbClr val="C00000"/>
                </a:solidFill>
                <a:latin typeface="Arial Black" panose="020B0A04020102020204" pitchFamily="34" charset="0"/>
              </a:rPr>
              <a:t>. </a:t>
            </a:r>
            <a:r>
              <a:rPr lang="en-US" sz="2000" b="1" cap="none" dirty="0">
                <a:solidFill>
                  <a:srgbClr val="C00000"/>
                </a:solidFill>
                <a:latin typeface="Arial Black" panose="020B0A04020102020204" pitchFamily="34" charset="0"/>
              </a:rPr>
              <a:t>D</a:t>
            </a:r>
            <a:r>
              <a:rPr lang="en-US" sz="2000" b="1" cap="none" dirty="0" smtClean="0">
                <a:solidFill>
                  <a:srgbClr val="C00000"/>
                </a:solidFill>
                <a:latin typeface="Arial Black" panose="020B0A04020102020204" pitchFamily="34" charset="0"/>
              </a:rPr>
              <a:t>anforth anchor</a:t>
            </a:r>
            <a:r>
              <a:rPr lang="en-US" b="1" cap="none" dirty="0" smtClean="0">
                <a:latin typeface="Arial Black" panose="020B0A04020102020204" pitchFamily="34" charset="0"/>
              </a:rPr>
              <a:t/>
            </a:r>
            <a:br>
              <a:rPr lang="en-US" b="1" cap="none" dirty="0" smtClean="0">
                <a:latin typeface="Arial Black" panose="020B0A04020102020204" pitchFamily="34" charset="0"/>
              </a:rPr>
            </a:br>
            <a:r>
              <a:rPr lang="en-US" sz="2000" b="1" cap="none" dirty="0">
                <a:solidFill>
                  <a:srgbClr val="002060"/>
                </a:solidFill>
                <a:latin typeface="Arial Narrow" panose="020B0606020202030204" pitchFamily="34" charset="0"/>
              </a:rPr>
              <a:t>A</a:t>
            </a:r>
            <a:r>
              <a:rPr lang="en-US" sz="2000" b="1" cap="none" dirty="0" smtClean="0">
                <a:solidFill>
                  <a:srgbClr val="002060"/>
                </a:solidFill>
                <a:latin typeface="Arial Narrow" panose="020B0606020202030204" pitchFamily="34" charset="0"/>
              </a:rPr>
              <a:t>merican </a:t>
            </a:r>
            <a:r>
              <a:rPr lang="en-US" sz="2000" b="1" cap="none" dirty="0">
                <a:solidFill>
                  <a:srgbClr val="002060"/>
                </a:solidFill>
                <a:latin typeface="Arial Narrow" panose="020B0606020202030204" pitchFamily="34" charset="0"/>
              </a:rPr>
              <a:t>R</a:t>
            </a:r>
            <a:r>
              <a:rPr lang="en-US" sz="2000" b="1" cap="none" dirty="0" smtClean="0">
                <a:solidFill>
                  <a:srgbClr val="002060"/>
                </a:solidFill>
                <a:latin typeface="Arial Narrow" panose="020B0606020202030204" pitchFamily="34" charset="0"/>
              </a:rPr>
              <a:t>ichard </a:t>
            </a:r>
            <a:r>
              <a:rPr lang="en-US" sz="2000" b="1" cap="none" dirty="0">
                <a:solidFill>
                  <a:srgbClr val="002060"/>
                </a:solidFill>
                <a:latin typeface="Arial Narrow" panose="020B0606020202030204" pitchFamily="34" charset="0"/>
              </a:rPr>
              <a:t>D</a:t>
            </a:r>
            <a:r>
              <a:rPr lang="en-US" sz="2000" b="1" cap="none" dirty="0" smtClean="0">
                <a:solidFill>
                  <a:srgbClr val="002060"/>
                </a:solidFill>
                <a:latin typeface="Arial Narrow" panose="020B0606020202030204" pitchFamily="34" charset="0"/>
              </a:rPr>
              <a:t>anforth invented the </a:t>
            </a:r>
            <a:r>
              <a:rPr lang="en-US" sz="2000" b="1" cap="none" dirty="0" err="1" smtClean="0">
                <a:solidFill>
                  <a:srgbClr val="002060"/>
                </a:solidFill>
                <a:latin typeface="Arial Narrow" panose="020B0606020202030204" pitchFamily="34" charset="0"/>
              </a:rPr>
              <a:t>danforth</a:t>
            </a:r>
            <a:r>
              <a:rPr lang="en-US" sz="2000" b="1" cap="none" dirty="0" smtClean="0">
                <a:solidFill>
                  <a:srgbClr val="002060"/>
                </a:solidFill>
                <a:latin typeface="Arial Narrow" panose="020B0606020202030204" pitchFamily="34" charset="0"/>
              </a:rPr>
              <a:t> pattern in the 1940s for use aboard landing craft. it uses a stock at the crown to which two large flat triangular flukes are attached. the stock is hinged so the flukes can orient toward the bottom</a:t>
            </a:r>
            <a:br>
              <a:rPr lang="en-US" sz="2000" b="1" cap="none" dirty="0" smtClean="0">
                <a:solidFill>
                  <a:srgbClr val="002060"/>
                </a:solidFill>
                <a:latin typeface="Arial Narrow" panose="020B0606020202030204" pitchFamily="34" charset="0"/>
              </a:rPr>
            </a:br>
            <a:r>
              <a:rPr lang="en-US" sz="2000" b="1" cap="none" dirty="0">
                <a:solidFill>
                  <a:srgbClr val="C00000"/>
                </a:solidFill>
                <a:latin typeface="Arial Black" panose="020B0A04020102020204" pitchFamily="34" charset="0"/>
              </a:rPr>
              <a:t>8</a:t>
            </a:r>
            <a:r>
              <a:rPr lang="en-US" sz="2000" b="1" cap="none" dirty="0" smtClean="0">
                <a:solidFill>
                  <a:srgbClr val="C00000"/>
                </a:solidFill>
                <a:latin typeface="Arial Black" panose="020B0A04020102020204" pitchFamily="34" charset="0"/>
              </a:rPr>
              <a:t>. </a:t>
            </a:r>
            <a:r>
              <a:rPr lang="en-US" sz="2000" b="1" cap="none" dirty="0">
                <a:solidFill>
                  <a:srgbClr val="C00000"/>
                </a:solidFill>
                <a:latin typeface="Arial Black" panose="020B0A04020102020204" pitchFamily="34" charset="0"/>
              </a:rPr>
              <a:t>B</a:t>
            </a:r>
            <a:r>
              <a:rPr lang="en-US" sz="2000" b="1" cap="none" dirty="0" smtClean="0">
                <a:solidFill>
                  <a:srgbClr val="C00000"/>
                </a:solidFill>
                <a:latin typeface="Arial Black" panose="020B0A04020102020204" pitchFamily="34" charset="0"/>
              </a:rPr>
              <a:t>ruce or claw anchor</a:t>
            </a:r>
            <a:r>
              <a:rPr lang="en-US" sz="2000" b="1" cap="none" dirty="0" smtClean="0">
                <a:solidFill>
                  <a:srgbClr val="C00000"/>
                </a:solidFill>
              </a:rPr>
              <a:t/>
            </a:r>
            <a:br>
              <a:rPr lang="en-US" sz="2000" b="1" cap="none" dirty="0" smtClean="0">
                <a:solidFill>
                  <a:srgbClr val="C00000"/>
                </a:solidFill>
              </a:rPr>
            </a:br>
            <a:r>
              <a:rPr lang="en-US" sz="2000" b="1" cap="none" dirty="0">
                <a:solidFill>
                  <a:srgbClr val="002060"/>
                </a:solidFill>
                <a:latin typeface="Arial Narrow" panose="020B0606020202030204" pitchFamily="34" charset="0"/>
              </a:rPr>
              <a:t>T</a:t>
            </a:r>
            <a:r>
              <a:rPr lang="en-US" sz="2000" b="1" cap="none" dirty="0" smtClean="0">
                <a:solidFill>
                  <a:srgbClr val="002060"/>
                </a:solidFill>
                <a:latin typeface="Arial Narrow" panose="020B0606020202030204" pitchFamily="34" charset="0"/>
              </a:rPr>
              <a:t>his claw-shaped anchor was designed by Peter </a:t>
            </a:r>
            <a:r>
              <a:rPr lang="en-US" sz="2000" b="1" cap="none" dirty="0">
                <a:solidFill>
                  <a:srgbClr val="002060"/>
                </a:solidFill>
                <a:latin typeface="Arial Narrow" panose="020B0606020202030204" pitchFamily="34" charset="0"/>
              </a:rPr>
              <a:t>B</a:t>
            </a:r>
            <a:r>
              <a:rPr lang="en-US" sz="2000" b="1" cap="none" dirty="0" smtClean="0">
                <a:solidFill>
                  <a:srgbClr val="002060"/>
                </a:solidFill>
                <a:latin typeface="Arial Narrow" panose="020B0606020202030204" pitchFamily="34" charset="0"/>
              </a:rPr>
              <a:t>ruce from the isle of man in the 1970s.</a:t>
            </a:r>
            <a:r>
              <a:rPr lang="en-US" sz="2000" b="1" cap="none" baseline="30000" dirty="0" smtClean="0">
                <a:solidFill>
                  <a:srgbClr val="002060"/>
                </a:solidFill>
                <a:latin typeface="Arial Narrow" panose="020B0606020202030204" pitchFamily="34" charset="0"/>
              </a:rPr>
              <a:t> </a:t>
            </a:r>
            <a:r>
              <a:rPr lang="en-US" sz="2000" b="1" cap="none" dirty="0">
                <a:solidFill>
                  <a:srgbClr val="002060"/>
                </a:solidFill>
                <a:latin typeface="Arial Narrow" panose="020B0606020202030204" pitchFamily="34" charset="0"/>
              </a:rPr>
              <a:t>B</a:t>
            </a:r>
            <a:r>
              <a:rPr lang="en-US" sz="2000" b="1" cap="none" dirty="0" smtClean="0">
                <a:solidFill>
                  <a:srgbClr val="002060"/>
                </a:solidFill>
                <a:latin typeface="Arial Narrow" panose="020B0606020202030204" pitchFamily="34" charset="0"/>
              </a:rPr>
              <a:t>ruce gained his early reputation from the production of large-scale commercial anchors for ships and fixed installations such as oil rigs.</a:t>
            </a:r>
            <a:br>
              <a:rPr lang="en-US" sz="2000" b="1" cap="none" dirty="0" smtClean="0">
                <a:solidFill>
                  <a:srgbClr val="002060"/>
                </a:solidFill>
                <a:latin typeface="Arial Narrow" panose="020B0606020202030204" pitchFamily="34" charset="0"/>
              </a:rPr>
            </a:br>
            <a:r>
              <a:rPr lang="en-US" sz="2000" cap="none" dirty="0">
                <a:solidFill>
                  <a:srgbClr val="C00000"/>
                </a:solidFill>
                <a:latin typeface="Arial Black" panose="020B0A04020102020204" pitchFamily="34" charset="0"/>
              </a:rPr>
              <a:t>9</a:t>
            </a:r>
            <a:r>
              <a:rPr lang="en-US" sz="2000" cap="none" dirty="0" smtClean="0">
                <a:solidFill>
                  <a:srgbClr val="C00000"/>
                </a:solidFill>
                <a:latin typeface="Arial Black" panose="020B0A04020102020204" pitchFamily="34" charset="0"/>
              </a:rPr>
              <a:t>. Mushroom anchor</a:t>
            </a:r>
            <a:r>
              <a:rPr lang="en-US" sz="2000" b="1" dirty="0"/>
              <a:t/>
            </a:r>
            <a:br>
              <a:rPr lang="en-US" sz="2000" b="1" dirty="0"/>
            </a:br>
            <a:r>
              <a:rPr lang="en-US" sz="2000" b="1" cap="none" dirty="0">
                <a:solidFill>
                  <a:srgbClr val="002060"/>
                </a:solidFill>
                <a:latin typeface="Arial Narrow" panose="020B0606020202030204" pitchFamily="34" charset="0"/>
              </a:rPr>
              <a:t>T</a:t>
            </a:r>
            <a:r>
              <a:rPr lang="en-US" sz="2000" b="1" cap="none" dirty="0" smtClean="0">
                <a:solidFill>
                  <a:srgbClr val="002060"/>
                </a:solidFill>
                <a:latin typeface="Arial Narrow" panose="020B0606020202030204" pitchFamily="34" charset="0"/>
              </a:rPr>
              <a:t>he mushroom anchor is suitable where the seabed is composed of silt or fine sand. it was invented by </a:t>
            </a:r>
            <a:r>
              <a:rPr lang="en-US" sz="2000" b="1" cap="none" dirty="0">
                <a:solidFill>
                  <a:srgbClr val="002060"/>
                </a:solidFill>
                <a:latin typeface="Arial Narrow" panose="020B0606020202030204" pitchFamily="34" charset="0"/>
              </a:rPr>
              <a:t>R</a:t>
            </a:r>
            <a:r>
              <a:rPr lang="en-US" sz="2000" b="1" cap="none" dirty="0" smtClean="0">
                <a:solidFill>
                  <a:srgbClr val="002060"/>
                </a:solidFill>
                <a:latin typeface="Arial Narrow" panose="020B0606020202030204" pitchFamily="34" charset="0"/>
              </a:rPr>
              <a:t>obert </a:t>
            </a:r>
            <a:r>
              <a:rPr lang="en-US" sz="2000" b="1" cap="none" dirty="0">
                <a:solidFill>
                  <a:srgbClr val="002060"/>
                </a:solidFill>
                <a:latin typeface="Arial Narrow" panose="020B0606020202030204" pitchFamily="34" charset="0"/>
              </a:rPr>
              <a:t>S</a:t>
            </a:r>
            <a:r>
              <a:rPr lang="en-US" sz="2000" b="1" cap="none" dirty="0" smtClean="0">
                <a:solidFill>
                  <a:srgbClr val="002060"/>
                </a:solidFill>
                <a:latin typeface="Arial Narrow" panose="020B0606020202030204" pitchFamily="34" charset="0"/>
              </a:rPr>
              <a:t>tevenson, for use by an 82-ton converted fishing boat.</a:t>
            </a:r>
            <a:br>
              <a:rPr lang="en-US" sz="2000" b="1" cap="none" dirty="0" smtClean="0">
                <a:solidFill>
                  <a:srgbClr val="002060"/>
                </a:solidFill>
                <a:latin typeface="Arial Narrow" panose="020B0606020202030204" pitchFamily="34" charset="0"/>
              </a:rPr>
            </a:br>
            <a:r>
              <a:rPr lang="en-US" sz="2000" b="1" cap="none" dirty="0" smtClean="0">
                <a:solidFill>
                  <a:srgbClr val="C00000"/>
                </a:solidFill>
                <a:latin typeface="Arial Black" panose="020B0A04020102020204" pitchFamily="34" charset="0"/>
              </a:rPr>
              <a:t>10</a:t>
            </a:r>
            <a:r>
              <a:rPr lang="en-US" sz="2200" b="1" cap="none" dirty="0" smtClean="0">
                <a:solidFill>
                  <a:srgbClr val="C00000"/>
                </a:solidFill>
                <a:latin typeface="Arial Black" panose="020B0A04020102020204" pitchFamily="34" charset="0"/>
              </a:rPr>
              <a:t>. Deadweight anchor</a:t>
            </a:r>
            <a:r>
              <a:rPr lang="en-US" sz="2200" b="1" cap="none" dirty="0" smtClean="0">
                <a:solidFill>
                  <a:srgbClr val="002060"/>
                </a:solidFill>
                <a:latin typeface="Arial Narrow" panose="020B0606020202030204" pitchFamily="34" charset="0"/>
              </a:rPr>
              <a:t/>
            </a:r>
            <a:br>
              <a:rPr lang="en-US" sz="2200" b="1" cap="none" dirty="0" smtClean="0">
                <a:solidFill>
                  <a:srgbClr val="002060"/>
                </a:solidFill>
                <a:latin typeface="Arial Narrow" panose="020B0606020202030204" pitchFamily="34" charset="0"/>
              </a:rPr>
            </a:br>
            <a:r>
              <a:rPr lang="en-US" sz="2200" b="1" cap="none" dirty="0" smtClean="0">
                <a:solidFill>
                  <a:srgbClr val="002060"/>
                </a:solidFill>
                <a:latin typeface="Arial Narrow" panose="020B0606020202030204" pitchFamily="34" charset="0"/>
              </a:rPr>
              <a:t>This is an anchor which relies solely on being a heavy weight. it is usually just a large block of concrete or stone at the end of the chain. Its holding power is defined by its weight underwater. </a:t>
            </a:r>
            <a:br>
              <a:rPr lang="en-US" sz="2200" b="1" cap="none" dirty="0" smtClean="0">
                <a:solidFill>
                  <a:srgbClr val="002060"/>
                </a:solidFill>
                <a:latin typeface="Arial Narrow" panose="020B0606020202030204" pitchFamily="34" charset="0"/>
              </a:rPr>
            </a:br>
            <a:r>
              <a:rPr lang="en-US" sz="2200" cap="none" dirty="0" smtClean="0">
                <a:solidFill>
                  <a:srgbClr val="C00000"/>
                </a:solidFill>
                <a:latin typeface="Arial Black" panose="020B0A04020102020204" pitchFamily="34" charset="0"/>
              </a:rPr>
              <a:t>11. Screw anchor</a:t>
            </a:r>
            <a:r>
              <a:rPr lang="en-US" sz="2200" cap="none" dirty="0" smtClean="0">
                <a:latin typeface="Arial Narrow" panose="020B0606020202030204" pitchFamily="34" charset="0"/>
              </a:rPr>
              <a:t/>
            </a:r>
            <a:br>
              <a:rPr lang="en-US" sz="2200" cap="none" dirty="0" smtClean="0">
                <a:latin typeface="Arial Narrow" panose="020B0606020202030204" pitchFamily="34" charset="0"/>
              </a:rPr>
            </a:br>
            <a:r>
              <a:rPr lang="en-US" sz="2200" b="1" cap="none" dirty="0" smtClean="0">
                <a:solidFill>
                  <a:srgbClr val="002060"/>
                </a:solidFill>
                <a:latin typeface="Arial Narrow" panose="020B0606020202030204" pitchFamily="34" charset="0"/>
              </a:rPr>
              <a:t>Screw anchors can be used to anchor permanent moorings, floating docks, fish farms, etc. These anchors must be screwed into the seabed with the use of a tool, so require access to the bottom, either at low tide or by use of a diver.</a:t>
            </a:r>
            <a:br>
              <a:rPr lang="en-US" sz="2200" b="1" cap="none" dirty="0" smtClean="0">
                <a:solidFill>
                  <a:srgbClr val="002060"/>
                </a:solidFill>
                <a:latin typeface="Arial Narrow" panose="020B0606020202030204" pitchFamily="34" charset="0"/>
              </a:rPr>
            </a:br>
            <a:r>
              <a:rPr lang="en-US" sz="2200" b="1" cap="none" dirty="0" smtClean="0">
                <a:solidFill>
                  <a:srgbClr val="002060"/>
                </a:solidFill>
                <a:latin typeface="Arial Narrow" panose="020B0606020202030204" pitchFamily="34" charset="0"/>
              </a:rPr>
              <a:t/>
            </a:r>
            <a:br>
              <a:rPr lang="en-US" sz="2200" b="1" cap="none" dirty="0" smtClean="0">
                <a:solidFill>
                  <a:srgbClr val="002060"/>
                </a:solidFill>
                <a:latin typeface="Arial Narrow" panose="020B0606020202030204" pitchFamily="34" charset="0"/>
              </a:rPr>
            </a:br>
            <a:endParaRPr lang="en-US" sz="2200" b="1" cap="none"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729475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nchors typ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204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87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rmAutofit lnSpcReduction="10000"/>
          </a:bodyPr>
          <a:lstStyle/>
          <a:p>
            <a:pPr marL="0" indent="0">
              <a:buNone/>
            </a:pPr>
            <a:r>
              <a:rPr lang="en-US" dirty="0" smtClean="0">
                <a:solidFill>
                  <a:srgbClr val="7030A0"/>
                </a:solidFill>
                <a:latin typeface="Aharoni" panose="02010803020104030203" pitchFamily="2" charset="-79"/>
                <a:cs typeface="Aharoni" panose="02010803020104030203" pitchFamily="2" charset="-79"/>
              </a:rPr>
              <a:t>ANCHORING TECHNIQUES </a:t>
            </a:r>
            <a:r>
              <a:rPr lang="en-US" dirty="0" smtClean="0">
                <a:solidFill>
                  <a:srgbClr val="7030A0"/>
                </a:solidFill>
                <a:latin typeface="Aharoni" panose="02010803020104030203" pitchFamily="2" charset="-79"/>
                <a:cs typeface="Aharoni" panose="02010803020104030203" pitchFamily="2" charset="-79"/>
                <a:hlinkClick r:id="rId2" action="ppaction://hlinkfile"/>
              </a:rPr>
              <a:t>(movie )</a:t>
            </a:r>
            <a:endParaRPr lang="en-US" dirty="0" smtClean="0">
              <a:solidFill>
                <a:srgbClr val="7030A0"/>
              </a:solidFill>
              <a:latin typeface="Aharoni" panose="02010803020104030203" pitchFamily="2" charset="-79"/>
              <a:cs typeface="Aharoni" panose="02010803020104030203" pitchFamily="2" charset="-79"/>
            </a:endParaRPr>
          </a:p>
          <a:p>
            <a:pPr marL="0" indent="0" algn="just">
              <a:buNone/>
            </a:pPr>
            <a:r>
              <a:rPr lang="en-US" sz="2400" b="1" dirty="0">
                <a:solidFill>
                  <a:srgbClr val="002060"/>
                </a:solidFill>
                <a:latin typeface="Arial Narrow" panose="020B0606020202030204" pitchFamily="34" charset="0"/>
              </a:rPr>
              <a:t>The basic anchoring consists of determining the location, dropping the anchor, laying out the scope, setting the hook, and assessing where the vessel ends up. The ship will seek a location which is sufficiently protected; has suitable holding ground, enough depth at low tide and enough room for the boat to swing.</a:t>
            </a:r>
          </a:p>
          <a:p>
            <a:pPr marL="0" indent="0" algn="just">
              <a:buNone/>
            </a:pPr>
            <a:r>
              <a:rPr lang="en-US" sz="2400" b="1" dirty="0">
                <a:solidFill>
                  <a:srgbClr val="002060"/>
                </a:solidFill>
                <a:latin typeface="Arial Narrow" panose="020B0606020202030204" pitchFamily="34" charset="0"/>
              </a:rPr>
              <a:t>The location to drop the anchor should be approached from down wind or down current, whichever is stronger. As the chosen spot is approached, the vessel should be stopped or even beginning to drift back. The anchor should be lowered quickly but under control until it is on the bottom. The vessel should continue to drift back, and the cable should be veered out under control so it will be relatively straight.</a:t>
            </a:r>
          </a:p>
          <a:p>
            <a:pPr marL="0" indent="0" algn="just">
              <a:buNone/>
            </a:pPr>
            <a:r>
              <a:rPr lang="en-US" sz="2400" b="1" dirty="0" smtClean="0">
                <a:solidFill>
                  <a:srgbClr val="002060"/>
                </a:solidFill>
                <a:latin typeface="Arial Narrow" panose="020B0606020202030204" pitchFamily="34" charset="0"/>
              </a:rPr>
              <a:t>As </a:t>
            </a:r>
            <a:r>
              <a:rPr lang="en-US" sz="2400" b="1" dirty="0">
                <a:solidFill>
                  <a:srgbClr val="002060"/>
                </a:solidFill>
                <a:latin typeface="Arial Narrow" panose="020B0606020202030204" pitchFamily="34" charset="0"/>
              </a:rPr>
              <a:t>the anchor begins to dig in and resist backward force, the engine may be throttled up to get a thorough set. If the anchor continues to drag, or sets after having dragged too far, it should be retrieved and moved back to the desired position</a:t>
            </a:r>
          </a:p>
          <a:p>
            <a:endParaRPr lang="en-US" dirty="0"/>
          </a:p>
        </p:txBody>
      </p:sp>
    </p:spTree>
    <p:extLst>
      <p:ext uri="{BB962C8B-B14F-4D97-AF65-F5344CB8AC3E}">
        <p14:creationId xmlns:p14="http://schemas.microsoft.com/office/powerpoint/2010/main" val="2721268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915400" cy="5943600"/>
          </a:xfrm>
        </p:spPr>
        <p:txBody>
          <a:bodyPr>
            <a:normAutofit lnSpcReduction="10000"/>
          </a:bodyPr>
          <a:lstStyle/>
          <a:p>
            <a:pPr marL="0" indent="0">
              <a:buNone/>
            </a:pPr>
            <a:r>
              <a:rPr lang="en-US" sz="2800" dirty="0" smtClean="0">
                <a:solidFill>
                  <a:srgbClr val="7030A0"/>
                </a:solidFill>
                <a:latin typeface="Arial Black" panose="020B0A04020102020204" pitchFamily="34" charset="0"/>
              </a:rPr>
              <a:t>Fishing gear accessories:</a:t>
            </a:r>
          </a:p>
          <a:p>
            <a:pPr marL="0" indent="0">
              <a:buNone/>
            </a:pPr>
            <a:r>
              <a:rPr lang="en-US" dirty="0" smtClean="0">
                <a:solidFill>
                  <a:srgbClr val="C00000"/>
                </a:solidFill>
                <a:latin typeface="Arial Black" panose="020B0A04020102020204" pitchFamily="34" charset="0"/>
              </a:rPr>
              <a:t>1. Thimble:</a:t>
            </a:r>
          </a:p>
          <a:p>
            <a:pPr marL="0" indent="0">
              <a:buNone/>
            </a:pPr>
            <a:r>
              <a:rPr lang="en-US" b="1" dirty="0" smtClean="0">
                <a:solidFill>
                  <a:srgbClr val="002060"/>
                </a:solidFill>
                <a:latin typeface="Arial Narrow" panose="020B0606020202030204" pitchFamily="34" charset="0"/>
              </a:rPr>
              <a:t>The thimble is a </a:t>
            </a:r>
            <a:r>
              <a:rPr lang="en-US" b="1" dirty="0">
                <a:solidFill>
                  <a:srgbClr val="002060"/>
                </a:solidFill>
                <a:latin typeface="Arial Narrow" panose="020B0606020202030204" pitchFamily="34" charset="0"/>
              </a:rPr>
              <a:t>grooved ring set in the eye of a rope or cable to prevent rubbing of the material and deforming of the eye. These are made of galvanized forged iron or </a:t>
            </a:r>
            <a:r>
              <a:rPr lang="en-US" b="1" dirty="0" smtClean="0">
                <a:solidFill>
                  <a:srgbClr val="002060"/>
                </a:solidFill>
                <a:latin typeface="Arial Narrow" panose="020B0606020202030204" pitchFamily="34" charset="0"/>
              </a:rPr>
              <a:t>steel</a:t>
            </a:r>
            <a:r>
              <a:rPr lang="en-US" b="1" dirty="0">
                <a:solidFill>
                  <a:srgbClr val="002060"/>
                </a:solidFill>
                <a:latin typeface="Arial Narrow" panose="020B0606020202030204" pitchFamily="34" charset="0"/>
              </a:rPr>
              <a:t>, brass or </a:t>
            </a:r>
            <a:r>
              <a:rPr lang="en-US" b="1" dirty="0" smtClean="0">
                <a:solidFill>
                  <a:srgbClr val="002060"/>
                </a:solidFill>
                <a:latin typeface="Arial Narrow" panose="020B0606020202030204" pitchFamily="34" charset="0"/>
              </a:rPr>
              <a:t>metals. They can be either round thimble or oval thimble.</a:t>
            </a:r>
          </a:p>
          <a:p>
            <a:pPr marL="0" indent="0">
              <a:buNone/>
            </a:pPr>
            <a:r>
              <a:rPr lang="en-US" b="1" dirty="0" smtClean="0">
                <a:solidFill>
                  <a:srgbClr val="C00000"/>
                </a:solidFill>
                <a:latin typeface="Arial Black" panose="020B0A04020102020204" pitchFamily="34" charset="0"/>
              </a:rPr>
              <a:t>2. Shackle:</a:t>
            </a:r>
          </a:p>
          <a:p>
            <a:pPr marL="0" indent="0">
              <a:buNone/>
            </a:pPr>
            <a:r>
              <a:rPr lang="en-US" b="1" dirty="0" smtClean="0">
                <a:solidFill>
                  <a:srgbClr val="002060"/>
                </a:solidFill>
                <a:latin typeface="Arial Narrow" panose="020B0606020202030204" pitchFamily="34" charset="0"/>
              </a:rPr>
              <a:t>The shackle is a connecting device used for fastening parts together. It is normally made of galvanized forged iron. Their shape depends on the use for which they are intended. </a:t>
            </a:r>
          </a:p>
          <a:p>
            <a:pPr marL="0" indent="0">
              <a:buNone/>
            </a:pPr>
            <a:r>
              <a:rPr lang="en-US" b="1" dirty="0" smtClean="0">
                <a:solidFill>
                  <a:srgbClr val="C00000"/>
                </a:solidFill>
                <a:latin typeface="Arial Black" panose="020B0A04020102020204" pitchFamily="34" charset="0"/>
              </a:rPr>
              <a:t>3. Swivel:</a:t>
            </a:r>
          </a:p>
          <a:p>
            <a:pPr marL="0" indent="0">
              <a:buNone/>
            </a:pPr>
            <a:r>
              <a:rPr lang="en-US" b="1" dirty="0" smtClean="0">
                <a:solidFill>
                  <a:srgbClr val="002060"/>
                </a:solidFill>
                <a:latin typeface="Arial Narrow" panose="020B0606020202030204" pitchFamily="34" charset="0"/>
              </a:rPr>
              <a:t>The swivel is used to prevent twisting and kinking of the lines. Swivels are made of bronze, galvanized iron and steel. They are different types and sizes to suit different purposes.</a:t>
            </a:r>
          </a:p>
          <a:p>
            <a:pPr marL="0" indent="0">
              <a:buNone/>
            </a:pPr>
            <a:r>
              <a:rPr lang="en-US" b="1" dirty="0" smtClean="0">
                <a:solidFill>
                  <a:srgbClr val="C00000"/>
                </a:solidFill>
                <a:latin typeface="Arial Black" panose="020B0A04020102020204" pitchFamily="34" charset="0"/>
              </a:rPr>
              <a:t>4. Artificial baits or jigs:</a:t>
            </a:r>
          </a:p>
          <a:p>
            <a:pPr marL="0" indent="0">
              <a:buNone/>
            </a:pPr>
            <a:r>
              <a:rPr lang="en-US" b="1" dirty="0" smtClean="0">
                <a:solidFill>
                  <a:srgbClr val="002060"/>
                </a:solidFill>
                <a:latin typeface="Arial Narrow" panose="020B0606020202030204" pitchFamily="34" charset="0"/>
              </a:rPr>
              <a:t>The artificial baits or jigs are used for attracting the fishes either by their shapes , </a:t>
            </a:r>
            <a:r>
              <a:rPr lang="en-US" b="1" dirty="0" err="1" smtClean="0">
                <a:solidFill>
                  <a:srgbClr val="002060"/>
                </a:solidFill>
                <a:latin typeface="Arial Narrow" panose="020B0606020202030204" pitchFamily="34" charset="0"/>
              </a:rPr>
              <a:t>colour</a:t>
            </a:r>
            <a:r>
              <a:rPr lang="en-US" b="1" dirty="0" smtClean="0">
                <a:solidFill>
                  <a:srgbClr val="002060"/>
                </a:solidFill>
                <a:latin typeface="Arial Narrow" panose="020B0606020202030204" pitchFamily="34" charset="0"/>
              </a:rPr>
              <a:t> or by their reflection. These are mainly applicable to swift-moving fishes.</a:t>
            </a:r>
          </a:p>
          <a:p>
            <a:pPr marL="0" indent="0">
              <a:buNone/>
            </a:pPr>
            <a:endParaRPr lang="en-US" b="1" dirty="0">
              <a:solidFill>
                <a:srgbClr val="002060"/>
              </a:solidFill>
              <a:latin typeface="Arial Narrow" panose="020B0606020202030204" pitchFamily="34" charset="0"/>
            </a:endParaRPr>
          </a:p>
          <a:p>
            <a:endParaRPr lang="en-US" b="1" dirty="0">
              <a:solidFill>
                <a:srgbClr val="002060"/>
              </a:solidFill>
              <a:latin typeface="Arial Narrow" panose="020B0606020202030204" pitchFamily="34" charset="0"/>
            </a:endParaRPr>
          </a:p>
          <a:p>
            <a:endParaRPr lang="en-US" dirty="0"/>
          </a:p>
        </p:txBody>
      </p:sp>
    </p:spTree>
    <p:extLst>
      <p:ext uri="{BB962C8B-B14F-4D97-AF65-F5344CB8AC3E}">
        <p14:creationId xmlns:p14="http://schemas.microsoft.com/office/powerpoint/2010/main" val="3428189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4104" y="3962399"/>
            <a:ext cx="5129096" cy="3333383"/>
          </a:xfrm>
        </p:spPr>
        <p:txBody>
          <a:bodyPr/>
          <a:lstStyle/>
          <a:p>
            <a:pPr marL="0" indent="0">
              <a:buNone/>
            </a:pPr>
            <a:r>
              <a:rPr lang="en-US" dirty="0" smtClean="0"/>
              <a:t> </a:t>
            </a:r>
            <a:endParaRPr lang="en-US" dirty="0"/>
          </a:p>
        </p:txBody>
      </p:sp>
      <p:pic>
        <p:nvPicPr>
          <p:cNvPr id="3074" name="Picture 2" descr="Image result for fishing gear accessories thimble shac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85642"/>
            <a:ext cx="8273401" cy="464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45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ishing gear accessories thimble shac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448764"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48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458200" cy="6553200"/>
          </a:xfrm>
        </p:spPr>
        <p:txBody>
          <a:bodyPr/>
          <a:lstStyle/>
          <a:p>
            <a:r>
              <a:rPr lang="en-US" sz="2400" dirty="0" smtClean="0">
                <a:solidFill>
                  <a:srgbClr val="C00000"/>
                </a:solidFill>
                <a:latin typeface="Arial Black" panose="020B0A04020102020204" pitchFamily="34" charset="0"/>
              </a:rPr>
              <a:t>Maintenance or Preservation of fishing gears:</a:t>
            </a:r>
          </a:p>
          <a:p>
            <a:pPr marL="0" indent="0">
              <a:buNone/>
            </a:pPr>
            <a:r>
              <a:rPr lang="en-US" sz="2400" b="1" dirty="0" smtClean="0">
                <a:solidFill>
                  <a:srgbClr val="002060"/>
                </a:solidFill>
                <a:latin typeface="Arial Narrow" panose="020B0606020202030204" pitchFamily="34" charset="0"/>
              </a:rPr>
              <a:t>All fishing gears whether made of natural or synthetic materials need proper treatment, preservation and storage</a:t>
            </a:r>
            <a:r>
              <a:rPr lang="en-US" sz="2400" b="1" dirty="0">
                <a:solidFill>
                  <a:srgbClr val="002060"/>
                </a:solidFill>
                <a:latin typeface="Arial Narrow" panose="020B0606020202030204" pitchFamily="34" charset="0"/>
              </a:rPr>
              <a:t> </a:t>
            </a:r>
            <a:r>
              <a:rPr lang="en-US" sz="2400" b="1" dirty="0" smtClean="0">
                <a:solidFill>
                  <a:srgbClr val="002060"/>
                </a:solidFill>
                <a:latin typeface="Arial Narrow" panose="020B0606020202030204" pitchFamily="34" charset="0"/>
              </a:rPr>
              <a:t>for longer life expectancy and better catching efficiency. There are several causes affecting the efficiency and durability of the materials. These are:</a:t>
            </a:r>
          </a:p>
          <a:p>
            <a:pPr marL="0" indent="0">
              <a:buNone/>
            </a:pPr>
            <a:r>
              <a:rPr lang="en-US" sz="2400" b="1" dirty="0" err="1" smtClean="0">
                <a:solidFill>
                  <a:srgbClr val="002060"/>
                </a:solidFill>
                <a:latin typeface="Arial Narrow" panose="020B0606020202030204" pitchFamily="34" charset="0"/>
              </a:rPr>
              <a:t>i</a:t>
            </a:r>
            <a:r>
              <a:rPr lang="en-US" sz="2400" b="1" dirty="0" smtClean="0">
                <a:solidFill>
                  <a:srgbClr val="002060"/>
                </a:solidFill>
                <a:latin typeface="Arial Narrow" panose="020B0606020202030204" pitchFamily="34" charset="0"/>
              </a:rPr>
              <a:t>) Rotting  ii) Weathering  iii) Abrasion  iv) Mechanical destruction by animals</a:t>
            </a:r>
          </a:p>
          <a:p>
            <a:pPr marL="0" indent="0">
              <a:buNone/>
            </a:pPr>
            <a:r>
              <a:rPr lang="en-US" sz="2400" b="1" dirty="0" smtClean="0">
                <a:solidFill>
                  <a:srgbClr val="002060"/>
                </a:solidFill>
                <a:latin typeface="Arial Narrow" panose="020B0606020202030204" pitchFamily="34" charset="0"/>
              </a:rPr>
              <a:t>v)  Fouling and  vi) Rusting</a:t>
            </a:r>
          </a:p>
          <a:p>
            <a:pPr marL="0" indent="0">
              <a:buNone/>
            </a:pPr>
            <a:r>
              <a:rPr lang="en-US" dirty="0" smtClean="0">
                <a:solidFill>
                  <a:srgbClr val="7030A0"/>
                </a:solidFill>
                <a:latin typeface="Arial Black" panose="020B0A04020102020204" pitchFamily="34" charset="0"/>
                <a:cs typeface="Aharoni" panose="02010803020104030203" pitchFamily="2" charset="-79"/>
              </a:rPr>
              <a:t>The methods of material preservation can be grouped into three based on their functions:</a:t>
            </a:r>
          </a:p>
          <a:p>
            <a:pPr marL="0" indent="0">
              <a:buNone/>
            </a:pPr>
            <a:r>
              <a:rPr lang="en-US" dirty="0" smtClean="0">
                <a:solidFill>
                  <a:srgbClr val="7030A0"/>
                </a:solidFill>
                <a:latin typeface="Arial Black" panose="020B0A04020102020204" pitchFamily="34" charset="0"/>
                <a:cs typeface="Aharoni" panose="02010803020104030203" pitchFamily="2" charset="-79"/>
              </a:rPr>
              <a:t>1. Sterilization – </a:t>
            </a:r>
            <a:r>
              <a:rPr lang="en-US" dirty="0" smtClean="0">
                <a:solidFill>
                  <a:srgbClr val="C00000"/>
                </a:solidFill>
                <a:latin typeface="Arial Black" panose="020B0A04020102020204" pitchFamily="34" charset="0"/>
                <a:cs typeface="Aharoni" panose="02010803020104030203" pitchFamily="2" charset="-79"/>
              </a:rPr>
              <a:t>Putrefactive bacteria are killed either by sunlight or treatment with copper salts</a:t>
            </a:r>
          </a:p>
          <a:p>
            <a:pPr marL="0" indent="0">
              <a:buNone/>
            </a:pPr>
            <a:r>
              <a:rPr lang="en-US" dirty="0" smtClean="0">
                <a:solidFill>
                  <a:srgbClr val="7030A0"/>
                </a:solidFill>
                <a:latin typeface="Arial Black" panose="020B0A04020102020204" pitchFamily="34" charset="0"/>
                <a:cs typeface="Aharoni" panose="02010803020104030203" pitchFamily="2" charset="-79"/>
              </a:rPr>
              <a:t>2. Protection – </a:t>
            </a:r>
            <a:r>
              <a:rPr lang="en-US" dirty="0" smtClean="0">
                <a:solidFill>
                  <a:srgbClr val="C00000"/>
                </a:solidFill>
                <a:latin typeface="Arial Black" panose="020B0A04020102020204" pitchFamily="34" charset="0"/>
                <a:cs typeface="Aharoni" panose="02010803020104030203" pitchFamily="2" charset="-79"/>
              </a:rPr>
              <a:t>Coating of either tannin or coal products on the twines</a:t>
            </a:r>
          </a:p>
          <a:p>
            <a:pPr marL="0" indent="0">
              <a:buNone/>
            </a:pPr>
            <a:r>
              <a:rPr lang="en-US" dirty="0" smtClean="0">
                <a:solidFill>
                  <a:srgbClr val="7030A0"/>
                </a:solidFill>
                <a:latin typeface="Arial Black" panose="020B0A04020102020204" pitchFamily="34" charset="0"/>
                <a:cs typeface="Aharoni" panose="02010803020104030203" pitchFamily="2" charset="-79"/>
              </a:rPr>
              <a:t>3. Combination of above two</a:t>
            </a:r>
            <a:endParaRPr lang="en-US" dirty="0">
              <a:solidFill>
                <a:srgbClr val="7030A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4215462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dirty="0" smtClean="0">
                <a:solidFill>
                  <a:srgbClr val="002060"/>
                </a:solidFill>
                <a:latin typeface="Lucida Calligraphy" panose="03010101010101010101" pitchFamily="66" charset="0"/>
              </a:rPr>
              <a:t>Thank you all</a:t>
            </a:r>
            <a:endParaRPr lang="en-US" sz="4400" dirty="0">
              <a:solidFill>
                <a:srgbClr val="002060"/>
              </a:solidFill>
              <a:latin typeface="Lucida Calligraphy" panose="03010101010101010101" pitchFamily="66" charset="0"/>
            </a:endParaRPr>
          </a:p>
        </p:txBody>
      </p:sp>
    </p:spTree>
    <p:extLst>
      <p:ext uri="{BB962C8B-B14F-4D97-AF65-F5344CB8AC3E}">
        <p14:creationId xmlns:p14="http://schemas.microsoft.com/office/powerpoint/2010/main" val="38218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5791200"/>
          </a:xfrm>
        </p:spPr>
        <p:txBody>
          <a:bodyPr/>
          <a:lstStyle/>
          <a:p>
            <a:pPr marL="0" indent="0"/>
            <a:r>
              <a:rPr lang="en-US" sz="4000" b="1" dirty="0">
                <a:solidFill>
                  <a:srgbClr val="731940"/>
                </a:solidFill>
                <a:latin typeface="Franklin Gothic Demi Cond" panose="020B0706030402020204" pitchFamily="34" charset="0"/>
              </a:rPr>
              <a:t>Classification of fishing gears</a:t>
            </a:r>
            <a:br>
              <a:rPr lang="en-US" sz="4000" b="1" dirty="0">
                <a:solidFill>
                  <a:srgbClr val="731940"/>
                </a:solidFill>
                <a:latin typeface="Franklin Gothic Demi Cond" panose="020B0706030402020204" pitchFamily="34" charset="0"/>
              </a:rPr>
            </a:br>
            <a:r>
              <a:rPr lang="en-US" dirty="0">
                <a:solidFill>
                  <a:schemeClr val="bg1"/>
                </a:solidFill>
                <a:latin typeface="Franklin Gothic Demi Cond" panose="020B0706030402020204" pitchFamily="34" charset="0"/>
              </a:rPr>
              <a:t>Fishing gears are commonly classified in two main categories: </a:t>
            </a:r>
            <a:r>
              <a:rPr lang="en-US" dirty="0" smtClean="0">
                <a:solidFill>
                  <a:schemeClr val="bg1"/>
                </a:solidFill>
                <a:latin typeface="Franklin Gothic Demi Cond" panose="020B0706030402020204" pitchFamily="34" charset="0"/>
              </a:rPr>
              <a:t/>
            </a:r>
            <a:br>
              <a:rPr lang="en-US" dirty="0" smtClean="0">
                <a:solidFill>
                  <a:schemeClr val="bg1"/>
                </a:solidFill>
                <a:latin typeface="Franklin Gothic Demi Cond" panose="020B0706030402020204" pitchFamily="34" charset="0"/>
              </a:rPr>
            </a:br>
            <a:r>
              <a:rPr lang="en-US" dirty="0">
                <a:solidFill>
                  <a:schemeClr val="bg1"/>
                </a:solidFill>
                <a:latin typeface="Franklin Gothic Demi Cond" panose="020B0706030402020204" pitchFamily="34" charset="0"/>
              </a:rPr>
              <a:t/>
            </a:r>
            <a:br>
              <a:rPr lang="en-US" dirty="0">
                <a:solidFill>
                  <a:schemeClr val="bg1"/>
                </a:solidFill>
                <a:latin typeface="Franklin Gothic Demi Cond" panose="020B0706030402020204" pitchFamily="34" charset="0"/>
              </a:rPr>
            </a:br>
            <a:r>
              <a:rPr lang="en-US" dirty="0" smtClean="0">
                <a:solidFill>
                  <a:schemeClr val="bg1"/>
                </a:solidFill>
                <a:latin typeface="Franklin Gothic Demi Cond" panose="020B0706030402020204" pitchFamily="34" charset="0"/>
              </a:rPr>
              <a:t>1</a:t>
            </a:r>
            <a:r>
              <a:rPr lang="en-US" dirty="0" smtClean="0">
                <a:solidFill>
                  <a:srgbClr val="C00000"/>
                </a:solidFill>
                <a:latin typeface="Franklin Gothic Demi Cond" panose="020B0706030402020204" pitchFamily="34" charset="0"/>
              </a:rPr>
              <a:t>. Passive </a:t>
            </a:r>
            <a:r>
              <a:rPr lang="en-US" dirty="0">
                <a:solidFill>
                  <a:srgbClr val="C00000"/>
                </a:solidFill>
                <a:latin typeface="Franklin Gothic Demi Cond" panose="020B0706030402020204" pitchFamily="34" charset="0"/>
              </a:rPr>
              <a:t>Gears and </a:t>
            </a:r>
            <a:br>
              <a:rPr lang="en-US" dirty="0">
                <a:solidFill>
                  <a:srgbClr val="C00000"/>
                </a:solidFill>
                <a:latin typeface="Franklin Gothic Demi Cond" panose="020B0706030402020204" pitchFamily="34" charset="0"/>
              </a:rPr>
            </a:br>
            <a:r>
              <a:rPr lang="en-US" dirty="0" smtClean="0">
                <a:solidFill>
                  <a:srgbClr val="C00000"/>
                </a:solidFill>
                <a:latin typeface="Franklin Gothic Demi Cond" panose="020B0706030402020204" pitchFamily="34" charset="0"/>
              </a:rPr>
              <a:t>2. Active </a:t>
            </a:r>
            <a:r>
              <a:rPr lang="en-US" dirty="0">
                <a:solidFill>
                  <a:srgbClr val="C00000"/>
                </a:solidFill>
                <a:latin typeface="Franklin Gothic Demi Cond" panose="020B0706030402020204" pitchFamily="34" charset="0"/>
              </a:rPr>
              <a:t>Gears. </a:t>
            </a:r>
            <a:br>
              <a:rPr lang="en-US" dirty="0">
                <a:solidFill>
                  <a:srgbClr val="C00000"/>
                </a:solidFill>
                <a:latin typeface="Franklin Gothic Demi Cond" panose="020B0706030402020204" pitchFamily="34" charset="0"/>
              </a:rPr>
            </a:br>
            <a:r>
              <a:rPr lang="en-US" dirty="0" smtClean="0">
                <a:solidFill>
                  <a:srgbClr val="C00000"/>
                </a:solidFill>
                <a:latin typeface="Franklin Gothic Demi Cond" panose="020B0706030402020204" pitchFamily="34" charset="0"/>
              </a:rPr>
              <a:t/>
            </a:r>
            <a:br>
              <a:rPr lang="en-US" dirty="0" smtClean="0">
                <a:solidFill>
                  <a:srgbClr val="C00000"/>
                </a:solidFill>
                <a:latin typeface="Franklin Gothic Demi Cond" panose="020B0706030402020204" pitchFamily="34" charset="0"/>
              </a:rPr>
            </a:br>
            <a:r>
              <a:rPr lang="en-US" dirty="0" smtClean="0">
                <a:solidFill>
                  <a:schemeClr val="bg1"/>
                </a:solidFill>
                <a:latin typeface="Franklin Gothic Demi Cond" panose="020B0706030402020204" pitchFamily="34" charset="0"/>
              </a:rPr>
              <a:t>This </a:t>
            </a:r>
            <a:r>
              <a:rPr lang="en-US" dirty="0">
                <a:solidFill>
                  <a:schemeClr val="bg1"/>
                </a:solidFill>
                <a:latin typeface="Franklin Gothic Demi Cond" panose="020B0706030402020204" pitchFamily="34" charset="0"/>
              </a:rPr>
              <a:t>classification is based on the relative </a:t>
            </a:r>
            <a:r>
              <a:rPr lang="en-US" dirty="0" err="1">
                <a:solidFill>
                  <a:schemeClr val="bg1"/>
                </a:solidFill>
                <a:latin typeface="Franklin Gothic Demi Cond" panose="020B0706030402020204" pitchFamily="34" charset="0"/>
              </a:rPr>
              <a:t>behaviour</a:t>
            </a:r>
            <a:r>
              <a:rPr lang="en-US" dirty="0">
                <a:solidFill>
                  <a:schemeClr val="bg1"/>
                </a:solidFill>
                <a:latin typeface="Franklin Gothic Demi Cond" panose="020B0706030402020204" pitchFamily="34" charset="0"/>
              </a:rPr>
              <a:t> of the target species and the fishing gear. </a:t>
            </a:r>
            <a:r>
              <a:rPr lang="en-US" sz="3600" dirty="0">
                <a:solidFill>
                  <a:schemeClr val="bg1"/>
                </a:solidFill>
                <a:latin typeface="Franklin Gothic Demi Cond" panose="020B0706030402020204" pitchFamily="34" charset="0"/>
              </a:rPr>
              <a:t/>
            </a:r>
            <a:br>
              <a:rPr lang="en-US" sz="3600" dirty="0">
                <a:solidFill>
                  <a:schemeClr val="bg1"/>
                </a:solidFill>
                <a:latin typeface="Franklin Gothic Demi Cond" panose="020B0706030402020204" pitchFamily="34" charset="0"/>
              </a:rPr>
            </a:br>
            <a:endParaRPr lang="en-US" dirty="0"/>
          </a:p>
        </p:txBody>
      </p:sp>
    </p:spTree>
    <p:extLst>
      <p:ext uri="{BB962C8B-B14F-4D97-AF65-F5344CB8AC3E}">
        <p14:creationId xmlns:p14="http://schemas.microsoft.com/office/powerpoint/2010/main" val="742897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46364"/>
            <a:ext cx="8458200" cy="6664036"/>
          </a:xfrm>
        </p:spPr>
        <p:txBody>
          <a:bodyPr/>
          <a:lstStyle/>
          <a:p>
            <a:pPr marL="0" indent="0">
              <a:buNone/>
            </a:pPr>
            <a:r>
              <a:rPr lang="en-US" sz="2800" b="1" dirty="0" smtClean="0">
                <a:solidFill>
                  <a:srgbClr val="731940"/>
                </a:solidFill>
                <a:latin typeface="Arial Black" panose="020B0A04020102020204" pitchFamily="34" charset="0"/>
                <a:cs typeface="Aharoni" panose="02010803020104030203" pitchFamily="2" charset="-79"/>
              </a:rPr>
              <a:t>A. Passive </a:t>
            </a:r>
            <a:r>
              <a:rPr lang="en-US" sz="2800" b="1" dirty="0">
                <a:solidFill>
                  <a:srgbClr val="731940"/>
                </a:solidFill>
                <a:latin typeface="Arial Black" panose="020B0A04020102020204" pitchFamily="34" charset="0"/>
                <a:cs typeface="Aharoni" panose="02010803020104030203" pitchFamily="2" charset="-79"/>
              </a:rPr>
              <a:t>Gears</a:t>
            </a:r>
            <a:r>
              <a:rPr lang="en-US" dirty="0">
                <a:latin typeface="Franklin Gothic Demi Cond" panose="020B0706030402020204" pitchFamily="34" charset="0"/>
              </a:rPr>
              <a:t/>
            </a:r>
            <a:br>
              <a:rPr lang="en-US" dirty="0">
                <a:latin typeface="Franklin Gothic Demi Cond" panose="020B0706030402020204" pitchFamily="34" charset="0"/>
              </a:rPr>
            </a:br>
            <a:endParaRPr lang="en-US" dirty="0" smtClean="0">
              <a:latin typeface="Franklin Gothic Demi Cond" panose="020B0706030402020204" pitchFamily="34" charset="0"/>
            </a:endParaRPr>
          </a:p>
          <a:p>
            <a:pPr marL="0" indent="0">
              <a:buNone/>
            </a:pPr>
            <a:r>
              <a:rPr lang="en-US" sz="2400" dirty="0" smtClean="0">
                <a:solidFill>
                  <a:schemeClr val="bg1"/>
                </a:solidFill>
                <a:latin typeface="Franklin Gothic Demi Cond" panose="020B0706030402020204" pitchFamily="34" charset="0"/>
              </a:rPr>
              <a:t>Passive </a:t>
            </a:r>
            <a:r>
              <a:rPr lang="en-US" sz="2400" dirty="0">
                <a:solidFill>
                  <a:schemeClr val="bg1"/>
                </a:solidFill>
                <a:latin typeface="Franklin Gothic Demi Cond" panose="020B0706030402020204" pitchFamily="34" charset="0"/>
              </a:rPr>
              <a:t>gears are stationary gears. It does not have to be dragged, pulled or towed to capture fish</a:t>
            </a:r>
            <a:r>
              <a:rPr lang="en-US" sz="2400" dirty="0" smtClean="0">
                <a:solidFill>
                  <a:schemeClr val="bg1"/>
                </a:solidFill>
                <a:latin typeface="Franklin Gothic Demi Cond" panose="020B0706030402020204" pitchFamily="34" charset="0"/>
              </a:rPr>
              <a:t>. Hook </a:t>
            </a:r>
            <a:r>
              <a:rPr lang="en-US" sz="2400" dirty="0">
                <a:solidFill>
                  <a:schemeClr val="bg1"/>
                </a:solidFill>
                <a:latin typeface="Franklin Gothic Demi Cond" panose="020B0706030402020204" pitchFamily="34" charset="0"/>
              </a:rPr>
              <a:t>and lines, traps, wires, gill nets among others affectively fish by themselves. </a:t>
            </a:r>
            <a:endParaRPr lang="en-US" sz="2400" dirty="0" smtClean="0">
              <a:solidFill>
                <a:schemeClr val="bg1"/>
              </a:solidFill>
              <a:latin typeface="Franklin Gothic Demi Cond" panose="020B0706030402020204" pitchFamily="34" charset="0"/>
            </a:endParaRPr>
          </a:p>
          <a:p>
            <a:pPr marL="0" indent="0">
              <a:buNone/>
            </a:pPr>
            <a:r>
              <a:rPr lang="en-US" sz="2400" dirty="0" smtClean="0">
                <a:solidFill>
                  <a:schemeClr val="bg1"/>
                </a:solidFill>
                <a:latin typeface="Franklin Gothic Demi Cond" panose="020B0706030402020204" pitchFamily="34" charset="0"/>
              </a:rPr>
              <a:t>The </a:t>
            </a:r>
            <a:r>
              <a:rPr lang="en-US" sz="2400" dirty="0">
                <a:solidFill>
                  <a:schemeClr val="bg1"/>
                </a:solidFill>
                <a:latin typeface="Franklin Gothic Demi Cond" panose="020B0706030402020204" pitchFamily="34" charset="0"/>
              </a:rPr>
              <a:t>catch </a:t>
            </a:r>
            <a:r>
              <a:rPr lang="en-US" sz="2400" dirty="0" smtClean="0">
                <a:solidFill>
                  <a:schemeClr val="bg1"/>
                </a:solidFill>
                <a:latin typeface="Franklin Gothic Demi Cond" panose="020B0706030402020204" pitchFamily="34" charset="0"/>
              </a:rPr>
              <a:t>is recovered </a:t>
            </a:r>
            <a:r>
              <a:rPr lang="en-US" sz="2400" dirty="0">
                <a:solidFill>
                  <a:schemeClr val="bg1"/>
                </a:solidFill>
                <a:latin typeface="Franklin Gothic Demi Cond" panose="020B0706030402020204" pitchFamily="34" charset="0"/>
              </a:rPr>
              <a:t>by simply removing the gear from the water after a time period. No energy is expended </a:t>
            </a:r>
            <a:r>
              <a:rPr lang="en-US" sz="2400" dirty="0" smtClean="0">
                <a:solidFill>
                  <a:schemeClr val="bg1"/>
                </a:solidFill>
                <a:latin typeface="Franklin Gothic Demi Cond" panose="020B0706030402020204" pitchFamily="34" charset="0"/>
              </a:rPr>
              <a:t>on towing</a:t>
            </a:r>
            <a:r>
              <a:rPr lang="en-US" sz="2400" dirty="0">
                <a:solidFill>
                  <a:schemeClr val="bg1"/>
                </a:solidFill>
                <a:latin typeface="Franklin Gothic Demi Cond" panose="020B0706030402020204" pitchFamily="34" charset="0"/>
              </a:rPr>
              <a:t>, pulling or dragging of </a:t>
            </a:r>
            <a:r>
              <a:rPr lang="en-US" sz="2400" dirty="0" smtClean="0">
                <a:solidFill>
                  <a:schemeClr val="bg1"/>
                </a:solidFill>
                <a:latin typeface="Franklin Gothic Demi Cond" panose="020B0706030402020204" pitchFamily="34" charset="0"/>
              </a:rPr>
              <a:t>gear</a:t>
            </a:r>
          </a:p>
          <a:p>
            <a:pPr marL="0" indent="0">
              <a:buNone/>
            </a:pPr>
            <a:r>
              <a:rPr lang="en-US" sz="2400" dirty="0">
                <a:solidFill>
                  <a:schemeClr val="bg1"/>
                </a:solidFill>
                <a:latin typeface="Franklin Gothic Demi Cond" panose="020B0706030402020204" pitchFamily="34" charset="0"/>
              </a:rPr>
              <a:t>With passive gears, the capture of fish is generally based on movement of the target species towards the gear (e.g. traps), while with active gears capture is generally based on an aimed chase of the target species</a:t>
            </a:r>
          </a:p>
          <a:p>
            <a:endParaRPr lang="en-US" altLang="en-US" dirty="0">
              <a:solidFill>
                <a:schemeClr val="bg1"/>
              </a:solidFill>
              <a:latin typeface="Franklin Gothic Demi Cond" panose="020B0706030402020204" pitchFamily="34" charset="0"/>
            </a:endParaRPr>
          </a:p>
          <a:p>
            <a:pPr marL="0" indent="0">
              <a:lnSpc>
                <a:spcPct val="150000"/>
              </a:lnSpc>
              <a:buNone/>
            </a:pPr>
            <a:r>
              <a:rPr lang="en-US" dirty="0" smtClean="0">
                <a:solidFill>
                  <a:srgbClr val="7030A0"/>
                </a:solidFill>
                <a:latin typeface="Arial Black" panose="020B0A04020102020204" pitchFamily="34" charset="0"/>
              </a:rPr>
              <a:t>Examples of passive fishing gear:</a:t>
            </a:r>
            <a:endParaRPr lang="en-US" dirty="0">
              <a:solidFill>
                <a:srgbClr val="7030A0"/>
              </a:solidFill>
              <a:latin typeface="Arial Black" panose="020B0A04020102020204" pitchFamily="34" charset="0"/>
            </a:endParaRPr>
          </a:p>
          <a:p>
            <a:pPr marL="0" indent="0">
              <a:buNone/>
            </a:pPr>
            <a:endParaRPr lang="en-US" dirty="0"/>
          </a:p>
        </p:txBody>
      </p:sp>
    </p:spTree>
    <p:extLst>
      <p:ext uri="{BB962C8B-B14F-4D97-AF65-F5344CB8AC3E}">
        <p14:creationId xmlns:p14="http://schemas.microsoft.com/office/powerpoint/2010/main" val="3669577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6629400"/>
          </a:xfrm>
        </p:spPr>
        <p:txBody>
          <a:bodyPr>
            <a:normAutofit fontScale="92500" lnSpcReduction="10000"/>
          </a:bodyPr>
          <a:lstStyle/>
          <a:p>
            <a:pPr marL="0" indent="0">
              <a:buNone/>
            </a:pPr>
            <a:r>
              <a:rPr lang="en-US" dirty="0" smtClean="0">
                <a:solidFill>
                  <a:srgbClr val="C00000"/>
                </a:solidFill>
                <a:latin typeface="Arial Black" panose="020B0A04020102020204" pitchFamily="34" charset="0"/>
              </a:rPr>
              <a:t>1. Gillnets: </a:t>
            </a:r>
          </a:p>
          <a:p>
            <a:pPr marL="0" indent="0" algn="just">
              <a:buNone/>
            </a:pPr>
            <a:r>
              <a:rPr lang="en-US" sz="2100" b="1" dirty="0" smtClean="0">
                <a:solidFill>
                  <a:schemeClr val="accent3"/>
                </a:solidFill>
                <a:latin typeface="Arial Narrow" panose="020B0606020202030204" pitchFamily="34" charset="0"/>
              </a:rPr>
              <a:t>A net wall, with its lower end weighted by sinkers (or heavy net, as in drift gill net) and the upper end raised by floats, is set across the path of migrating fish. Fish trying to make their way through the net wall are gilled or entangled in the mesh. The trammel net with two to three wall nets is also included herein. The migrating fish are entangled between two layers of net and not in the mesh where a combination of different types of nets are used. Thus, fish capture by gillnets is based on fish encountering the gear during feeding or migratory movements. As </a:t>
            </a:r>
            <a:r>
              <a:rPr lang="en-US" b="1" dirty="0" smtClean="0">
                <a:solidFill>
                  <a:schemeClr val="accent3"/>
                </a:solidFill>
                <a:latin typeface="Arial Narrow" panose="020B0606020202030204" pitchFamily="34" charset="0"/>
              </a:rPr>
              <a:t>fish may avoid the gillnet if they notice the gear, catches are normally best at low light levels or in areas with turbid water.</a:t>
            </a:r>
          </a:p>
          <a:p>
            <a:pPr marL="0" indent="0" algn="just">
              <a:buNone/>
            </a:pPr>
            <a:r>
              <a:rPr lang="en-US" sz="2400" b="1" dirty="0" smtClean="0">
                <a:solidFill>
                  <a:srgbClr val="C00000"/>
                </a:solidFill>
                <a:latin typeface="Arial Black" panose="020B0A04020102020204" pitchFamily="34" charset="0"/>
              </a:rPr>
              <a:t>2</a:t>
            </a:r>
            <a:r>
              <a:rPr lang="en-US" sz="2400" b="1" dirty="0">
                <a:solidFill>
                  <a:srgbClr val="C00000"/>
                </a:solidFill>
                <a:latin typeface="Arial Black" panose="020B0A04020102020204" pitchFamily="34" charset="0"/>
              </a:rPr>
              <a:t>. Trammel nets:</a:t>
            </a:r>
          </a:p>
          <a:p>
            <a:pPr marL="0" indent="0" algn="just">
              <a:buNone/>
            </a:pPr>
            <a:r>
              <a:rPr lang="en-US" b="1" dirty="0" smtClean="0">
                <a:solidFill>
                  <a:schemeClr val="accent3"/>
                </a:solidFill>
                <a:latin typeface="Arial Narrow" panose="020B0606020202030204" pitchFamily="34" charset="0"/>
              </a:rPr>
              <a:t>In trammel nets, fish are caught by entanglement, which is facilitated by its special construction of three panels of nets attached on the same rope with a high degree of slackness.</a:t>
            </a:r>
          </a:p>
          <a:p>
            <a:pPr marL="0" indent="0">
              <a:buNone/>
            </a:pPr>
            <a:r>
              <a:rPr lang="en-US" sz="2200" dirty="0" smtClean="0">
                <a:solidFill>
                  <a:srgbClr val="C00000"/>
                </a:solidFill>
                <a:latin typeface="Arial Black" panose="020B0A04020102020204" pitchFamily="34" charset="0"/>
              </a:rPr>
              <a:t>3. Hook </a:t>
            </a:r>
            <a:r>
              <a:rPr lang="en-US" sz="2200" dirty="0">
                <a:solidFill>
                  <a:srgbClr val="C00000"/>
                </a:solidFill>
                <a:latin typeface="Arial Black" panose="020B0A04020102020204" pitchFamily="34" charset="0"/>
              </a:rPr>
              <a:t>and line fishing</a:t>
            </a:r>
          </a:p>
          <a:p>
            <a:pPr marL="0" indent="0" algn="just">
              <a:buNone/>
            </a:pPr>
            <a:r>
              <a:rPr lang="en-US" b="1" dirty="0" smtClean="0">
                <a:solidFill>
                  <a:schemeClr val="accent3"/>
                </a:solidFill>
                <a:latin typeface="Arial Narrow" panose="020B0606020202030204" pitchFamily="34" charset="0"/>
              </a:rPr>
              <a:t>The general catching principle of hook fishing is to attract the fish to the hook and entice the fish to bite and/or swallow the hook so that the fish becomes hooked and retained. The fish is attracted to the hook by visual stimuli, either natural bait or more commonly in the form of artificial imitations of prey organisms like lures, jigs, rubber worms etc.</a:t>
            </a:r>
          </a:p>
          <a:p>
            <a:pPr marL="0" indent="0" algn="just">
              <a:buNone/>
            </a:pPr>
            <a:endParaRPr lang="en-US" b="1" dirty="0">
              <a:solidFill>
                <a:schemeClr val="accent3"/>
              </a:solidFill>
              <a:latin typeface="Arial Narrow" panose="020B0606020202030204" pitchFamily="34" charset="0"/>
            </a:endParaRPr>
          </a:p>
        </p:txBody>
      </p:sp>
    </p:spTree>
    <p:extLst>
      <p:ext uri="{BB962C8B-B14F-4D97-AF65-F5344CB8AC3E}">
        <p14:creationId xmlns:p14="http://schemas.microsoft.com/office/powerpoint/2010/main" val="3406593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305800" cy="6172200"/>
          </a:xfrm>
        </p:spPr>
        <p:txBody>
          <a:bodyPr>
            <a:normAutofit/>
          </a:bodyPr>
          <a:lstStyle/>
          <a:p>
            <a:r>
              <a:rPr lang="en-US" dirty="0" smtClean="0">
                <a:solidFill>
                  <a:srgbClr val="C00000"/>
                </a:solidFill>
                <a:latin typeface="Arial Black" panose="020B0A04020102020204" pitchFamily="34" charset="0"/>
              </a:rPr>
              <a:t>4.Longlining:</a:t>
            </a:r>
          </a:p>
          <a:p>
            <a:pPr marL="0" indent="0" algn="just">
              <a:buNone/>
            </a:pPr>
            <a:r>
              <a:rPr lang="en-US" b="1" dirty="0">
                <a:solidFill>
                  <a:srgbClr val="0070C0"/>
                </a:solidFill>
                <a:latin typeface="Arial Narrow" panose="020B0606020202030204" pitchFamily="34" charset="0"/>
              </a:rPr>
              <a:t>Longlining is based on attracting fish by bait attached to the hook. While </a:t>
            </a:r>
            <a:r>
              <a:rPr lang="en-US" b="1" dirty="0" err="1">
                <a:solidFill>
                  <a:srgbClr val="0070C0"/>
                </a:solidFill>
                <a:latin typeface="Arial Narrow" panose="020B0606020202030204" pitchFamily="34" charset="0"/>
              </a:rPr>
              <a:t>handlining</a:t>
            </a:r>
            <a:r>
              <a:rPr lang="en-US" b="1" dirty="0">
                <a:solidFill>
                  <a:srgbClr val="0070C0"/>
                </a:solidFill>
                <a:latin typeface="Arial Narrow" panose="020B0606020202030204" pitchFamily="34" charset="0"/>
              </a:rPr>
              <a:t> and trolling generally exploit the visual sense of the fish to attract it to the hook by artificial lures, longlining exploits the chemical sense of the fish. </a:t>
            </a:r>
            <a:r>
              <a:rPr lang="en-US" b="1" dirty="0" err="1">
                <a:solidFill>
                  <a:srgbClr val="0070C0"/>
                </a:solidFill>
                <a:latin typeface="Arial Narrow" panose="020B0606020202030204" pitchFamily="34" charset="0"/>
              </a:rPr>
              <a:t>Odour</a:t>
            </a:r>
            <a:r>
              <a:rPr lang="en-US" b="1" dirty="0">
                <a:solidFill>
                  <a:srgbClr val="0070C0"/>
                </a:solidFill>
                <a:latin typeface="Arial Narrow" panose="020B0606020202030204" pitchFamily="34" charset="0"/>
              </a:rPr>
              <a:t> released from the bait triggers the fish to swim towards and ingest the baited hook with a high probability of being caught. </a:t>
            </a:r>
          </a:p>
          <a:p>
            <a:pPr marL="0" indent="0" algn="just">
              <a:buNone/>
            </a:pPr>
            <a:r>
              <a:rPr lang="en-US" b="1" dirty="0">
                <a:solidFill>
                  <a:srgbClr val="C00000"/>
                </a:solidFill>
                <a:latin typeface="Arial Black" panose="020B0A04020102020204" pitchFamily="34" charset="0"/>
              </a:rPr>
              <a:t>5. Pots:</a:t>
            </a:r>
          </a:p>
          <a:p>
            <a:pPr marL="0" indent="0" algn="just">
              <a:buNone/>
            </a:pPr>
            <a:r>
              <a:rPr lang="en-US" b="1" dirty="0">
                <a:solidFill>
                  <a:srgbClr val="0070C0"/>
                </a:solidFill>
                <a:latin typeface="Arial Narrow" panose="020B0606020202030204" pitchFamily="34" charset="0"/>
              </a:rPr>
              <a:t>As with longlining, pot fishing is normally based on attracting target organisms by bait (chemical stimuli). When attracted to the pot, the target organism must enter the pot to gain access to the bait. This can be done through one or several entrances (funnels) of the pot.</a:t>
            </a:r>
          </a:p>
          <a:p>
            <a:pPr marL="0" indent="0" algn="just">
              <a:buNone/>
            </a:pPr>
            <a:r>
              <a:rPr lang="en-US" b="1" dirty="0">
                <a:solidFill>
                  <a:srgbClr val="C00000"/>
                </a:solidFill>
                <a:latin typeface="Arial Black" panose="020B0A04020102020204" pitchFamily="34" charset="0"/>
              </a:rPr>
              <a:t>6. Traps:</a:t>
            </a:r>
          </a:p>
          <a:p>
            <a:pPr marL="0" indent="0" algn="just">
              <a:buNone/>
            </a:pPr>
            <a:r>
              <a:rPr lang="en-US" b="1" dirty="0">
                <a:solidFill>
                  <a:srgbClr val="002060"/>
                </a:solidFill>
                <a:latin typeface="Arial Narrow" panose="020B0606020202030204" pitchFamily="34" charset="0"/>
              </a:rPr>
              <a:t>Gear that is set or stationed in the water for a certain period, regardless of the kind of material used for their construction. The fish when caught are naturally confined in a collecting unit from which escape is prevented by labyrinths and/or retarding devices such as gorges, funnels, etc. without any active fishing operation taking place.</a:t>
            </a:r>
          </a:p>
        </p:txBody>
      </p:sp>
    </p:spTree>
    <p:extLst>
      <p:ext uri="{BB962C8B-B14F-4D97-AF65-F5344CB8AC3E}">
        <p14:creationId xmlns:p14="http://schemas.microsoft.com/office/powerpoint/2010/main" val="227027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ao.org/docrep/005/y3427e/y3427e0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324600" cy="47830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04800"/>
            <a:ext cx="8915400" cy="461665"/>
          </a:xfrm>
          <a:prstGeom prst="rect">
            <a:avLst/>
          </a:prstGeom>
        </p:spPr>
        <p:txBody>
          <a:bodyPr wrap="square">
            <a:spAutoFit/>
          </a:bodyPr>
          <a:lstStyle/>
          <a:p>
            <a:r>
              <a:rPr lang="en-US" sz="2400" b="1" dirty="0">
                <a:solidFill>
                  <a:srgbClr val="C00000"/>
                </a:solidFill>
                <a:latin typeface="Arial Black" panose="020B0A04020102020204" pitchFamily="34" charset="0"/>
              </a:rPr>
              <a:t>Catching principle </a:t>
            </a:r>
            <a:r>
              <a:rPr lang="en-US" sz="2400" b="1" dirty="0" smtClean="0">
                <a:solidFill>
                  <a:srgbClr val="C00000"/>
                </a:solidFill>
                <a:latin typeface="Arial Black" panose="020B0A04020102020204" pitchFamily="34" charset="0"/>
              </a:rPr>
              <a:t>and </a:t>
            </a:r>
            <a:r>
              <a:rPr lang="en-US" sz="2400" b="1" dirty="0">
                <a:solidFill>
                  <a:srgbClr val="C00000"/>
                </a:solidFill>
                <a:latin typeface="Arial Black" panose="020B0A04020102020204" pitchFamily="34" charset="0"/>
              </a:rPr>
              <a:t>construction of gillnets</a:t>
            </a:r>
            <a:endParaRPr lang="en-US" sz="2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662076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2540</TotalTime>
  <Words>2144</Words>
  <Application>Microsoft Office PowerPoint</Application>
  <PresentationFormat>On-screen Show (4:3)</PresentationFormat>
  <Paragraphs>179</Paragraphs>
  <Slides>47</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47</vt:i4>
      </vt:variant>
    </vt:vector>
  </HeadingPairs>
  <TitlesOfParts>
    <vt:vector size="63" baseType="lpstr">
      <vt:lpstr>Aharoni</vt:lpstr>
      <vt:lpstr>Arial</vt:lpstr>
      <vt:lpstr>Arial Black</vt:lpstr>
      <vt:lpstr>Arial Bold</vt:lpstr>
      <vt:lpstr>Arial Narrow</vt:lpstr>
      <vt:lpstr>Berlin Sans FB</vt:lpstr>
      <vt:lpstr>Britannic Bold</vt:lpstr>
      <vt:lpstr>Calibri</vt:lpstr>
      <vt:lpstr>Century Gothic</vt:lpstr>
      <vt:lpstr>Franklin Gothic Book</vt:lpstr>
      <vt:lpstr>Franklin Gothic Demi Cond</vt:lpstr>
      <vt:lpstr>Lucida Calligraphy</vt:lpstr>
      <vt:lpstr>Wide Latin</vt:lpstr>
      <vt:lpstr>Wingdings</vt:lpstr>
      <vt:lpstr>Wingdings 3</vt:lpstr>
      <vt:lpstr>Slice</vt:lpstr>
      <vt:lpstr> Paper: FSC-302/Unit-2    Fishing GEARS Technology used in inland and marine fishing:     Delivered by Dr. BASUDEV MANDAL dept. of fishery sciences , vu      </vt:lpstr>
      <vt:lpstr>PowerPoint Presentation</vt:lpstr>
      <vt:lpstr> </vt:lpstr>
      <vt:lpstr>criteria for the ideal fishing gear   1. highly selective for the target species and their sizes and habitats   2. negligible direct or indirect impact on non- target species   3. effective, giving high catches of target species at lowest possible cost  4. quality orientated and producing catches of high amount </vt:lpstr>
      <vt:lpstr>Classification of fishing gears Fishing gears are commonly classified in two main categories:   1. Passive Gears and  2. Active Gears.   This classification is based on the relative behaviour of the target species and the fishing gear.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Traditional inland fishing gear</vt:lpstr>
      <vt:lpstr>Ghuini</vt:lpstr>
      <vt:lpstr>mugri</vt:lpstr>
      <vt:lpstr>PowerPoint Presentation</vt:lpstr>
      <vt:lpstr>PowerPoint Presentation</vt:lpstr>
      <vt:lpstr>PowerPoint Presentation</vt:lpstr>
      <vt:lpstr>PowerPoint Presentation</vt:lpstr>
      <vt:lpstr>PowerPoint Presentation</vt:lpstr>
      <vt:lpstr>PowerPoint Presentation</vt:lpstr>
      <vt:lpstr>Hook and line fishing</vt:lpstr>
      <vt:lpstr>Cast net operated in pond fishing</vt:lpstr>
      <vt:lpstr>PowerPoint Presentation</vt:lpstr>
      <vt:lpstr>PowerPoint Presentation</vt:lpstr>
      <vt:lpstr>Traditional fishing gears of west Bengal  1. Ghuni                   17. Dragnet 2. Mugri                   18. khalui 3. Dughore              19. khadui 4. Polo                      20. dhekijal 5. Polui 6. Tati 7. ciyara 8. Torodung 9. fulkuchi 10. Barshi 11. hotach jal 12. chakna jal 13. ghat jal 14. chaap jal 15. khapla jal 16. puthi jal</vt:lpstr>
      <vt:lpstr>design of Fishing gear   Designing process involves a divergent phase when analysis of the situation, statement of needs, specifications, standards of operation and constraints are spelt out; a transformational phase which includes generation of design ideas; and a convergence phase during which an evaluation in terms of objectives of design, utility and economic viability, prototype development, testing and evaluation takes place. </vt:lpstr>
      <vt:lpstr>PowerPoint Presentation</vt:lpstr>
      <vt:lpstr>PowerPoint Presentation</vt:lpstr>
      <vt:lpstr>PowerPoint Presentation</vt:lpstr>
      <vt:lpstr>PowerPoint Presentation</vt:lpstr>
      <vt:lpstr>PowerPoint Presentation</vt:lpstr>
      <vt:lpstr>PowerPoint Presentation</vt:lpstr>
      <vt:lpstr>FLOATS USED IN FISHING GEAR  The floats used in fishing gears are broadly classed under 3 different heads:  1. Floats used for surface floating:  These are used in stationary nets, need to be highly buoyant, non-absorbent, fairly strong to withstand shocks  2. FLOATS FOR BOTTOM DRIFTING AND BOTTOM SET GILL NETS: These floats should be highly buoyant and shock absorbent  3. Floats for dragged gears at different depths:  These are fairly buoyant, strong enough to resist pressure and abrasion</vt:lpstr>
      <vt:lpstr>PowerPoint Presentation</vt:lpstr>
      <vt:lpstr>PowerPoint Presentation</vt:lpstr>
      <vt:lpstr>PowerPoint Presentation</vt:lpstr>
      <vt:lpstr>PowerPoint Presentation</vt:lpstr>
      <vt:lpstr>7. Danforth anchor American Richard Danforth invented the danforth pattern in the 1940s for use aboard landing craft. it uses a stock at the crown to which two large flat triangular flukes are attached. the stock is hinged so the flukes can orient toward the bottom 8. Bruce or claw anchor This claw-shaped anchor was designed by Peter Bruce from the isle of man in the 1970s. Bruce gained his early reputation from the production of large-scale commercial anchors for ships and fixed installations such as oil rigs. 9. Mushroom anchor The mushroom anchor is suitable where the seabed is composed of silt or fine sand. it was invented by Robert Stevenson, for use by an 82-ton converted fishing boat. 10. Deadweight anchor This is an anchor which relies solely on being a heavy weight. it is usually just a large block of concrete or stone at the end of the chain. Its holding power is defined by its weight underwater.  11. Screw anchor Screw anchors can be used to anchor permanent moorings, floating docks, fish farms, etc. These anchors must be screwed into the seabed with the use of a tool, so require access to the bottom, either at low tide or by use of a diver.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Dr-Basudev</cp:lastModifiedBy>
  <cp:revision>269</cp:revision>
  <dcterms:created xsi:type="dcterms:W3CDTF">2015-02-19T10:35:41Z</dcterms:created>
  <dcterms:modified xsi:type="dcterms:W3CDTF">2019-10-22T12:41:41Z</dcterms:modified>
</cp:coreProperties>
</file>