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sldIdLst>
    <p:sldId id="257" r:id="rId2"/>
    <p:sldId id="269" r:id="rId3"/>
    <p:sldId id="258" r:id="rId4"/>
    <p:sldId id="259" r:id="rId5"/>
    <p:sldId id="260" r:id="rId6"/>
    <p:sldId id="261" r:id="rId7"/>
    <p:sldId id="262" r:id="rId8"/>
    <p:sldId id="263" r:id="rId9"/>
    <p:sldId id="264" r:id="rId10"/>
    <p:sldId id="270" r:id="rId11"/>
    <p:sldId id="265" r:id="rId12"/>
    <p:sldId id="267" r:id="rId13"/>
    <p:sldId id="266" r:id="rId14"/>
    <p:sldId id="271" r:id="rId15"/>
    <p:sldId id="268"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9375" autoAdjust="0"/>
  </p:normalViewPr>
  <p:slideViewPr>
    <p:cSldViewPr snapToGrid="0" snapToObjects="1">
      <p:cViewPr varScale="1">
        <p:scale>
          <a:sx n="74" d="100"/>
          <a:sy n="74" d="100"/>
        </p:scale>
        <p:origin x="126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GB"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t>Monday, March 12, 2018</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8CC057FC-95B6-4D89-AFDA-ABA33EE921E5}" type="datetime2">
              <a:rPr lang="en-US" smtClean="0"/>
              <a:t>Monday, March 12, 2018</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GB"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t>Monday, March 12, 2018</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6396A3A3-94A6-4E5B-AF39-173ACA3E61CC}" type="datetime2">
              <a:rPr lang="en-US" smtClean="0"/>
              <a:t>Monday, March 12, 2018</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GB"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t>Monday, March 12, 2018</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t>Monday, March 12, 2018</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t>Monday, March 12, 2018</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79CD4847-11EF-4466-A8AD-85CDB7B49118}" type="datetime2">
              <a:rPr lang="en-US" smtClean="0"/>
              <a:t>Monday, March 12, 2018</a:t>
            </a:fld>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Monday, March 12, 2018</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GB"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t>Monday, March 12, 2018</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GB"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t>Monday, March 12, 2018</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GB"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t>Monday, March 12, 2018</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1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20.emf"/><Relationship Id="rId2" Type="http://schemas.openxmlformats.org/officeDocument/2006/relationships/image" Target="../media/image15.emf"/><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23.emf"/></Relationships>
</file>

<file path=ppt/slides/_rels/slide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26543"/>
            <a:ext cx="9022225" cy="990600"/>
          </a:xfrm>
        </p:spPr>
        <p:txBody>
          <a:bodyPr>
            <a:noAutofit/>
          </a:bodyPr>
          <a:lstStyle/>
          <a:p>
            <a:pPr lvl="2" algn="ctr" rtl="0">
              <a:spcBef>
                <a:spcPct val="0"/>
              </a:spcBef>
            </a:pPr>
            <a:r>
              <a:rPr lang="en-US" sz="3200" b="1" dirty="0" smtClean="0"/>
              <a:t>Boundary Layer Theory </a:t>
            </a:r>
            <a:br>
              <a:rPr lang="en-US" sz="3200" b="1" dirty="0" smtClean="0"/>
            </a:br>
            <a:r>
              <a:rPr lang="en-GB" b="1" dirty="0"/>
              <a:t>Boundary Layer Flow along a Flat Plate</a:t>
            </a:r>
            <a:r>
              <a:rPr lang="en-IN" dirty="0"/>
              <a:t/>
            </a:r>
            <a:br>
              <a:rPr lang="en-IN" dirty="0"/>
            </a:br>
            <a:r>
              <a:rPr lang="en-US" sz="4400" b="1" dirty="0" smtClean="0"/>
              <a:t> </a:t>
            </a:r>
            <a:r>
              <a:rPr lang="en-US" sz="4400" dirty="0"/>
              <a:t/>
            </a:r>
            <a:br>
              <a:rPr lang="en-US" sz="4400" dirty="0"/>
            </a:br>
            <a:endParaRPr lang="en-US" sz="4400" dirty="0"/>
          </a:p>
        </p:txBody>
      </p:sp>
      <p:sp>
        <p:nvSpPr>
          <p:cNvPr id="3" name="Content Placeholder 2"/>
          <p:cNvSpPr>
            <a:spLocks noGrp="1"/>
          </p:cNvSpPr>
          <p:nvPr>
            <p:ph idx="1"/>
          </p:nvPr>
        </p:nvSpPr>
        <p:spPr>
          <a:xfrm>
            <a:off x="0" y="1421843"/>
            <a:ext cx="8904111" cy="5983111"/>
          </a:xfrm>
        </p:spPr>
        <p:txBody>
          <a:bodyPr>
            <a:noAutofit/>
          </a:bodyPr>
          <a:lstStyle/>
          <a:p>
            <a:pPr marL="0" indent="0">
              <a:buNone/>
            </a:pPr>
            <a:r>
              <a:rPr lang="en-US" sz="2500" dirty="0">
                <a:latin typeface="Times"/>
                <a:cs typeface="Times"/>
              </a:rPr>
              <a:t>Ludwig </a:t>
            </a:r>
            <a:r>
              <a:rPr lang="en-US" sz="2500" dirty="0" err="1">
                <a:latin typeface="Times"/>
                <a:cs typeface="Times"/>
              </a:rPr>
              <a:t>Prandtl</a:t>
            </a:r>
            <a:r>
              <a:rPr lang="en-US" sz="2500" dirty="0">
                <a:latin typeface="Times"/>
                <a:cs typeface="Times"/>
              </a:rPr>
              <a:t> </a:t>
            </a:r>
            <a:r>
              <a:rPr lang="en-US" sz="2500" dirty="0" smtClean="0">
                <a:latin typeface="Times"/>
                <a:cs typeface="Times"/>
              </a:rPr>
              <a:t>presented </a:t>
            </a:r>
            <a:r>
              <a:rPr lang="en-US" sz="2500" dirty="0">
                <a:latin typeface="Times"/>
                <a:cs typeface="Times"/>
              </a:rPr>
              <a:t>his boundary layer theory in 1904 at the third Congress of Mathematicians in Heidelberg, Germany. A boundary layer is the thin region of flow adjacent to a surface, the layer in which the flow is influenced by the friction between the solid surface and the </a:t>
            </a:r>
            <a:r>
              <a:rPr lang="en-US" sz="2500" dirty="0" smtClean="0">
                <a:latin typeface="Times"/>
                <a:cs typeface="Times"/>
              </a:rPr>
              <a:t>fluid.</a:t>
            </a:r>
          </a:p>
          <a:p>
            <a:pPr>
              <a:buFont typeface="Wingdings" charset="2"/>
              <a:buChar char="Ø"/>
            </a:pPr>
            <a:r>
              <a:rPr lang="en-US" sz="2500" dirty="0" smtClean="0">
                <a:latin typeface="Times"/>
                <a:cs typeface="Times"/>
              </a:rPr>
              <a:t> </a:t>
            </a:r>
          </a:p>
        </p:txBody>
      </p:sp>
    </p:spTree>
    <p:extLst>
      <p:ext uri="{BB962C8B-B14F-4D97-AF65-F5344CB8AC3E}">
        <p14:creationId xmlns:p14="http://schemas.microsoft.com/office/powerpoint/2010/main" val="36556246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75" y="533400"/>
            <a:ext cx="9022225" cy="990600"/>
          </a:xfrm>
        </p:spPr>
        <p:txBody>
          <a:bodyPr>
            <a:noAutofit/>
          </a:bodyPr>
          <a:lstStyle/>
          <a:p>
            <a:pPr algn="ctr"/>
            <a:r>
              <a:rPr lang="en-US" sz="3200" b="1" dirty="0" smtClean="0"/>
              <a:t>Boundary Layer Theory  </a:t>
            </a:r>
            <a:r>
              <a:rPr lang="en-US" sz="3200" dirty="0"/>
              <a:t/>
            </a:r>
            <a:br>
              <a:rPr lang="en-US" sz="3200" dirty="0"/>
            </a:br>
            <a:endParaRPr lang="en-US" sz="3200" dirty="0"/>
          </a:p>
        </p:txBody>
      </p:sp>
      <p:sp>
        <p:nvSpPr>
          <p:cNvPr id="3" name="Content Placeholder 2"/>
          <p:cNvSpPr>
            <a:spLocks noGrp="1"/>
          </p:cNvSpPr>
          <p:nvPr>
            <p:ph idx="1"/>
          </p:nvPr>
        </p:nvSpPr>
        <p:spPr>
          <a:xfrm>
            <a:off x="239889" y="1340556"/>
            <a:ext cx="8904111" cy="5136444"/>
          </a:xfrm>
        </p:spPr>
        <p:txBody>
          <a:bodyPr>
            <a:normAutofit/>
          </a:bodyPr>
          <a:lstStyle/>
          <a:p>
            <a:pPr>
              <a:buFont typeface="Wingdings" charset="2"/>
              <a:buChar char="Ø"/>
            </a:pPr>
            <a:r>
              <a:rPr lang="en-US" sz="2600" dirty="0"/>
              <a:t>Now </a:t>
            </a:r>
            <a:r>
              <a:rPr lang="en-US" sz="2600" dirty="0" smtClean="0"/>
              <a:t> </a:t>
            </a:r>
            <a:r>
              <a:rPr lang="en-US" sz="2600" dirty="0"/>
              <a:t>the boundary layer equations for a flat plate at angle of attack of zero incidence in 2D steady, incompressible flow without effects of gravity or other volumetric </a:t>
            </a:r>
            <a:r>
              <a:rPr lang="en-US" sz="2600" dirty="0" smtClean="0"/>
              <a:t>forces:  </a:t>
            </a:r>
            <a:endParaRPr lang="en-US" sz="2600" dirty="0"/>
          </a:p>
          <a:p>
            <a:pPr>
              <a:buFont typeface="Wingdings" charset="2"/>
              <a:buChar char="Ø"/>
            </a:pPr>
            <a:endParaRPr lang="en-US" sz="2600" dirty="0"/>
          </a:p>
        </p:txBody>
      </p:sp>
      <p:pic>
        <p:nvPicPr>
          <p:cNvPr id="4" name="Picture 3"/>
          <p:cNvPicPr>
            <a:picLocks noChangeAspect="1"/>
          </p:cNvPicPr>
          <p:nvPr/>
        </p:nvPicPr>
        <p:blipFill>
          <a:blip r:embed="rId2"/>
          <a:stretch>
            <a:fillRect/>
          </a:stretch>
        </p:blipFill>
        <p:spPr>
          <a:xfrm>
            <a:off x="475544" y="2545644"/>
            <a:ext cx="7627683" cy="984956"/>
          </a:xfrm>
          <a:prstGeom prst="rect">
            <a:avLst/>
          </a:prstGeom>
        </p:spPr>
      </p:pic>
    </p:spTree>
    <p:extLst>
      <p:ext uri="{BB962C8B-B14F-4D97-AF65-F5344CB8AC3E}">
        <p14:creationId xmlns:p14="http://schemas.microsoft.com/office/powerpoint/2010/main" val="817869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75" y="533400"/>
            <a:ext cx="9022225" cy="990600"/>
          </a:xfrm>
        </p:spPr>
        <p:txBody>
          <a:bodyPr>
            <a:noAutofit/>
          </a:bodyPr>
          <a:lstStyle/>
          <a:p>
            <a:pPr algn="ctr"/>
            <a:r>
              <a:rPr lang="en-US" sz="3200" b="1" dirty="0" smtClean="0"/>
              <a:t>Boundary Layer Theory : </a:t>
            </a:r>
            <a:r>
              <a:rPr lang="en-GB" sz="3200" b="1" dirty="0"/>
              <a:t> Boundary Conditions </a:t>
            </a:r>
            <a:r>
              <a:rPr lang="en-US" sz="3200" dirty="0"/>
              <a:t/>
            </a:r>
            <a:br>
              <a:rPr lang="en-US" sz="3200" dirty="0"/>
            </a:br>
            <a:endParaRPr lang="en-US" sz="3200" dirty="0"/>
          </a:p>
        </p:txBody>
      </p:sp>
      <mc:AlternateContent xmlns:mc="http://schemas.openxmlformats.org/markup-compatibility/2006">
        <mc:Choice xmlns:a14="http://schemas.microsoft.com/office/drawing/2010/main" Requires="a14">
          <p:sp>
            <p:nvSpPr>
              <p:cNvPr id="9" name="Rectangle 8"/>
              <p:cNvSpPr/>
              <p:nvPr/>
            </p:nvSpPr>
            <p:spPr>
              <a:xfrm>
                <a:off x="212500" y="1359203"/>
                <a:ext cx="9073167" cy="3528851"/>
              </a:xfrm>
              <a:prstGeom prst="rect">
                <a:avLst/>
              </a:prstGeom>
            </p:spPr>
            <p:txBody>
              <a:bodyPr wrap="square">
                <a:spAutoFit/>
              </a:bodyPr>
              <a:lstStyle/>
              <a:p>
                <a:pPr algn="just">
                  <a:lnSpc>
                    <a:spcPct val="150000"/>
                  </a:lnSpc>
                  <a:spcAft>
                    <a:spcPts val="0"/>
                  </a:spcAft>
                </a:pPr>
                <a:r>
                  <a:rPr lang="en-US" sz="2300" dirty="0">
                    <a:latin typeface="Times New Roman" panose="02020603050405020304" pitchFamily="18" charset="0"/>
                    <a:ea typeface="Times New Roman" panose="02020603050405020304" pitchFamily="18" charset="0"/>
                    <a:cs typeface="Vrinda" panose="020B0502040204020203" pitchFamily="34" charset="0"/>
                  </a:rPr>
                  <a:t>The above equations are subjected to the boundary conditions:</a:t>
                </a:r>
                <a:endParaRPr lang="en-IN" sz="2300" dirty="0">
                  <a:effectLst/>
                  <a:latin typeface="Calibri" panose="020F0502020204030204" pitchFamily="34" charset="0"/>
                  <a:ea typeface="Calibri" panose="020F0502020204030204" pitchFamily="34" charset="0"/>
                  <a:cs typeface="Vrinda" panose="020B0502040204020203" pitchFamily="34" charset="0"/>
                </a:endParaRPr>
              </a:p>
              <a:p>
                <a:pPr marL="342900" lvl="0" indent="-342900" algn="just">
                  <a:lnSpc>
                    <a:spcPct val="150000"/>
                  </a:lnSpc>
                  <a:spcAft>
                    <a:spcPts val="800"/>
                  </a:spcAft>
                  <a:buFont typeface="Wingdings" panose="05000000000000000000" pitchFamily="2" charset="2"/>
                  <a:buChar char=""/>
                </a:pPr>
                <a:r>
                  <a:rPr lang="en-US" sz="2300" dirty="0">
                    <a:effectLst/>
                    <a:latin typeface="Times New Roman" panose="02020603050405020304" pitchFamily="18" charset="0"/>
                    <a:ea typeface="Times New Roman" panose="02020603050405020304" pitchFamily="18" charset="0"/>
                    <a:cs typeface="Vrinda" panose="020B0502040204020203" pitchFamily="34" charset="0"/>
                  </a:rPr>
                  <a:t>at the solid surface: </a:t>
                </a:r>
                <a:endParaRPr lang="en-IN" sz="2300" dirty="0">
                  <a:effectLst/>
                  <a:latin typeface="Calibri" panose="020F0502020204030204" pitchFamily="34" charset="0"/>
                  <a:ea typeface="Times New Roman" panose="02020603050405020304" pitchFamily="18" charset="0"/>
                  <a:cs typeface="Vrinda" panose="020B0502040204020203" pitchFamily="34" charset="0"/>
                </a:endParaRPr>
              </a:p>
              <a:p>
                <a:pPr marL="457200" algn="just">
                  <a:lnSpc>
                    <a:spcPct val="150000"/>
                  </a:lnSpc>
                  <a:spcAft>
                    <a:spcPts val="800"/>
                  </a:spcAft>
                </a:pPr>
                <a:r>
                  <a:rPr lang="en-US" sz="2300" dirty="0">
                    <a:effectLst/>
                    <a:latin typeface="Times New Roman" panose="02020603050405020304" pitchFamily="18" charset="0"/>
                    <a:ea typeface="Times New Roman" panose="02020603050405020304" pitchFamily="18" charset="0"/>
                    <a:cs typeface="Vrinda" panose="020B0502040204020203" pitchFamily="34" charset="0"/>
                  </a:rPr>
                  <a:t> the no-slip condition </a:t>
                </a:r>
                <a14:m>
                  <m:oMath xmlns:m="http://schemas.openxmlformats.org/officeDocument/2006/math">
                    <m:r>
                      <a:rPr lang="en-US" sz="2300" i="1">
                        <a:effectLst/>
                        <a:latin typeface="Cambria Math" panose="02040503050406030204" pitchFamily="18" charset="0"/>
                        <a:ea typeface="Times New Roman" panose="02020603050405020304" pitchFamily="18" charset="0"/>
                        <a:cs typeface="Times New Roman" panose="02020603050405020304" pitchFamily="18" charset="0"/>
                      </a:rPr>
                      <m:t>𝑢</m:t>
                    </m:r>
                    <m:d>
                      <m:dPr>
                        <m:ctrlPr>
                          <a:rPr lang="en-IN" sz="23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3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300" i="1">
                            <a:effectLst/>
                            <a:latin typeface="Cambria Math" panose="02040503050406030204" pitchFamily="18" charset="0"/>
                            <a:ea typeface="Times New Roman" panose="02020603050405020304" pitchFamily="18" charset="0"/>
                            <a:cs typeface="Times New Roman" panose="02020603050405020304" pitchFamily="18" charset="0"/>
                          </a:rPr>
                          <m:t>,0</m:t>
                        </m:r>
                      </m:e>
                    </m:d>
                    <m:r>
                      <a:rPr lang="en-US" sz="2300" i="1">
                        <a:effectLst/>
                        <a:latin typeface="Cambria Math" panose="02040503050406030204" pitchFamily="18" charset="0"/>
                        <a:ea typeface="Times New Roman" panose="02020603050405020304" pitchFamily="18" charset="0"/>
                        <a:cs typeface="Times New Roman" panose="02020603050405020304" pitchFamily="18" charset="0"/>
                      </a:rPr>
                      <m:t>=0 </m:t>
                    </m:r>
                    <m:r>
                      <m:rPr>
                        <m:sty m:val="p"/>
                      </m:rPr>
                      <a:rPr lang="en-US" sz="2300">
                        <a:effectLst/>
                        <a:latin typeface="Cambria Math" panose="02040503050406030204" pitchFamily="18" charset="0"/>
                        <a:ea typeface="Times New Roman" panose="02020603050405020304" pitchFamily="18" charset="0"/>
                        <a:cs typeface="Times New Roman" panose="02020603050405020304" pitchFamily="18" charset="0"/>
                      </a:rPr>
                      <m:t>and</m:t>
                    </m:r>
                    <m:r>
                      <a:rPr lang="en-US" sz="23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300" i="1">
                        <a:effectLst/>
                        <a:latin typeface="Cambria Math" panose="02040503050406030204" pitchFamily="18" charset="0"/>
                        <a:ea typeface="Times New Roman" panose="02020603050405020304" pitchFamily="18" charset="0"/>
                        <a:cs typeface="Times New Roman" panose="02020603050405020304" pitchFamily="18" charset="0"/>
                      </a:rPr>
                      <m:t>𝑣</m:t>
                    </m:r>
                    <m:d>
                      <m:dPr>
                        <m:ctrlPr>
                          <a:rPr lang="en-IN" sz="23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3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300" i="1">
                            <a:effectLst/>
                            <a:latin typeface="Cambria Math" panose="02040503050406030204" pitchFamily="18" charset="0"/>
                            <a:ea typeface="Times New Roman" panose="02020603050405020304" pitchFamily="18" charset="0"/>
                            <a:cs typeface="Times New Roman" panose="02020603050405020304" pitchFamily="18" charset="0"/>
                          </a:rPr>
                          <m:t>,0</m:t>
                        </m:r>
                      </m:e>
                    </m:d>
                    <m:r>
                      <a:rPr lang="en-US" sz="2300" i="1">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en-US" sz="2300" dirty="0">
                    <a:effectLst/>
                    <a:latin typeface="Times New Roman" panose="02020603050405020304" pitchFamily="18" charset="0"/>
                    <a:ea typeface="Times New Roman" panose="02020603050405020304" pitchFamily="18" charset="0"/>
                    <a:cs typeface="Vrinda" panose="020B0502040204020203" pitchFamily="34" charset="0"/>
                  </a:rPr>
                  <a:t>.</a:t>
                </a:r>
                <a:endParaRPr lang="en-IN" sz="2300" dirty="0">
                  <a:effectLst/>
                  <a:latin typeface="Calibri" panose="020F0502020204030204" pitchFamily="34" charset="0"/>
                  <a:ea typeface="Times New Roman" panose="02020603050405020304" pitchFamily="18" charset="0"/>
                  <a:cs typeface="Vrinda" panose="020B0502040204020203" pitchFamily="34" charset="0"/>
                </a:endParaRPr>
              </a:p>
              <a:p>
                <a:pPr marL="342900" lvl="0" indent="-342900" algn="just">
                  <a:lnSpc>
                    <a:spcPct val="150000"/>
                  </a:lnSpc>
                  <a:spcAft>
                    <a:spcPts val="800"/>
                  </a:spcAft>
                  <a:buFont typeface="Wingdings" panose="05000000000000000000" pitchFamily="2" charset="2"/>
                  <a:buChar char=""/>
                </a:pPr>
                <a:r>
                  <a:rPr lang="en-US" sz="2300" dirty="0">
                    <a:effectLst/>
                    <a:latin typeface="Times New Roman" panose="02020603050405020304" pitchFamily="18" charset="0"/>
                    <a:ea typeface="Times New Roman" panose="02020603050405020304" pitchFamily="18" charset="0"/>
                    <a:cs typeface="Vrinda" panose="020B0502040204020203" pitchFamily="34" charset="0"/>
                  </a:rPr>
                  <a:t>at the edge of the boundary layer: </a:t>
                </a:r>
                <a:endParaRPr lang="en-IN" sz="2300" dirty="0">
                  <a:effectLst/>
                  <a:latin typeface="Calibri" panose="020F0502020204030204" pitchFamily="34" charset="0"/>
                  <a:ea typeface="Times New Roman" panose="02020603050405020304" pitchFamily="18" charset="0"/>
                  <a:cs typeface="Vrinda" panose="020B0502040204020203" pitchFamily="34" charset="0"/>
                </a:endParaRPr>
              </a:p>
              <a:p>
                <a:pPr marL="457200" algn="just">
                  <a:lnSpc>
                    <a:spcPct val="150000"/>
                  </a:lnSpc>
                  <a:spcAft>
                    <a:spcPts val="800"/>
                  </a:spcAft>
                </a:pPr>
                <a:r>
                  <a:rPr lang="en-US" sz="2300" dirty="0">
                    <a:effectLst/>
                    <a:latin typeface="Times New Roman" panose="02020603050405020304" pitchFamily="18" charset="0"/>
                    <a:ea typeface="Times New Roman" panose="02020603050405020304" pitchFamily="18" charset="0"/>
                    <a:cs typeface="Vrinda" panose="020B0502040204020203" pitchFamily="34" charset="0"/>
                  </a:rPr>
                  <a:t>u-velocity is the identical to the free stream velocity in front of the plate, that is,  </a:t>
                </a:r>
                <a14:m>
                  <m:oMath xmlns:m="http://schemas.openxmlformats.org/officeDocument/2006/math">
                    <m:r>
                      <a:rPr lang="en-US" sz="2300" i="1">
                        <a:effectLst/>
                        <a:latin typeface="Cambria Math" panose="02040503050406030204" pitchFamily="18" charset="0"/>
                        <a:ea typeface="Times New Roman" panose="02020603050405020304" pitchFamily="18" charset="0"/>
                        <a:cs typeface="Times New Roman" panose="02020603050405020304" pitchFamily="18" charset="0"/>
                      </a:rPr>
                      <m:t>𝑢</m:t>
                    </m:r>
                    <m:d>
                      <m:dPr>
                        <m:ctrlPr>
                          <a:rPr lang="en-IN" sz="23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3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3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3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300" i="1">
                            <a:effectLst/>
                            <a:latin typeface="Cambria Math" panose="02040503050406030204" pitchFamily="18" charset="0"/>
                            <a:ea typeface="Times New Roman" panose="02020603050405020304" pitchFamily="18" charset="0"/>
                            <a:cs typeface="Times New Roman" panose="02020603050405020304" pitchFamily="18" charset="0"/>
                          </a:rPr>
                          <m:t>→∞</m:t>
                        </m:r>
                      </m:e>
                    </m:d>
                    <m:r>
                      <a:rPr lang="en-US" sz="23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IN" sz="23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300" i="1">
                            <a:effectLst/>
                            <a:latin typeface="Cambria Math" panose="02040503050406030204" pitchFamily="18" charset="0"/>
                            <a:ea typeface="Times New Roman" panose="02020603050405020304" pitchFamily="18" charset="0"/>
                            <a:cs typeface="Times New Roman" panose="02020603050405020304" pitchFamily="18" charset="0"/>
                          </a:rPr>
                          <m:t>𝑈</m:t>
                        </m:r>
                      </m:e>
                      <m:sub>
                        <m:r>
                          <a:rPr lang="en-US" sz="2300" i="1">
                            <a:effectLst/>
                            <a:latin typeface="Cambria Math" panose="02040503050406030204" pitchFamily="18" charset="0"/>
                            <a:ea typeface="Times New Roman" panose="02020603050405020304" pitchFamily="18" charset="0"/>
                            <a:cs typeface="Times New Roman" panose="02020603050405020304" pitchFamily="18" charset="0"/>
                          </a:rPr>
                          <m:t>∞</m:t>
                        </m:r>
                      </m:sub>
                    </m:sSub>
                    <m:r>
                      <a:rPr lang="en-US" sz="2300" i="1">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IN" sz="2300" dirty="0">
                  <a:effectLst/>
                  <a:latin typeface="Calibri" panose="020F0502020204030204" pitchFamily="34" charset="0"/>
                  <a:ea typeface="Times New Roman" panose="02020603050405020304" pitchFamily="18" charset="0"/>
                  <a:cs typeface="Vrinda" panose="020B0502040204020203"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212500" y="1359203"/>
                <a:ext cx="9073167" cy="3528851"/>
              </a:xfrm>
              <a:prstGeom prst="rect">
                <a:avLst/>
              </a:prstGeom>
              <a:blipFill rotWithShape="0">
                <a:blip r:embed="rId2"/>
                <a:stretch>
                  <a:fillRect l="-1008" r="-941" b="-2591"/>
                </a:stretch>
              </a:blipFill>
            </p:spPr>
            <p:txBody>
              <a:bodyPr/>
              <a:lstStyle/>
              <a:p>
                <a:r>
                  <a:rPr lang="en-IN">
                    <a:noFill/>
                  </a:rPr>
                  <a:t> </a:t>
                </a:r>
              </a:p>
            </p:txBody>
          </p:sp>
        </mc:Fallback>
      </mc:AlternateContent>
    </p:spTree>
    <p:extLst>
      <p:ext uri="{BB962C8B-B14F-4D97-AF65-F5344CB8AC3E}">
        <p14:creationId xmlns:p14="http://schemas.microsoft.com/office/powerpoint/2010/main" val="391777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75" y="533400"/>
            <a:ext cx="9022225" cy="990600"/>
          </a:xfrm>
        </p:spPr>
        <p:txBody>
          <a:bodyPr>
            <a:noAutofit/>
          </a:bodyPr>
          <a:lstStyle/>
          <a:p>
            <a:pPr algn="ctr"/>
            <a:r>
              <a:rPr lang="en-US" sz="3200" b="1" dirty="0" smtClean="0"/>
              <a:t>Boundary Layer Theory  </a:t>
            </a:r>
            <a:r>
              <a:rPr lang="en-US" sz="3200" dirty="0"/>
              <a:t/>
            </a:r>
            <a:br>
              <a:rPr lang="en-US" sz="3200" dirty="0"/>
            </a:br>
            <a:endParaRPr lang="en-US" sz="3200" dirty="0"/>
          </a:p>
        </p:txBody>
      </p:sp>
      <p:sp>
        <p:nvSpPr>
          <p:cNvPr id="3" name="Content Placeholder 2"/>
          <p:cNvSpPr>
            <a:spLocks noGrp="1"/>
          </p:cNvSpPr>
          <p:nvPr>
            <p:ph idx="1"/>
          </p:nvPr>
        </p:nvSpPr>
        <p:spPr>
          <a:xfrm>
            <a:off x="239889" y="1340556"/>
            <a:ext cx="8904111" cy="5136444"/>
          </a:xfrm>
        </p:spPr>
        <p:txBody>
          <a:bodyPr>
            <a:normAutofit/>
          </a:bodyPr>
          <a:lstStyle/>
          <a:p>
            <a:pPr>
              <a:buFont typeface="Wingdings" charset="2"/>
              <a:buChar char="Ø"/>
            </a:pPr>
            <a:r>
              <a:rPr lang="en-US" sz="2700" dirty="0"/>
              <a:t>Note that due to the last boundary condition and the fact that at the edge of the boundary layer the change of velocity in y-direction is zero, i.e. </a:t>
            </a:r>
          </a:p>
          <a:p>
            <a:pPr>
              <a:buFont typeface="Wingdings" charset="2"/>
              <a:buChar char="Ø"/>
            </a:pPr>
            <a:endParaRPr lang="en-US" sz="2700" dirty="0"/>
          </a:p>
        </p:txBody>
      </p:sp>
      <p:pic>
        <p:nvPicPr>
          <p:cNvPr id="4" name="Picture 3"/>
          <p:cNvPicPr>
            <a:picLocks noChangeAspect="1"/>
          </p:cNvPicPr>
          <p:nvPr/>
        </p:nvPicPr>
        <p:blipFill>
          <a:blip r:embed="rId2"/>
          <a:stretch>
            <a:fillRect/>
          </a:stretch>
        </p:blipFill>
        <p:spPr>
          <a:xfrm>
            <a:off x="1666522" y="2765778"/>
            <a:ext cx="5389034" cy="655021"/>
          </a:xfrm>
          <a:prstGeom prst="rect">
            <a:avLst/>
          </a:prstGeom>
        </p:spPr>
      </p:pic>
      <p:sp>
        <p:nvSpPr>
          <p:cNvPr id="5" name="Rectangle 4"/>
          <p:cNvSpPr/>
          <p:nvPr/>
        </p:nvSpPr>
        <p:spPr>
          <a:xfrm>
            <a:off x="239889" y="3678999"/>
            <a:ext cx="8607778" cy="748923"/>
          </a:xfrm>
          <a:prstGeom prst="rect">
            <a:avLst/>
          </a:prstGeom>
        </p:spPr>
        <p:txBody>
          <a:bodyPr wrap="square">
            <a:spAutoFit/>
          </a:bodyPr>
          <a:lstStyle/>
          <a:p>
            <a:r>
              <a:rPr lang="en-US" sz="3200" baseline="30000" dirty="0"/>
              <a:t>T</a:t>
            </a:r>
            <a:r>
              <a:rPr lang="en-US" sz="3200" baseline="30000" dirty="0" smtClean="0"/>
              <a:t>he </a:t>
            </a:r>
            <a:r>
              <a:rPr lang="en-US" sz="3200" baseline="30000" dirty="0"/>
              <a:t>x- component of the momentum equation applied at the edge of the boundary layer reduces to:</a:t>
            </a:r>
            <a:endParaRPr lang="en-US" sz="3200" dirty="0"/>
          </a:p>
        </p:txBody>
      </p:sp>
      <p:pic>
        <p:nvPicPr>
          <p:cNvPr id="6" name="Picture 5"/>
          <p:cNvPicPr>
            <a:picLocks noChangeAspect="1"/>
          </p:cNvPicPr>
          <p:nvPr/>
        </p:nvPicPr>
        <p:blipFill>
          <a:blip r:embed="rId3"/>
          <a:stretch>
            <a:fillRect/>
          </a:stretch>
        </p:blipFill>
        <p:spPr>
          <a:xfrm>
            <a:off x="1961443" y="4427922"/>
            <a:ext cx="2977445" cy="1172933"/>
          </a:xfrm>
          <a:prstGeom prst="rect">
            <a:avLst/>
          </a:prstGeom>
        </p:spPr>
      </p:pic>
      <p:pic>
        <p:nvPicPr>
          <p:cNvPr id="8" name="Picture 7"/>
          <p:cNvPicPr>
            <a:picLocks noChangeAspect="1"/>
          </p:cNvPicPr>
          <p:nvPr/>
        </p:nvPicPr>
        <p:blipFill>
          <a:blip r:embed="rId4"/>
          <a:stretch>
            <a:fillRect/>
          </a:stretch>
        </p:blipFill>
        <p:spPr>
          <a:xfrm>
            <a:off x="1282700" y="5410200"/>
            <a:ext cx="6324600" cy="863600"/>
          </a:xfrm>
          <a:prstGeom prst="rect">
            <a:avLst/>
          </a:prstGeom>
        </p:spPr>
      </p:pic>
    </p:spTree>
    <p:extLst>
      <p:ext uri="{BB962C8B-B14F-4D97-AF65-F5344CB8AC3E}">
        <p14:creationId xmlns:p14="http://schemas.microsoft.com/office/powerpoint/2010/main" val="314994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75" y="533400"/>
            <a:ext cx="9022225" cy="990600"/>
          </a:xfrm>
        </p:spPr>
        <p:txBody>
          <a:bodyPr>
            <a:noAutofit/>
          </a:bodyPr>
          <a:lstStyle/>
          <a:p>
            <a:pPr algn="ctr"/>
            <a:r>
              <a:rPr lang="en-US" sz="3200" b="1" dirty="0" smtClean="0"/>
              <a:t>Boundary Layer Theory  </a:t>
            </a:r>
            <a:r>
              <a:rPr lang="en-US" sz="3200" dirty="0"/>
              <a:t/>
            </a:r>
            <a:br>
              <a:rPr lang="en-US" sz="3200" dirty="0"/>
            </a:br>
            <a:endParaRPr lang="en-US" sz="3200" dirty="0"/>
          </a:p>
        </p:txBody>
      </p:sp>
      <p:sp>
        <p:nvSpPr>
          <p:cNvPr id="3" name="Content Placeholder 2"/>
          <p:cNvSpPr>
            <a:spLocks noGrp="1"/>
          </p:cNvSpPr>
          <p:nvPr>
            <p:ph idx="1"/>
          </p:nvPr>
        </p:nvSpPr>
        <p:spPr>
          <a:xfrm>
            <a:off x="239889" y="1340556"/>
            <a:ext cx="8904111" cy="5136444"/>
          </a:xfrm>
        </p:spPr>
        <p:txBody>
          <a:bodyPr>
            <a:normAutofit/>
          </a:bodyPr>
          <a:lstStyle/>
          <a:p>
            <a:pPr>
              <a:buFont typeface="Wingdings" charset="2"/>
              <a:buChar char="Ø"/>
            </a:pPr>
            <a:r>
              <a:rPr lang="en-US" sz="2700" dirty="0" smtClean="0"/>
              <a:t>Outside the Boundary layer: </a:t>
            </a:r>
          </a:p>
          <a:p>
            <a:pPr>
              <a:buFont typeface="Wingdings" charset="2"/>
              <a:buChar char="Ø"/>
            </a:pPr>
            <a:r>
              <a:rPr lang="en-US" sz="2800" dirty="0"/>
              <a:t>Away from solid boundaries</a:t>
            </a:r>
            <a:r>
              <a:rPr lang="en-US" sz="2800" dirty="0" smtClean="0"/>
              <a:t>, effect </a:t>
            </a:r>
            <a:r>
              <a:rPr lang="en-US" sz="2800" dirty="0"/>
              <a:t>of fluid viscosity </a:t>
            </a:r>
            <a:r>
              <a:rPr lang="en-US" sz="2800" dirty="0" smtClean="0"/>
              <a:t>negligible</a:t>
            </a:r>
          </a:p>
          <a:p>
            <a:pPr>
              <a:buFont typeface="Wingdings" charset="2"/>
              <a:buChar char="Ø"/>
            </a:pPr>
            <a:r>
              <a:rPr lang="en-US" sz="2800" dirty="0" smtClean="0"/>
              <a:t> </a:t>
            </a:r>
            <a:r>
              <a:rPr lang="en-US" sz="2800" dirty="0"/>
              <a:t> </a:t>
            </a:r>
            <a:r>
              <a:rPr lang="en-US" sz="2800" dirty="0" err="1"/>
              <a:t>Navier</a:t>
            </a:r>
            <a:r>
              <a:rPr lang="en-US" sz="2800" dirty="0"/>
              <a:t>-Stokes equations reduced to Euler </a:t>
            </a:r>
            <a:r>
              <a:rPr lang="en-US" sz="2800" dirty="0" smtClean="0"/>
              <a:t>equations (</a:t>
            </a:r>
            <a:r>
              <a:rPr lang="en-US" sz="2700" dirty="0" err="1" smtClean="0"/>
              <a:t>Inviscid</a:t>
            </a:r>
            <a:r>
              <a:rPr lang="en-US" sz="2700" dirty="0" smtClean="0"/>
              <a:t> flow) : Euler Equation</a:t>
            </a:r>
          </a:p>
          <a:p>
            <a:pPr>
              <a:buFont typeface="Wingdings" charset="2"/>
              <a:buChar char="Ø"/>
            </a:pPr>
            <a:endParaRPr lang="en-US" sz="2700" dirty="0"/>
          </a:p>
          <a:p>
            <a:pPr>
              <a:buFont typeface="Wingdings" charset="2"/>
              <a:buChar char="Ø"/>
            </a:pPr>
            <a:endParaRPr lang="en-US" sz="2700" dirty="0" smtClean="0"/>
          </a:p>
        </p:txBody>
      </p:sp>
      <p:pic>
        <p:nvPicPr>
          <p:cNvPr id="9" name="Picture 8"/>
          <p:cNvPicPr>
            <a:picLocks noChangeAspect="1"/>
          </p:cNvPicPr>
          <p:nvPr/>
        </p:nvPicPr>
        <p:blipFill>
          <a:blip r:embed="rId2"/>
          <a:stretch>
            <a:fillRect/>
          </a:stretch>
        </p:blipFill>
        <p:spPr>
          <a:xfrm>
            <a:off x="1748228" y="3908778"/>
            <a:ext cx="2590800" cy="889000"/>
          </a:xfrm>
          <a:prstGeom prst="rect">
            <a:avLst/>
          </a:prstGeom>
        </p:spPr>
      </p:pic>
    </p:spTree>
    <p:extLst>
      <p:ext uri="{BB962C8B-B14F-4D97-AF65-F5344CB8AC3E}">
        <p14:creationId xmlns:p14="http://schemas.microsoft.com/office/powerpoint/2010/main" val="391777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231820" y="533400"/>
                <a:ext cx="9144000" cy="5943600"/>
              </a:xfrm>
            </p:spPr>
            <p:txBody>
              <a:bodyPr>
                <a:normAutofit/>
              </a:bodyPr>
              <a:lstStyle/>
              <a:p>
                <a:r>
                  <a:rPr lang="en-US" b="1" dirty="0"/>
                  <a:t>Remarks:</a:t>
                </a:r>
                <a:endParaRPr lang="en-IN" dirty="0"/>
              </a:p>
              <a:p>
                <a:pPr lvl="0"/>
                <a:r>
                  <a:rPr lang="en-US" dirty="0"/>
                  <a:t>It may be noted that Euler’s equation is of first order and it cannot satisfy both boundary conditions near solid surface:</a:t>
                </a:r>
                <a:endParaRPr lang="en-IN" dirty="0"/>
              </a:p>
              <a:p>
                <a14:m>
                  <m:oMath xmlns:m="http://schemas.openxmlformats.org/officeDocument/2006/math">
                    <m:sSub>
                      <m:sSubPr>
                        <m:ctrlPr>
                          <a:rPr lang="en-IN" i="1">
                            <a:latin typeface="Cambria Math" panose="02040503050406030204" pitchFamily="18" charset="0"/>
                          </a:rPr>
                        </m:ctrlPr>
                      </m:sSubPr>
                      <m:e>
                        <m:r>
                          <a:rPr lang="en-GB" i="1">
                            <a:latin typeface="Cambria Math" panose="02040503050406030204" pitchFamily="18" charset="0"/>
                          </a:rPr>
                          <m:t>𝑢</m:t>
                        </m:r>
                      </m:e>
                      <m:sub>
                        <m:r>
                          <a:rPr lang="en-GB" i="1">
                            <a:latin typeface="Cambria Math" panose="02040503050406030204" pitchFamily="18" charset="0"/>
                          </a:rPr>
                          <m:t>𝑛</m:t>
                        </m:r>
                      </m:sub>
                    </m:sSub>
                    <m:r>
                      <a:rPr lang="en-GB" i="1">
                        <a:latin typeface="Cambria Math" panose="02040503050406030204" pitchFamily="18" charset="0"/>
                      </a:rPr>
                      <m:t>=0 </m:t>
                    </m:r>
                    <m:d>
                      <m:dPr>
                        <m:ctrlPr>
                          <a:rPr lang="en-IN" i="1">
                            <a:latin typeface="Cambria Math" panose="02040503050406030204" pitchFamily="18" charset="0"/>
                          </a:rPr>
                        </m:ctrlPr>
                      </m:dPr>
                      <m:e>
                        <m:r>
                          <m:rPr>
                            <m:sty m:val="p"/>
                          </m:rPr>
                          <a:rPr lang="en-US">
                            <a:latin typeface="Cambria Math" panose="02040503050406030204" pitchFamily="18" charset="0"/>
                          </a:rPr>
                          <m:t>no</m:t>
                        </m:r>
                        <m:r>
                          <a:rPr lang="en-US" i="1">
                            <a:latin typeface="Cambria Math" panose="02040503050406030204" pitchFamily="18" charset="0"/>
                          </a:rPr>
                          <m:t>−</m:t>
                        </m:r>
                        <m:r>
                          <m:rPr>
                            <m:sty m:val="p"/>
                          </m:rPr>
                          <a:rPr lang="en-US">
                            <a:latin typeface="Cambria Math" panose="02040503050406030204" pitchFamily="18" charset="0"/>
                          </a:rPr>
                          <m:t>penetration</m:t>
                        </m:r>
                        <m:r>
                          <a:rPr lang="en-US">
                            <a:latin typeface="Cambria Math" panose="02040503050406030204" pitchFamily="18" charset="0"/>
                          </a:rPr>
                          <m:t> </m:t>
                        </m:r>
                        <m:r>
                          <m:rPr>
                            <m:sty m:val="p"/>
                          </m:rPr>
                          <a:rPr lang="en-US">
                            <a:latin typeface="Cambria Math" panose="02040503050406030204" pitchFamily="18" charset="0"/>
                          </a:rPr>
                          <m:t>condition</m:t>
                        </m:r>
                      </m:e>
                    </m:d>
                    <m:r>
                      <a:rPr lang="en-US">
                        <a:latin typeface="Cambria Math" panose="02040503050406030204" pitchFamily="18" charset="0"/>
                      </a:rPr>
                      <m:t>, </m:t>
                    </m:r>
                    <m:r>
                      <m:rPr>
                        <m:sty m:val="p"/>
                      </m:rPr>
                      <a:rPr lang="en-US">
                        <a:latin typeface="Cambria Math" panose="02040503050406030204" pitchFamily="18" charset="0"/>
                      </a:rPr>
                      <m:t>and</m:t>
                    </m:r>
                  </m:oMath>
                </a14:m>
                <a:endParaRPr lang="en-IN" dirty="0"/>
              </a:p>
              <a:p>
                <a14:m>
                  <m:oMath xmlns:m="http://schemas.openxmlformats.org/officeDocument/2006/math">
                    <m:sSub>
                      <m:sSubPr>
                        <m:ctrlPr>
                          <a:rPr lang="en-IN" i="1">
                            <a:latin typeface="Cambria Math" panose="02040503050406030204" pitchFamily="18" charset="0"/>
                          </a:rPr>
                        </m:ctrlPr>
                      </m:sSubPr>
                      <m:e>
                        <m:r>
                          <a:rPr lang="en-GB" i="1">
                            <a:latin typeface="Cambria Math" panose="02040503050406030204" pitchFamily="18" charset="0"/>
                          </a:rPr>
                          <m:t>𝑢</m:t>
                        </m:r>
                      </m:e>
                      <m:sub>
                        <m:r>
                          <a:rPr lang="en-GB" i="1">
                            <a:latin typeface="Cambria Math" panose="02040503050406030204" pitchFamily="18" charset="0"/>
                          </a:rPr>
                          <m:t>𝑡</m:t>
                        </m:r>
                      </m:sub>
                    </m:sSub>
                    <m:r>
                      <a:rPr lang="en-GB" i="1">
                        <a:latin typeface="Cambria Math" panose="02040503050406030204" pitchFamily="18" charset="0"/>
                      </a:rPr>
                      <m:t>=0 </m:t>
                    </m:r>
                    <m:d>
                      <m:dPr>
                        <m:ctrlPr>
                          <a:rPr lang="en-IN" i="1">
                            <a:latin typeface="Cambria Math" panose="02040503050406030204" pitchFamily="18" charset="0"/>
                          </a:rPr>
                        </m:ctrlPr>
                      </m:dPr>
                      <m:e>
                        <m:r>
                          <m:rPr>
                            <m:sty m:val="p"/>
                          </m:rPr>
                          <a:rPr lang="en-US">
                            <a:latin typeface="Cambria Math" panose="02040503050406030204" pitchFamily="18" charset="0"/>
                          </a:rPr>
                          <m:t>no</m:t>
                        </m:r>
                        <m:r>
                          <a:rPr lang="en-US" i="1">
                            <a:latin typeface="Cambria Math" panose="02040503050406030204" pitchFamily="18" charset="0"/>
                          </a:rPr>
                          <m:t>−</m:t>
                        </m:r>
                        <m:r>
                          <m:rPr>
                            <m:sty m:val="p"/>
                          </m:rPr>
                          <a:rPr lang="en-US">
                            <a:latin typeface="Cambria Math" panose="02040503050406030204" pitchFamily="18" charset="0"/>
                          </a:rPr>
                          <m:t>slip</m:t>
                        </m:r>
                        <m:r>
                          <a:rPr lang="en-US">
                            <a:latin typeface="Cambria Math" panose="02040503050406030204" pitchFamily="18" charset="0"/>
                          </a:rPr>
                          <m:t> </m:t>
                        </m:r>
                        <m:r>
                          <m:rPr>
                            <m:sty m:val="p"/>
                          </m:rPr>
                          <a:rPr lang="en-US">
                            <a:latin typeface="Cambria Math" panose="02040503050406030204" pitchFamily="18" charset="0"/>
                          </a:rPr>
                          <m:t>condition</m:t>
                        </m:r>
                      </m:e>
                    </m:d>
                    <m:r>
                      <a:rPr lang="en-GB" i="1">
                        <a:latin typeface="Cambria Math" panose="02040503050406030204" pitchFamily="18" charset="0"/>
                      </a:rPr>
                      <m:t> .</m:t>
                    </m:r>
                  </m:oMath>
                </a14:m>
                <a:endParaRPr lang="en-IN" dirty="0"/>
              </a:p>
              <a:p>
                <a:pPr marL="0" indent="0">
                  <a:buNone/>
                </a:pPr>
                <a:r>
                  <a:rPr lang="en-GB" dirty="0" smtClean="0"/>
                  <a:t>   </a:t>
                </a:r>
                <a:r>
                  <a:rPr lang="en-GB" dirty="0"/>
                  <a:t>where </a:t>
                </a:r>
                <a:r>
                  <a:rPr lang="en-GB" i="1" dirty="0"/>
                  <a:t>u</a:t>
                </a:r>
                <a:r>
                  <a:rPr lang="en-GB" i="1" baseline="-25000" dirty="0"/>
                  <a:t>n</a:t>
                </a:r>
                <a:r>
                  <a:rPr lang="en-GB" baseline="-25000" dirty="0"/>
                  <a:t> </a:t>
                </a:r>
                <a:r>
                  <a:rPr lang="en-GB" dirty="0"/>
                  <a:t>is the velocity component normal to the solid surface and </a:t>
                </a:r>
                <a:r>
                  <a:rPr lang="en-GB" i="1" dirty="0" err="1"/>
                  <a:t>u</a:t>
                </a:r>
                <a:r>
                  <a:rPr lang="en-GB" i="1" baseline="-25000" dirty="0" err="1"/>
                  <a:t>t</a:t>
                </a:r>
                <a:r>
                  <a:rPr lang="en-GB" i="1" dirty="0"/>
                  <a:t> </a:t>
                </a:r>
                <a:r>
                  <a:rPr lang="en-GB" dirty="0"/>
                  <a:t> is the velocity   </a:t>
                </a:r>
                <a:endParaRPr lang="en-IN" dirty="0"/>
              </a:p>
              <a:p>
                <a:pPr marL="0" indent="0">
                  <a:buNone/>
                </a:pPr>
                <a:r>
                  <a:rPr lang="en-GB" dirty="0" smtClean="0"/>
                  <a:t> </a:t>
                </a:r>
                <a:r>
                  <a:rPr lang="en-GB" dirty="0"/>
                  <a:t>component tangential to the solid surface. So it’s not a good approximation near the surface.</a:t>
                </a:r>
                <a:endParaRPr lang="en-IN" dirty="0"/>
              </a:p>
              <a:p>
                <a:pPr lvl="0"/>
                <a:r>
                  <a:rPr lang="en-US" dirty="0"/>
                  <a:t>The variation of pressure in the </a:t>
                </a:r>
                <a:r>
                  <a:rPr lang="en-US" dirty="0" err="1"/>
                  <a:t>inviscid</a:t>
                </a:r>
                <a:r>
                  <a:rPr lang="en-US" dirty="0"/>
                  <a:t> region can be calculated by solving the Euler equations for the external flow field and the same can be used inside the boundary layer. Thus pressure is not an unknown quantity in the boundary layer equations; it is simply imposed on it by the external </a:t>
                </a:r>
                <a:r>
                  <a:rPr lang="en-US" dirty="0" err="1"/>
                  <a:t>inviscid</a:t>
                </a:r>
                <a:r>
                  <a:rPr lang="en-US" dirty="0"/>
                  <a:t> flow. </a:t>
                </a:r>
                <a:endParaRPr lang="en-IN" dirty="0"/>
              </a:p>
              <a:p>
                <a:endParaRPr lang="en-IN"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231820" y="533400"/>
                <a:ext cx="9144000" cy="5943600"/>
              </a:xfrm>
              <a:blipFill rotWithShape="0">
                <a:blip r:embed="rId2"/>
                <a:stretch>
                  <a:fillRect l="-1000" t="-718" r="-933"/>
                </a:stretch>
              </a:blipFill>
            </p:spPr>
            <p:txBody>
              <a:bodyPr/>
              <a:lstStyle/>
              <a:p>
                <a:r>
                  <a:rPr lang="en-IN">
                    <a:noFill/>
                  </a:rPr>
                  <a:t> </a:t>
                </a:r>
              </a:p>
            </p:txBody>
          </p:sp>
        </mc:Fallback>
      </mc:AlternateContent>
    </p:spTree>
    <p:extLst>
      <p:ext uri="{BB962C8B-B14F-4D97-AF65-F5344CB8AC3E}">
        <p14:creationId xmlns:p14="http://schemas.microsoft.com/office/powerpoint/2010/main" val="187828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75" y="533400"/>
            <a:ext cx="9022225" cy="990600"/>
          </a:xfrm>
        </p:spPr>
        <p:txBody>
          <a:bodyPr>
            <a:noAutofit/>
          </a:bodyPr>
          <a:lstStyle/>
          <a:p>
            <a:pPr algn="ctr"/>
            <a:r>
              <a:rPr lang="en-US" sz="3200" b="1" dirty="0" smtClean="0"/>
              <a:t>Boundary Layer Theory  </a:t>
            </a:r>
            <a:r>
              <a:rPr lang="en-US" sz="3200" dirty="0"/>
              <a:t/>
            </a:r>
            <a:br>
              <a:rPr lang="en-US" sz="3200" dirty="0"/>
            </a:br>
            <a:endParaRPr lang="en-US" sz="3200" dirty="0"/>
          </a:p>
        </p:txBody>
      </p:sp>
      <p:sp>
        <p:nvSpPr>
          <p:cNvPr id="3" name="Content Placeholder 2"/>
          <p:cNvSpPr>
            <a:spLocks noGrp="1"/>
          </p:cNvSpPr>
          <p:nvPr>
            <p:ph idx="1"/>
          </p:nvPr>
        </p:nvSpPr>
        <p:spPr>
          <a:xfrm>
            <a:off x="239889" y="1340556"/>
            <a:ext cx="8904111" cy="5136444"/>
          </a:xfrm>
        </p:spPr>
        <p:txBody>
          <a:bodyPr>
            <a:normAutofit/>
          </a:bodyPr>
          <a:lstStyle/>
          <a:p>
            <a:pPr>
              <a:buFont typeface="Wingdings" charset="2"/>
              <a:buChar char="Ø"/>
            </a:pPr>
            <a:r>
              <a:rPr lang="en-US" sz="2800" dirty="0"/>
              <a:t>The variation of pressure in the </a:t>
            </a:r>
            <a:r>
              <a:rPr lang="en-US" sz="2800" dirty="0" err="1"/>
              <a:t>inviscid</a:t>
            </a:r>
            <a:r>
              <a:rPr lang="en-US" sz="2800" dirty="0"/>
              <a:t> region can be calculated by solving the Euler equations for the external flow field and the same can be used inside the boundary layer.</a:t>
            </a:r>
            <a:br>
              <a:rPr lang="en-US" sz="2800" dirty="0"/>
            </a:br>
            <a:endParaRPr lang="en-US" sz="2800" dirty="0" smtClean="0"/>
          </a:p>
          <a:p>
            <a:pPr>
              <a:buFont typeface="Wingdings" charset="2"/>
              <a:buChar char="Ø"/>
            </a:pPr>
            <a:r>
              <a:rPr lang="en-US" sz="2800" dirty="0"/>
              <a:t>Thus pressure is not an unknown quantity in the boundary layer equations; it is simply imposed on it by the external </a:t>
            </a:r>
            <a:r>
              <a:rPr lang="en-US" sz="2800" dirty="0" err="1"/>
              <a:t>inviscid</a:t>
            </a:r>
            <a:r>
              <a:rPr lang="en-US" sz="2800" dirty="0"/>
              <a:t> flow. </a:t>
            </a:r>
          </a:p>
          <a:p>
            <a:pPr>
              <a:buFont typeface="Wingdings" charset="2"/>
              <a:buChar char="Ø"/>
            </a:pPr>
            <a:endParaRPr lang="en-US" sz="2800" dirty="0"/>
          </a:p>
          <a:p>
            <a:pPr>
              <a:buFont typeface="Wingdings" charset="2"/>
              <a:buChar char="Ø"/>
            </a:pPr>
            <a:endParaRPr lang="en-US" sz="2700" dirty="0"/>
          </a:p>
        </p:txBody>
      </p:sp>
      <p:sp>
        <p:nvSpPr>
          <p:cNvPr id="7" name="TextBox 6"/>
          <p:cNvSpPr txBox="1"/>
          <p:nvPr/>
        </p:nvSpPr>
        <p:spPr>
          <a:xfrm>
            <a:off x="121775" y="5380672"/>
            <a:ext cx="9022225" cy="1200329"/>
          </a:xfrm>
          <a:prstGeom prst="rect">
            <a:avLst/>
          </a:prstGeom>
          <a:noFill/>
        </p:spPr>
        <p:txBody>
          <a:bodyPr wrap="square" rtlCol="0">
            <a:spAutoFit/>
          </a:bodyPr>
          <a:lstStyle/>
          <a:p>
            <a:r>
              <a:rPr lang="en-US" b="1" dirty="0" smtClean="0">
                <a:solidFill>
                  <a:srgbClr val="0000FF"/>
                </a:solidFill>
              </a:rPr>
              <a:t>Reference Book: </a:t>
            </a:r>
          </a:p>
          <a:p>
            <a:r>
              <a:rPr lang="en-US" dirty="0" smtClean="0"/>
              <a:t>1.Page No.308,  </a:t>
            </a:r>
            <a:r>
              <a:rPr lang="en-US" b="1" dirty="0"/>
              <a:t>AN INTRODUCTION </a:t>
            </a:r>
            <a:r>
              <a:rPr lang="en-US" b="1" dirty="0" smtClean="0"/>
              <a:t>TO FLUID </a:t>
            </a:r>
            <a:r>
              <a:rPr lang="en-US" b="1" dirty="0"/>
              <a:t>DYNAMICS </a:t>
            </a:r>
            <a:r>
              <a:rPr lang="en-US" dirty="0"/>
              <a:t> </a:t>
            </a:r>
            <a:r>
              <a:rPr lang="en-US" dirty="0" smtClean="0"/>
              <a:t>BY G</a:t>
            </a:r>
            <a:r>
              <a:rPr lang="en-US" dirty="0"/>
              <a:t>. K. BATCHELOR </a:t>
            </a:r>
            <a:r>
              <a:rPr lang="en-US" dirty="0" smtClean="0"/>
              <a:t>,</a:t>
            </a:r>
          </a:p>
          <a:p>
            <a:r>
              <a:rPr lang="en-US" dirty="0"/>
              <a:t> </a:t>
            </a:r>
            <a:r>
              <a:rPr lang="en-US" dirty="0" smtClean="0"/>
              <a:t>   2. Page-146; </a:t>
            </a:r>
            <a:r>
              <a:rPr lang="en-US" dirty="0" err="1" smtClean="0"/>
              <a:t>Schlichting</a:t>
            </a:r>
            <a:r>
              <a:rPr lang="en-US" dirty="0" smtClean="0"/>
              <a:t> , Boundary layer Theory </a:t>
            </a:r>
            <a:endParaRPr lang="en-US" dirty="0"/>
          </a:p>
          <a:p>
            <a:r>
              <a:rPr lang="en-US" dirty="0" smtClean="0"/>
              <a:t> </a:t>
            </a:r>
            <a:endParaRPr lang="en-US" dirty="0"/>
          </a:p>
        </p:txBody>
      </p:sp>
    </p:spTree>
    <p:extLst>
      <p:ext uri="{BB962C8B-B14F-4D97-AF65-F5344CB8AC3E}">
        <p14:creationId xmlns:p14="http://schemas.microsoft.com/office/powerpoint/2010/main" val="316983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75" y="497108"/>
            <a:ext cx="9022225" cy="990600"/>
          </a:xfrm>
        </p:spPr>
        <p:txBody>
          <a:bodyPr>
            <a:noAutofit/>
          </a:bodyPr>
          <a:lstStyle/>
          <a:p>
            <a:pPr lvl="2" algn="ctr" rtl="0">
              <a:spcBef>
                <a:spcPct val="0"/>
              </a:spcBef>
            </a:pPr>
            <a:r>
              <a:rPr lang="en-US" sz="3200" b="1" dirty="0" smtClean="0"/>
              <a:t>Boundary Layer Theory </a:t>
            </a:r>
            <a:br>
              <a:rPr lang="en-US" sz="3200" b="1" dirty="0" smtClean="0"/>
            </a:br>
            <a:r>
              <a:rPr lang="en-GB" b="1" dirty="0"/>
              <a:t>Boundary Layer Flow along a Flat Plate</a:t>
            </a:r>
            <a:r>
              <a:rPr lang="en-IN" dirty="0"/>
              <a:t/>
            </a:r>
            <a:br>
              <a:rPr lang="en-IN" dirty="0"/>
            </a:br>
            <a:r>
              <a:rPr lang="en-US" sz="4400" b="1" dirty="0" smtClean="0"/>
              <a:t> </a:t>
            </a:r>
            <a:r>
              <a:rPr lang="en-US" sz="4400" dirty="0"/>
              <a:t/>
            </a:r>
            <a:br>
              <a:rPr lang="en-US" sz="4400" dirty="0"/>
            </a:br>
            <a:endParaRPr lang="en-US" sz="4400"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342920" y="649110"/>
                <a:ext cx="8904111" cy="5983111"/>
              </a:xfrm>
            </p:spPr>
            <p:txBody>
              <a:bodyPr>
                <a:noAutofit/>
              </a:bodyPr>
              <a:lstStyle/>
              <a:p>
                <a:pPr>
                  <a:buFont typeface="Wingdings" charset="2"/>
                  <a:buChar char="Ø"/>
                </a:pPr>
                <a:r>
                  <a:rPr lang="en-US" sz="2500" dirty="0" smtClean="0">
                    <a:latin typeface="Times"/>
                    <a:cs typeface="Times"/>
                  </a:rPr>
                  <a:t>The </a:t>
                </a:r>
                <a:r>
                  <a:rPr lang="en-US" sz="2500" dirty="0">
                    <a:latin typeface="Times"/>
                    <a:cs typeface="Times"/>
                  </a:rPr>
                  <a:t>theory was based on some important </a:t>
                </a:r>
                <a:r>
                  <a:rPr lang="en-US" sz="2500" dirty="0" smtClean="0">
                    <a:latin typeface="Times"/>
                    <a:cs typeface="Times"/>
                  </a:rPr>
                  <a:t>observations</a:t>
                </a:r>
                <a:r>
                  <a:rPr lang="en-US" sz="2500" dirty="0" smtClean="0">
                    <a:latin typeface="Times"/>
                    <a:cs typeface="Times"/>
                  </a:rPr>
                  <a:t>:</a:t>
                </a:r>
              </a:p>
              <a:p>
                <a:pPr marL="457200" indent="-457200">
                  <a:buFont typeface="+mj-lt"/>
                  <a:buAutoNum type="arabicPeriod"/>
                </a:pPr>
                <a:r>
                  <a:rPr lang="en-US" sz="2500" dirty="0" smtClean="0">
                    <a:latin typeface="Times"/>
                    <a:cs typeface="Times"/>
                  </a:rPr>
                  <a:t> The </a:t>
                </a:r>
                <a:r>
                  <a:rPr lang="en-US" sz="2500" dirty="0">
                    <a:latin typeface="Times"/>
                    <a:cs typeface="Times"/>
                  </a:rPr>
                  <a:t>viscosity of the fluid in motion cannot be neglected in all </a:t>
                </a:r>
                <a:r>
                  <a:rPr lang="en-US" sz="2500" dirty="0" smtClean="0">
                    <a:latin typeface="Times"/>
                    <a:cs typeface="Times"/>
                  </a:rPr>
                  <a:t>regions. Flow </a:t>
                </a:r>
                <a:r>
                  <a:rPr lang="en-US" sz="2500" dirty="0">
                    <a:latin typeface="Times"/>
                    <a:cs typeface="Times"/>
                  </a:rPr>
                  <a:t>at the surface of the body is at rest relative to that </a:t>
                </a:r>
                <a:r>
                  <a:rPr lang="en-US" sz="2500" dirty="0" smtClean="0">
                    <a:latin typeface="Times"/>
                    <a:cs typeface="Times"/>
                  </a:rPr>
                  <a:t>body </a:t>
                </a:r>
                <a:r>
                  <a:rPr lang="en-US" sz="2500" dirty="0">
                    <a:latin typeface="Times"/>
                    <a:cs typeface="Times"/>
                  </a:rPr>
                  <a:t>(the no-slip condition)</a:t>
                </a:r>
                <a:r>
                  <a:rPr lang="en-US" sz="2500" dirty="0" smtClean="0">
                    <a:latin typeface="Times"/>
                    <a:cs typeface="Times"/>
                  </a:rPr>
                  <a:t>. </a:t>
                </a:r>
                <a:r>
                  <a:rPr lang="en-US" sz="2500" dirty="0" smtClean="0">
                    <a:solidFill>
                      <a:srgbClr val="0000FF"/>
                    </a:solidFill>
                    <a:latin typeface="Times"/>
                    <a:cs typeface="Times"/>
                  </a:rPr>
                  <a:t>The </a:t>
                </a:r>
                <a:r>
                  <a:rPr lang="en-US" sz="2500" dirty="0">
                    <a:solidFill>
                      <a:srgbClr val="0000FF"/>
                    </a:solidFill>
                    <a:latin typeface="Times"/>
                    <a:cs typeface="Times"/>
                  </a:rPr>
                  <a:t>very thin layer close to the body in which the effects of viscosity are important is </a:t>
                </a:r>
                <a:r>
                  <a:rPr lang="en-US" sz="2500" b="1" dirty="0">
                    <a:solidFill>
                      <a:srgbClr val="0000FF"/>
                    </a:solidFill>
                    <a:latin typeface="Times"/>
                    <a:cs typeface="Times"/>
                  </a:rPr>
                  <a:t>called the boundary layer</a:t>
                </a:r>
                <a:r>
                  <a:rPr lang="en-US" sz="2500" dirty="0" smtClean="0">
                    <a:latin typeface="Times"/>
                    <a:cs typeface="Times"/>
                  </a:rPr>
                  <a:t>. Here viscous shear stress </a:t>
                </a:r>
                <a14:m>
                  <m:oMath xmlns:m="http://schemas.openxmlformats.org/officeDocument/2006/math">
                    <m:r>
                      <a:rPr lang="en-US" sz="2800" i="1">
                        <a:latin typeface="Cambria Math" panose="02040503050406030204" pitchFamily="18" charset="0"/>
                      </a:rPr>
                      <m:t>𝜏</m:t>
                    </m:r>
                    <m:r>
                      <a:rPr lang="en-US" sz="2800" i="1">
                        <a:latin typeface="Cambria Math" panose="02040503050406030204" pitchFamily="18" charset="0"/>
                      </a:rPr>
                      <m:t>=</m:t>
                    </m:r>
                    <m:r>
                      <a:rPr lang="en-US" sz="2800" i="1">
                        <a:latin typeface="Cambria Math" panose="02040503050406030204" pitchFamily="18" charset="0"/>
                      </a:rPr>
                      <m:t>𝜇</m:t>
                    </m:r>
                    <m:f>
                      <m:fPr>
                        <m:ctrlPr>
                          <a:rPr lang="en-IN" sz="2800" i="1">
                            <a:latin typeface="Cambria Math" panose="02040503050406030204" pitchFamily="18" charset="0"/>
                          </a:rPr>
                        </m:ctrlPr>
                      </m:fPr>
                      <m:num>
                        <m:r>
                          <a:rPr lang="en-US" sz="2800" i="1">
                            <a:latin typeface="Cambria Math" panose="02040503050406030204" pitchFamily="18" charset="0"/>
                          </a:rPr>
                          <m:t>𝜕</m:t>
                        </m:r>
                        <m:r>
                          <a:rPr lang="en-US" sz="2800" i="1">
                            <a:latin typeface="Cambria Math" panose="02040503050406030204" pitchFamily="18" charset="0"/>
                          </a:rPr>
                          <m:t>𝑢</m:t>
                        </m:r>
                      </m:num>
                      <m:den>
                        <m:r>
                          <a:rPr lang="en-US" sz="2800" i="1">
                            <a:latin typeface="Cambria Math" panose="02040503050406030204" pitchFamily="18" charset="0"/>
                          </a:rPr>
                          <m:t>𝜕</m:t>
                        </m:r>
                        <m:r>
                          <a:rPr lang="en-US" sz="2800" i="1">
                            <a:latin typeface="Cambria Math" panose="02040503050406030204" pitchFamily="18" charset="0"/>
                          </a:rPr>
                          <m:t>𝑦</m:t>
                        </m:r>
                      </m:den>
                    </m:f>
                  </m:oMath>
                </a14:m>
                <a:r>
                  <a:rPr lang="en-US" sz="2800" i="1" dirty="0"/>
                  <a:t>  </a:t>
                </a:r>
                <a:r>
                  <a:rPr lang="en-US" sz="2500" dirty="0" smtClean="0">
                    <a:latin typeface="Times"/>
                    <a:cs typeface="Times"/>
                  </a:rPr>
                  <a:t>is higher, mainly due to large value of </a:t>
                </a:r>
                <a14:m>
                  <m:oMath xmlns:m="http://schemas.openxmlformats.org/officeDocument/2006/math">
                    <m:f>
                      <m:fPr>
                        <m:ctrlPr>
                          <a:rPr lang="en-IN" sz="2800" i="1">
                            <a:latin typeface="Cambria Math" panose="02040503050406030204" pitchFamily="18" charset="0"/>
                          </a:rPr>
                        </m:ctrlPr>
                      </m:fPr>
                      <m:num>
                        <m:r>
                          <a:rPr lang="en-US" sz="2800" i="1">
                            <a:latin typeface="Cambria Math" panose="02040503050406030204" pitchFamily="18" charset="0"/>
                          </a:rPr>
                          <m:t>𝜕</m:t>
                        </m:r>
                        <m:r>
                          <a:rPr lang="en-US" sz="2800" i="1">
                            <a:latin typeface="Cambria Math" panose="02040503050406030204" pitchFamily="18" charset="0"/>
                          </a:rPr>
                          <m:t>𝑢</m:t>
                        </m:r>
                      </m:num>
                      <m:den>
                        <m:r>
                          <a:rPr lang="en-US" sz="2800" i="1">
                            <a:latin typeface="Cambria Math" panose="02040503050406030204" pitchFamily="18" charset="0"/>
                          </a:rPr>
                          <m:t>𝜕</m:t>
                        </m:r>
                        <m:r>
                          <a:rPr lang="en-US" sz="2800" i="1">
                            <a:latin typeface="Cambria Math" panose="02040503050406030204" pitchFamily="18" charset="0"/>
                          </a:rPr>
                          <m:t>𝑦</m:t>
                        </m:r>
                      </m:den>
                    </m:f>
                  </m:oMath>
                </a14:m>
                <a:endParaRPr lang="en-US" sz="2500" dirty="0" smtClean="0">
                  <a:latin typeface="Times"/>
                  <a:cs typeface="Times"/>
                </a:endParaRPr>
              </a:p>
              <a:p>
                <a:pPr marL="514350" lvl="0" indent="-514350">
                  <a:buFont typeface="+mj-lt"/>
                  <a:buAutoNum type="arabicPeriod"/>
                </a:pPr>
                <a:r>
                  <a:rPr lang="en-US" sz="2800" dirty="0"/>
                  <a:t>In other words, Boundary layer thickness defined as the thickness over the solid surface over which u varies from 0 to 0.99U,where U is free stream velocity </a:t>
                </a:r>
                <a:endParaRPr lang="en-US" dirty="0"/>
              </a:p>
              <a:p>
                <a:pPr marL="457200" indent="-457200">
                  <a:buFont typeface="+mj-lt"/>
                  <a:buAutoNum type="arabicPeriod"/>
                </a:pPr>
                <a:r>
                  <a:rPr lang="en-US" sz="2500" dirty="0" smtClean="0">
                    <a:latin typeface="Times"/>
                    <a:cs typeface="Times"/>
                  </a:rPr>
                  <a:t>At </a:t>
                </a:r>
                <a:r>
                  <a:rPr lang="en-US" sz="2500" dirty="0">
                    <a:latin typeface="Times"/>
                    <a:cs typeface="Times"/>
                  </a:rPr>
                  <a:t>a certain distance from the body, the viscosity of the flow can again be neglected. </a:t>
                </a:r>
                <a:r>
                  <a:rPr lang="en-US" sz="2500" dirty="0" smtClean="0">
                    <a:latin typeface="Times"/>
                    <a:cs typeface="Times"/>
                  </a:rPr>
                  <a:t>Here the flow is </a:t>
                </a:r>
                <a:r>
                  <a:rPr lang="en-US" sz="2500" b="1" dirty="0" smtClean="0">
                    <a:latin typeface="Times"/>
                    <a:cs typeface="Times"/>
                  </a:rPr>
                  <a:t>frictionless and potenti</a:t>
                </a:r>
                <a:r>
                  <a:rPr lang="en-US" sz="2500" dirty="0" smtClean="0">
                    <a:latin typeface="Times"/>
                    <a:cs typeface="Times"/>
                  </a:rPr>
                  <a:t>al. </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342920" y="649110"/>
                <a:ext cx="8904111" cy="5983111"/>
              </a:xfrm>
              <a:blipFill rotWithShape="0">
                <a:blip r:embed="rId2"/>
                <a:stretch>
                  <a:fillRect l="-890" t="-815" r="-2190" b="-3564"/>
                </a:stretch>
              </a:blipFill>
            </p:spPr>
            <p:txBody>
              <a:bodyPr/>
              <a:lstStyle/>
              <a:p>
                <a:r>
                  <a:rPr lang="en-IN">
                    <a:noFill/>
                  </a:rPr>
                  <a:t> </a:t>
                </a:r>
              </a:p>
            </p:txBody>
          </p:sp>
        </mc:Fallback>
      </mc:AlternateContent>
    </p:spTree>
    <p:extLst>
      <p:ext uri="{BB962C8B-B14F-4D97-AF65-F5344CB8AC3E}">
        <p14:creationId xmlns:p14="http://schemas.microsoft.com/office/powerpoint/2010/main" val="33212100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75" y="533400"/>
            <a:ext cx="9022225" cy="990600"/>
          </a:xfrm>
        </p:spPr>
        <p:txBody>
          <a:bodyPr>
            <a:noAutofit/>
          </a:bodyPr>
          <a:lstStyle/>
          <a:p>
            <a:pPr algn="ctr"/>
            <a:r>
              <a:rPr lang="en-US" sz="3200" b="1" dirty="0" smtClean="0"/>
              <a:t>Boundary Layer Theory : </a:t>
            </a:r>
            <a:r>
              <a:rPr lang="en-US" sz="3200" b="1" dirty="0"/>
              <a:t>Governing Equations</a:t>
            </a:r>
            <a:r>
              <a:rPr lang="en-US" sz="3200" dirty="0"/>
              <a:t/>
            </a:r>
            <a:br>
              <a:rPr lang="en-US" sz="3200" dirty="0"/>
            </a:br>
            <a:endParaRPr lang="en-US" sz="3200" dirty="0"/>
          </a:p>
        </p:txBody>
      </p:sp>
      <p:sp>
        <p:nvSpPr>
          <p:cNvPr id="3" name="Content Placeholder 2"/>
          <p:cNvSpPr>
            <a:spLocks noGrp="1"/>
          </p:cNvSpPr>
          <p:nvPr>
            <p:ph idx="1"/>
          </p:nvPr>
        </p:nvSpPr>
        <p:spPr>
          <a:xfrm>
            <a:off x="239889" y="945444"/>
            <a:ext cx="8904111" cy="5136444"/>
          </a:xfrm>
        </p:spPr>
        <p:txBody>
          <a:bodyPr>
            <a:normAutofit/>
          </a:bodyPr>
          <a:lstStyle/>
          <a:p>
            <a:pPr marL="0" indent="0">
              <a:buNone/>
            </a:pPr>
            <a:r>
              <a:rPr lang="en-US" sz="2600" dirty="0" smtClean="0"/>
              <a:t>Assumptions:</a:t>
            </a:r>
          </a:p>
          <a:p>
            <a:pPr>
              <a:buFont typeface="Wingdings" charset="2"/>
              <a:buChar char="Ø"/>
            </a:pPr>
            <a:r>
              <a:rPr lang="en-US" sz="2600" dirty="0"/>
              <a:t>steady, </a:t>
            </a:r>
            <a:r>
              <a:rPr lang="en-US" sz="2600" dirty="0" smtClean="0"/>
              <a:t>incompressible flow, </a:t>
            </a:r>
            <a:r>
              <a:rPr lang="en-US" sz="2600" dirty="0"/>
              <a:t>two </a:t>
            </a:r>
            <a:r>
              <a:rPr lang="en-US" sz="2600" dirty="0" smtClean="0"/>
              <a:t>dimensional,</a:t>
            </a:r>
          </a:p>
          <a:p>
            <a:pPr>
              <a:buFont typeface="Wingdings" charset="2"/>
              <a:buChar char="Ø"/>
            </a:pPr>
            <a:r>
              <a:rPr lang="en-US" sz="2600" dirty="0" smtClean="0"/>
              <a:t>no gravity, and </a:t>
            </a:r>
          </a:p>
          <a:p>
            <a:pPr>
              <a:buFont typeface="Wingdings" charset="2"/>
              <a:buChar char="Ø"/>
            </a:pPr>
            <a:r>
              <a:rPr lang="en-US" sz="2600" dirty="0" smtClean="0"/>
              <a:t>the </a:t>
            </a:r>
            <a:r>
              <a:rPr lang="en-US" sz="2600" dirty="0"/>
              <a:t>boundary layer is very thin in comparison with the length of the body. That is </a:t>
            </a:r>
          </a:p>
          <a:p>
            <a:pPr>
              <a:buFont typeface="Wingdings" charset="2"/>
              <a:buChar char="Ø"/>
            </a:pPr>
            <a:endParaRPr lang="en-US" sz="2600" dirty="0"/>
          </a:p>
          <a:p>
            <a:pPr>
              <a:buFont typeface="Wingdings" charset="2"/>
              <a:buChar char="Ø"/>
            </a:pPr>
            <a:endParaRPr lang="en-US" sz="2600" dirty="0"/>
          </a:p>
        </p:txBody>
      </p:sp>
      <p:pic>
        <p:nvPicPr>
          <p:cNvPr id="4" name="Picture 3"/>
          <p:cNvPicPr>
            <a:picLocks noChangeAspect="1"/>
          </p:cNvPicPr>
          <p:nvPr/>
        </p:nvPicPr>
        <p:blipFill>
          <a:blip r:embed="rId2"/>
          <a:stretch>
            <a:fillRect/>
          </a:stretch>
        </p:blipFill>
        <p:spPr>
          <a:xfrm>
            <a:off x="541866" y="3326022"/>
            <a:ext cx="6481918" cy="3447312"/>
          </a:xfrm>
          <a:prstGeom prst="rect">
            <a:avLst/>
          </a:prstGeom>
        </p:spPr>
      </p:pic>
    </p:spTree>
    <p:extLst>
      <p:ext uri="{BB962C8B-B14F-4D97-AF65-F5344CB8AC3E}">
        <p14:creationId xmlns:p14="http://schemas.microsoft.com/office/powerpoint/2010/main" val="223552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75" y="533400"/>
            <a:ext cx="9022225" cy="990600"/>
          </a:xfrm>
        </p:spPr>
        <p:txBody>
          <a:bodyPr>
            <a:noAutofit/>
          </a:bodyPr>
          <a:lstStyle/>
          <a:p>
            <a:pPr algn="ctr"/>
            <a:r>
              <a:rPr lang="en-US" sz="3200" b="1" dirty="0" smtClean="0"/>
              <a:t>Boundary Layer Theory  </a:t>
            </a:r>
            <a:r>
              <a:rPr lang="en-US" sz="3200" dirty="0"/>
              <a:t/>
            </a:r>
            <a:br>
              <a:rPr lang="en-US" sz="3200" dirty="0"/>
            </a:br>
            <a:endParaRPr lang="en-US" sz="3200" dirty="0"/>
          </a:p>
        </p:txBody>
      </p:sp>
      <p:sp>
        <p:nvSpPr>
          <p:cNvPr id="3" name="Content Placeholder 2"/>
          <p:cNvSpPr>
            <a:spLocks noGrp="1"/>
          </p:cNvSpPr>
          <p:nvPr>
            <p:ph idx="1"/>
          </p:nvPr>
        </p:nvSpPr>
        <p:spPr>
          <a:xfrm>
            <a:off x="239889" y="1340556"/>
            <a:ext cx="8904111" cy="5136444"/>
          </a:xfrm>
        </p:spPr>
        <p:txBody>
          <a:bodyPr>
            <a:normAutofit/>
          </a:bodyPr>
          <a:lstStyle/>
          <a:p>
            <a:pPr>
              <a:buFont typeface="Wingdings" charset="2"/>
              <a:buChar char="Ø"/>
            </a:pPr>
            <a:r>
              <a:rPr lang="en-US" sz="3200" dirty="0" err="1"/>
              <a:t>Navier</a:t>
            </a:r>
            <a:r>
              <a:rPr lang="en-US" sz="3200" dirty="0"/>
              <a:t>-Stokes equation: </a:t>
            </a:r>
          </a:p>
          <a:p>
            <a:pPr marL="0" indent="0">
              <a:buNone/>
            </a:pPr>
            <a:endParaRPr lang="en-US" sz="3000" dirty="0"/>
          </a:p>
        </p:txBody>
      </p:sp>
      <p:pic>
        <p:nvPicPr>
          <p:cNvPr id="4" name="Picture 3"/>
          <p:cNvPicPr>
            <a:picLocks noChangeAspect="1"/>
          </p:cNvPicPr>
          <p:nvPr/>
        </p:nvPicPr>
        <p:blipFill>
          <a:blip r:embed="rId2"/>
          <a:stretch>
            <a:fillRect/>
          </a:stretch>
        </p:blipFill>
        <p:spPr>
          <a:xfrm>
            <a:off x="606778" y="2130777"/>
            <a:ext cx="3564216" cy="1035755"/>
          </a:xfrm>
          <a:prstGeom prst="rect">
            <a:avLst/>
          </a:prstGeom>
        </p:spPr>
      </p:pic>
      <p:pic>
        <p:nvPicPr>
          <p:cNvPr id="5" name="Picture 4"/>
          <p:cNvPicPr>
            <a:picLocks noChangeAspect="1"/>
          </p:cNvPicPr>
          <p:nvPr/>
        </p:nvPicPr>
        <p:blipFill>
          <a:blip r:embed="rId3"/>
          <a:stretch>
            <a:fillRect/>
          </a:stretch>
        </p:blipFill>
        <p:spPr>
          <a:xfrm>
            <a:off x="197551" y="3166532"/>
            <a:ext cx="8716669" cy="1473240"/>
          </a:xfrm>
          <a:prstGeom prst="rect">
            <a:avLst/>
          </a:prstGeom>
        </p:spPr>
      </p:pic>
    </p:spTree>
    <p:extLst>
      <p:ext uri="{BB962C8B-B14F-4D97-AF65-F5344CB8AC3E}">
        <p14:creationId xmlns:p14="http://schemas.microsoft.com/office/powerpoint/2010/main" val="391777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75" y="533400"/>
            <a:ext cx="9022225" cy="990600"/>
          </a:xfrm>
        </p:spPr>
        <p:txBody>
          <a:bodyPr>
            <a:noAutofit/>
          </a:bodyPr>
          <a:lstStyle/>
          <a:p>
            <a:pPr algn="ctr"/>
            <a:r>
              <a:rPr lang="en-US" sz="3200" b="1" dirty="0" smtClean="0"/>
              <a:t>Boundary Layer Theory  </a:t>
            </a:r>
            <a:r>
              <a:rPr lang="en-US" sz="3200" dirty="0"/>
              <a:t/>
            </a:r>
            <a:br>
              <a:rPr lang="en-US" sz="3200" dirty="0"/>
            </a:br>
            <a:endParaRPr lang="en-US" sz="3200" dirty="0"/>
          </a:p>
        </p:txBody>
      </p:sp>
      <p:sp>
        <p:nvSpPr>
          <p:cNvPr id="3" name="Content Placeholder 2"/>
          <p:cNvSpPr>
            <a:spLocks noGrp="1"/>
          </p:cNvSpPr>
          <p:nvPr>
            <p:ph idx="1"/>
          </p:nvPr>
        </p:nvSpPr>
        <p:spPr>
          <a:xfrm>
            <a:off x="121775" y="1114778"/>
            <a:ext cx="9022225" cy="5362222"/>
          </a:xfrm>
        </p:spPr>
        <p:txBody>
          <a:bodyPr>
            <a:normAutofit/>
          </a:bodyPr>
          <a:lstStyle/>
          <a:p>
            <a:pPr>
              <a:buFont typeface="Wingdings" charset="2"/>
              <a:buChar char="Ø"/>
            </a:pPr>
            <a:r>
              <a:rPr lang="en-US" sz="3200" dirty="0"/>
              <a:t>Let us introduce the following dimensionless variables: </a:t>
            </a:r>
            <a:endParaRPr lang="en-US" sz="3200" dirty="0" smtClean="0"/>
          </a:p>
          <a:p>
            <a:pPr>
              <a:buFont typeface="Wingdings" charset="2"/>
              <a:buChar char="Ø"/>
            </a:pPr>
            <a:endParaRPr lang="en-US" sz="3200" dirty="0"/>
          </a:p>
          <a:p>
            <a:pPr>
              <a:buFont typeface="Wingdings" charset="2"/>
              <a:buChar char="Ø"/>
            </a:pPr>
            <a:r>
              <a:rPr lang="en-US" sz="3200" dirty="0"/>
              <a:t>continuity equation </a:t>
            </a:r>
            <a:r>
              <a:rPr lang="en-US" sz="3200" dirty="0" smtClean="0"/>
              <a:t>becomes:</a:t>
            </a:r>
            <a:endParaRPr lang="en-US" sz="3200" dirty="0"/>
          </a:p>
          <a:p>
            <a:pPr marL="0" indent="0">
              <a:buNone/>
            </a:pPr>
            <a:endParaRPr lang="en-US" sz="3000" dirty="0"/>
          </a:p>
        </p:txBody>
      </p:sp>
      <p:pic>
        <p:nvPicPr>
          <p:cNvPr id="5" name="Picture 4"/>
          <p:cNvPicPr>
            <a:picLocks noChangeAspect="1"/>
          </p:cNvPicPr>
          <p:nvPr/>
        </p:nvPicPr>
        <p:blipFill>
          <a:blip r:embed="rId2"/>
          <a:stretch>
            <a:fillRect/>
          </a:stretch>
        </p:blipFill>
        <p:spPr>
          <a:xfrm>
            <a:off x="2413001" y="1975555"/>
            <a:ext cx="6064954" cy="866422"/>
          </a:xfrm>
          <a:prstGeom prst="rect">
            <a:avLst/>
          </a:prstGeom>
        </p:spPr>
      </p:pic>
      <p:pic>
        <p:nvPicPr>
          <p:cNvPr id="6" name="Picture 5"/>
          <p:cNvPicPr>
            <a:picLocks noChangeAspect="1"/>
          </p:cNvPicPr>
          <p:nvPr/>
        </p:nvPicPr>
        <p:blipFill>
          <a:blip r:embed="rId3"/>
          <a:stretch>
            <a:fillRect/>
          </a:stretch>
        </p:blipFill>
        <p:spPr>
          <a:xfrm>
            <a:off x="878056" y="3500967"/>
            <a:ext cx="4949488" cy="1056922"/>
          </a:xfrm>
          <a:prstGeom prst="rect">
            <a:avLst/>
          </a:prstGeom>
        </p:spPr>
      </p:pic>
      <p:pic>
        <p:nvPicPr>
          <p:cNvPr id="7" name="Picture 6"/>
          <p:cNvPicPr>
            <a:picLocks noChangeAspect="1"/>
          </p:cNvPicPr>
          <p:nvPr/>
        </p:nvPicPr>
        <p:blipFill>
          <a:blip r:embed="rId4"/>
          <a:stretch>
            <a:fillRect/>
          </a:stretch>
        </p:blipFill>
        <p:spPr>
          <a:xfrm>
            <a:off x="34082" y="4557889"/>
            <a:ext cx="8984695" cy="522113"/>
          </a:xfrm>
          <a:prstGeom prst="rect">
            <a:avLst/>
          </a:prstGeom>
        </p:spPr>
      </p:pic>
      <p:pic>
        <p:nvPicPr>
          <p:cNvPr id="8" name="Picture 7"/>
          <p:cNvPicPr>
            <a:picLocks noChangeAspect="1"/>
          </p:cNvPicPr>
          <p:nvPr/>
        </p:nvPicPr>
        <p:blipFill>
          <a:blip r:embed="rId5"/>
          <a:stretch>
            <a:fillRect/>
          </a:stretch>
        </p:blipFill>
        <p:spPr>
          <a:xfrm>
            <a:off x="1961444" y="5080002"/>
            <a:ext cx="2074334" cy="945266"/>
          </a:xfrm>
          <a:prstGeom prst="rect">
            <a:avLst/>
          </a:prstGeom>
        </p:spPr>
      </p:pic>
      <p:sp>
        <p:nvSpPr>
          <p:cNvPr id="9" name="TextBox 8"/>
          <p:cNvSpPr txBox="1"/>
          <p:nvPr/>
        </p:nvSpPr>
        <p:spPr>
          <a:xfrm>
            <a:off x="131378" y="5246890"/>
            <a:ext cx="1493355" cy="369332"/>
          </a:xfrm>
          <a:prstGeom prst="rect">
            <a:avLst/>
          </a:prstGeom>
          <a:noFill/>
        </p:spPr>
        <p:txBody>
          <a:bodyPr wrap="none" rtlCol="0">
            <a:spAutoFit/>
          </a:bodyPr>
          <a:lstStyle/>
          <a:p>
            <a:r>
              <a:rPr lang="en-US" dirty="0" smtClean="0"/>
              <a:t>This leads to</a:t>
            </a:r>
            <a:endParaRPr lang="en-US" dirty="0"/>
          </a:p>
        </p:txBody>
      </p:sp>
    </p:spTree>
    <p:extLst>
      <p:ext uri="{BB962C8B-B14F-4D97-AF65-F5344CB8AC3E}">
        <p14:creationId xmlns:p14="http://schemas.microsoft.com/office/powerpoint/2010/main" val="391777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75" y="533400"/>
            <a:ext cx="9022225" cy="990600"/>
          </a:xfrm>
        </p:spPr>
        <p:txBody>
          <a:bodyPr>
            <a:noAutofit/>
          </a:bodyPr>
          <a:lstStyle/>
          <a:p>
            <a:pPr algn="ctr"/>
            <a:r>
              <a:rPr lang="en-US" sz="3200" b="1" dirty="0" smtClean="0"/>
              <a:t>Boundary Layer Theory  </a:t>
            </a:r>
            <a:r>
              <a:rPr lang="en-US" sz="3200" dirty="0"/>
              <a:t/>
            </a:r>
            <a:br>
              <a:rPr lang="en-US" sz="3200" dirty="0"/>
            </a:br>
            <a:endParaRPr lang="en-US" sz="3200" dirty="0"/>
          </a:p>
        </p:txBody>
      </p:sp>
      <p:sp>
        <p:nvSpPr>
          <p:cNvPr id="3" name="Content Placeholder 2"/>
          <p:cNvSpPr>
            <a:spLocks noGrp="1"/>
          </p:cNvSpPr>
          <p:nvPr>
            <p:ph idx="1"/>
          </p:nvPr>
        </p:nvSpPr>
        <p:spPr>
          <a:xfrm>
            <a:off x="239889" y="1340556"/>
            <a:ext cx="8904111" cy="5136444"/>
          </a:xfrm>
        </p:spPr>
        <p:txBody>
          <a:bodyPr>
            <a:normAutofit/>
          </a:bodyPr>
          <a:lstStyle/>
          <a:p>
            <a:pPr>
              <a:buFont typeface="Wingdings" charset="2"/>
              <a:buChar char="Ø"/>
            </a:pPr>
            <a:r>
              <a:rPr lang="en-US" sz="3200" dirty="0"/>
              <a:t>the x-momentum equation of the </a:t>
            </a:r>
            <a:r>
              <a:rPr lang="en-US" sz="3200" dirty="0" err="1"/>
              <a:t>Navier</a:t>
            </a:r>
            <a:r>
              <a:rPr lang="en-US" sz="3200" dirty="0"/>
              <a:t>-stokes equation </a:t>
            </a:r>
            <a:r>
              <a:rPr lang="en-US" sz="3200" dirty="0" smtClean="0"/>
              <a:t>becomes: </a:t>
            </a:r>
            <a:endParaRPr lang="en-US" sz="3200" dirty="0"/>
          </a:p>
          <a:p>
            <a:pPr>
              <a:buFont typeface="Wingdings" charset="2"/>
              <a:buChar char="Ø"/>
            </a:pPr>
            <a:endParaRPr lang="en-US" sz="3000" dirty="0"/>
          </a:p>
        </p:txBody>
      </p:sp>
      <p:pic>
        <p:nvPicPr>
          <p:cNvPr id="5" name="Picture 4"/>
          <p:cNvPicPr>
            <a:picLocks noChangeAspect="1"/>
          </p:cNvPicPr>
          <p:nvPr/>
        </p:nvPicPr>
        <p:blipFill>
          <a:blip r:embed="rId2"/>
          <a:stretch>
            <a:fillRect/>
          </a:stretch>
        </p:blipFill>
        <p:spPr>
          <a:xfrm>
            <a:off x="539042" y="2404533"/>
            <a:ext cx="7044269" cy="835378"/>
          </a:xfrm>
          <a:prstGeom prst="rect">
            <a:avLst/>
          </a:prstGeom>
        </p:spPr>
      </p:pic>
      <p:pic>
        <p:nvPicPr>
          <p:cNvPr id="6" name="Picture 5"/>
          <p:cNvPicPr>
            <a:picLocks noChangeAspect="1"/>
          </p:cNvPicPr>
          <p:nvPr/>
        </p:nvPicPr>
        <p:blipFill>
          <a:blip r:embed="rId3"/>
          <a:stretch>
            <a:fillRect/>
          </a:stretch>
        </p:blipFill>
        <p:spPr>
          <a:xfrm>
            <a:off x="539042" y="3469921"/>
            <a:ext cx="7991199" cy="960967"/>
          </a:xfrm>
          <a:prstGeom prst="rect">
            <a:avLst/>
          </a:prstGeom>
        </p:spPr>
      </p:pic>
      <p:sp>
        <p:nvSpPr>
          <p:cNvPr id="7" name="Rectangle 6"/>
          <p:cNvSpPr/>
          <p:nvPr/>
        </p:nvSpPr>
        <p:spPr>
          <a:xfrm>
            <a:off x="706867" y="3316112"/>
            <a:ext cx="1466073" cy="410369"/>
          </a:xfrm>
          <a:prstGeom prst="rect">
            <a:avLst/>
          </a:prstGeom>
        </p:spPr>
        <p:txBody>
          <a:bodyPr wrap="none">
            <a:spAutoFit/>
          </a:bodyPr>
          <a:lstStyle/>
          <a:p>
            <a:r>
              <a:rPr lang="en-US" sz="3100" baseline="30000" dirty="0"/>
              <a:t>Simplifying</a:t>
            </a:r>
            <a:endParaRPr lang="en-US" sz="3100" dirty="0"/>
          </a:p>
        </p:txBody>
      </p:sp>
      <p:pic>
        <p:nvPicPr>
          <p:cNvPr id="8" name="Picture 7"/>
          <p:cNvPicPr>
            <a:picLocks noChangeAspect="1"/>
          </p:cNvPicPr>
          <p:nvPr/>
        </p:nvPicPr>
        <p:blipFill>
          <a:blip r:embed="rId4"/>
          <a:stretch>
            <a:fillRect/>
          </a:stretch>
        </p:blipFill>
        <p:spPr>
          <a:xfrm>
            <a:off x="553153" y="4470944"/>
            <a:ext cx="7647541" cy="500112"/>
          </a:xfrm>
          <a:prstGeom prst="rect">
            <a:avLst/>
          </a:prstGeom>
        </p:spPr>
      </p:pic>
      <p:sp>
        <p:nvSpPr>
          <p:cNvPr id="9" name="TextBox 8"/>
          <p:cNvSpPr txBox="1"/>
          <p:nvPr/>
        </p:nvSpPr>
        <p:spPr>
          <a:xfrm>
            <a:off x="706867" y="4953795"/>
            <a:ext cx="1852340" cy="369332"/>
          </a:xfrm>
          <a:prstGeom prst="rect">
            <a:avLst/>
          </a:prstGeom>
          <a:noFill/>
        </p:spPr>
        <p:txBody>
          <a:bodyPr wrap="none" rtlCol="0">
            <a:spAutoFit/>
          </a:bodyPr>
          <a:lstStyle/>
          <a:p>
            <a:r>
              <a:rPr lang="en-US" dirty="0" smtClean="0"/>
              <a:t>This implies that                      </a:t>
            </a:r>
            <a:endParaRPr lang="en-US" dirty="0"/>
          </a:p>
        </p:txBody>
      </p:sp>
      <p:pic>
        <p:nvPicPr>
          <p:cNvPr id="10" name="Picture 9"/>
          <p:cNvPicPr>
            <a:picLocks noChangeAspect="1"/>
          </p:cNvPicPr>
          <p:nvPr/>
        </p:nvPicPr>
        <p:blipFill>
          <a:blip r:embed="rId5"/>
          <a:stretch>
            <a:fillRect/>
          </a:stretch>
        </p:blipFill>
        <p:spPr>
          <a:xfrm>
            <a:off x="2559207" y="4886389"/>
            <a:ext cx="1089377" cy="408516"/>
          </a:xfrm>
          <a:prstGeom prst="rect">
            <a:avLst/>
          </a:prstGeom>
        </p:spPr>
      </p:pic>
      <p:pic>
        <p:nvPicPr>
          <p:cNvPr id="11" name="Picture 10"/>
          <p:cNvPicPr>
            <a:picLocks noChangeAspect="1"/>
          </p:cNvPicPr>
          <p:nvPr/>
        </p:nvPicPr>
        <p:blipFill>
          <a:blip r:embed="rId6"/>
          <a:stretch>
            <a:fillRect/>
          </a:stretch>
        </p:blipFill>
        <p:spPr>
          <a:xfrm>
            <a:off x="1384200" y="5386069"/>
            <a:ext cx="5981799" cy="686084"/>
          </a:xfrm>
          <a:prstGeom prst="rect">
            <a:avLst/>
          </a:prstGeom>
        </p:spPr>
      </p:pic>
      <p:sp>
        <p:nvSpPr>
          <p:cNvPr id="12" name="TextBox 11"/>
          <p:cNvSpPr txBox="1"/>
          <p:nvPr/>
        </p:nvSpPr>
        <p:spPr>
          <a:xfrm>
            <a:off x="239889" y="5359779"/>
            <a:ext cx="851916" cy="369332"/>
          </a:xfrm>
          <a:prstGeom prst="rect">
            <a:avLst/>
          </a:prstGeom>
          <a:noFill/>
        </p:spPr>
        <p:txBody>
          <a:bodyPr wrap="none" rtlCol="0">
            <a:spAutoFit/>
          </a:bodyPr>
          <a:lstStyle/>
          <a:p>
            <a:r>
              <a:rPr lang="en-US" dirty="0" smtClean="0"/>
              <a:t>Hence </a:t>
            </a:r>
            <a:endParaRPr lang="en-US" dirty="0"/>
          </a:p>
        </p:txBody>
      </p:sp>
    </p:spTree>
    <p:extLst>
      <p:ext uri="{BB962C8B-B14F-4D97-AF65-F5344CB8AC3E}">
        <p14:creationId xmlns:p14="http://schemas.microsoft.com/office/powerpoint/2010/main" val="391777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75" y="533400"/>
            <a:ext cx="9022225" cy="990600"/>
          </a:xfrm>
        </p:spPr>
        <p:txBody>
          <a:bodyPr>
            <a:noAutofit/>
          </a:bodyPr>
          <a:lstStyle/>
          <a:p>
            <a:pPr algn="ctr"/>
            <a:r>
              <a:rPr lang="en-US" sz="3200" b="1" dirty="0" smtClean="0"/>
              <a:t>Boundary Layer Theory  </a:t>
            </a:r>
            <a:r>
              <a:rPr lang="en-US" sz="3200" dirty="0"/>
              <a:t/>
            </a:r>
            <a:br>
              <a:rPr lang="en-US" sz="3200" dirty="0"/>
            </a:br>
            <a:endParaRPr lang="en-US" sz="3200" dirty="0"/>
          </a:p>
        </p:txBody>
      </p:sp>
      <p:pic>
        <p:nvPicPr>
          <p:cNvPr id="5" name="Picture 4"/>
          <p:cNvPicPr>
            <a:picLocks noChangeAspect="1"/>
          </p:cNvPicPr>
          <p:nvPr/>
        </p:nvPicPr>
        <p:blipFill>
          <a:blip r:embed="rId2"/>
          <a:stretch>
            <a:fillRect/>
          </a:stretch>
        </p:blipFill>
        <p:spPr>
          <a:xfrm>
            <a:off x="121775" y="931333"/>
            <a:ext cx="8619072" cy="718256"/>
          </a:xfrm>
          <a:prstGeom prst="rect">
            <a:avLst/>
          </a:prstGeom>
        </p:spPr>
      </p:pic>
      <p:sp>
        <p:nvSpPr>
          <p:cNvPr id="6" name="Rectangle 5"/>
          <p:cNvSpPr/>
          <p:nvPr/>
        </p:nvSpPr>
        <p:spPr>
          <a:xfrm>
            <a:off x="121775" y="1691902"/>
            <a:ext cx="8353779" cy="707886"/>
          </a:xfrm>
          <a:prstGeom prst="rect">
            <a:avLst/>
          </a:prstGeom>
        </p:spPr>
        <p:txBody>
          <a:bodyPr wrap="square">
            <a:spAutoFit/>
          </a:bodyPr>
          <a:lstStyle/>
          <a:p>
            <a:r>
              <a:rPr lang="en-US" sz="3000" baseline="30000" dirty="0" smtClean="0"/>
              <a:t>This </a:t>
            </a:r>
            <a:r>
              <a:rPr lang="en-US" sz="3000" baseline="30000" dirty="0"/>
              <a:t>has the consequence that the </a:t>
            </a:r>
            <a:r>
              <a:rPr lang="en-US" sz="3000" baseline="30000" dirty="0" smtClean="0"/>
              <a:t>second term </a:t>
            </a:r>
            <a:r>
              <a:rPr lang="en-US" sz="3000" baseline="30000" dirty="0"/>
              <a:t>between the bracket will be much more dominant than the first </a:t>
            </a:r>
            <a:r>
              <a:rPr lang="en-US" sz="3000" baseline="30000" dirty="0" smtClean="0"/>
              <a:t>term, i.e., </a:t>
            </a:r>
            <a:endParaRPr lang="en-US" sz="3000" dirty="0"/>
          </a:p>
        </p:txBody>
      </p:sp>
      <p:pic>
        <p:nvPicPr>
          <p:cNvPr id="7" name="Picture 6"/>
          <p:cNvPicPr>
            <a:picLocks noChangeAspect="1"/>
          </p:cNvPicPr>
          <p:nvPr/>
        </p:nvPicPr>
        <p:blipFill>
          <a:blip r:embed="rId3"/>
          <a:stretch>
            <a:fillRect/>
          </a:stretch>
        </p:blipFill>
        <p:spPr>
          <a:xfrm>
            <a:off x="5786965" y="1882422"/>
            <a:ext cx="1776589" cy="773676"/>
          </a:xfrm>
          <a:prstGeom prst="rect">
            <a:avLst/>
          </a:prstGeom>
        </p:spPr>
      </p:pic>
      <p:sp>
        <p:nvSpPr>
          <p:cNvPr id="8" name="Rectangle 7"/>
          <p:cNvSpPr/>
          <p:nvPr/>
        </p:nvSpPr>
        <p:spPr>
          <a:xfrm>
            <a:off x="345432" y="2562543"/>
            <a:ext cx="4046831" cy="420628"/>
          </a:xfrm>
          <a:prstGeom prst="rect">
            <a:avLst/>
          </a:prstGeom>
        </p:spPr>
        <p:txBody>
          <a:bodyPr wrap="none">
            <a:spAutoFit/>
          </a:bodyPr>
          <a:lstStyle/>
          <a:p>
            <a:r>
              <a:rPr lang="en-US" sz="3200" baseline="30000" dirty="0"/>
              <a:t>so we can neglect the first term.</a:t>
            </a:r>
            <a:endParaRPr lang="en-US" sz="3200" dirty="0"/>
          </a:p>
        </p:txBody>
      </p:sp>
      <p:sp>
        <p:nvSpPr>
          <p:cNvPr id="9" name="Rectangle 8"/>
          <p:cNvSpPr/>
          <p:nvPr/>
        </p:nvSpPr>
        <p:spPr>
          <a:xfrm>
            <a:off x="472138" y="2971672"/>
            <a:ext cx="1689751" cy="420628"/>
          </a:xfrm>
          <a:prstGeom prst="rect">
            <a:avLst/>
          </a:prstGeom>
        </p:spPr>
        <p:txBody>
          <a:bodyPr wrap="none">
            <a:spAutoFit/>
          </a:bodyPr>
          <a:lstStyle/>
          <a:p>
            <a:r>
              <a:rPr lang="en-US" sz="3200" baseline="30000" dirty="0"/>
              <a:t>Furthermore</a:t>
            </a:r>
            <a:endParaRPr lang="en-US" sz="3200" dirty="0"/>
          </a:p>
        </p:txBody>
      </p:sp>
      <p:pic>
        <p:nvPicPr>
          <p:cNvPr id="10" name="Picture 9"/>
          <p:cNvPicPr>
            <a:picLocks noChangeAspect="1"/>
          </p:cNvPicPr>
          <p:nvPr/>
        </p:nvPicPr>
        <p:blipFill>
          <a:blip r:embed="rId4"/>
          <a:stretch>
            <a:fillRect/>
          </a:stretch>
        </p:blipFill>
        <p:spPr>
          <a:xfrm>
            <a:off x="2161889" y="2648648"/>
            <a:ext cx="1868311" cy="1049325"/>
          </a:xfrm>
          <a:prstGeom prst="rect">
            <a:avLst/>
          </a:prstGeom>
        </p:spPr>
      </p:pic>
      <p:sp>
        <p:nvSpPr>
          <p:cNvPr id="11" name="Rectangle 10"/>
          <p:cNvSpPr/>
          <p:nvPr/>
        </p:nvSpPr>
        <p:spPr>
          <a:xfrm>
            <a:off x="4276073" y="3016114"/>
            <a:ext cx="3834167" cy="748923"/>
          </a:xfrm>
          <a:prstGeom prst="rect">
            <a:avLst/>
          </a:prstGeom>
        </p:spPr>
        <p:txBody>
          <a:bodyPr wrap="none">
            <a:spAutoFit/>
          </a:bodyPr>
          <a:lstStyle/>
          <a:p>
            <a:r>
              <a:rPr lang="en-US" sz="3200" baseline="30000" dirty="0"/>
              <a:t>since all the other terms in the </a:t>
            </a:r>
            <a:endParaRPr lang="en-US" sz="3200" baseline="30000" dirty="0" smtClean="0"/>
          </a:p>
          <a:p>
            <a:r>
              <a:rPr lang="en-US" sz="3200" baseline="30000" dirty="0" smtClean="0"/>
              <a:t>equation </a:t>
            </a:r>
            <a:r>
              <a:rPr lang="en-US" sz="3200" baseline="30000" dirty="0"/>
              <a:t>are order one</a:t>
            </a:r>
            <a:endParaRPr lang="en-US" sz="3200" dirty="0"/>
          </a:p>
        </p:txBody>
      </p:sp>
      <p:pic>
        <p:nvPicPr>
          <p:cNvPr id="12" name="Picture 11"/>
          <p:cNvPicPr>
            <a:picLocks noChangeAspect="1"/>
          </p:cNvPicPr>
          <p:nvPr/>
        </p:nvPicPr>
        <p:blipFill>
          <a:blip r:embed="rId5"/>
          <a:stretch>
            <a:fillRect/>
          </a:stretch>
        </p:blipFill>
        <p:spPr>
          <a:xfrm>
            <a:off x="1546324" y="3598334"/>
            <a:ext cx="2930605" cy="885997"/>
          </a:xfrm>
          <a:prstGeom prst="rect">
            <a:avLst/>
          </a:prstGeom>
        </p:spPr>
      </p:pic>
      <p:sp>
        <p:nvSpPr>
          <p:cNvPr id="13" name="Rectangle 12"/>
          <p:cNvSpPr/>
          <p:nvPr/>
        </p:nvSpPr>
        <p:spPr>
          <a:xfrm>
            <a:off x="472137" y="4549832"/>
            <a:ext cx="8268709" cy="748923"/>
          </a:xfrm>
          <a:prstGeom prst="rect">
            <a:avLst/>
          </a:prstGeom>
        </p:spPr>
        <p:txBody>
          <a:bodyPr wrap="square">
            <a:spAutoFit/>
          </a:bodyPr>
          <a:lstStyle/>
          <a:p>
            <a:r>
              <a:rPr lang="en-US" sz="3200" baseline="30000" dirty="0">
                <a:solidFill>
                  <a:srgbClr val="0000FF"/>
                </a:solidFill>
              </a:rPr>
              <a:t>Now we make another </a:t>
            </a:r>
            <a:r>
              <a:rPr lang="en-US" sz="3200" baseline="30000" dirty="0" smtClean="0">
                <a:solidFill>
                  <a:srgbClr val="0000FF"/>
                </a:solidFill>
              </a:rPr>
              <a:t>assumption:</a:t>
            </a:r>
          </a:p>
          <a:p>
            <a:r>
              <a:rPr lang="en-US" sz="3200" baseline="30000" dirty="0" smtClean="0"/>
              <a:t> </a:t>
            </a:r>
            <a:r>
              <a:rPr lang="en-US" sz="3200" baseline="30000" dirty="0"/>
              <a:t>the Reynolds number is large enough to scale with </a:t>
            </a:r>
            <a:endParaRPr lang="en-US" sz="3200" dirty="0"/>
          </a:p>
        </p:txBody>
      </p:sp>
      <p:pic>
        <p:nvPicPr>
          <p:cNvPr id="14" name="Picture 13"/>
          <p:cNvPicPr>
            <a:picLocks noChangeAspect="1"/>
          </p:cNvPicPr>
          <p:nvPr/>
        </p:nvPicPr>
        <p:blipFill>
          <a:blip r:embed="rId6"/>
          <a:stretch>
            <a:fillRect/>
          </a:stretch>
        </p:blipFill>
        <p:spPr>
          <a:xfrm>
            <a:off x="6766278" y="4893732"/>
            <a:ext cx="261055" cy="435092"/>
          </a:xfrm>
          <a:prstGeom prst="rect">
            <a:avLst/>
          </a:prstGeom>
        </p:spPr>
      </p:pic>
      <p:pic>
        <p:nvPicPr>
          <p:cNvPr id="15" name="Picture 14"/>
          <p:cNvPicPr>
            <a:picLocks noChangeAspect="1"/>
          </p:cNvPicPr>
          <p:nvPr/>
        </p:nvPicPr>
        <p:blipFill>
          <a:blip r:embed="rId7"/>
          <a:stretch>
            <a:fillRect/>
          </a:stretch>
        </p:blipFill>
        <p:spPr>
          <a:xfrm>
            <a:off x="796273" y="5641622"/>
            <a:ext cx="6231060" cy="818679"/>
          </a:xfrm>
          <a:prstGeom prst="rect">
            <a:avLst/>
          </a:prstGeom>
        </p:spPr>
      </p:pic>
      <p:sp>
        <p:nvSpPr>
          <p:cNvPr id="16" name="TextBox 15"/>
          <p:cNvSpPr txBox="1"/>
          <p:nvPr/>
        </p:nvSpPr>
        <p:spPr>
          <a:xfrm>
            <a:off x="345432" y="5145381"/>
            <a:ext cx="5173699" cy="477054"/>
          </a:xfrm>
          <a:prstGeom prst="rect">
            <a:avLst/>
          </a:prstGeom>
          <a:noFill/>
        </p:spPr>
        <p:txBody>
          <a:bodyPr wrap="none" rtlCol="0">
            <a:spAutoFit/>
          </a:bodyPr>
          <a:lstStyle/>
          <a:p>
            <a:r>
              <a:rPr lang="en-US" sz="2500" dirty="0" smtClean="0"/>
              <a:t>Finally x-momentum </a:t>
            </a:r>
            <a:r>
              <a:rPr lang="en-US" sz="2500" dirty="0" err="1" smtClean="0"/>
              <a:t>equ</a:t>
            </a:r>
            <a:r>
              <a:rPr lang="en-US" sz="2500" dirty="0" smtClean="0"/>
              <a:t>. becomes</a:t>
            </a:r>
            <a:endParaRPr lang="en-US" sz="2500" dirty="0"/>
          </a:p>
        </p:txBody>
      </p:sp>
      <p:cxnSp>
        <p:nvCxnSpPr>
          <p:cNvPr id="18" name="Straight Arrow Connector 17"/>
          <p:cNvCxnSpPr/>
          <p:nvPr/>
        </p:nvCxnSpPr>
        <p:spPr>
          <a:xfrm flipH="1">
            <a:off x="5222798" y="5401733"/>
            <a:ext cx="873202"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3217333" y="6415145"/>
            <a:ext cx="1058740" cy="1888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6141178" y="5217067"/>
            <a:ext cx="787671" cy="369332"/>
          </a:xfrm>
          <a:prstGeom prst="rect">
            <a:avLst/>
          </a:prstGeom>
          <a:noFill/>
        </p:spPr>
        <p:txBody>
          <a:bodyPr wrap="none" rtlCol="0">
            <a:spAutoFit/>
          </a:bodyPr>
          <a:lstStyle/>
          <a:p>
            <a:r>
              <a:rPr lang="en-US" dirty="0" smtClean="0"/>
              <a:t>1/Rec</a:t>
            </a:r>
            <a:endParaRPr lang="en-US" dirty="0"/>
          </a:p>
        </p:txBody>
      </p:sp>
      <p:sp>
        <p:nvSpPr>
          <p:cNvPr id="26" name="TextBox 25"/>
          <p:cNvSpPr txBox="1"/>
          <p:nvPr/>
        </p:nvSpPr>
        <p:spPr>
          <a:xfrm>
            <a:off x="2331178" y="6460301"/>
            <a:ext cx="3657634" cy="369332"/>
          </a:xfrm>
          <a:prstGeom prst="rect">
            <a:avLst/>
          </a:prstGeom>
          <a:noFill/>
        </p:spPr>
        <p:txBody>
          <a:bodyPr wrap="none" rtlCol="0">
            <a:spAutoFit/>
          </a:bodyPr>
          <a:lstStyle/>
          <a:p>
            <a:r>
              <a:rPr lang="en-US" dirty="0" smtClean="0"/>
              <a:t>Co-efficient outside bracket is one </a:t>
            </a:r>
            <a:endParaRPr lang="en-US" dirty="0"/>
          </a:p>
        </p:txBody>
      </p:sp>
    </p:spTree>
    <p:extLst>
      <p:ext uri="{BB962C8B-B14F-4D97-AF65-F5344CB8AC3E}">
        <p14:creationId xmlns:p14="http://schemas.microsoft.com/office/powerpoint/2010/main" val="391777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3" grpId="0"/>
      <p:bldP spid="16" grpId="0"/>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75" y="307624"/>
            <a:ext cx="9022225" cy="990600"/>
          </a:xfrm>
        </p:spPr>
        <p:txBody>
          <a:bodyPr>
            <a:noAutofit/>
          </a:bodyPr>
          <a:lstStyle/>
          <a:p>
            <a:pPr algn="ctr"/>
            <a:r>
              <a:rPr lang="en-US" sz="3200" b="1" dirty="0" smtClean="0"/>
              <a:t>Boundary Layer Theory  </a:t>
            </a:r>
            <a:r>
              <a:rPr lang="en-US" sz="3200" dirty="0"/>
              <a:t/>
            </a:r>
            <a:br>
              <a:rPr lang="en-US" sz="3200" dirty="0"/>
            </a:br>
            <a:endParaRPr lang="en-US" sz="3200" dirty="0"/>
          </a:p>
        </p:txBody>
      </p:sp>
      <p:sp>
        <p:nvSpPr>
          <p:cNvPr id="3" name="Content Placeholder 2"/>
          <p:cNvSpPr>
            <a:spLocks noGrp="1"/>
          </p:cNvSpPr>
          <p:nvPr>
            <p:ph idx="1"/>
          </p:nvPr>
        </p:nvSpPr>
        <p:spPr>
          <a:xfrm>
            <a:off x="239889" y="677339"/>
            <a:ext cx="8904111" cy="5136444"/>
          </a:xfrm>
        </p:spPr>
        <p:txBody>
          <a:bodyPr>
            <a:normAutofit/>
          </a:bodyPr>
          <a:lstStyle/>
          <a:p>
            <a:pPr>
              <a:buFont typeface="Wingdings" charset="2"/>
              <a:buChar char="Ø"/>
            </a:pPr>
            <a:r>
              <a:rPr lang="en-US" sz="2600" dirty="0"/>
              <a:t>The same </a:t>
            </a:r>
            <a:r>
              <a:rPr lang="en-US" sz="2600" dirty="0" smtClean="0"/>
              <a:t>analyses </a:t>
            </a:r>
            <a:r>
              <a:rPr lang="en-US" sz="2600" dirty="0"/>
              <a:t>can be done for the y-momentum equation to obtain: </a:t>
            </a:r>
            <a:endParaRPr lang="en-US" sz="2600" dirty="0" smtClean="0"/>
          </a:p>
          <a:p>
            <a:pPr>
              <a:buFont typeface="Wingdings" charset="2"/>
              <a:buChar char="Ø"/>
            </a:pPr>
            <a:endParaRPr lang="en-US" sz="2600" dirty="0"/>
          </a:p>
          <a:p>
            <a:pPr>
              <a:buFont typeface="Wingdings" charset="2"/>
              <a:buChar char="Ø"/>
            </a:pPr>
            <a:endParaRPr lang="en-US" sz="2600" dirty="0" smtClean="0"/>
          </a:p>
          <a:p>
            <a:pPr marL="0" indent="0">
              <a:buNone/>
            </a:pPr>
            <a:r>
              <a:rPr lang="en-US" sz="2600" dirty="0"/>
              <a:t>Since </a:t>
            </a:r>
            <a:r>
              <a:rPr lang="en-US" sz="2600" dirty="0" smtClean="0"/>
              <a:t>       is </a:t>
            </a:r>
            <a:r>
              <a:rPr lang="en-US" sz="2600" dirty="0"/>
              <a:t>very small, this implies that the term </a:t>
            </a:r>
            <a:r>
              <a:rPr lang="en-US" sz="2600" dirty="0" smtClean="0"/>
              <a:t>      </a:t>
            </a:r>
          </a:p>
          <a:p>
            <a:pPr marL="0" indent="0">
              <a:buNone/>
            </a:pPr>
            <a:r>
              <a:rPr lang="en-US" sz="2600" dirty="0"/>
              <a:t> </a:t>
            </a:r>
            <a:r>
              <a:rPr lang="en-US" sz="2600" dirty="0" smtClean="0"/>
              <a:t>              is </a:t>
            </a:r>
            <a:r>
              <a:rPr lang="en-US" sz="2600" dirty="0"/>
              <a:t>more dominant than the other terms in the equation</a:t>
            </a:r>
            <a:r>
              <a:rPr lang="en-US" sz="2600" dirty="0" smtClean="0"/>
              <a:t>.</a:t>
            </a:r>
          </a:p>
          <a:p>
            <a:pPr marL="0" indent="0">
              <a:buNone/>
            </a:pPr>
            <a:r>
              <a:rPr lang="en-US" sz="2600" dirty="0" smtClean="0"/>
              <a:t>Hence the </a:t>
            </a:r>
            <a:r>
              <a:rPr lang="en-US" sz="2600" dirty="0"/>
              <a:t>y-momentum equation for the boundary layer will become: </a:t>
            </a:r>
          </a:p>
          <a:p>
            <a:pPr marL="0" indent="0">
              <a:buNone/>
            </a:pPr>
            <a:r>
              <a:rPr lang="en-US" sz="2600" dirty="0" smtClean="0"/>
              <a:t> </a:t>
            </a:r>
            <a:endParaRPr lang="en-US" sz="2600" dirty="0"/>
          </a:p>
          <a:p>
            <a:pPr marL="0" indent="0">
              <a:buNone/>
            </a:pPr>
            <a:endParaRPr lang="en-US" sz="2600" dirty="0"/>
          </a:p>
          <a:p>
            <a:pPr>
              <a:buFont typeface="Wingdings" charset="2"/>
              <a:buChar char="Ø"/>
            </a:pPr>
            <a:endParaRPr lang="en-US" sz="2600" dirty="0"/>
          </a:p>
        </p:txBody>
      </p:sp>
      <p:pic>
        <p:nvPicPr>
          <p:cNvPr id="4" name="Picture 3"/>
          <p:cNvPicPr>
            <a:picLocks noChangeAspect="1"/>
          </p:cNvPicPr>
          <p:nvPr/>
        </p:nvPicPr>
        <p:blipFill>
          <a:blip r:embed="rId2"/>
          <a:stretch>
            <a:fillRect/>
          </a:stretch>
        </p:blipFill>
        <p:spPr>
          <a:xfrm>
            <a:off x="1045340" y="1472499"/>
            <a:ext cx="6920382" cy="808567"/>
          </a:xfrm>
          <a:prstGeom prst="rect">
            <a:avLst/>
          </a:prstGeom>
        </p:spPr>
      </p:pic>
      <p:pic>
        <p:nvPicPr>
          <p:cNvPr id="5" name="Picture 4"/>
          <p:cNvPicPr>
            <a:picLocks noChangeAspect="1"/>
          </p:cNvPicPr>
          <p:nvPr/>
        </p:nvPicPr>
        <p:blipFill>
          <a:blip r:embed="rId3"/>
          <a:stretch>
            <a:fillRect/>
          </a:stretch>
        </p:blipFill>
        <p:spPr>
          <a:xfrm>
            <a:off x="1430160" y="2540003"/>
            <a:ext cx="410633" cy="410633"/>
          </a:xfrm>
          <a:prstGeom prst="rect">
            <a:avLst/>
          </a:prstGeom>
        </p:spPr>
      </p:pic>
      <p:pic>
        <p:nvPicPr>
          <p:cNvPr id="6" name="Picture 5"/>
          <p:cNvPicPr>
            <a:picLocks noChangeAspect="1"/>
          </p:cNvPicPr>
          <p:nvPr/>
        </p:nvPicPr>
        <p:blipFill>
          <a:blip r:embed="rId4"/>
          <a:stretch>
            <a:fillRect/>
          </a:stretch>
        </p:blipFill>
        <p:spPr>
          <a:xfrm>
            <a:off x="467490" y="2936524"/>
            <a:ext cx="1099256" cy="578556"/>
          </a:xfrm>
          <a:prstGeom prst="rect">
            <a:avLst/>
          </a:prstGeom>
        </p:spPr>
      </p:pic>
      <p:pic>
        <p:nvPicPr>
          <p:cNvPr id="7" name="Picture 6"/>
          <p:cNvPicPr>
            <a:picLocks noChangeAspect="1"/>
          </p:cNvPicPr>
          <p:nvPr/>
        </p:nvPicPr>
        <p:blipFill>
          <a:blip r:embed="rId5"/>
          <a:stretch>
            <a:fillRect/>
          </a:stretch>
        </p:blipFill>
        <p:spPr>
          <a:xfrm>
            <a:off x="2333978" y="4186771"/>
            <a:ext cx="1123244" cy="788661"/>
          </a:xfrm>
          <a:prstGeom prst="rect">
            <a:avLst/>
          </a:prstGeom>
        </p:spPr>
      </p:pic>
    </p:spTree>
    <p:extLst>
      <p:ext uri="{BB962C8B-B14F-4D97-AF65-F5344CB8AC3E}">
        <p14:creationId xmlns:p14="http://schemas.microsoft.com/office/powerpoint/2010/main" val="391777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75" y="533400"/>
            <a:ext cx="9022225" cy="990600"/>
          </a:xfrm>
        </p:spPr>
        <p:txBody>
          <a:bodyPr>
            <a:noAutofit/>
          </a:bodyPr>
          <a:lstStyle/>
          <a:p>
            <a:pPr algn="ctr"/>
            <a:r>
              <a:rPr lang="en-US" sz="3200" b="1" dirty="0" smtClean="0"/>
              <a:t>Boundary Layer Theory  </a:t>
            </a:r>
            <a:r>
              <a:rPr lang="en-US" sz="3200" dirty="0"/>
              <a:t/>
            </a:r>
            <a:br>
              <a:rPr lang="en-US" sz="3200" dirty="0"/>
            </a:br>
            <a:endParaRPr lang="en-US" sz="3200" dirty="0"/>
          </a:p>
        </p:txBody>
      </p:sp>
      <p:sp>
        <p:nvSpPr>
          <p:cNvPr id="3" name="Content Placeholder 2"/>
          <p:cNvSpPr>
            <a:spLocks noGrp="1"/>
          </p:cNvSpPr>
          <p:nvPr>
            <p:ph idx="1"/>
          </p:nvPr>
        </p:nvSpPr>
        <p:spPr>
          <a:xfrm>
            <a:off x="180831" y="1028700"/>
            <a:ext cx="8904111" cy="5136444"/>
          </a:xfrm>
        </p:spPr>
        <p:txBody>
          <a:bodyPr>
            <a:normAutofit/>
          </a:bodyPr>
          <a:lstStyle/>
          <a:p>
            <a:pPr>
              <a:buFont typeface="Wingdings" charset="2"/>
              <a:buChar char="Ø"/>
            </a:pPr>
            <a:r>
              <a:rPr lang="en-US" sz="3200" dirty="0"/>
              <a:t>Transforming the equations back in terms of dimensional variables, we obtain </a:t>
            </a:r>
          </a:p>
          <a:p>
            <a:pPr marL="0" indent="0">
              <a:buNone/>
            </a:pPr>
            <a:endParaRPr lang="en-US" sz="3000" dirty="0"/>
          </a:p>
        </p:txBody>
      </p:sp>
      <p:pic>
        <p:nvPicPr>
          <p:cNvPr id="4" name="Picture 3"/>
          <p:cNvPicPr>
            <a:picLocks noChangeAspect="1"/>
          </p:cNvPicPr>
          <p:nvPr/>
        </p:nvPicPr>
        <p:blipFill>
          <a:blip r:embed="rId2"/>
          <a:stretch>
            <a:fillRect/>
          </a:stretch>
        </p:blipFill>
        <p:spPr>
          <a:xfrm>
            <a:off x="657315" y="1938198"/>
            <a:ext cx="1825978" cy="975522"/>
          </a:xfrm>
          <a:prstGeom prst="rect">
            <a:avLst/>
          </a:prstGeom>
        </p:spPr>
      </p:pic>
      <p:pic>
        <p:nvPicPr>
          <p:cNvPr id="5" name="Picture 4"/>
          <p:cNvPicPr>
            <a:picLocks noChangeAspect="1"/>
          </p:cNvPicPr>
          <p:nvPr/>
        </p:nvPicPr>
        <p:blipFill>
          <a:blip r:embed="rId3"/>
          <a:stretch>
            <a:fillRect/>
          </a:stretch>
        </p:blipFill>
        <p:spPr>
          <a:xfrm>
            <a:off x="423333" y="2566826"/>
            <a:ext cx="4119919" cy="1684387"/>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32486" y="4106515"/>
                <a:ext cx="9330744" cy="2687915"/>
              </a:xfrm>
              <a:prstGeom prst="rect">
                <a:avLst/>
              </a:prstGeom>
            </p:spPr>
            <p:txBody>
              <a:bodyPr wrap="square">
                <a:spAutoFit/>
              </a:bodyPr>
              <a:lstStyle/>
              <a:p>
                <a:pPr algn="just">
                  <a:lnSpc>
                    <a:spcPct val="150000"/>
                  </a:lnSpc>
                  <a:spcAft>
                    <a:spcPts val="0"/>
                  </a:spcAft>
                </a:pPr>
                <a:r>
                  <a:rPr lang="en-GB" b="1" dirty="0">
                    <a:latin typeface="Times New Roman" panose="02020603050405020304" pitchFamily="18" charset="0"/>
                    <a:ea typeface="Times New Roman" panose="02020603050405020304" pitchFamily="18" charset="0"/>
                    <a:cs typeface="Vrinda" panose="020B0502040204020203" pitchFamily="34" charset="0"/>
                  </a:rPr>
                  <a:t>The third equation </a:t>
                </a:r>
                <a:r>
                  <a:rPr lang="en-GB" b="1" dirty="0" smtClean="0">
                    <a:latin typeface="Times New Roman" panose="02020603050405020304" pitchFamily="18" charset="0"/>
                    <a:ea typeface="Times New Roman" panose="02020603050405020304" pitchFamily="18" charset="0"/>
                    <a:cs typeface="Vrinda" panose="020B0502040204020203" pitchFamily="34" charset="0"/>
                  </a:rPr>
                  <a:t> </a:t>
                </a:r>
                <a:r>
                  <a:rPr lang="en-GB" b="1" dirty="0">
                    <a:latin typeface="Times New Roman" panose="02020603050405020304" pitchFamily="18" charset="0"/>
                    <a:ea typeface="Times New Roman" panose="02020603050405020304" pitchFamily="18" charset="0"/>
                    <a:cs typeface="Vrinda" panose="020B0502040204020203" pitchFamily="34" charset="0"/>
                  </a:rPr>
                  <a:t>tells us that</a:t>
                </a:r>
                <a:endParaRPr lang="en-IN" b="1" dirty="0">
                  <a:effectLst/>
                  <a:latin typeface="Calibri" panose="020F0502020204030204" pitchFamily="34" charset="0"/>
                  <a:ea typeface="Calibri" panose="020F0502020204030204" pitchFamily="34" charset="0"/>
                  <a:cs typeface="Vrinda" panose="020B0502040204020203" pitchFamily="34" charset="0"/>
                </a:endParaRPr>
              </a:p>
              <a:p>
                <a:pPr marL="342900" lvl="0" indent="-342900" algn="just">
                  <a:lnSpc>
                    <a:spcPct val="150000"/>
                  </a:lnSpc>
                  <a:spcAft>
                    <a:spcPts val="800"/>
                  </a:spcAft>
                  <a:buFont typeface="Wingdings" panose="05000000000000000000" pitchFamily="2" charset="2"/>
                  <a:buChar char=""/>
                </a:pPr>
                <a:r>
                  <a:rPr lang="en-US" dirty="0">
                    <a:effectLst/>
                    <a:latin typeface="Times New Roman" panose="02020603050405020304" pitchFamily="18" charset="0"/>
                    <a:ea typeface="Times New Roman" panose="02020603050405020304" pitchFamily="18" charset="0"/>
                    <a:cs typeface="Vrinda" panose="020B0502040204020203" pitchFamily="34" charset="0"/>
                  </a:rPr>
                  <a:t>the pressure gradient in vertical direction is zero, so the pressure in vertical direction in the boundary layer is constant. This means that the pressure at any location x in the boundary layer is same as that in the outer </a:t>
                </a:r>
                <a:r>
                  <a:rPr lang="en-US" dirty="0" err="1">
                    <a:effectLst/>
                    <a:latin typeface="Times New Roman" panose="02020603050405020304" pitchFamily="18" charset="0"/>
                    <a:ea typeface="Times New Roman" panose="02020603050405020304" pitchFamily="18" charset="0"/>
                    <a:cs typeface="Vrinda" panose="020B0502040204020203" pitchFamily="34" charset="0"/>
                  </a:rPr>
                  <a:t>inviscid</a:t>
                </a:r>
                <a:r>
                  <a:rPr lang="en-US" dirty="0">
                    <a:effectLst/>
                    <a:latin typeface="Times New Roman" panose="02020603050405020304" pitchFamily="18" charset="0"/>
                    <a:ea typeface="Times New Roman" panose="02020603050405020304" pitchFamily="18" charset="0"/>
                    <a:cs typeface="Vrinda" panose="020B0502040204020203" pitchFamily="34" charset="0"/>
                  </a:rPr>
                  <a:t> region.</a:t>
                </a:r>
                <a:endParaRPr lang="en-IN" dirty="0">
                  <a:effectLst/>
                  <a:latin typeface="Calibri" panose="020F0502020204030204" pitchFamily="34" charset="0"/>
                  <a:ea typeface="Times New Roman" panose="02020603050405020304" pitchFamily="18" charset="0"/>
                  <a:cs typeface="Vrinda" panose="020B0502040204020203" pitchFamily="34" charset="0"/>
                </a:endParaRPr>
              </a:p>
              <a:p>
                <a:pPr marL="342900" lvl="0" indent="-342900" algn="just">
                  <a:lnSpc>
                    <a:spcPct val="150000"/>
                  </a:lnSpc>
                  <a:spcAft>
                    <a:spcPts val="800"/>
                  </a:spcAft>
                  <a:buFont typeface="Wingdings" panose="05000000000000000000" pitchFamily="2" charset="2"/>
                  <a:buChar char=""/>
                </a:pPr>
                <a:r>
                  <a:rPr lang="en-US" dirty="0">
                    <a:effectLst/>
                    <a:latin typeface="Times New Roman" panose="02020603050405020304" pitchFamily="18" charset="0"/>
                    <a:ea typeface="Times New Roman" panose="02020603050405020304" pitchFamily="18" charset="0"/>
                    <a:cs typeface="Vrinda" panose="020B0502040204020203" pitchFamily="34" charset="0"/>
                  </a:rPr>
                  <a:t>the pressure on the outer edge of the boundary layer (</a:t>
                </a:r>
                <a14:m>
                  <m:oMath xmlns:m="http://schemas.openxmlformats.org/officeDocument/2006/math">
                    <m:sSub>
                      <m:sSubPr>
                        <m:ctrlPr>
                          <a:rPr lang="en-IN"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effectLst/>
                            <a:latin typeface="Cambria Math" panose="02040503050406030204" pitchFamily="18" charset="0"/>
                            <a:ea typeface="Times New Roman" panose="02020603050405020304" pitchFamily="18" charset="0"/>
                            <a:cs typeface="Times New Roman" panose="02020603050405020304" pitchFamily="18" charset="0"/>
                          </a:rPr>
                          <m:t>𝑝</m:t>
                        </m:r>
                      </m:e>
                      <m:sub>
                        <m:r>
                          <a:rPr lang="en-US" i="1">
                            <a:effectLst/>
                            <a:latin typeface="Cambria Math" panose="02040503050406030204" pitchFamily="18" charset="0"/>
                            <a:ea typeface="Times New Roman" panose="02020603050405020304" pitchFamily="18" charset="0"/>
                            <a:cs typeface="Times New Roman" panose="02020603050405020304" pitchFamily="18" charset="0"/>
                          </a:rPr>
                          <m:t>𝑒</m:t>
                        </m:r>
                      </m:sub>
                    </m:sSub>
                    <m:d>
                      <m:dPr>
                        <m:ctrlPr>
                          <a:rPr lang="en-IN"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i="1">
                            <a:effectLst/>
                            <a:latin typeface="Cambria Math" panose="02040503050406030204" pitchFamily="18" charset="0"/>
                            <a:ea typeface="Times New Roman" panose="02020603050405020304" pitchFamily="18" charset="0"/>
                            <a:cs typeface="Times New Roman" panose="02020603050405020304" pitchFamily="18" charset="0"/>
                          </a:rPr>
                          <m:t>𝑥</m:t>
                        </m:r>
                      </m:e>
                    </m:d>
                  </m:oMath>
                </a14:m>
                <a:r>
                  <a:rPr lang="en-US" dirty="0">
                    <a:effectLst/>
                    <a:latin typeface="Times New Roman" panose="02020603050405020304" pitchFamily="18" charset="0"/>
                    <a:ea typeface="Times New Roman" panose="02020603050405020304" pitchFamily="18" charset="0"/>
                    <a:cs typeface="Vrinda" panose="020B0502040204020203" pitchFamily="34" charset="0"/>
                  </a:rPr>
                  <a:t>) is imposed directly to the surface of the body </a:t>
                </a:r>
                <a:r>
                  <a:rPr lang="en-US" dirty="0" err="1">
                    <a:effectLst/>
                    <a:latin typeface="Times New Roman" panose="02020603050405020304" pitchFamily="18" charset="0"/>
                    <a:ea typeface="Times New Roman" panose="02020603050405020304" pitchFamily="18" charset="0"/>
                    <a:cs typeface="Vrinda" panose="020B0502040204020203" pitchFamily="34" charset="0"/>
                  </a:rPr>
                  <a:t>i.e</a:t>
                </a:r>
                <a:r>
                  <a:rPr lang="en-US" dirty="0">
                    <a:effectLst/>
                    <a:latin typeface="Times New Roman" panose="02020603050405020304" pitchFamily="18" charset="0"/>
                    <a:ea typeface="Times New Roman" panose="02020603050405020304" pitchFamily="18" charset="0"/>
                    <a:cs typeface="Vrinda" panose="020B0502040204020203" pitchFamily="34" charset="0"/>
                  </a:rPr>
                  <a:t>, </a:t>
                </a:r>
                <a14:m>
                  <m:oMath xmlns:m="http://schemas.openxmlformats.org/officeDocument/2006/math">
                    <m:r>
                      <a:rPr lang="en-US" i="1">
                        <a:effectLst/>
                        <a:latin typeface="Cambria Math" panose="02040503050406030204" pitchFamily="18" charset="0"/>
                        <a:ea typeface="Times New Roman" panose="02020603050405020304" pitchFamily="18" charset="0"/>
                        <a:cs typeface="Times New Roman" panose="02020603050405020304" pitchFamily="18" charset="0"/>
                      </a:rPr>
                      <m:t>𝑝</m:t>
                    </m:r>
                    <m:d>
                      <m:dPr>
                        <m:ctrlPr>
                          <a:rPr lang="en-IN"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i="1">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IN"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effectLst/>
                            <a:latin typeface="Cambria Math" panose="02040503050406030204" pitchFamily="18" charset="0"/>
                            <a:ea typeface="Times New Roman" panose="02020603050405020304" pitchFamily="18" charset="0"/>
                            <a:cs typeface="Times New Roman" panose="02020603050405020304" pitchFamily="18" charset="0"/>
                          </a:rPr>
                          <m:t>𝑝</m:t>
                        </m:r>
                      </m:e>
                      <m:sub>
                        <m:r>
                          <a:rPr lang="en-US" i="1">
                            <a:effectLst/>
                            <a:latin typeface="Cambria Math" panose="02040503050406030204" pitchFamily="18" charset="0"/>
                            <a:ea typeface="Times New Roman" panose="02020603050405020304" pitchFamily="18" charset="0"/>
                            <a:cs typeface="Times New Roman" panose="02020603050405020304" pitchFamily="18" charset="0"/>
                          </a:rPr>
                          <m:t>𝑒</m:t>
                        </m:r>
                      </m:sub>
                    </m:sSub>
                    <m:d>
                      <m:dPr>
                        <m:ctrlPr>
                          <a:rPr lang="en-IN"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i="1">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i="1">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IN" dirty="0">
                  <a:effectLst/>
                  <a:latin typeface="Calibri" panose="020F0502020204030204" pitchFamily="34" charset="0"/>
                  <a:ea typeface="Times New Roman" panose="02020603050405020304" pitchFamily="18" charset="0"/>
                  <a:cs typeface="Vrinda" panose="020B0502040204020203"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2486" y="4106515"/>
                <a:ext cx="9330744" cy="2687915"/>
              </a:xfrm>
              <a:prstGeom prst="rect">
                <a:avLst/>
              </a:prstGeom>
              <a:blipFill rotWithShape="0">
                <a:blip r:embed="rId4"/>
                <a:stretch>
                  <a:fillRect l="-588" r="-588" b="-907"/>
                </a:stretch>
              </a:blipFill>
            </p:spPr>
            <p:txBody>
              <a:bodyPr/>
              <a:lstStyle/>
              <a:p>
                <a:r>
                  <a:rPr lang="en-IN">
                    <a:noFill/>
                  </a:rPr>
                  <a:t> </a:t>
                </a:r>
              </a:p>
            </p:txBody>
          </p:sp>
        </mc:Fallback>
      </mc:AlternateContent>
    </p:spTree>
    <p:extLst>
      <p:ext uri="{BB962C8B-B14F-4D97-AF65-F5344CB8AC3E}">
        <p14:creationId xmlns:p14="http://schemas.microsoft.com/office/powerpoint/2010/main" val="391777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9308</TotalTime>
  <Words>641</Words>
  <Application>Microsoft Office PowerPoint</Application>
  <PresentationFormat>On-screen Show (4:3)</PresentationFormat>
  <Paragraphs>78</Paragraphs>
  <Slides>15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Cambria Math</vt:lpstr>
      <vt:lpstr>Times</vt:lpstr>
      <vt:lpstr>Times New Roman</vt:lpstr>
      <vt:lpstr>Vrinda</vt:lpstr>
      <vt:lpstr>Wingdings</vt:lpstr>
      <vt:lpstr>Clarity</vt:lpstr>
      <vt:lpstr>Boundary Layer Theory  Boundary Layer Flow along a Flat Plate   </vt:lpstr>
      <vt:lpstr>Boundary Layer Theory  Boundary Layer Flow along a Flat Plate   </vt:lpstr>
      <vt:lpstr>Boundary Layer Theory : Governing Equations </vt:lpstr>
      <vt:lpstr>Boundary Layer Theory   </vt:lpstr>
      <vt:lpstr>Boundary Layer Theory   </vt:lpstr>
      <vt:lpstr>Boundary Layer Theory   </vt:lpstr>
      <vt:lpstr>Boundary Layer Theory   </vt:lpstr>
      <vt:lpstr>Boundary Layer Theory   </vt:lpstr>
      <vt:lpstr>Boundary Layer Theory   </vt:lpstr>
      <vt:lpstr>Boundary Layer Theory   </vt:lpstr>
      <vt:lpstr>Boundary Layer Theory :  Boundary Conditions  </vt:lpstr>
      <vt:lpstr>Boundary Layer Theory   </vt:lpstr>
      <vt:lpstr>Boundary Layer Theory   </vt:lpstr>
      <vt:lpstr>PowerPoint Presentation</vt:lpstr>
      <vt:lpstr>Boundary Layer Theory   </vt:lpstr>
    </vt:vector>
  </TitlesOfParts>
  <Company>BITS Pilani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ontrary to gravity waves in  </dc:title>
  <dc:creator>Dilip Kumar Maiti</dc:creator>
  <cp:lastModifiedBy>DIlip Maiti</cp:lastModifiedBy>
  <cp:revision>19</cp:revision>
  <dcterms:created xsi:type="dcterms:W3CDTF">2016-04-06T02:02:39Z</dcterms:created>
  <dcterms:modified xsi:type="dcterms:W3CDTF">2018-03-12T05:36:58Z</dcterms:modified>
</cp:coreProperties>
</file>