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8841405-032E-44B1-A255-AABF6067ED91}" type="datetimeFigureOut">
              <a:rPr lang="en-US" smtClean="0"/>
              <a:t>3/23/2020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D5F65D4-1E73-4CCC-9689-8CAED0CB81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5F65D4-1E73-4CCC-9689-8CAED0CB81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5F65D4-1E73-4CCC-9689-8CAED0CB81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5F65D4-1E73-4CCC-9689-8CAED0CB8175}"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5F65D4-1E73-4CCC-9689-8CAED0CB8175}"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D5F65D4-1E73-4CCC-9689-8CAED0CB8175}"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D5F65D4-1E73-4CCC-9689-8CAED0CB817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D5F65D4-1E73-4CCC-9689-8CAED0CB8175}"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8841405-032E-44B1-A255-AABF6067ED91}" type="datetimeFigureOut">
              <a:rPr lang="en-US" smtClean="0"/>
              <a:t>3/23/2020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D5F65D4-1E73-4CCC-9689-8CAED0CB81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8841405-032E-44B1-A255-AABF6067ED91}" type="datetimeFigureOut">
              <a:rPr lang="en-US" smtClean="0"/>
              <a:t>3/23/2020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D5F65D4-1E73-4CCC-9689-8CAED0CB817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8841405-032E-44B1-A255-AABF6067ED91}" type="datetimeFigureOut">
              <a:rPr lang="en-US" smtClean="0"/>
              <a:t>3/23/2020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D5F65D4-1E73-4CCC-9689-8CAED0CB8175}"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8841405-032E-44B1-A255-AABF6067ED91}" type="datetimeFigureOut">
              <a:rPr lang="en-US" smtClean="0"/>
              <a:t>3/23/2020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D5F65D4-1E73-4CCC-9689-8CAED0CB817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medium.com/@setsindia/method-vs-methodology-44cb894a262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2057401"/>
          </a:xfrm>
        </p:spPr>
        <p:txBody>
          <a:bodyPr>
            <a:normAutofit fontScale="90000"/>
          </a:bodyPr>
          <a:lstStyle/>
          <a:p>
            <a:pPr algn="ctr"/>
            <a:r>
              <a:rPr lang="en-US" sz="2000" dirty="0" smtClean="0"/>
              <a:t>Smart Class Lecture</a:t>
            </a:r>
            <a:br>
              <a:rPr lang="en-US" sz="2000" dirty="0" smtClean="0"/>
            </a:br>
            <a:r>
              <a:rPr lang="en-US" dirty="0" smtClean="0"/>
              <a:t/>
            </a:r>
            <a:br>
              <a:rPr lang="en-US" dirty="0" smtClean="0"/>
            </a:br>
            <a:r>
              <a:rPr lang="en-US" dirty="0" smtClean="0"/>
              <a:t>Fieldwork Methods </a:t>
            </a:r>
            <a:br>
              <a:rPr lang="en-US" dirty="0" smtClean="0"/>
            </a:br>
            <a:r>
              <a:rPr lang="en-US" sz="2400" dirty="0" smtClean="0"/>
              <a:t>For the collection of data</a:t>
            </a:r>
            <a:endParaRPr lang="en-US" sz="2400" dirty="0"/>
          </a:p>
        </p:txBody>
      </p:sp>
      <p:sp>
        <p:nvSpPr>
          <p:cNvPr id="3" name="Subtitle 2"/>
          <p:cNvSpPr>
            <a:spLocks noGrp="1"/>
          </p:cNvSpPr>
          <p:nvPr>
            <p:ph type="subTitle" idx="1"/>
          </p:nvPr>
        </p:nvSpPr>
        <p:spPr/>
        <p:txBody>
          <a:bodyPr>
            <a:normAutofit fontScale="70000" lnSpcReduction="20000"/>
          </a:bodyPr>
          <a:lstStyle/>
          <a:p>
            <a:r>
              <a:rPr lang="en-US" dirty="0" err="1" smtClean="0"/>
              <a:t>Dr.Sumahan</a:t>
            </a:r>
            <a:r>
              <a:rPr lang="en-US" dirty="0" smtClean="0"/>
              <a:t> </a:t>
            </a:r>
            <a:r>
              <a:rPr lang="en-US" dirty="0" err="1" smtClean="0"/>
              <a:t>Bandyopadhyay</a:t>
            </a:r>
            <a:endParaRPr lang="en-US" dirty="0" smtClean="0"/>
          </a:p>
          <a:p>
            <a:r>
              <a:rPr lang="en-US" dirty="0" smtClean="0"/>
              <a:t>Associate Professor</a:t>
            </a:r>
          </a:p>
          <a:p>
            <a:r>
              <a:rPr lang="en-US" dirty="0" smtClean="0"/>
              <a:t>Department of Anthropology</a:t>
            </a:r>
          </a:p>
          <a:p>
            <a:r>
              <a:rPr lang="en-US" dirty="0" err="1" smtClean="0"/>
              <a:t>Vidyasagar</a:t>
            </a:r>
            <a:r>
              <a:rPr lang="en-US" dirty="0" smtClean="0"/>
              <a:t> University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hlinkClick r:id="rId2"/>
              </a:rPr>
              <a:t>https://medium.com/@</a:t>
            </a:r>
            <a:r>
              <a:rPr lang="en-US" dirty="0" smtClean="0">
                <a:hlinkClick r:id="rId2"/>
              </a:rPr>
              <a:t>setsindia/method-vs-methodology-44cb894a262d</a:t>
            </a:r>
            <a:endParaRPr lang="en-US" dirty="0" smtClean="0"/>
          </a:p>
          <a:p>
            <a:r>
              <a:rPr lang="en-US" i="1" dirty="0" smtClean="0"/>
              <a:t>Qualitative Research Methods for Social Sciences- </a:t>
            </a:r>
            <a:r>
              <a:rPr lang="en-US" dirty="0" err="1" smtClean="0"/>
              <a:t>B.L.Berg</a:t>
            </a:r>
            <a:r>
              <a:rPr lang="en-US" dirty="0" smtClean="0"/>
              <a:t>, 2001</a:t>
            </a:r>
          </a:p>
          <a:p>
            <a:r>
              <a:rPr lang="en-US" i="1" dirty="0" smtClean="0"/>
              <a:t>Qualitative Research in Sociology </a:t>
            </a:r>
            <a:r>
              <a:rPr lang="en-US" dirty="0" smtClean="0"/>
              <a:t>– A. B. Marvasti,2004</a:t>
            </a:r>
          </a:p>
          <a:p>
            <a:r>
              <a:rPr lang="en-US" i="1" dirty="0" smtClean="0"/>
              <a:t>Key words in Qualitative Research </a:t>
            </a:r>
            <a:r>
              <a:rPr lang="en-US" dirty="0" smtClean="0"/>
              <a:t>– </a:t>
            </a:r>
            <a:r>
              <a:rPr lang="en-US" dirty="0" err="1" smtClean="0"/>
              <a:t>M.Bloor</a:t>
            </a:r>
            <a:r>
              <a:rPr lang="en-US" dirty="0" smtClean="0"/>
              <a:t> and </a:t>
            </a:r>
            <a:r>
              <a:rPr lang="en-US" dirty="0" err="1" smtClean="0"/>
              <a:t>F.Wood</a:t>
            </a:r>
            <a:r>
              <a:rPr lang="en-US" dirty="0" smtClean="0"/>
              <a:t>, 2006</a:t>
            </a:r>
          </a:p>
          <a:p>
            <a:r>
              <a:rPr lang="en-US" i="1" dirty="0" smtClean="0"/>
              <a:t>Research Method in Anthropology </a:t>
            </a:r>
            <a:r>
              <a:rPr lang="en-US" dirty="0" smtClean="0"/>
              <a:t>– H.R. Bernard, 2006</a:t>
            </a:r>
            <a:endParaRPr lang="en-US" dirty="0"/>
          </a:p>
        </p:txBody>
      </p:sp>
      <p:sp>
        <p:nvSpPr>
          <p:cNvPr id="3" name="Title 2"/>
          <p:cNvSpPr>
            <a:spLocks noGrp="1"/>
          </p:cNvSpPr>
          <p:nvPr>
            <p:ph type="title"/>
          </p:nvPr>
        </p:nvSpPr>
        <p:spPr/>
        <p:txBody>
          <a:bodyPr/>
          <a:lstStyle/>
          <a:p>
            <a:r>
              <a:rPr lang="en-US" dirty="0" smtClean="0"/>
              <a:t>Courtesy/Acknowledgements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609600"/>
          </a:xfrm>
        </p:spPr>
        <p:txBody>
          <a:bodyPr>
            <a:normAutofit/>
          </a:bodyPr>
          <a:lstStyle/>
          <a:p>
            <a:pPr algn="ctr"/>
            <a:r>
              <a:rPr lang="en-US" sz="2400" dirty="0" smtClean="0">
                <a:effectLst/>
              </a:rPr>
              <a:t>Fieldwork and Anthropologist</a:t>
            </a:r>
            <a:endParaRPr lang="en-US" sz="2400" dirty="0">
              <a:effectLst/>
            </a:endParaRPr>
          </a:p>
        </p:txBody>
      </p:sp>
      <p:sp>
        <p:nvSpPr>
          <p:cNvPr id="3" name="Subtitle 2"/>
          <p:cNvSpPr>
            <a:spLocks noGrp="1"/>
          </p:cNvSpPr>
          <p:nvPr>
            <p:ph type="subTitle" idx="1"/>
          </p:nvPr>
        </p:nvSpPr>
        <p:spPr>
          <a:xfrm>
            <a:off x="685800" y="1371600"/>
            <a:ext cx="7772400" cy="5181600"/>
          </a:xfrm>
        </p:spPr>
        <p:txBody>
          <a:bodyPr>
            <a:normAutofit lnSpcReduction="10000"/>
          </a:bodyPr>
          <a:lstStyle/>
          <a:p>
            <a:pPr algn="just"/>
            <a:r>
              <a:rPr lang="en-US" sz="1600" dirty="0" err="1" smtClean="0"/>
              <a:t>Gulick</a:t>
            </a:r>
            <a:r>
              <a:rPr lang="en-US" sz="1600" dirty="0" smtClean="0"/>
              <a:t> (1977)  in his paper in the edited volume </a:t>
            </a:r>
            <a:r>
              <a:rPr lang="en-US" sz="1600" i="1" dirty="0" smtClean="0"/>
              <a:t>Marginal Natives at</a:t>
            </a:r>
          </a:p>
          <a:p>
            <a:pPr algn="just"/>
            <a:r>
              <a:rPr lang="en-US" sz="1600" i="1" dirty="0" smtClean="0"/>
              <a:t>Work: Anthropologists in the </a:t>
            </a:r>
            <a:r>
              <a:rPr lang="en-US" sz="1600" i="1" dirty="0" smtClean="0"/>
              <a:t>Field </a:t>
            </a:r>
            <a:r>
              <a:rPr lang="en-US" sz="1600" i="1" dirty="0" smtClean="0"/>
              <a:t> </a:t>
            </a:r>
            <a:r>
              <a:rPr lang="en-US" sz="1600" i="1" dirty="0" smtClean="0"/>
              <a:t>writes </a:t>
            </a:r>
            <a:r>
              <a:rPr lang="en-US" sz="1600" dirty="0" smtClean="0"/>
              <a:t> </a:t>
            </a:r>
            <a:r>
              <a:rPr lang="en-US" sz="1600" dirty="0" smtClean="0"/>
              <a:t>that:</a:t>
            </a:r>
          </a:p>
          <a:p>
            <a:pPr algn="just">
              <a:lnSpc>
                <a:spcPct val="150000"/>
              </a:lnSpc>
            </a:pPr>
            <a:r>
              <a:rPr lang="en-US" sz="1600" b="1" dirty="0" smtClean="0"/>
              <a:t>When the anthropologist is in the field, field work is his total life. He</a:t>
            </a:r>
          </a:p>
          <a:p>
            <a:pPr algn="just">
              <a:lnSpc>
                <a:spcPct val="150000"/>
              </a:lnSpc>
            </a:pPr>
            <a:r>
              <a:rPr lang="en-US" sz="1600" b="1" dirty="0" smtClean="0"/>
              <a:t>copes with it by using his whole body and personality in the same way</a:t>
            </a:r>
          </a:p>
          <a:p>
            <a:pPr algn="just">
              <a:lnSpc>
                <a:spcPct val="150000"/>
              </a:lnSpc>
            </a:pPr>
            <a:r>
              <a:rPr lang="en-US" sz="1600" b="1" dirty="0" smtClean="0"/>
              <a:t>that he copes with life when he is not in the field… Life in the field</a:t>
            </a:r>
          </a:p>
          <a:p>
            <a:pPr algn="just">
              <a:lnSpc>
                <a:spcPct val="150000"/>
              </a:lnSpc>
            </a:pPr>
            <a:r>
              <a:rPr lang="en-US" sz="1600" b="1" dirty="0" smtClean="0"/>
              <a:t>involves the same emotions as life at home: elation, boredom,</a:t>
            </a:r>
          </a:p>
          <a:p>
            <a:pPr algn="just">
              <a:lnSpc>
                <a:spcPct val="150000"/>
              </a:lnSpc>
            </a:pPr>
            <a:r>
              <a:rPr lang="en-US" sz="1600" b="1" dirty="0" smtClean="0"/>
              <a:t>embarrassment, contentment, anger, joy, anxiety and so on. To these are</a:t>
            </a:r>
          </a:p>
          <a:p>
            <a:pPr algn="just">
              <a:lnSpc>
                <a:spcPct val="150000"/>
              </a:lnSpc>
            </a:pPr>
            <a:r>
              <a:rPr lang="en-US" sz="1600" b="1" dirty="0" smtClean="0"/>
              <a:t>added, however, the necessity of being continually on the alert (of </a:t>
            </a:r>
            <a:r>
              <a:rPr lang="en-US" sz="1600" b="1" i="1" dirty="0" smtClean="0"/>
              <a:t>not</a:t>
            </a:r>
          </a:p>
          <a:p>
            <a:pPr algn="just">
              <a:lnSpc>
                <a:spcPct val="150000"/>
              </a:lnSpc>
            </a:pPr>
            <a:r>
              <a:rPr lang="en-US" sz="1600" b="1" dirty="0" smtClean="0"/>
              <a:t>taking one’s surroundings and relationships for granted), and the necessity</a:t>
            </a:r>
          </a:p>
          <a:p>
            <a:pPr algn="just">
              <a:lnSpc>
                <a:spcPct val="150000"/>
              </a:lnSpc>
            </a:pPr>
            <a:r>
              <a:rPr lang="en-US" sz="1600" b="1" dirty="0" smtClean="0"/>
              <a:t>of learning new routines and cues. These necessities are likely to force a</a:t>
            </a:r>
          </a:p>
          <a:p>
            <a:pPr algn="just">
              <a:lnSpc>
                <a:spcPct val="150000"/>
              </a:lnSpc>
            </a:pPr>
            <a:r>
              <a:rPr lang="en-US" sz="1600" b="1" dirty="0" smtClean="0"/>
              <a:t>heightened awareness of facets of one’s personality of which one had not</a:t>
            </a:r>
          </a:p>
          <a:p>
            <a:pPr algn="just">
              <a:lnSpc>
                <a:spcPct val="150000"/>
              </a:lnSpc>
            </a:pPr>
            <a:r>
              <a:rPr lang="en-US" sz="1600" b="1" dirty="0" smtClean="0"/>
              <a:t>been aware before. This can be an emotionally devastating experience, but</a:t>
            </a:r>
          </a:p>
          <a:p>
            <a:pPr algn="just">
              <a:lnSpc>
                <a:spcPct val="150000"/>
              </a:lnSpc>
            </a:pPr>
            <a:r>
              <a:rPr lang="en-US" sz="1600" b="1" dirty="0" smtClean="0"/>
              <a:t>it is by no means inevitably so. </a:t>
            </a:r>
            <a:endParaRPr lang="en-US" sz="14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2000" dirty="0" smtClean="0"/>
              <a:t>According to </a:t>
            </a:r>
            <a:r>
              <a:rPr lang="de-DE" sz="2000" dirty="0" smtClean="0"/>
              <a:t>Schatzman </a:t>
            </a:r>
            <a:r>
              <a:rPr lang="de-DE" sz="2000" dirty="0" smtClean="0"/>
              <a:t>and </a:t>
            </a:r>
            <a:r>
              <a:rPr lang="de-DE" sz="2000" dirty="0" smtClean="0"/>
              <a:t>Strauss (1973):</a:t>
            </a:r>
            <a:endParaRPr lang="en-US" sz="2000" dirty="0" smtClean="0"/>
          </a:p>
          <a:p>
            <a:pPr algn="just">
              <a:buNone/>
            </a:pPr>
            <a:r>
              <a:rPr lang="en-US" sz="2000" dirty="0" smtClean="0"/>
              <a:t>“Field </a:t>
            </a:r>
            <a:r>
              <a:rPr lang="en-US" sz="2000" dirty="0" smtClean="0"/>
              <a:t>method is not an exclusive method in the same </a:t>
            </a:r>
            <a:r>
              <a:rPr lang="en-US" sz="2000" dirty="0" smtClean="0"/>
              <a:t>sense, say that experimentation </a:t>
            </a:r>
            <a:r>
              <a:rPr lang="en-US" sz="2000" dirty="0" smtClean="0"/>
              <a:t>is. Field method is more like an umbrella of </a:t>
            </a:r>
            <a:r>
              <a:rPr lang="en-US" sz="2000" dirty="0" smtClean="0"/>
              <a:t>activity beneath </a:t>
            </a:r>
            <a:r>
              <a:rPr lang="en-US" sz="2000" dirty="0" smtClean="0"/>
              <a:t>which any technique may be used for gaining the </a:t>
            </a:r>
            <a:r>
              <a:rPr lang="en-US" sz="2000" dirty="0" smtClean="0"/>
              <a:t>desired information</a:t>
            </a:r>
            <a:r>
              <a:rPr lang="en-US" sz="2000" dirty="0" smtClean="0"/>
              <a:t>, and for processes of thinking about this information</a:t>
            </a:r>
            <a:r>
              <a:rPr lang="en-US" sz="2000" dirty="0" smtClean="0"/>
              <a:t>.”</a:t>
            </a:r>
            <a:endParaRPr lang="en-US" sz="2000" dirty="0" smtClean="0"/>
          </a:p>
          <a:p>
            <a:pPr>
              <a:buNone/>
            </a:pPr>
            <a:endParaRPr lang="en-US" sz="2000" dirty="0" smtClean="0"/>
          </a:p>
          <a:p>
            <a:pPr>
              <a:buNone/>
            </a:pPr>
            <a:r>
              <a:rPr lang="en-US" sz="2000" b="1" dirty="0" smtClean="0"/>
              <a:t>Methods</a:t>
            </a:r>
            <a:r>
              <a:rPr lang="en-US" sz="2000" dirty="0" smtClean="0"/>
              <a:t> </a:t>
            </a:r>
            <a:r>
              <a:rPr lang="en-US" sz="2000" dirty="0" smtClean="0"/>
              <a:t>include the actual steps taken when conducting </a:t>
            </a:r>
            <a:r>
              <a:rPr lang="en-US" sz="2000" dirty="0" smtClean="0"/>
              <a:t> research. </a:t>
            </a:r>
            <a:endParaRPr lang="en-US" sz="2000" dirty="0" smtClean="0"/>
          </a:p>
          <a:p>
            <a:pPr>
              <a:buNone/>
            </a:pPr>
            <a:r>
              <a:rPr lang="en-US" sz="2000" b="1" dirty="0" smtClean="0"/>
              <a:t>Methodology</a:t>
            </a:r>
            <a:r>
              <a:rPr lang="en-US" sz="2000" dirty="0" smtClean="0"/>
              <a:t> </a:t>
            </a:r>
            <a:r>
              <a:rPr lang="en-US" sz="2000" dirty="0" smtClean="0"/>
              <a:t>is the technique and a comprehensive analysis of the techniques and steps taken in </a:t>
            </a:r>
            <a:r>
              <a:rPr lang="en-US" sz="2000" dirty="0" smtClean="0"/>
              <a:t>the </a:t>
            </a:r>
            <a:r>
              <a:rPr lang="en-US" sz="2000" dirty="0" smtClean="0"/>
              <a:t>field of study</a:t>
            </a:r>
            <a:r>
              <a:rPr lang="en-US" sz="2000" dirty="0" smtClean="0"/>
              <a:t>.</a:t>
            </a:r>
          </a:p>
          <a:p>
            <a:pPr>
              <a:buNone/>
            </a:pPr>
            <a:r>
              <a:rPr lang="en-US" sz="2000" dirty="0" smtClean="0"/>
              <a:t>A </a:t>
            </a:r>
            <a:r>
              <a:rPr lang="en-US" sz="2000" b="1" dirty="0" smtClean="0"/>
              <a:t>technique</a:t>
            </a:r>
            <a:r>
              <a:rPr lang="en-US" sz="2000" dirty="0" smtClean="0"/>
              <a:t> is far more specific than a method and a method is far more specific than the </a:t>
            </a:r>
            <a:r>
              <a:rPr lang="en-US" sz="2000" dirty="0" smtClean="0"/>
              <a:t>methodology.</a:t>
            </a:r>
            <a:endParaRPr lang="en-US" sz="2000" dirty="0"/>
          </a:p>
        </p:txBody>
      </p:sp>
      <p:sp>
        <p:nvSpPr>
          <p:cNvPr id="3" name="Title 2"/>
          <p:cNvSpPr>
            <a:spLocks noGrp="1"/>
          </p:cNvSpPr>
          <p:nvPr>
            <p:ph type="title"/>
          </p:nvPr>
        </p:nvSpPr>
        <p:spPr/>
        <p:txBody>
          <a:bodyPr/>
          <a:lstStyle/>
          <a:p>
            <a:r>
              <a:rPr lang="en-US" dirty="0" smtClean="0"/>
              <a:t>Field methods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838200" y="1295400"/>
          <a:ext cx="7543800" cy="4770120"/>
        </p:xfrm>
        <a:graphic>
          <a:graphicData uri="http://schemas.openxmlformats.org/drawingml/2006/table">
            <a:tbl>
              <a:tblPr firstRow="1" bandRow="1">
                <a:tableStyleId>{5C22544A-7EE6-4342-B048-85BDC9FD1C3A}</a:tableStyleId>
              </a:tblPr>
              <a:tblGrid>
                <a:gridCol w="3771900"/>
                <a:gridCol w="3771900"/>
              </a:tblGrid>
              <a:tr h="838200">
                <a:tc>
                  <a:txBody>
                    <a:bodyPr/>
                    <a:lstStyle/>
                    <a:p>
                      <a:r>
                        <a:rPr lang="en-US" dirty="0" smtClean="0"/>
                        <a:t>METHOD</a:t>
                      </a:r>
                      <a:endParaRPr lang="en-US" dirty="0"/>
                    </a:p>
                  </a:txBody>
                  <a:tcPr/>
                </a:tc>
                <a:tc>
                  <a:txBody>
                    <a:bodyPr/>
                    <a:lstStyle/>
                    <a:p>
                      <a:r>
                        <a:rPr lang="en-US" dirty="0" smtClean="0"/>
                        <a:t>METHODOLOGY</a:t>
                      </a:r>
                      <a:endParaRPr lang="en-US" dirty="0"/>
                    </a:p>
                  </a:txBody>
                  <a:tcPr/>
                </a:tc>
              </a:tr>
              <a:tr h="1625600">
                <a:tc>
                  <a:txBody>
                    <a:bodyPr/>
                    <a:lstStyle/>
                    <a:p>
                      <a:pPr marL="342900" indent="-342900">
                        <a:buAutoNum type="arabicPeriod"/>
                      </a:pPr>
                      <a:r>
                        <a:rPr lang="en-US" baseline="0" dirty="0" smtClean="0"/>
                        <a:t>Actual tools or steps taken to conduct the research/collection of data from the field.</a:t>
                      </a:r>
                    </a:p>
                    <a:p>
                      <a:pPr marL="342900" indent="-342900">
                        <a:buAutoNum type="arabicPeriod"/>
                      </a:pPr>
                      <a:r>
                        <a:rPr lang="en-US" baseline="0" dirty="0" smtClean="0"/>
                        <a:t>It involves the experiments, tests and surveys.</a:t>
                      </a:r>
                    </a:p>
                    <a:p>
                      <a:pPr marL="342900" indent="-342900">
                        <a:buAutoNum type="arabicPeriod"/>
                      </a:pPr>
                      <a:endParaRPr lang="en-US" baseline="0" dirty="0" smtClean="0"/>
                    </a:p>
                    <a:p>
                      <a:pPr marL="342900" indent="-342900">
                        <a:buAutoNum type="arabicPeriod"/>
                      </a:pPr>
                      <a:r>
                        <a:rPr lang="en-US" baseline="0" dirty="0" smtClean="0"/>
                        <a:t>It entails a culmination of a line of research process when a method is employed.</a:t>
                      </a:r>
                    </a:p>
                    <a:p>
                      <a:pPr marL="342900" indent="-342900">
                        <a:buAutoNum type="arabicPeriod"/>
                      </a:pPr>
                      <a:r>
                        <a:rPr lang="en-US" baseline="0" dirty="0" smtClean="0"/>
                        <a:t>It attempts to find a solution to the questions. </a:t>
                      </a:r>
                    </a:p>
                    <a:p>
                      <a:pPr marL="342900" indent="-342900">
                        <a:buAutoNum type="arabicPeriod"/>
                      </a:pPr>
                      <a:endParaRPr lang="en-US" baseline="0" dirty="0" smtClean="0"/>
                    </a:p>
                    <a:p>
                      <a:pPr marL="342900" indent="-342900">
                        <a:buAutoNum type="arabicPeriod"/>
                      </a:pPr>
                      <a:endParaRPr lang="en-US" dirty="0"/>
                    </a:p>
                  </a:txBody>
                  <a:tcPr/>
                </a:tc>
                <a:tc>
                  <a:txBody>
                    <a:bodyPr/>
                    <a:lstStyle/>
                    <a:p>
                      <a:pPr marL="342900" indent="-342900">
                        <a:buAutoNum type="arabicPeriod"/>
                      </a:pPr>
                      <a:r>
                        <a:rPr lang="en-US" dirty="0" smtClean="0"/>
                        <a:t>The comprehensive under- standing of what steps</a:t>
                      </a:r>
                      <a:r>
                        <a:rPr lang="en-US" baseline="0" dirty="0" smtClean="0"/>
                        <a:t> / methods to be taken and why. A thorough knowledge on the methods. </a:t>
                      </a:r>
                    </a:p>
                    <a:p>
                      <a:pPr marL="342900" indent="-342900">
                        <a:buAutoNum type="arabicPeriod"/>
                      </a:pPr>
                      <a:r>
                        <a:rPr lang="en-US" baseline="0" dirty="0" smtClean="0"/>
                        <a:t>Explains the methods taken.</a:t>
                      </a:r>
                    </a:p>
                    <a:p>
                      <a:pPr marL="342900" indent="-342900">
                        <a:buAutoNum type="arabicPeriod"/>
                      </a:pPr>
                      <a:r>
                        <a:rPr lang="en-US" baseline="0" dirty="0" smtClean="0"/>
                        <a:t>With the consideration of methodology research begins.</a:t>
                      </a:r>
                    </a:p>
                    <a:p>
                      <a:pPr marL="342900" indent="-342900">
                        <a:buAutoNum type="arabicPeriod"/>
                      </a:pPr>
                      <a:r>
                        <a:rPr lang="en-US" baseline="0" dirty="0" smtClean="0"/>
                        <a:t>It aims to find several ways and their validation of the evidences /solutions to research questions.</a:t>
                      </a:r>
                      <a:endParaRPr lang="en-US" dirty="0"/>
                    </a:p>
                  </a:txBody>
                  <a:tcPr/>
                </a:tc>
              </a:tr>
            </a:tbl>
          </a:graphicData>
        </a:graphic>
      </p:graphicFrame>
      <p:sp>
        <p:nvSpPr>
          <p:cNvPr id="3" name="Title 2"/>
          <p:cNvSpPr>
            <a:spLocks noGrp="1"/>
          </p:cNvSpPr>
          <p:nvPr>
            <p:ph type="title"/>
          </p:nvPr>
        </p:nvSpPr>
        <p:spPr>
          <a:xfrm>
            <a:off x="457200" y="274638"/>
            <a:ext cx="8229600" cy="563562"/>
          </a:xfrm>
        </p:spPr>
        <p:txBody>
          <a:bodyPr>
            <a:normAutofit/>
          </a:bodyPr>
          <a:lstStyle/>
          <a:p>
            <a:r>
              <a:rPr lang="en-US" sz="2800" dirty="0" smtClean="0"/>
              <a:t>Relation between Method and Methodology</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334000"/>
          </a:xfrm>
        </p:spPr>
        <p:txBody>
          <a:bodyPr>
            <a:normAutofit lnSpcReduction="10000"/>
          </a:bodyPr>
          <a:lstStyle/>
          <a:p>
            <a:pPr algn="just"/>
            <a:r>
              <a:rPr lang="en-US" sz="2000" dirty="0" smtClean="0"/>
              <a:t>A technique is far more specific than a method and a method is far more specific than the methodology. Methodology is the systematic approach one takes to solve the research question. Method is the collection of steps one takes to solve the research question and technique is one of the specific steps taken to solve the research question</a:t>
            </a:r>
            <a:r>
              <a:rPr lang="en-US" sz="2000" dirty="0" smtClean="0"/>
              <a:t>.</a:t>
            </a:r>
          </a:p>
          <a:p>
            <a:pPr algn="just"/>
            <a:endParaRPr lang="en-US" sz="2000" dirty="0" smtClean="0"/>
          </a:p>
          <a:p>
            <a:pPr algn="just">
              <a:buNone/>
            </a:pPr>
            <a:r>
              <a:rPr lang="en-US" sz="2000" dirty="0" smtClean="0"/>
              <a:t>In case of field research: </a:t>
            </a:r>
          </a:p>
          <a:p>
            <a:pPr algn="just"/>
            <a:r>
              <a:rPr lang="en-US" sz="2000" dirty="0" smtClean="0"/>
              <a:t>Methods : Participant Observation, Interview, Case Study etc.</a:t>
            </a:r>
          </a:p>
          <a:p>
            <a:pPr algn="just">
              <a:buNone/>
            </a:pPr>
            <a:endParaRPr lang="en-US" sz="2000" dirty="0" smtClean="0"/>
          </a:p>
          <a:p>
            <a:pPr algn="just"/>
            <a:r>
              <a:rPr lang="en-US" sz="2000" dirty="0" smtClean="0"/>
              <a:t>Techniques: Taking of Photographs, recording of interview, using scales etc.</a:t>
            </a:r>
          </a:p>
          <a:p>
            <a:pPr algn="just"/>
            <a:endParaRPr lang="en-US" sz="2000" dirty="0" smtClean="0"/>
          </a:p>
          <a:p>
            <a:pPr algn="just">
              <a:buNone/>
            </a:pPr>
            <a:r>
              <a:rPr lang="en-US" sz="2000" dirty="0" smtClean="0"/>
              <a:t>A particular technique may be used across the methods. For example, photographic technique may used in observation method as well as in Case study. Cartographic technique may have use in different methods. </a:t>
            </a:r>
            <a:endParaRPr lang="en-US" sz="2000" dirty="0"/>
          </a:p>
        </p:txBody>
      </p:sp>
      <p:sp>
        <p:nvSpPr>
          <p:cNvPr id="3" name="Title 2"/>
          <p:cNvSpPr>
            <a:spLocks noGrp="1"/>
          </p:cNvSpPr>
          <p:nvPr>
            <p:ph type="title"/>
          </p:nvPr>
        </p:nvSpPr>
        <p:spPr>
          <a:xfrm>
            <a:off x="457200" y="274638"/>
            <a:ext cx="8229600" cy="639762"/>
          </a:xfrm>
        </p:spPr>
        <p:txBody>
          <a:bodyPr>
            <a:normAutofit fontScale="90000"/>
          </a:bodyPr>
          <a:lstStyle/>
          <a:p>
            <a:r>
              <a:rPr lang="en-US" sz="2400" dirty="0" smtClean="0"/>
              <a:t>Relation between Methods, Methodology and Techniques</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486400"/>
          </a:xfrm>
        </p:spPr>
        <p:txBody>
          <a:bodyPr/>
          <a:lstStyle/>
          <a:p>
            <a:r>
              <a:rPr lang="en-US" dirty="0" smtClean="0"/>
              <a:t>It is said that the notion of quality is essential to the nature of things.</a:t>
            </a:r>
          </a:p>
          <a:p>
            <a:r>
              <a:rPr lang="en-US" dirty="0" smtClean="0"/>
              <a:t>Quality refers to the what, how, when and where of a thing.</a:t>
            </a:r>
          </a:p>
          <a:p>
            <a:pPr algn="just"/>
            <a:r>
              <a:rPr lang="en-US" dirty="0" smtClean="0"/>
              <a:t>Thus, qualitative research refers to the meanings, concepts, definitions, characteristics,, symbols and description of things. </a:t>
            </a:r>
          </a:p>
          <a:p>
            <a:pPr algn="just"/>
            <a:r>
              <a:rPr lang="en-US" dirty="0" err="1" smtClean="0"/>
              <a:t>Marvasti</a:t>
            </a:r>
            <a:r>
              <a:rPr lang="en-US" dirty="0" smtClean="0"/>
              <a:t> (2004) writes that the qualitative research provides detail description and analysis of the quality or the substance of human experience. </a:t>
            </a:r>
            <a:endParaRPr lang="en-US" dirty="0"/>
          </a:p>
        </p:txBody>
      </p:sp>
      <p:sp>
        <p:nvSpPr>
          <p:cNvPr id="3" name="Title 2"/>
          <p:cNvSpPr>
            <a:spLocks noGrp="1"/>
          </p:cNvSpPr>
          <p:nvPr>
            <p:ph type="title"/>
          </p:nvPr>
        </p:nvSpPr>
        <p:spPr>
          <a:xfrm>
            <a:off x="457200" y="274638"/>
            <a:ext cx="8229600" cy="563562"/>
          </a:xfrm>
        </p:spPr>
        <p:txBody>
          <a:bodyPr>
            <a:normAutofit/>
          </a:bodyPr>
          <a:lstStyle/>
          <a:p>
            <a:pPr algn="ctr"/>
            <a:r>
              <a:rPr lang="en-US" sz="2800" dirty="0" smtClean="0"/>
              <a:t>Qualitative Research</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334000"/>
          </a:xfrm>
        </p:spPr>
        <p:txBody>
          <a:bodyPr>
            <a:normAutofit lnSpcReduction="10000"/>
          </a:bodyPr>
          <a:lstStyle/>
          <a:p>
            <a:pPr algn="just"/>
            <a:r>
              <a:rPr lang="en-US" dirty="0" smtClean="0"/>
              <a:t>Quantity is elementally an amount of something. </a:t>
            </a:r>
          </a:p>
          <a:p>
            <a:pPr algn="just"/>
            <a:r>
              <a:rPr lang="en-US" dirty="0" smtClean="0"/>
              <a:t>Quantitative research refers to the counts and measures of a thing.</a:t>
            </a:r>
            <a:endParaRPr lang="en-US" dirty="0" smtClean="0"/>
          </a:p>
          <a:p>
            <a:pPr algn="just"/>
            <a:r>
              <a:rPr lang="en-US" dirty="0" err="1" smtClean="0"/>
              <a:t>Marvasti</a:t>
            </a:r>
            <a:r>
              <a:rPr lang="en-US" dirty="0" smtClean="0"/>
              <a:t> </a:t>
            </a:r>
            <a:r>
              <a:rPr lang="en-US" dirty="0" smtClean="0"/>
              <a:t>(2004) writes that the quantitative research involves the use of methodological techniques that represent the human experience </a:t>
            </a:r>
            <a:r>
              <a:rPr lang="en-US" dirty="0" smtClean="0"/>
              <a:t>in numerical categories , sometimes referred to as statistics.</a:t>
            </a:r>
            <a:endParaRPr lang="en-US" dirty="0" smtClean="0"/>
          </a:p>
          <a:p>
            <a:r>
              <a:rPr lang="en-US" dirty="0" smtClean="0"/>
              <a:t>In our ethnographic report of fieldwork, we give demographic profile of the people we have studied. The nutritional status of the people is also presented quantitatively. </a:t>
            </a:r>
            <a:endParaRPr lang="en-US" dirty="0"/>
          </a:p>
        </p:txBody>
      </p:sp>
      <p:sp>
        <p:nvSpPr>
          <p:cNvPr id="3" name="Title 2"/>
          <p:cNvSpPr>
            <a:spLocks noGrp="1"/>
          </p:cNvSpPr>
          <p:nvPr>
            <p:ph type="title"/>
          </p:nvPr>
        </p:nvSpPr>
        <p:spPr>
          <a:xfrm>
            <a:off x="457200" y="274638"/>
            <a:ext cx="8229600" cy="563562"/>
          </a:xfrm>
        </p:spPr>
        <p:txBody>
          <a:bodyPr>
            <a:normAutofit/>
          </a:bodyPr>
          <a:lstStyle/>
          <a:p>
            <a:pPr algn="ctr"/>
            <a:r>
              <a:rPr lang="en-US" sz="2800" dirty="0" smtClean="0"/>
              <a:t>Quantitative Method</a:t>
            </a: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562600"/>
          </a:xfrm>
        </p:spPr>
        <p:txBody>
          <a:bodyPr>
            <a:normAutofit lnSpcReduction="10000"/>
          </a:bodyPr>
          <a:lstStyle/>
          <a:p>
            <a:r>
              <a:rPr lang="en-US" dirty="0" smtClean="0"/>
              <a:t>The mixed research combines the qualitative and quantitative techniques. </a:t>
            </a:r>
          </a:p>
          <a:p>
            <a:r>
              <a:rPr lang="en-US" dirty="0" smtClean="0"/>
              <a:t>It is also called the use of multiple methods.</a:t>
            </a:r>
          </a:p>
          <a:p>
            <a:r>
              <a:rPr lang="en-US" dirty="0" smtClean="0"/>
              <a:t>It has been defined as :</a:t>
            </a:r>
            <a:endParaRPr lang="en-US" dirty="0" smtClean="0"/>
          </a:p>
          <a:p>
            <a:pPr>
              <a:buNone/>
            </a:pPr>
            <a:r>
              <a:rPr lang="en-US" dirty="0" smtClean="0"/>
              <a:t>“The </a:t>
            </a:r>
            <a:r>
              <a:rPr lang="en-US" dirty="0" smtClean="0"/>
              <a:t>combining of different methods within the same study design. The purpose of such a combination may be additive, with different methods addressing different sub-topics (often sequentially), or interactive, with the same sub-topic being approached from </a:t>
            </a:r>
            <a:r>
              <a:rPr lang="en-US" dirty="0" smtClean="0"/>
              <a:t>different </a:t>
            </a:r>
            <a:r>
              <a:rPr lang="en-US" dirty="0" smtClean="0"/>
              <a:t>angles</a:t>
            </a:r>
            <a:r>
              <a:rPr lang="en-US" dirty="0" smtClean="0"/>
              <a:t>.”</a:t>
            </a:r>
          </a:p>
          <a:p>
            <a:pPr>
              <a:buNone/>
            </a:pPr>
            <a:r>
              <a:rPr lang="en-US" dirty="0" smtClean="0"/>
              <a:t>In our field report, we take up a mixed method for the study. </a:t>
            </a:r>
            <a:endParaRPr lang="en-US" dirty="0"/>
          </a:p>
        </p:txBody>
      </p:sp>
      <p:sp>
        <p:nvSpPr>
          <p:cNvPr id="3" name="Title 2"/>
          <p:cNvSpPr>
            <a:spLocks noGrp="1"/>
          </p:cNvSpPr>
          <p:nvPr>
            <p:ph type="title"/>
          </p:nvPr>
        </p:nvSpPr>
        <p:spPr>
          <a:xfrm>
            <a:off x="457200" y="274638"/>
            <a:ext cx="8229600" cy="563562"/>
          </a:xfrm>
        </p:spPr>
        <p:txBody>
          <a:bodyPr>
            <a:normAutofit/>
          </a:bodyPr>
          <a:lstStyle/>
          <a:p>
            <a:pPr algn="ctr"/>
            <a:r>
              <a:rPr lang="en-US" sz="2800" dirty="0" smtClean="0"/>
              <a:t>Mixed Methods</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562600"/>
          </a:xfrm>
        </p:spPr>
        <p:txBody>
          <a:bodyPr>
            <a:normAutofit/>
          </a:bodyPr>
          <a:lstStyle/>
          <a:p>
            <a:r>
              <a:rPr lang="en-US" sz="2000" dirty="0" smtClean="0"/>
              <a:t>Micro-level study involves the observation and fieldwork in small-scale, face-to-face interaction system. </a:t>
            </a:r>
          </a:p>
          <a:p>
            <a:r>
              <a:rPr lang="en-US" sz="2000" dirty="0" smtClean="0"/>
              <a:t>When we conduct the fieldwork in a particular village, it is an example of micro-level study.</a:t>
            </a:r>
          </a:p>
          <a:p>
            <a:r>
              <a:rPr lang="en-US" sz="2000" dirty="0" smtClean="0"/>
              <a:t>The ethnographic fieldwork is traditionally a micro level study. </a:t>
            </a:r>
          </a:p>
          <a:p>
            <a:r>
              <a:rPr lang="en-US" sz="2000" dirty="0" smtClean="0"/>
              <a:t>The macro-level studies involve large –scale social system. For example, Durkheim’s study of Suicide is an example of such study.</a:t>
            </a:r>
          </a:p>
          <a:p>
            <a:r>
              <a:rPr lang="en-US" sz="2000" dirty="0" smtClean="0"/>
              <a:t>With the wake of study of global system, a macro-level approach is gaining ground in anthropology. It has a number of implications with regard to the study of globalization in anthropology.</a:t>
            </a:r>
          </a:p>
          <a:p>
            <a:r>
              <a:rPr lang="en-US" sz="2000" dirty="0" smtClean="0"/>
              <a:t>In our present fieldwork, we may try to understand the impact of global agencies on the life of the people </a:t>
            </a:r>
            <a:r>
              <a:rPr lang="en-US" sz="2000" smtClean="0"/>
              <a:t>of village.  </a:t>
            </a:r>
            <a:endParaRPr lang="en-US" sz="2000" dirty="0"/>
          </a:p>
        </p:txBody>
      </p:sp>
      <p:sp>
        <p:nvSpPr>
          <p:cNvPr id="3" name="Title 2"/>
          <p:cNvSpPr>
            <a:spLocks noGrp="1"/>
          </p:cNvSpPr>
          <p:nvPr>
            <p:ph type="title"/>
          </p:nvPr>
        </p:nvSpPr>
        <p:spPr>
          <a:xfrm>
            <a:off x="457200" y="274638"/>
            <a:ext cx="8229600" cy="487362"/>
          </a:xfrm>
        </p:spPr>
        <p:txBody>
          <a:bodyPr>
            <a:noAutofit/>
          </a:bodyPr>
          <a:lstStyle/>
          <a:p>
            <a:pPr algn="ctr"/>
            <a:r>
              <a:rPr lang="en-US" sz="2800" dirty="0" smtClean="0"/>
              <a:t>Macro and micro level study</a:t>
            </a:r>
            <a:endParaRPr lang="en-US" sz="2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175</TotalTime>
  <Words>963</Words>
  <Application>Microsoft Office PowerPoint</Application>
  <PresentationFormat>On-screen Show (4:3)</PresentationFormat>
  <Paragraphs>76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Smart Class Lecture  Fieldwork Methods  For the collection of data</vt:lpstr>
      <vt:lpstr>Fieldwork and Anthropologist</vt:lpstr>
      <vt:lpstr>Field methods</vt:lpstr>
      <vt:lpstr>Relation between Method and Methodology</vt:lpstr>
      <vt:lpstr>Relation between Methods, Methodology and Techniques</vt:lpstr>
      <vt:lpstr>Qualitative Research</vt:lpstr>
      <vt:lpstr>Quantitative Method</vt:lpstr>
      <vt:lpstr>Mixed Methods</vt:lpstr>
      <vt:lpstr>Macro and micro level study</vt:lpstr>
      <vt:lpstr>Courtesy/Acknowledgements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Smart Class Lecture  Fieldwork Methods  For the collection of data</dc:title>
  <dc:creator>toshiba</dc:creator>
  <cp:lastModifiedBy>toshiba</cp:lastModifiedBy>
  <cp:revision>20</cp:revision>
  <dcterms:created xsi:type="dcterms:W3CDTF">2020-03-23T06:09:36Z</dcterms:created>
  <dcterms:modified xsi:type="dcterms:W3CDTF">2020-03-23T09:04:46Z</dcterms:modified>
</cp:coreProperties>
</file>