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87"/>
  </p:notesMasterIdLst>
  <p:sldIdLst>
    <p:sldId id="256" r:id="rId5"/>
    <p:sldId id="265" r:id="rId6"/>
    <p:sldId id="441" r:id="rId7"/>
    <p:sldId id="339" r:id="rId8"/>
    <p:sldId id="340" r:id="rId9"/>
    <p:sldId id="341" r:id="rId10"/>
    <p:sldId id="342" r:id="rId11"/>
    <p:sldId id="348" r:id="rId12"/>
    <p:sldId id="349" r:id="rId13"/>
    <p:sldId id="343" r:id="rId14"/>
    <p:sldId id="367" r:id="rId15"/>
    <p:sldId id="420" r:id="rId16"/>
    <p:sldId id="419" r:id="rId17"/>
    <p:sldId id="362" r:id="rId18"/>
    <p:sldId id="352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6" r:id="rId27"/>
    <p:sldId id="392" r:id="rId28"/>
    <p:sldId id="394" r:id="rId29"/>
    <p:sldId id="395" r:id="rId30"/>
    <p:sldId id="396" r:id="rId31"/>
    <p:sldId id="397" r:id="rId32"/>
    <p:sldId id="363" r:id="rId33"/>
    <p:sldId id="368" r:id="rId34"/>
    <p:sldId id="393" r:id="rId35"/>
    <p:sldId id="398" r:id="rId36"/>
    <p:sldId id="399" r:id="rId37"/>
    <p:sldId id="400" r:id="rId38"/>
    <p:sldId id="401" r:id="rId39"/>
    <p:sldId id="402" r:id="rId40"/>
    <p:sldId id="353" r:id="rId41"/>
    <p:sldId id="378" r:id="rId42"/>
    <p:sldId id="440" r:id="rId43"/>
    <p:sldId id="442" r:id="rId44"/>
    <p:sldId id="443" r:id="rId45"/>
    <p:sldId id="375" r:id="rId46"/>
    <p:sldId id="414" r:id="rId47"/>
    <p:sldId id="411" r:id="rId48"/>
    <p:sldId id="412" r:id="rId49"/>
    <p:sldId id="413" r:id="rId50"/>
    <p:sldId id="387" r:id="rId51"/>
    <p:sldId id="415" r:id="rId52"/>
    <p:sldId id="416" r:id="rId53"/>
    <p:sldId id="417" r:id="rId54"/>
    <p:sldId id="444" r:id="rId55"/>
    <p:sldId id="382" r:id="rId56"/>
    <p:sldId id="389" r:id="rId57"/>
    <p:sldId id="403" r:id="rId58"/>
    <p:sldId id="404" r:id="rId59"/>
    <p:sldId id="405" r:id="rId60"/>
    <p:sldId id="406" r:id="rId61"/>
    <p:sldId id="410" r:id="rId62"/>
    <p:sldId id="407" r:id="rId63"/>
    <p:sldId id="408" r:id="rId64"/>
    <p:sldId id="409" r:id="rId65"/>
    <p:sldId id="445" r:id="rId66"/>
    <p:sldId id="418" r:id="rId67"/>
    <p:sldId id="377" r:id="rId68"/>
    <p:sldId id="422" r:id="rId69"/>
    <p:sldId id="423" r:id="rId70"/>
    <p:sldId id="438" r:id="rId71"/>
    <p:sldId id="439" r:id="rId72"/>
    <p:sldId id="426" r:id="rId73"/>
    <p:sldId id="427" r:id="rId74"/>
    <p:sldId id="428" r:id="rId75"/>
    <p:sldId id="429" r:id="rId76"/>
    <p:sldId id="430" r:id="rId77"/>
    <p:sldId id="431" r:id="rId78"/>
    <p:sldId id="432" r:id="rId79"/>
    <p:sldId id="433" r:id="rId80"/>
    <p:sldId id="434" r:id="rId81"/>
    <p:sldId id="435" r:id="rId82"/>
    <p:sldId id="436" r:id="rId83"/>
    <p:sldId id="437" r:id="rId84"/>
    <p:sldId id="421" r:id="rId85"/>
    <p:sldId id="347" r:id="rId8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6E0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slide" Target="slides/slide80.xml"/><Relationship Id="rId89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theme" Target="theme/them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8CECFD8-5714-42B0-9234-55AD082FCA2E}" type="slidenum">
              <a:rPr lang="ar-SA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Cliquez pour modifier le style du titre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Cliquez pour modifier le style des sous-titres du masque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A19AC30-3AFD-4BD3-B113-2C19C2E15D34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2353E-F98E-4F03-A555-4720B97E98EC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0E2A-8FB0-422B-9721-99F7E6EF852C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E49FACD-80FD-409E-85F4-002542E9B76F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6C598-A60B-404A-95AF-1DA7C152F67F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F7C78-A914-43B1-B623-18452FAD554B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98B61-DC3A-437E-8477-CC65DF50E2CF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2BE43-7010-40DD-A396-EC72A0A1C828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63540-C25B-4BAA-A5AF-C5982733F47E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7150F-D99C-47AD-B421-FFCFED369DEC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B34D7-6507-4A37-BEF5-845AD48B3F23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247D9-6871-4344-81A3-CB3831FDC24C}" type="slidenum">
              <a:rPr lang="ar-SA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 style du titre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3F53B3-F2C1-4DE3-9053-8A4F270841C4}" type="slidenum">
              <a:rPr lang="ar-SA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ranching_factor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133600"/>
            <a:ext cx="7772400" cy="1462088"/>
          </a:xfrm>
        </p:spPr>
        <p:txBody>
          <a:bodyPr/>
          <a:lstStyle/>
          <a:p>
            <a:pPr algn="ctr"/>
            <a:r>
              <a:rPr lang="en-US" sz="4000"/>
              <a:t>Artificial Intelligence</a:t>
            </a:r>
            <a:br>
              <a:rPr lang="en-US" sz="4000"/>
            </a:br>
            <a:r>
              <a:rPr lang="en-US" sz="4000">
                <a:solidFill>
                  <a:schemeClr val="accent2"/>
                </a:solidFill>
              </a:rPr>
              <a:t>Problem solving by searching</a:t>
            </a:r>
            <a:br>
              <a:rPr lang="en-US" sz="4000">
                <a:solidFill>
                  <a:schemeClr val="accent2"/>
                </a:solidFill>
              </a:rPr>
            </a:br>
            <a:endParaRPr lang="en-GB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3063-E3DC-46D4-A6A8-EDB382E87545}" type="slidenum">
              <a:rPr lang="ar-SA"/>
              <a:pPr/>
              <a:t>10</a:t>
            </a:fld>
            <a:endParaRPr lang="en-GB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informed search strategies</a:t>
            </a:r>
            <a:endParaRPr lang="en-GB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05000"/>
            <a:ext cx="8153400" cy="4724400"/>
          </a:xfrm>
        </p:spPr>
        <p:txBody>
          <a:bodyPr/>
          <a:lstStyle/>
          <a:p>
            <a:r>
              <a:rPr lang="en-US" sz="2800">
                <a:latin typeface="Times New Roman" pitchFamily="18" charset="0"/>
              </a:rPr>
              <a:t>Greedy Best first search</a:t>
            </a:r>
          </a:p>
          <a:p>
            <a:pPr lvl="1"/>
            <a:r>
              <a:rPr lang="en-US" sz="2400">
                <a:latin typeface="Times New Roman" pitchFamily="18" charset="0"/>
              </a:rPr>
              <a:t>“Always chooses the successor node with the best 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>
                <a:latin typeface="Times New Roman" pitchFamily="18" charset="0"/>
              </a:rPr>
              <a:t> value” where </a:t>
            </a:r>
            <a:r>
              <a:rPr lang="en-US" sz="2400" i="1">
                <a:latin typeface="Times New Roman" pitchFamily="18" charset="0"/>
              </a:rPr>
              <a:t>f(n) = h(n)</a:t>
            </a:r>
          </a:p>
          <a:p>
            <a:pPr lvl="1"/>
            <a:r>
              <a:rPr lang="en-US" sz="2400">
                <a:latin typeface="Times New Roman" pitchFamily="18" charset="0"/>
              </a:rPr>
              <a:t>We choose the one that is nearest to the final state among all possible choices</a:t>
            </a:r>
          </a:p>
          <a:p>
            <a:endParaRPr lang="en-US" sz="2800">
              <a:latin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</a:rPr>
              <a:t>A* search</a:t>
            </a:r>
          </a:p>
          <a:p>
            <a:pPr lvl="1"/>
            <a:r>
              <a:rPr lang="en-US" sz="2400">
                <a:latin typeface="Times New Roman" pitchFamily="18" charset="0"/>
              </a:rPr>
              <a:t>Best first search using an “admissible” heuristic function </a:t>
            </a:r>
            <a:r>
              <a:rPr lang="en-US" sz="2400" i="1">
                <a:latin typeface="Times New Roman" pitchFamily="18" charset="0"/>
              </a:rPr>
              <a:t>f </a:t>
            </a:r>
            <a:r>
              <a:rPr lang="en-US" sz="2400">
                <a:latin typeface="Times New Roman" pitchFamily="18" charset="0"/>
              </a:rPr>
              <a:t>that takes into account the current cost</a:t>
            </a:r>
            <a:r>
              <a:rPr lang="en-US" sz="2400" i="1">
                <a:latin typeface="Times New Roman" pitchFamily="18" charset="0"/>
              </a:rPr>
              <a:t> g</a:t>
            </a:r>
          </a:p>
          <a:p>
            <a:pPr lvl="1"/>
            <a:r>
              <a:rPr lang="en-US" sz="2400">
                <a:latin typeface="Times New Roman" pitchFamily="18" charset="0"/>
              </a:rPr>
              <a:t>Always returns the optimal solution path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Informed Search Strategies</a:t>
            </a:r>
            <a:endParaRPr lang="en-GB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Best First Search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F16B-34AE-42F2-BAC7-EB718240C72D}" type="slidenum">
              <a:rPr lang="ar-SA"/>
              <a:pPr/>
              <a:t>12</a:t>
            </a:fld>
            <a:endParaRPr lang="en-GB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implementation of Best First Search</a:t>
            </a:r>
            <a:endParaRPr lang="en-GB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114800"/>
          </a:xfrm>
          <a:ln>
            <a:solidFill>
              <a:schemeClr val="hlink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dirty="0"/>
              <a:t>function</a:t>
            </a:r>
            <a:r>
              <a:rPr lang="en-US" sz="2800" dirty="0"/>
              <a:t> BEST-FIRST-SEARCH (</a:t>
            </a:r>
            <a:r>
              <a:rPr lang="en-US" sz="2800" i="1" dirty="0"/>
              <a:t>problem</a:t>
            </a:r>
            <a:r>
              <a:rPr lang="en-US" sz="2800" dirty="0"/>
              <a:t>, </a:t>
            </a:r>
            <a:r>
              <a:rPr lang="en-US" sz="2800" i="1" dirty="0" err="1"/>
              <a:t>eval</a:t>
            </a:r>
            <a:r>
              <a:rPr lang="en-US" sz="2800" i="1" dirty="0"/>
              <a:t>-fn</a:t>
            </a:r>
            <a:r>
              <a:rPr lang="en-US" sz="2800" dirty="0"/>
              <a:t>) 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          </a:t>
            </a:r>
            <a:r>
              <a:rPr lang="en-US" sz="2800" b="1" dirty="0"/>
              <a:t>returns</a:t>
            </a:r>
            <a:r>
              <a:rPr lang="en-US" sz="2800" dirty="0"/>
              <a:t> a solution sequence, or failure</a:t>
            </a:r>
          </a:p>
          <a:p>
            <a:pPr>
              <a:buFont typeface="Wingdings" pitchFamily="2" charset="2"/>
              <a:buNone/>
            </a:pPr>
            <a:r>
              <a:rPr lang="en-US" sz="28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en-US" sz="28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	queuing-fn</a:t>
            </a:r>
            <a:r>
              <a:rPr lang="en-US" sz="28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= a function that sorts nodes by </a:t>
            </a:r>
            <a:r>
              <a:rPr lang="en-US" sz="2800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eval</a:t>
            </a:r>
            <a:r>
              <a:rPr lang="en-US" sz="2800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-fn</a:t>
            </a:r>
          </a:p>
          <a:p>
            <a:pPr lvl="1">
              <a:buFont typeface="Wingdings" pitchFamily="2" charset="2"/>
              <a:buNone/>
            </a:pPr>
            <a:endParaRPr lang="en-US" b="1" dirty="0"/>
          </a:p>
          <a:p>
            <a:pPr lvl="1">
              <a:buFont typeface="Wingdings" pitchFamily="2" charset="2"/>
              <a:buNone/>
            </a:pPr>
            <a:r>
              <a:rPr lang="en-US" b="1" dirty="0"/>
              <a:t>return </a:t>
            </a:r>
            <a:r>
              <a:rPr lang="en-US" dirty="0"/>
              <a:t>GENERIC-SEARCH (</a:t>
            </a:r>
            <a:r>
              <a:rPr lang="en-US" i="1" dirty="0" err="1"/>
              <a:t>problem</a:t>
            </a:r>
            <a:r>
              <a:rPr lang="en-US" dirty="0" err="1"/>
              <a:t>,</a:t>
            </a:r>
            <a:r>
              <a:rPr lang="en-US" i="1" dirty="0" err="1"/>
              <a:t>queuing</a:t>
            </a:r>
            <a:r>
              <a:rPr lang="en-US" i="1" dirty="0"/>
              <a:t>-fn</a:t>
            </a:r>
            <a:r>
              <a:rPr lang="en-US" dirty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Informed Search Strategies</a:t>
            </a:r>
            <a:endParaRPr lang="en-GB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Greedy Search</a:t>
            </a:r>
          </a:p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eval-fn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: f(n) = h(n)</a:t>
            </a:r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2168-238C-4288-90B5-7E6FDE48B543}" type="slidenum">
              <a:rPr lang="ar-SA"/>
              <a:pPr/>
              <a:t>14</a:t>
            </a:fld>
            <a:endParaRPr lang="en-GB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89443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89444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45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89446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89447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48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89449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89450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51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89452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89453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54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89455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89456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57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89458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89459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60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89461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89462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63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89464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65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66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9467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89468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89469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0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89471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89472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3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89474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75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76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77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9478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79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80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81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82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89483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89484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9485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9486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9487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9488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9489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89490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9525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3E7BE-4C5E-47DD-B7D0-94144B2CD63B}" type="slidenum">
              <a:rPr lang="ar-SA"/>
              <a:pPr/>
              <a:t>15</a:t>
            </a:fld>
            <a:endParaRPr lang="en-GB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77160" name="Group 8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77158" name="Oval 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59" name="Text Box 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77161" name="Group 9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77162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63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77164" name="Group 12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77165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66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77167" name="Group 15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77168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69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77170" name="Group 18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77171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72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77173" name="Group 21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77174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75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77176" name="Group 24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77177" name="Oval 2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78" name="Text Box 2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77179" name="Line 27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80" name="Line 28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81" name="Text Box 29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7182" name="Text Box 30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77183" name="Group 31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77184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85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77186" name="Group 34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77187" name="Oval 3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188" name="Text Box 3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77189" name="Line 37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90" name="Line 38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91" name="Line 39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92" name="Text Box 40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7193" name="Line 41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94" name="Line 42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95" name="Line 43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96" name="Line 44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197" name="Text Box 45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77198" name="Text Box 46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77199" name="Text Box 47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7200" name="Text Box 48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7201" name="Text Box 49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7202" name="Text Box 50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7203" name="Text Box 51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7204" name="Text Box 52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77280" name="Group 128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281" name="Line 129"/>
          <p:cNvSpPr>
            <a:spLocks noChangeShapeType="1"/>
          </p:cNvSpPr>
          <p:nvPr/>
        </p:nvSpPr>
        <p:spPr bwMode="auto">
          <a:xfrm flipH="1">
            <a:off x="2057400" y="2286000"/>
            <a:ext cx="228600" cy="3581400"/>
          </a:xfrm>
          <a:prstGeom prst="line">
            <a:avLst/>
          </a:prstGeom>
          <a:noFill/>
          <a:ln w="9525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282" name="Text Box 130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E591-B5AC-4477-B584-00763B299197}" type="slidenum">
              <a:rPr lang="ar-SA"/>
              <a:pPr/>
              <a:t>16</a:t>
            </a:fld>
            <a:endParaRPr lang="en-GB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81251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8125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81254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8125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81257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81258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9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81260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8126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81263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8126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81266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81267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8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81269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81270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71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81272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73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74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1275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81276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81277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78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81279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81280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81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81282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3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4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5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1286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7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8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89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81292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1294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1295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1296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1297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81298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1333" name="Line 85"/>
          <p:cNvSpPr>
            <a:spLocks noChangeShapeType="1"/>
          </p:cNvSpPr>
          <p:nvPr/>
        </p:nvSpPr>
        <p:spPr bwMode="auto">
          <a:xfrm flipH="1">
            <a:off x="2133600" y="2895600"/>
            <a:ext cx="1219200" cy="2971800"/>
          </a:xfrm>
          <a:prstGeom prst="line">
            <a:avLst/>
          </a:prstGeom>
          <a:noFill/>
          <a:ln w="9525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334" name="Text Box 86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ACD17-680B-4F6D-BB20-3EBEB2533AB0}" type="slidenum">
              <a:rPr lang="ar-SA"/>
              <a:pPr/>
              <a:t>17</a:t>
            </a:fld>
            <a:endParaRPr lang="en-GB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82275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82276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77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82278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82279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0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82281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82282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3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82284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82285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6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82287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82288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9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82290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82291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92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82293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82294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95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82296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297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298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2299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82300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82301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02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82303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82304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305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82306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307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308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309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2310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311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312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313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314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82315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82316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2317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2318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2319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2320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2321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82322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2357" name="Line 85"/>
          <p:cNvSpPr>
            <a:spLocks noChangeShapeType="1"/>
          </p:cNvSpPr>
          <p:nvPr/>
        </p:nvSpPr>
        <p:spPr bwMode="auto">
          <a:xfrm>
            <a:off x="1295400" y="2971800"/>
            <a:ext cx="838200" cy="2895600"/>
          </a:xfrm>
          <a:prstGeom prst="line">
            <a:avLst/>
          </a:prstGeom>
          <a:noFill/>
          <a:ln w="9525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358" name="Text Box 86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06BD-D8AE-4135-A444-FF77FA621DE8}" type="slidenum">
              <a:rPr lang="ar-SA"/>
              <a:pPr/>
              <a:t>18</a:t>
            </a:fld>
            <a:endParaRPr lang="en-GB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83299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83300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01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83302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83303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04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83305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83306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07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83308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83309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10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83311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83312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13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83314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83315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16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83317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83318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19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83320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21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83324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83325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26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83327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83328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29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83330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1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2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3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3334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5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6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7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38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83339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83340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3341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3342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3343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3344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3345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83346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3381" name="Line 85"/>
          <p:cNvSpPr>
            <a:spLocks noChangeShapeType="1"/>
          </p:cNvSpPr>
          <p:nvPr/>
        </p:nvSpPr>
        <p:spPr bwMode="auto">
          <a:xfrm>
            <a:off x="762000" y="3810000"/>
            <a:ext cx="1295400" cy="2057400"/>
          </a:xfrm>
          <a:prstGeom prst="line">
            <a:avLst/>
          </a:prstGeom>
          <a:noFill/>
          <a:ln w="9525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82" name="Text Box 86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7D30-4405-4E3C-B8DC-2B447DD11E0C}" type="slidenum">
              <a:rPr lang="ar-SA"/>
              <a:pPr/>
              <a:t>19</a:t>
            </a:fld>
            <a:endParaRPr lang="en-GB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84323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84324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5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84326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84327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8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84329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84330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1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84332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84333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4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84335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84336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37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84338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84339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0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84341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84342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3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84344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45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84348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84349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0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84351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84352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3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84354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55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56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57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4358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59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60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61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62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84363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84364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4365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4366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4367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4368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4369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84370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05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4406" name="Line 86"/>
          <p:cNvSpPr>
            <a:spLocks noChangeShapeType="1"/>
          </p:cNvSpPr>
          <p:nvPr/>
        </p:nvSpPr>
        <p:spPr bwMode="auto">
          <a:xfrm flipH="1">
            <a:off x="2133600" y="3505200"/>
            <a:ext cx="228600" cy="2362200"/>
          </a:xfrm>
          <a:prstGeom prst="line">
            <a:avLst/>
          </a:prstGeom>
          <a:noFill/>
          <a:ln w="9525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1371600"/>
            <a:ext cx="8077200" cy="3124200"/>
          </a:xfrm>
        </p:spPr>
        <p:txBody>
          <a:bodyPr/>
          <a:lstStyle/>
          <a:p>
            <a:pPr marL="762000" indent="-762000"/>
            <a:r>
              <a:rPr lang="en-US"/>
              <a:t>Problem Solving by Searching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3200"/>
              <a:t>Search Methods : </a:t>
            </a:r>
            <a:br>
              <a:rPr lang="en-US" sz="3200"/>
            </a:br>
            <a:r>
              <a:rPr lang="en-US" sz="3200"/>
              <a:t>		</a:t>
            </a:r>
            <a:r>
              <a:rPr lang="en-US" sz="3200">
                <a:solidFill>
                  <a:schemeClr val="accent2"/>
                </a:solidFill>
              </a:rPr>
              <a:t>informed (Heuristic) search</a:t>
            </a:r>
            <a:endParaRPr lang="en-GB" sz="32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A925-F677-453F-B66E-3005EE3CC495}" type="slidenum">
              <a:rPr lang="ar-SA"/>
              <a:pPr/>
              <a:t>20</a:t>
            </a:fld>
            <a:endParaRPr lang="en-GB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85347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85348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49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85350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85351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2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85353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85354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5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85356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85357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8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85359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85360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61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85362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85363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64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85365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85366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67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85368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69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5371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85372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85373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74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85375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85376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77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85378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79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80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81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5382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83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84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85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86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85387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85388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5389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5390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5391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5392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5393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85394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429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5430" name="Line 86"/>
          <p:cNvSpPr>
            <a:spLocks noChangeShapeType="1"/>
          </p:cNvSpPr>
          <p:nvPr/>
        </p:nvSpPr>
        <p:spPr bwMode="auto">
          <a:xfrm flipH="1">
            <a:off x="2133600" y="4343400"/>
            <a:ext cx="914400" cy="1524000"/>
          </a:xfrm>
          <a:prstGeom prst="line">
            <a:avLst/>
          </a:prstGeom>
          <a:noFill/>
          <a:ln w="9525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E16C-DCC8-4C40-B468-7EBD7691CB7C}" type="slidenum">
              <a:rPr lang="ar-SA"/>
              <a:pPr/>
              <a:t>21</a:t>
            </a:fld>
            <a:endParaRPr lang="en-GB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86371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8637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86374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8637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86377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86378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79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86380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8638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86383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8638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86386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86387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88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86389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86390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1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86392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93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94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6395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86396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86397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8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86399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86400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1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86402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403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404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405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6406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407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408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409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410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86411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86412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6413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6414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6415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6416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6417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86418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453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6454" name="Line 86"/>
          <p:cNvSpPr>
            <a:spLocks noChangeShapeType="1"/>
          </p:cNvSpPr>
          <p:nvPr/>
        </p:nvSpPr>
        <p:spPr bwMode="auto">
          <a:xfrm>
            <a:off x="1676400" y="4419600"/>
            <a:ext cx="457200" cy="1524000"/>
          </a:xfrm>
          <a:prstGeom prst="line">
            <a:avLst/>
          </a:prstGeom>
          <a:noFill/>
          <a:ln w="9525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C645-0975-4589-B2DD-57D6031C20FF}" type="slidenum">
              <a:rPr lang="ar-SA"/>
              <a:pPr/>
              <a:t>22</a:t>
            </a:fld>
            <a:endParaRPr lang="en-GB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87395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397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87398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00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87401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87402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03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87404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87405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87407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87408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09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87410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87411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12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87413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87414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15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87416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17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87420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87421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22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87423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87424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25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87426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27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28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29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7430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31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32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33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34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87435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87436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7437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7438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7439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7440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7441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87442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7477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87478" name="Line 86"/>
          <p:cNvSpPr>
            <a:spLocks noChangeShapeType="1"/>
          </p:cNvSpPr>
          <p:nvPr/>
        </p:nvSpPr>
        <p:spPr bwMode="auto">
          <a:xfrm>
            <a:off x="1447800" y="5181600"/>
            <a:ext cx="685800" cy="685800"/>
          </a:xfrm>
          <a:prstGeom prst="line">
            <a:avLst/>
          </a:prstGeom>
          <a:noFill/>
          <a:ln w="9525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4817E-5923-4975-BF62-664F7A005E51}" type="slidenum">
              <a:rPr lang="ar-SA"/>
              <a:pPr/>
              <a:t>23</a:t>
            </a:fld>
            <a:endParaRPr lang="en-GB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</a:t>
            </a:r>
            <a:endParaRPr lang="en-GB"/>
          </a:p>
        </p:txBody>
      </p:sp>
      <p:grpSp>
        <p:nvGrpSpPr>
          <p:cNvPr id="193539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93540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41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93542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93543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44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93545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93546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47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93548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93549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93551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93552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3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93554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93555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6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93557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93558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9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93560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61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62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3563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93564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93565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66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93567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93568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69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93570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71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72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73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3574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75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76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77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3578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93579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93580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3581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3582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3583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3584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3585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93586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3621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F1BCC-D547-4A89-9485-5C1DB8C573FF}" type="slidenum">
              <a:rPr lang="ar-SA"/>
              <a:pPr/>
              <a:t>24</a:t>
            </a:fld>
            <a:endParaRPr lang="en-GB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22211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2221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sp>
        <p:nvSpPr>
          <p:cNvPr id="222250" name="Text Box 42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5D840-58D1-42FE-A62B-673518499C85}" type="slidenum">
              <a:rPr lang="ar-SA"/>
              <a:pPr/>
              <a:t>25</a:t>
            </a:fld>
            <a:endParaRPr lang="en-GB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24259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24260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1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24262" name="Group 6"/>
          <p:cNvGrpSpPr>
            <a:grpSpLocks/>
          </p:cNvGrpSpPr>
          <p:nvPr/>
        </p:nvGrpSpPr>
        <p:grpSpPr bwMode="auto">
          <a:xfrm>
            <a:off x="5867400" y="2514600"/>
            <a:ext cx="457200" cy="457200"/>
            <a:chOff x="1344" y="1248"/>
            <a:chExt cx="288" cy="288"/>
          </a:xfrm>
        </p:grpSpPr>
        <p:sp>
          <p:nvSpPr>
            <p:cNvPr id="224263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4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24265" name="Group 9"/>
          <p:cNvGrpSpPr>
            <a:grpSpLocks/>
          </p:cNvGrpSpPr>
          <p:nvPr/>
        </p:nvGrpSpPr>
        <p:grpSpPr bwMode="auto">
          <a:xfrm>
            <a:off x="1905000" y="2667000"/>
            <a:ext cx="457200" cy="457200"/>
            <a:chOff x="1344" y="1248"/>
            <a:chExt cx="288" cy="288"/>
          </a:xfrm>
        </p:grpSpPr>
        <p:sp>
          <p:nvSpPr>
            <p:cNvPr id="224266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7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24268" name="Group 12"/>
          <p:cNvGrpSpPr>
            <a:grpSpLocks/>
          </p:cNvGrpSpPr>
          <p:nvPr/>
        </p:nvGrpSpPr>
        <p:grpSpPr bwMode="auto">
          <a:xfrm>
            <a:off x="4191000" y="3124200"/>
            <a:ext cx="457200" cy="457200"/>
            <a:chOff x="1344" y="1248"/>
            <a:chExt cx="288" cy="288"/>
          </a:xfrm>
        </p:grpSpPr>
        <p:sp>
          <p:nvSpPr>
            <p:cNvPr id="224269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0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sp>
        <p:nvSpPr>
          <p:cNvPr id="224290" name="Line 34"/>
          <p:cNvSpPr>
            <a:spLocks noChangeShapeType="1"/>
          </p:cNvSpPr>
          <p:nvPr/>
        </p:nvSpPr>
        <p:spPr bwMode="auto">
          <a:xfrm>
            <a:off x="4343400" y="24384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91" name="Line 35"/>
          <p:cNvSpPr>
            <a:spLocks noChangeShapeType="1"/>
          </p:cNvSpPr>
          <p:nvPr/>
        </p:nvSpPr>
        <p:spPr bwMode="auto">
          <a:xfrm>
            <a:off x="43434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92" name="Line 36"/>
          <p:cNvSpPr>
            <a:spLocks noChangeShapeType="1"/>
          </p:cNvSpPr>
          <p:nvPr/>
        </p:nvSpPr>
        <p:spPr bwMode="auto">
          <a:xfrm flipH="1">
            <a:off x="2133600" y="24384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93" name="Text Box 37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  <p:sp>
        <p:nvSpPr>
          <p:cNvPr id="224295" name="Text Box 39"/>
          <p:cNvSpPr txBox="1">
            <a:spLocks noChangeArrowheads="1"/>
          </p:cNvSpPr>
          <p:nvPr/>
        </p:nvSpPr>
        <p:spPr bwMode="auto">
          <a:xfrm>
            <a:off x="48006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75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4296" name="Text Box 40"/>
          <p:cNvSpPr txBox="1">
            <a:spLocks noChangeArrowheads="1"/>
          </p:cNvSpPr>
          <p:nvPr/>
        </p:nvSpPr>
        <p:spPr bwMode="auto">
          <a:xfrm>
            <a:off x="2895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118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4297" name="Text Box 41"/>
          <p:cNvSpPr txBox="1">
            <a:spLocks noChangeArrowheads="1"/>
          </p:cNvSpPr>
          <p:nvPr/>
        </p:nvSpPr>
        <p:spPr bwMode="auto">
          <a:xfrm>
            <a:off x="43434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140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4298" name="Text Box 42"/>
          <p:cNvSpPr txBox="1">
            <a:spLocks noChangeArrowheads="1"/>
          </p:cNvSpPr>
          <p:nvPr/>
        </p:nvSpPr>
        <p:spPr bwMode="auto">
          <a:xfrm>
            <a:off x="5181600" y="2605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[374]</a:t>
            </a:r>
            <a:endParaRPr lang="en-GB" sz="1800"/>
          </a:p>
        </p:txBody>
      </p:sp>
      <p:sp>
        <p:nvSpPr>
          <p:cNvPr id="224299" name="Text Box 43"/>
          <p:cNvSpPr txBox="1">
            <a:spLocks noChangeArrowheads="1"/>
          </p:cNvSpPr>
          <p:nvPr/>
        </p:nvSpPr>
        <p:spPr bwMode="auto">
          <a:xfrm>
            <a:off x="1143000" y="2667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[329]</a:t>
            </a:r>
            <a:endParaRPr lang="en-GB" sz="1800"/>
          </a:p>
        </p:txBody>
      </p:sp>
      <p:sp>
        <p:nvSpPr>
          <p:cNvPr id="224300" name="Text Box 44"/>
          <p:cNvSpPr txBox="1">
            <a:spLocks noChangeArrowheads="1"/>
          </p:cNvSpPr>
          <p:nvPr/>
        </p:nvSpPr>
        <p:spPr bwMode="auto">
          <a:xfrm>
            <a:off x="3505200" y="3214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F1D0-B9D5-44C6-9BED-FE643E801E23}" type="slidenum">
              <a:rPr lang="ar-SA"/>
              <a:pPr/>
              <a:t>26</a:t>
            </a:fld>
            <a:endParaRPr lang="en-GB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25283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25284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85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25286" name="Group 6"/>
          <p:cNvGrpSpPr>
            <a:grpSpLocks/>
          </p:cNvGrpSpPr>
          <p:nvPr/>
        </p:nvGrpSpPr>
        <p:grpSpPr bwMode="auto">
          <a:xfrm>
            <a:off x="5867400" y="2514600"/>
            <a:ext cx="457200" cy="457200"/>
            <a:chOff x="1344" y="1248"/>
            <a:chExt cx="288" cy="288"/>
          </a:xfrm>
        </p:grpSpPr>
        <p:sp>
          <p:nvSpPr>
            <p:cNvPr id="225287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88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25289" name="Group 9"/>
          <p:cNvGrpSpPr>
            <a:grpSpLocks/>
          </p:cNvGrpSpPr>
          <p:nvPr/>
        </p:nvGrpSpPr>
        <p:grpSpPr bwMode="auto">
          <a:xfrm>
            <a:off x="1905000" y="2667000"/>
            <a:ext cx="457200" cy="457200"/>
            <a:chOff x="1344" y="1248"/>
            <a:chExt cx="288" cy="288"/>
          </a:xfrm>
        </p:grpSpPr>
        <p:sp>
          <p:nvSpPr>
            <p:cNvPr id="225290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1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25292" name="Group 12"/>
          <p:cNvGrpSpPr>
            <a:grpSpLocks/>
          </p:cNvGrpSpPr>
          <p:nvPr/>
        </p:nvGrpSpPr>
        <p:grpSpPr bwMode="auto">
          <a:xfrm>
            <a:off x="4191000" y="3124200"/>
            <a:ext cx="457200" cy="457200"/>
            <a:chOff x="1344" y="1248"/>
            <a:chExt cx="288" cy="288"/>
          </a:xfrm>
        </p:grpSpPr>
        <p:sp>
          <p:nvSpPr>
            <p:cNvPr id="225293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4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25295" name="Group 15"/>
          <p:cNvGrpSpPr>
            <a:grpSpLocks/>
          </p:cNvGrpSpPr>
          <p:nvPr/>
        </p:nvGrpSpPr>
        <p:grpSpPr bwMode="auto">
          <a:xfrm>
            <a:off x="5943600" y="4038600"/>
            <a:ext cx="457200" cy="457200"/>
            <a:chOff x="1344" y="1248"/>
            <a:chExt cx="288" cy="288"/>
          </a:xfrm>
        </p:grpSpPr>
        <p:sp>
          <p:nvSpPr>
            <p:cNvPr id="225296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7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25301" name="Line 21"/>
          <p:cNvSpPr>
            <a:spLocks noChangeShapeType="1"/>
          </p:cNvSpPr>
          <p:nvPr/>
        </p:nvSpPr>
        <p:spPr bwMode="auto">
          <a:xfrm>
            <a:off x="4419600" y="35814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03" name="Text Box 23"/>
          <p:cNvSpPr txBox="1">
            <a:spLocks noChangeArrowheads="1"/>
          </p:cNvSpPr>
          <p:nvPr/>
        </p:nvSpPr>
        <p:spPr bwMode="auto">
          <a:xfrm>
            <a:off x="49530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99</a:t>
            </a:r>
            <a:endParaRPr lang="en-GB" sz="1800" b="1">
              <a:solidFill>
                <a:schemeClr val="accent2"/>
              </a:solidFill>
            </a:endParaRPr>
          </a:p>
        </p:txBody>
      </p:sp>
      <p:grpSp>
        <p:nvGrpSpPr>
          <p:cNvPr id="225305" name="Group 25"/>
          <p:cNvGrpSpPr>
            <a:grpSpLocks/>
          </p:cNvGrpSpPr>
          <p:nvPr/>
        </p:nvGrpSpPr>
        <p:grpSpPr bwMode="auto">
          <a:xfrm>
            <a:off x="1981200" y="4038600"/>
            <a:ext cx="457200" cy="457200"/>
            <a:chOff x="1344" y="1248"/>
            <a:chExt cx="288" cy="288"/>
          </a:xfrm>
        </p:grpSpPr>
        <p:sp>
          <p:nvSpPr>
            <p:cNvPr id="225306" name="Oval 2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07" name="Text Box 2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25308" name="Group 28"/>
          <p:cNvGrpSpPr>
            <a:grpSpLocks/>
          </p:cNvGrpSpPr>
          <p:nvPr/>
        </p:nvGrpSpPr>
        <p:grpSpPr bwMode="auto">
          <a:xfrm>
            <a:off x="4267200" y="4267200"/>
            <a:ext cx="457200" cy="457200"/>
            <a:chOff x="1344" y="1248"/>
            <a:chExt cx="288" cy="288"/>
          </a:xfrm>
        </p:grpSpPr>
        <p:sp>
          <p:nvSpPr>
            <p:cNvPr id="225309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10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sp>
        <p:nvSpPr>
          <p:cNvPr id="225311" name="Line 31"/>
          <p:cNvSpPr>
            <a:spLocks noChangeShapeType="1"/>
          </p:cNvSpPr>
          <p:nvPr/>
        </p:nvSpPr>
        <p:spPr bwMode="auto">
          <a:xfrm flipH="1">
            <a:off x="2133600" y="35814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13" name="Text Box 33"/>
          <p:cNvSpPr txBox="1">
            <a:spLocks noChangeArrowheads="1"/>
          </p:cNvSpPr>
          <p:nvPr/>
        </p:nvSpPr>
        <p:spPr bwMode="auto">
          <a:xfrm>
            <a:off x="3048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80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5314" name="Line 34"/>
          <p:cNvSpPr>
            <a:spLocks noChangeShapeType="1"/>
          </p:cNvSpPr>
          <p:nvPr/>
        </p:nvSpPr>
        <p:spPr bwMode="auto">
          <a:xfrm>
            <a:off x="4343400" y="24384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15" name="Line 35"/>
          <p:cNvSpPr>
            <a:spLocks noChangeShapeType="1"/>
          </p:cNvSpPr>
          <p:nvPr/>
        </p:nvSpPr>
        <p:spPr bwMode="auto">
          <a:xfrm>
            <a:off x="43434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16" name="Line 36"/>
          <p:cNvSpPr>
            <a:spLocks noChangeShapeType="1"/>
          </p:cNvSpPr>
          <p:nvPr/>
        </p:nvSpPr>
        <p:spPr bwMode="auto">
          <a:xfrm flipH="1">
            <a:off x="2133600" y="24384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17" name="Text Box 37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  <p:sp>
        <p:nvSpPr>
          <p:cNvPr id="225319" name="Text Box 39"/>
          <p:cNvSpPr txBox="1">
            <a:spLocks noChangeArrowheads="1"/>
          </p:cNvSpPr>
          <p:nvPr/>
        </p:nvSpPr>
        <p:spPr bwMode="auto">
          <a:xfrm>
            <a:off x="48006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75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5320" name="Text Box 40"/>
          <p:cNvSpPr txBox="1">
            <a:spLocks noChangeArrowheads="1"/>
          </p:cNvSpPr>
          <p:nvPr/>
        </p:nvSpPr>
        <p:spPr bwMode="auto">
          <a:xfrm>
            <a:off x="2895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118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5321" name="Text Box 41"/>
          <p:cNvSpPr txBox="1">
            <a:spLocks noChangeArrowheads="1"/>
          </p:cNvSpPr>
          <p:nvPr/>
        </p:nvSpPr>
        <p:spPr bwMode="auto">
          <a:xfrm>
            <a:off x="43434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140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5322" name="Text Box 42"/>
          <p:cNvSpPr txBox="1">
            <a:spLocks noChangeArrowheads="1"/>
          </p:cNvSpPr>
          <p:nvPr/>
        </p:nvSpPr>
        <p:spPr bwMode="auto">
          <a:xfrm>
            <a:off x="5181600" y="2605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[374]</a:t>
            </a:r>
            <a:endParaRPr lang="en-GB" sz="1800"/>
          </a:p>
        </p:txBody>
      </p:sp>
      <p:sp>
        <p:nvSpPr>
          <p:cNvPr id="225323" name="Text Box 43"/>
          <p:cNvSpPr txBox="1">
            <a:spLocks noChangeArrowheads="1"/>
          </p:cNvSpPr>
          <p:nvPr/>
        </p:nvSpPr>
        <p:spPr bwMode="auto">
          <a:xfrm>
            <a:off x="1143000" y="2667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[329]</a:t>
            </a:r>
            <a:endParaRPr lang="en-GB" sz="1800"/>
          </a:p>
        </p:txBody>
      </p:sp>
      <p:sp>
        <p:nvSpPr>
          <p:cNvPr id="225324" name="Text Box 44"/>
          <p:cNvSpPr txBox="1">
            <a:spLocks noChangeArrowheads="1"/>
          </p:cNvSpPr>
          <p:nvPr/>
        </p:nvSpPr>
        <p:spPr bwMode="auto">
          <a:xfrm>
            <a:off x="3505200" y="3214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  <p:sp>
        <p:nvSpPr>
          <p:cNvPr id="225325" name="Text Box 45"/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[193]</a:t>
            </a:r>
            <a:endParaRPr lang="en-GB" sz="1800"/>
          </a:p>
        </p:txBody>
      </p:sp>
      <p:sp>
        <p:nvSpPr>
          <p:cNvPr id="225326" name="Line 46"/>
          <p:cNvSpPr>
            <a:spLocks noChangeShapeType="1"/>
          </p:cNvSpPr>
          <p:nvPr/>
        </p:nvSpPr>
        <p:spPr bwMode="auto">
          <a:xfrm>
            <a:off x="4419600" y="3581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27" name="Text Box 47"/>
          <p:cNvSpPr txBox="1">
            <a:spLocks noChangeArrowheads="1"/>
          </p:cNvSpPr>
          <p:nvPr/>
        </p:nvSpPr>
        <p:spPr bwMode="auto">
          <a:xfrm>
            <a:off x="3581400" y="4357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[366]</a:t>
            </a:r>
            <a:endParaRPr lang="en-GB" sz="1800"/>
          </a:p>
        </p:txBody>
      </p:sp>
      <p:sp>
        <p:nvSpPr>
          <p:cNvPr id="225328" name="Text Box 48"/>
          <p:cNvSpPr txBox="1">
            <a:spLocks noChangeArrowheads="1"/>
          </p:cNvSpPr>
          <p:nvPr/>
        </p:nvSpPr>
        <p:spPr bwMode="auto">
          <a:xfrm>
            <a:off x="6400800" y="4038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[178]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BE88-D56C-448A-B1DE-BD5597EFE0DD}" type="slidenum">
              <a:rPr lang="ar-SA"/>
              <a:pPr/>
              <a:t>27</a:t>
            </a:fld>
            <a:endParaRPr lang="en-GB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26307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26308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09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26310" name="Group 6"/>
          <p:cNvGrpSpPr>
            <a:grpSpLocks/>
          </p:cNvGrpSpPr>
          <p:nvPr/>
        </p:nvGrpSpPr>
        <p:grpSpPr bwMode="auto">
          <a:xfrm>
            <a:off x="5867400" y="2514600"/>
            <a:ext cx="457200" cy="457200"/>
            <a:chOff x="1344" y="1248"/>
            <a:chExt cx="288" cy="288"/>
          </a:xfrm>
        </p:grpSpPr>
        <p:sp>
          <p:nvSpPr>
            <p:cNvPr id="226311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2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26313" name="Group 9"/>
          <p:cNvGrpSpPr>
            <a:grpSpLocks/>
          </p:cNvGrpSpPr>
          <p:nvPr/>
        </p:nvGrpSpPr>
        <p:grpSpPr bwMode="auto">
          <a:xfrm>
            <a:off x="1905000" y="2667000"/>
            <a:ext cx="457200" cy="457200"/>
            <a:chOff x="1344" y="1248"/>
            <a:chExt cx="288" cy="288"/>
          </a:xfrm>
        </p:grpSpPr>
        <p:sp>
          <p:nvSpPr>
            <p:cNvPr id="226314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5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26316" name="Group 12"/>
          <p:cNvGrpSpPr>
            <a:grpSpLocks/>
          </p:cNvGrpSpPr>
          <p:nvPr/>
        </p:nvGrpSpPr>
        <p:grpSpPr bwMode="auto">
          <a:xfrm>
            <a:off x="4191000" y="3124200"/>
            <a:ext cx="457200" cy="457200"/>
            <a:chOff x="1344" y="1248"/>
            <a:chExt cx="288" cy="288"/>
          </a:xfrm>
        </p:grpSpPr>
        <p:sp>
          <p:nvSpPr>
            <p:cNvPr id="226317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8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26319" name="Group 15"/>
          <p:cNvGrpSpPr>
            <a:grpSpLocks/>
          </p:cNvGrpSpPr>
          <p:nvPr/>
        </p:nvGrpSpPr>
        <p:grpSpPr bwMode="auto">
          <a:xfrm>
            <a:off x="5943600" y="4038600"/>
            <a:ext cx="457200" cy="457200"/>
            <a:chOff x="1344" y="1248"/>
            <a:chExt cx="288" cy="288"/>
          </a:xfrm>
        </p:grpSpPr>
        <p:sp>
          <p:nvSpPr>
            <p:cNvPr id="226320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1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226322" name="Group 18"/>
          <p:cNvGrpSpPr>
            <a:grpSpLocks/>
          </p:cNvGrpSpPr>
          <p:nvPr/>
        </p:nvGrpSpPr>
        <p:grpSpPr bwMode="auto">
          <a:xfrm>
            <a:off x="6781800" y="5257800"/>
            <a:ext cx="457200" cy="457200"/>
            <a:chOff x="1344" y="1248"/>
            <a:chExt cx="288" cy="288"/>
          </a:xfrm>
        </p:grpSpPr>
        <p:sp>
          <p:nvSpPr>
            <p:cNvPr id="226323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4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26325" name="Line 21"/>
          <p:cNvSpPr>
            <a:spLocks noChangeShapeType="1"/>
          </p:cNvSpPr>
          <p:nvPr/>
        </p:nvSpPr>
        <p:spPr bwMode="auto">
          <a:xfrm>
            <a:off x="4419600" y="35814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26" name="Line 22"/>
          <p:cNvSpPr>
            <a:spLocks noChangeShapeType="1"/>
          </p:cNvSpPr>
          <p:nvPr/>
        </p:nvSpPr>
        <p:spPr bwMode="auto">
          <a:xfrm>
            <a:off x="6172200" y="44958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27" name="Text Box 23"/>
          <p:cNvSpPr txBox="1">
            <a:spLocks noChangeArrowheads="1"/>
          </p:cNvSpPr>
          <p:nvPr/>
        </p:nvSpPr>
        <p:spPr bwMode="auto">
          <a:xfrm>
            <a:off x="49530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99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6328" name="Text Box 24"/>
          <p:cNvSpPr txBox="1">
            <a:spLocks noChangeArrowheads="1"/>
          </p:cNvSpPr>
          <p:nvPr/>
        </p:nvSpPr>
        <p:spPr bwMode="auto">
          <a:xfrm>
            <a:off x="6477000" y="4572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211</a:t>
            </a:r>
            <a:endParaRPr lang="en-GB" sz="1800" b="1">
              <a:solidFill>
                <a:schemeClr val="accent2"/>
              </a:solidFill>
            </a:endParaRPr>
          </a:p>
        </p:txBody>
      </p:sp>
      <p:grpSp>
        <p:nvGrpSpPr>
          <p:cNvPr id="226329" name="Group 25"/>
          <p:cNvGrpSpPr>
            <a:grpSpLocks/>
          </p:cNvGrpSpPr>
          <p:nvPr/>
        </p:nvGrpSpPr>
        <p:grpSpPr bwMode="auto">
          <a:xfrm>
            <a:off x="1981200" y="4038600"/>
            <a:ext cx="457200" cy="457200"/>
            <a:chOff x="1344" y="1248"/>
            <a:chExt cx="288" cy="288"/>
          </a:xfrm>
        </p:grpSpPr>
        <p:sp>
          <p:nvSpPr>
            <p:cNvPr id="226330" name="Oval 2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31" name="Text Box 2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26332" name="Group 28"/>
          <p:cNvGrpSpPr>
            <a:grpSpLocks/>
          </p:cNvGrpSpPr>
          <p:nvPr/>
        </p:nvGrpSpPr>
        <p:grpSpPr bwMode="auto">
          <a:xfrm>
            <a:off x="4267200" y="4267200"/>
            <a:ext cx="457200" cy="457200"/>
            <a:chOff x="1344" y="1248"/>
            <a:chExt cx="288" cy="288"/>
          </a:xfrm>
        </p:grpSpPr>
        <p:sp>
          <p:nvSpPr>
            <p:cNvPr id="226333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34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sp>
        <p:nvSpPr>
          <p:cNvPr id="226335" name="Line 31"/>
          <p:cNvSpPr>
            <a:spLocks noChangeShapeType="1"/>
          </p:cNvSpPr>
          <p:nvPr/>
        </p:nvSpPr>
        <p:spPr bwMode="auto">
          <a:xfrm flipH="1">
            <a:off x="2133600" y="35814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36" name="Line 32"/>
          <p:cNvSpPr>
            <a:spLocks noChangeShapeType="1"/>
          </p:cNvSpPr>
          <p:nvPr/>
        </p:nvSpPr>
        <p:spPr bwMode="auto">
          <a:xfrm flipH="1">
            <a:off x="5562600" y="44958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37" name="Text Box 33"/>
          <p:cNvSpPr txBox="1">
            <a:spLocks noChangeArrowheads="1"/>
          </p:cNvSpPr>
          <p:nvPr/>
        </p:nvSpPr>
        <p:spPr bwMode="auto">
          <a:xfrm>
            <a:off x="3048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80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6338" name="Line 34"/>
          <p:cNvSpPr>
            <a:spLocks noChangeShapeType="1"/>
          </p:cNvSpPr>
          <p:nvPr/>
        </p:nvSpPr>
        <p:spPr bwMode="auto">
          <a:xfrm>
            <a:off x="4343400" y="24384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39" name="Line 35"/>
          <p:cNvSpPr>
            <a:spLocks noChangeShapeType="1"/>
          </p:cNvSpPr>
          <p:nvPr/>
        </p:nvSpPr>
        <p:spPr bwMode="auto">
          <a:xfrm>
            <a:off x="43434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40" name="Line 36"/>
          <p:cNvSpPr>
            <a:spLocks noChangeShapeType="1"/>
          </p:cNvSpPr>
          <p:nvPr/>
        </p:nvSpPr>
        <p:spPr bwMode="auto">
          <a:xfrm flipH="1">
            <a:off x="2133600" y="24384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41" name="Text Box 37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  <p:sp>
        <p:nvSpPr>
          <p:cNvPr id="226342" name="Text Box 38"/>
          <p:cNvSpPr txBox="1">
            <a:spLocks noChangeArrowheads="1"/>
          </p:cNvSpPr>
          <p:nvPr/>
        </p:nvSpPr>
        <p:spPr bwMode="auto">
          <a:xfrm>
            <a:off x="6553200" y="58674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sp>
        <p:nvSpPr>
          <p:cNvPr id="226343" name="Text Box 39"/>
          <p:cNvSpPr txBox="1">
            <a:spLocks noChangeArrowheads="1"/>
          </p:cNvSpPr>
          <p:nvPr/>
        </p:nvSpPr>
        <p:spPr bwMode="auto">
          <a:xfrm>
            <a:off x="48006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75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6344" name="Text Box 40"/>
          <p:cNvSpPr txBox="1">
            <a:spLocks noChangeArrowheads="1"/>
          </p:cNvSpPr>
          <p:nvPr/>
        </p:nvSpPr>
        <p:spPr bwMode="auto">
          <a:xfrm>
            <a:off x="2895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118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6345" name="Text Box 41"/>
          <p:cNvSpPr txBox="1">
            <a:spLocks noChangeArrowheads="1"/>
          </p:cNvSpPr>
          <p:nvPr/>
        </p:nvSpPr>
        <p:spPr bwMode="auto">
          <a:xfrm>
            <a:off x="43434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140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6346" name="Text Box 42"/>
          <p:cNvSpPr txBox="1">
            <a:spLocks noChangeArrowheads="1"/>
          </p:cNvSpPr>
          <p:nvPr/>
        </p:nvSpPr>
        <p:spPr bwMode="auto">
          <a:xfrm>
            <a:off x="5181600" y="2605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[374]</a:t>
            </a:r>
            <a:endParaRPr lang="en-GB" sz="1800"/>
          </a:p>
        </p:txBody>
      </p:sp>
      <p:sp>
        <p:nvSpPr>
          <p:cNvPr id="226347" name="Text Box 43"/>
          <p:cNvSpPr txBox="1">
            <a:spLocks noChangeArrowheads="1"/>
          </p:cNvSpPr>
          <p:nvPr/>
        </p:nvSpPr>
        <p:spPr bwMode="auto">
          <a:xfrm>
            <a:off x="1143000" y="2667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[329]</a:t>
            </a:r>
            <a:endParaRPr lang="en-GB" sz="1800"/>
          </a:p>
        </p:txBody>
      </p:sp>
      <p:sp>
        <p:nvSpPr>
          <p:cNvPr id="226348" name="Text Box 44"/>
          <p:cNvSpPr txBox="1">
            <a:spLocks noChangeArrowheads="1"/>
          </p:cNvSpPr>
          <p:nvPr/>
        </p:nvSpPr>
        <p:spPr bwMode="auto">
          <a:xfrm>
            <a:off x="3505200" y="3214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  <p:sp>
        <p:nvSpPr>
          <p:cNvPr id="226349" name="Text Box 45"/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[193]</a:t>
            </a:r>
            <a:endParaRPr lang="en-GB" sz="1800"/>
          </a:p>
        </p:txBody>
      </p:sp>
      <p:sp>
        <p:nvSpPr>
          <p:cNvPr id="226350" name="Line 46"/>
          <p:cNvSpPr>
            <a:spLocks noChangeShapeType="1"/>
          </p:cNvSpPr>
          <p:nvPr/>
        </p:nvSpPr>
        <p:spPr bwMode="auto">
          <a:xfrm>
            <a:off x="4419600" y="3581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51" name="Text Box 47"/>
          <p:cNvSpPr txBox="1">
            <a:spLocks noChangeArrowheads="1"/>
          </p:cNvSpPr>
          <p:nvPr/>
        </p:nvSpPr>
        <p:spPr bwMode="auto">
          <a:xfrm>
            <a:off x="3581400" y="4357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[366]</a:t>
            </a:r>
            <a:endParaRPr lang="en-GB" sz="1800"/>
          </a:p>
        </p:txBody>
      </p:sp>
      <p:sp>
        <p:nvSpPr>
          <p:cNvPr id="226352" name="Text Box 48"/>
          <p:cNvSpPr txBox="1">
            <a:spLocks noChangeArrowheads="1"/>
          </p:cNvSpPr>
          <p:nvPr/>
        </p:nvSpPr>
        <p:spPr bwMode="auto">
          <a:xfrm>
            <a:off x="6400800" y="4038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[178]</a:t>
            </a:r>
            <a:endParaRPr lang="en-GB" sz="1800"/>
          </a:p>
        </p:txBody>
      </p:sp>
      <p:grpSp>
        <p:nvGrpSpPr>
          <p:cNvPr id="226353" name="Group 49"/>
          <p:cNvGrpSpPr>
            <a:grpSpLocks/>
          </p:cNvGrpSpPr>
          <p:nvPr/>
        </p:nvGrpSpPr>
        <p:grpSpPr bwMode="auto">
          <a:xfrm>
            <a:off x="5334000" y="5334000"/>
            <a:ext cx="457200" cy="457200"/>
            <a:chOff x="1344" y="1248"/>
            <a:chExt cx="288" cy="288"/>
          </a:xfrm>
        </p:grpSpPr>
        <p:sp>
          <p:nvSpPr>
            <p:cNvPr id="226354" name="Oval 5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55" name="Text Box 5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sp>
        <p:nvSpPr>
          <p:cNvPr id="226356" name="Text Box 52"/>
          <p:cNvSpPr txBox="1">
            <a:spLocks noChangeArrowheads="1"/>
          </p:cNvSpPr>
          <p:nvPr/>
        </p:nvSpPr>
        <p:spPr bwMode="auto">
          <a:xfrm>
            <a:off x="7239000" y="5257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[0]</a:t>
            </a:r>
            <a:endParaRPr lang="en-GB" sz="1800"/>
          </a:p>
        </p:txBody>
      </p:sp>
      <p:sp>
        <p:nvSpPr>
          <p:cNvPr id="226357" name="Text Box 53"/>
          <p:cNvSpPr txBox="1">
            <a:spLocks noChangeArrowheads="1"/>
          </p:cNvSpPr>
          <p:nvPr/>
        </p:nvSpPr>
        <p:spPr bwMode="auto">
          <a:xfrm>
            <a:off x="4648200" y="5334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570B-222A-48FA-94CD-96517BE14A46}" type="slidenum">
              <a:rPr lang="ar-SA"/>
              <a:pPr/>
              <a:t>28</a:t>
            </a:fld>
            <a:endParaRPr lang="en-GB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27331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2733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27334" name="Group 6"/>
          <p:cNvGrpSpPr>
            <a:grpSpLocks/>
          </p:cNvGrpSpPr>
          <p:nvPr/>
        </p:nvGrpSpPr>
        <p:grpSpPr bwMode="auto">
          <a:xfrm>
            <a:off x="5867400" y="2514600"/>
            <a:ext cx="457200" cy="457200"/>
            <a:chOff x="1344" y="1248"/>
            <a:chExt cx="288" cy="288"/>
          </a:xfrm>
        </p:grpSpPr>
        <p:sp>
          <p:nvSpPr>
            <p:cNvPr id="22733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27337" name="Group 9"/>
          <p:cNvGrpSpPr>
            <a:grpSpLocks/>
          </p:cNvGrpSpPr>
          <p:nvPr/>
        </p:nvGrpSpPr>
        <p:grpSpPr bwMode="auto">
          <a:xfrm>
            <a:off x="1905000" y="2667000"/>
            <a:ext cx="457200" cy="457200"/>
            <a:chOff x="1344" y="1248"/>
            <a:chExt cx="288" cy="288"/>
          </a:xfrm>
        </p:grpSpPr>
        <p:sp>
          <p:nvSpPr>
            <p:cNvPr id="227338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9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27340" name="Group 12"/>
          <p:cNvGrpSpPr>
            <a:grpSpLocks/>
          </p:cNvGrpSpPr>
          <p:nvPr/>
        </p:nvGrpSpPr>
        <p:grpSpPr bwMode="auto">
          <a:xfrm>
            <a:off x="4191000" y="3124200"/>
            <a:ext cx="457200" cy="457200"/>
            <a:chOff x="1344" y="1248"/>
            <a:chExt cx="288" cy="288"/>
          </a:xfrm>
        </p:grpSpPr>
        <p:sp>
          <p:nvSpPr>
            <p:cNvPr id="22734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4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27343" name="Group 15"/>
          <p:cNvGrpSpPr>
            <a:grpSpLocks/>
          </p:cNvGrpSpPr>
          <p:nvPr/>
        </p:nvGrpSpPr>
        <p:grpSpPr bwMode="auto">
          <a:xfrm>
            <a:off x="5943600" y="4038600"/>
            <a:ext cx="457200" cy="457200"/>
            <a:chOff x="1344" y="1248"/>
            <a:chExt cx="288" cy="288"/>
          </a:xfrm>
        </p:grpSpPr>
        <p:sp>
          <p:nvSpPr>
            <p:cNvPr id="22734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4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227346" name="Group 18"/>
          <p:cNvGrpSpPr>
            <a:grpSpLocks/>
          </p:cNvGrpSpPr>
          <p:nvPr/>
        </p:nvGrpSpPr>
        <p:grpSpPr bwMode="auto">
          <a:xfrm>
            <a:off x="6781800" y="5257800"/>
            <a:ext cx="457200" cy="457200"/>
            <a:chOff x="1344" y="1248"/>
            <a:chExt cx="288" cy="288"/>
          </a:xfrm>
        </p:grpSpPr>
        <p:sp>
          <p:nvSpPr>
            <p:cNvPr id="227347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48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27349" name="Line 21"/>
          <p:cNvSpPr>
            <a:spLocks noChangeShapeType="1"/>
          </p:cNvSpPr>
          <p:nvPr/>
        </p:nvSpPr>
        <p:spPr bwMode="auto">
          <a:xfrm>
            <a:off x="4419600" y="35814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50" name="Line 22"/>
          <p:cNvSpPr>
            <a:spLocks noChangeShapeType="1"/>
          </p:cNvSpPr>
          <p:nvPr/>
        </p:nvSpPr>
        <p:spPr bwMode="auto">
          <a:xfrm>
            <a:off x="6172200" y="44958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51" name="Text Box 23"/>
          <p:cNvSpPr txBox="1">
            <a:spLocks noChangeArrowheads="1"/>
          </p:cNvSpPr>
          <p:nvPr/>
        </p:nvSpPr>
        <p:spPr bwMode="auto">
          <a:xfrm>
            <a:off x="49530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99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7352" name="Text Box 24"/>
          <p:cNvSpPr txBox="1">
            <a:spLocks noChangeArrowheads="1"/>
          </p:cNvSpPr>
          <p:nvPr/>
        </p:nvSpPr>
        <p:spPr bwMode="auto">
          <a:xfrm>
            <a:off x="6477000" y="4572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211</a:t>
            </a:r>
            <a:endParaRPr lang="en-GB" sz="1800" b="1">
              <a:solidFill>
                <a:schemeClr val="accent2"/>
              </a:solidFill>
            </a:endParaRPr>
          </a:p>
        </p:txBody>
      </p:sp>
      <p:grpSp>
        <p:nvGrpSpPr>
          <p:cNvPr id="227353" name="Group 25"/>
          <p:cNvGrpSpPr>
            <a:grpSpLocks/>
          </p:cNvGrpSpPr>
          <p:nvPr/>
        </p:nvGrpSpPr>
        <p:grpSpPr bwMode="auto">
          <a:xfrm>
            <a:off x="1981200" y="4038600"/>
            <a:ext cx="457200" cy="457200"/>
            <a:chOff x="1344" y="1248"/>
            <a:chExt cx="288" cy="288"/>
          </a:xfrm>
        </p:grpSpPr>
        <p:sp>
          <p:nvSpPr>
            <p:cNvPr id="227354" name="Oval 2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5" name="Text Box 2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27356" name="Group 28"/>
          <p:cNvGrpSpPr>
            <a:grpSpLocks/>
          </p:cNvGrpSpPr>
          <p:nvPr/>
        </p:nvGrpSpPr>
        <p:grpSpPr bwMode="auto">
          <a:xfrm>
            <a:off x="4267200" y="4267200"/>
            <a:ext cx="457200" cy="457200"/>
            <a:chOff x="1344" y="1248"/>
            <a:chExt cx="288" cy="288"/>
          </a:xfrm>
        </p:grpSpPr>
        <p:sp>
          <p:nvSpPr>
            <p:cNvPr id="227357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8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sp>
        <p:nvSpPr>
          <p:cNvPr id="227359" name="Line 31"/>
          <p:cNvSpPr>
            <a:spLocks noChangeShapeType="1"/>
          </p:cNvSpPr>
          <p:nvPr/>
        </p:nvSpPr>
        <p:spPr bwMode="auto">
          <a:xfrm flipH="1">
            <a:off x="2133600" y="35814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60" name="Line 32"/>
          <p:cNvSpPr>
            <a:spLocks noChangeShapeType="1"/>
          </p:cNvSpPr>
          <p:nvPr/>
        </p:nvSpPr>
        <p:spPr bwMode="auto">
          <a:xfrm flipH="1">
            <a:off x="5562600" y="44958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3048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80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7362" name="Line 34"/>
          <p:cNvSpPr>
            <a:spLocks noChangeShapeType="1"/>
          </p:cNvSpPr>
          <p:nvPr/>
        </p:nvSpPr>
        <p:spPr bwMode="auto">
          <a:xfrm>
            <a:off x="4343400" y="24384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63" name="Line 35"/>
          <p:cNvSpPr>
            <a:spLocks noChangeShapeType="1"/>
          </p:cNvSpPr>
          <p:nvPr/>
        </p:nvSpPr>
        <p:spPr bwMode="auto">
          <a:xfrm>
            <a:off x="43434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64" name="Line 36"/>
          <p:cNvSpPr>
            <a:spLocks noChangeShapeType="1"/>
          </p:cNvSpPr>
          <p:nvPr/>
        </p:nvSpPr>
        <p:spPr bwMode="auto">
          <a:xfrm flipH="1">
            <a:off x="2133600" y="24384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65" name="Text Box 37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  <p:sp>
        <p:nvSpPr>
          <p:cNvPr id="227366" name="Text Box 38"/>
          <p:cNvSpPr txBox="1">
            <a:spLocks noChangeArrowheads="1"/>
          </p:cNvSpPr>
          <p:nvPr/>
        </p:nvSpPr>
        <p:spPr bwMode="auto">
          <a:xfrm>
            <a:off x="6553200" y="58674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sp>
        <p:nvSpPr>
          <p:cNvPr id="227367" name="Text Box 39"/>
          <p:cNvSpPr txBox="1">
            <a:spLocks noChangeArrowheads="1"/>
          </p:cNvSpPr>
          <p:nvPr/>
        </p:nvSpPr>
        <p:spPr bwMode="auto">
          <a:xfrm>
            <a:off x="48006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75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7368" name="Text Box 40"/>
          <p:cNvSpPr txBox="1">
            <a:spLocks noChangeArrowheads="1"/>
          </p:cNvSpPr>
          <p:nvPr/>
        </p:nvSpPr>
        <p:spPr bwMode="auto">
          <a:xfrm>
            <a:off x="2895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118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7369" name="Text Box 41"/>
          <p:cNvSpPr txBox="1">
            <a:spLocks noChangeArrowheads="1"/>
          </p:cNvSpPr>
          <p:nvPr/>
        </p:nvSpPr>
        <p:spPr bwMode="auto">
          <a:xfrm>
            <a:off x="43434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140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7370" name="Text Box 42"/>
          <p:cNvSpPr txBox="1">
            <a:spLocks noChangeArrowheads="1"/>
          </p:cNvSpPr>
          <p:nvPr/>
        </p:nvSpPr>
        <p:spPr bwMode="auto">
          <a:xfrm>
            <a:off x="5181600" y="2605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[374]</a:t>
            </a:r>
            <a:endParaRPr lang="en-GB" sz="1800"/>
          </a:p>
        </p:txBody>
      </p:sp>
      <p:sp>
        <p:nvSpPr>
          <p:cNvPr id="227371" name="Text Box 43"/>
          <p:cNvSpPr txBox="1">
            <a:spLocks noChangeArrowheads="1"/>
          </p:cNvSpPr>
          <p:nvPr/>
        </p:nvSpPr>
        <p:spPr bwMode="auto">
          <a:xfrm>
            <a:off x="1143000" y="2667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[329]</a:t>
            </a:r>
            <a:endParaRPr lang="en-GB" sz="1800"/>
          </a:p>
        </p:txBody>
      </p:sp>
      <p:sp>
        <p:nvSpPr>
          <p:cNvPr id="227372" name="Text Box 44"/>
          <p:cNvSpPr txBox="1">
            <a:spLocks noChangeArrowheads="1"/>
          </p:cNvSpPr>
          <p:nvPr/>
        </p:nvSpPr>
        <p:spPr bwMode="auto">
          <a:xfrm>
            <a:off x="3505200" y="3214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  <p:sp>
        <p:nvSpPr>
          <p:cNvPr id="227373" name="Text Box 45"/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[193]</a:t>
            </a:r>
            <a:endParaRPr lang="en-GB" sz="1800"/>
          </a:p>
        </p:txBody>
      </p:sp>
      <p:sp>
        <p:nvSpPr>
          <p:cNvPr id="227374" name="Line 46"/>
          <p:cNvSpPr>
            <a:spLocks noChangeShapeType="1"/>
          </p:cNvSpPr>
          <p:nvPr/>
        </p:nvSpPr>
        <p:spPr bwMode="auto">
          <a:xfrm>
            <a:off x="4419600" y="3581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7375" name="Text Box 47"/>
          <p:cNvSpPr txBox="1">
            <a:spLocks noChangeArrowheads="1"/>
          </p:cNvSpPr>
          <p:nvPr/>
        </p:nvSpPr>
        <p:spPr bwMode="auto">
          <a:xfrm>
            <a:off x="3581400" y="4357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[366]</a:t>
            </a:r>
            <a:endParaRPr lang="en-GB" sz="1800"/>
          </a:p>
        </p:txBody>
      </p:sp>
      <p:sp>
        <p:nvSpPr>
          <p:cNvPr id="227376" name="Text Box 48"/>
          <p:cNvSpPr txBox="1">
            <a:spLocks noChangeArrowheads="1"/>
          </p:cNvSpPr>
          <p:nvPr/>
        </p:nvSpPr>
        <p:spPr bwMode="auto">
          <a:xfrm>
            <a:off x="6400800" y="4038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[178]</a:t>
            </a:r>
            <a:endParaRPr lang="en-GB" sz="1800"/>
          </a:p>
        </p:txBody>
      </p:sp>
      <p:grpSp>
        <p:nvGrpSpPr>
          <p:cNvPr id="227377" name="Group 49"/>
          <p:cNvGrpSpPr>
            <a:grpSpLocks/>
          </p:cNvGrpSpPr>
          <p:nvPr/>
        </p:nvGrpSpPr>
        <p:grpSpPr bwMode="auto">
          <a:xfrm>
            <a:off x="5334000" y="5334000"/>
            <a:ext cx="457200" cy="457200"/>
            <a:chOff x="1344" y="1248"/>
            <a:chExt cx="288" cy="288"/>
          </a:xfrm>
        </p:grpSpPr>
        <p:sp>
          <p:nvSpPr>
            <p:cNvPr id="227378" name="Oval 5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79" name="Text Box 5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sp>
        <p:nvSpPr>
          <p:cNvPr id="227380" name="Text Box 52"/>
          <p:cNvSpPr txBox="1">
            <a:spLocks noChangeArrowheads="1"/>
          </p:cNvSpPr>
          <p:nvPr/>
        </p:nvSpPr>
        <p:spPr bwMode="auto">
          <a:xfrm>
            <a:off x="7239000" y="5257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[0]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27381" name="Text Box 53"/>
          <p:cNvSpPr txBox="1">
            <a:spLocks noChangeArrowheads="1"/>
          </p:cNvSpPr>
          <p:nvPr/>
        </p:nvSpPr>
        <p:spPr bwMode="auto">
          <a:xfrm>
            <a:off x="4648200" y="5334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  <p:sp>
        <p:nvSpPr>
          <p:cNvPr id="227382" name="Text Box 54"/>
          <p:cNvSpPr txBox="1">
            <a:spLocks noChangeArrowheads="1"/>
          </p:cNvSpPr>
          <p:nvPr/>
        </p:nvSpPr>
        <p:spPr bwMode="auto">
          <a:xfrm>
            <a:off x="152400" y="6078538"/>
            <a:ext cx="54864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Path cost(A-E-F-I) = 253 + 178 + 0 = </a:t>
            </a:r>
            <a:r>
              <a:rPr lang="en-US" sz="1800" b="1">
                <a:solidFill>
                  <a:schemeClr val="hlink"/>
                </a:solidFill>
              </a:rPr>
              <a:t>431</a:t>
            </a:r>
          </a:p>
          <a:p>
            <a:pPr>
              <a:spcBef>
                <a:spcPct val="50000"/>
              </a:spcBef>
            </a:pPr>
            <a:r>
              <a:rPr lang="en-US" sz="1800" b="1"/>
              <a:t>dist(A-E-F-I) = 140 + 99 + 211 = </a:t>
            </a:r>
            <a:r>
              <a:rPr lang="en-US" sz="1800" b="1">
                <a:solidFill>
                  <a:schemeClr val="folHlink"/>
                </a:solidFill>
              </a:rPr>
              <a:t>450</a:t>
            </a:r>
            <a:endParaRPr lang="en-GB" sz="1800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D8F7-4010-4595-91E6-C2E1A7E7E0AC}" type="slidenum">
              <a:rPr lang="ar-SA"/>
              <a:pPr/>
              <a:t>29</a:t>
            </a:fld>
            <a:endParaRPr lang="en-GB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Optimal ?</a:t>
            </a:r>
            <a:endParaRPr lang="en-GB"/>
          </a:p>
        </p:txBody>
      </p:sp>
      <p:grpSp>
        <p:nvGrpSpPr>
          <p:cNvPr id="190467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90468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rgbClr val="F466E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69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rgbClr val="F466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90470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90471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2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90473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90474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5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90476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90477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78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90479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90480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rgbClr val="F466E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1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rgbClr val="F466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90482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90483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4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90485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90486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rgbClr val="F466E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87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rgbClr val="F466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90488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89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90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0491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90492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90493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rgbClr val="F466E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4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rgbClr val="F466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90495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90496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rgbClr val="F466E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497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rgbClr val="F466E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90498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99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500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501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0502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503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504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505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506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90507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90508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0509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0510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0511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0512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0513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</a:p>
          <a:p>
            <a:pPr>
              <a:spcBef>
                <a:spcPct val="50000"/>
              </a:spcBef>
            </a:pPr>
            <a:r>
              <a:rPr lang="en-US" sz="1800" b="1"/>
              <a:t>dist(A-E-G-H-I) =140+80+97+101=</a:t>
            </a:r>
            <a:r>
              <a:rPr lang="en-US" sz="1800" b="1">
                <a:solidFill>
                  <a:srgbClr val="F466E0"/>
                </a:solidFill>
              </a:rPr>
              <a:t>418 </a:t>
            </a:r>
            <a:endParaRPr lang="en-GB" sz="1800" b="1">
              <a:solidFill>
                <a:srgbClr val="F466E0"/>
              </a:solidFill>
            </a:endParaRPr>
          </a:p>
        </p:txBody>
      </p:sp>
      <p:graphicFrame>
        <p:nvGraphicFramePr>
          <p:cNvPr id="190514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466E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466E0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466E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466E0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466E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466E0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466E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466E0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466E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466E0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466E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466E0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0549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0550" name="Oval 86"/>
          <p:cNvSpPr>
            <a:spLocks noChangeArrowheads="1"/>
          </p:cNvSpPr>
          <p:nvPr/>
        </p:nvSpPr>
        <p:spPr bwMode="auto">
          <a:xfrm>
            <a:off x="7924800" y="6248400"/>
            <a:ext cx="609600" cy="4572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7BAA-E458-46A8-ADE8-418BF2203C85}" type="slidenum">
              <a:rPr lang="ar-SA"/>
              <a:pPr/>
              <a:t>3</a:t>
            </a:fld>
            <a:endParaRPr lang="en-GB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Using problem specific knowledge to aid searching</a:t>
            </a:r>
            <a:endParaRPr lang="en-GB" sz="380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49530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</a:rPr>
              <a:t>Without incorporating knowledge into searching, one can have no </a:t>
            </a:r>
            <a:r>
              <a:rPr lang="en-US" sz="2400" i="1" dirty="0">
                <a:latin typeface="Times New Roman" pitchFamily="18" charset="0"/>
              </a:rPr>
              <a:t>bias</a:t>
            </a:r>
            <a:r>
              <a:rPr lang="en-US" sz="2400" dirty="0">
                <a:latin typeface="Times New Roman" pitchFamily="18" charset="0"/>
              </a:rPr>
              <a:t> (i.e. a preference) on the search space.</a:t>
            </a:r>
          </a:p>
          <a:p>
            <a:pPr algn="just">
              <a:lnSpc>
                <a:spcPct val="90000"/>
              </a:lnSpc>
            </a:pPr>
            <a:endParaRPr lang="en-US" sz="2400" dirty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</a:rPr>
              <a:t>Without a bias, one is forced to look everywhere to find the answer.  Hence, the complexity of uninformed search is intractable.</a:t>
            </a:r>
          </a:p>
        </p:txBody>
      </p:sp>
      <p:pic>
        <p:nvPicPr>
          <p:cNvPr id="27546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27712" y="3048000"/>
            <a:ext cx="3316288" cy="3052762"/>
          </a:xfrm>
          <a:noFill/>
          <a:ln/>
        </p:spPr>
      </p:pic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6096000" y="21336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Search everywhere!!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181FF-10CF-4B09-833C-C1308C32F605}" type="slidenum">
              <a:rPr lang="ar-SA"/>
              <a:pPr/>
              <a:t>30</a:t>
            </a:fld>
            <a:endParaRPr lang="en-GB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Complete ?</a:t>
            </a:r>
            <a:endParaRPr lang="en-GB"/>
          </a:p>
        </p:txBody>
      </p:sp>
      <p:grpSp>
        <p:nvGrpSpPr>
          <p:cNvPr id="196611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9661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61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96614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9661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61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96617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96618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619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96620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9662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62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96623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9662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62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96626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96627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628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96629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96630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631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96632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33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34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6635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96636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96637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638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96639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96640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641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96642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43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44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45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6646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47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48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49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50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96651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96652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6653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6654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6655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6656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96657" name="Text Box 49"/>
          <p:cNvSpPr txBox="1">
            <a:spLocks noChangeArrowheads="1"/>
          </p:cNvSpPr>
          <p:nvPr/>
        </p:nvSpPr>
        <p:spPr bwMode="auto">
          <a:xfrm>
            <a:off x="3657600" y="59436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f(n) =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= straight-line distance heuristic</a:t>
            </a:r>
            <a:endParaRPr lang="en-GB" sz="1800" b="1"/>
          </a:p>
        </p:txBody>
      </p:sp>
      <p:graphicFrame>
        <p:nvGraphicFramePr>
          <p:cNvPr id="196658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**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250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693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BAC8-9AA7-4606-943E-5BDF3A152833}" type="slidenum">
              <a:rPr lang="ar-SA"/>
              <a:pPr/>
              <a:t>31</a:t>
            </a:fld>
            <a:endParaRPr lang="en-GB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23235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23236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37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sp>
        <p:nvSpPr>
          <p:cNvPr id="223269" name="Text Box 37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2D2D-6EA8-4AA8-A296-7851E6B46FDD}" type="slidenum">
              <a:rPr lang="ar-SA"/>
              <a:pPr/>
              <a:t>32</a:t>
            </a:fld>
            <a:endParaRPr lang="en-GB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28355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28356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57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28358" name="Group 6"/>
          <p:cNvGrpSpPr>
            <a:grpSpLocks/>
          </p:cNvGrpSpPr>
          <p:nvPr/>
        </p:nvGrpSpPr>
        <p:grpSpPr bwMode="auto">
          <a:xfrm>
            <a:off x="5867400" y="2514600"/>
            <a:ext cx="457200" cy="457200"/>
            <a:chOff x="1344" y="1248"/>
            <a:chExt cx="288" cy="288"/>
          </a:xfrm>
        </p:grpSpPr>
        <p:sp>
          <p:nvSpPr>
            <p:cNvPr id="228359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60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28361" name="Group 9"/>
          <p:cNvGrpSpPr>
            <a:grpSpLocks/>
          </p:cNvGrpSpPr>
          <p:nvPr/>
        </p:nvGrpSpPr>
        <p:grpSpPr bwMode="auto">
          <a:xfrm>
            <a:off x="1905000" y="2667000"/>
            <a:ext cx="457200" cy="457200"/>
            <a:chOff x="1344" y="1248"/>
            <a:chExt cx="288" cy="288"/>
          </a:xfrm>
        </p:grpSpPr>
        <p:sp>
          <p:nvSpPr>
            <p:cNvPr id="228362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63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28364" name="Group 12"/>
          <p:cNvGrpSpPr>
            <a:grpSpLocks/>
          </p:cNvGrpSpPr>
          <p:nvPr/>
        </p:nvGrpSpPr>
        <p:grpSpPr bwMode="auto">
          <a:xfrm>
            <a:off x="4191000" y="3124200"/>
            <a:ext cx="457200" cy="457200"/>
            <a:chOff x="1344" y="1248"/>
            <a:chExt cx="288" cy="288"/>
          </a:xfrm>
        </p:grpSpPr>
        <p:sp>
          <p:nvSpPr>
            <p:cNvPr id="228365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66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sp>
        <p:nvSpPr>
          <p:cNvPr id="228372" name="Line 20"/>
          <p:cNvSpPr>
            <a:spLocks noChangeShapeType="1"/>
          </p:cNvSpPr>
          <p:nvPr/>
        </p:nvSpPr>
        <p:spPr bwMode="auto">
          <a:xfrm>
            <a:off x="4343400" y="24384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373" name="Line 21"/>
          <p:cNvSpPr>
            <a:spLocks noChangeShapeType="1"/>
          </p:cNvSpPr>
          <p:nvPr/>
        </p:nvSpPr>
        <p:spPr bwMode="auto">
          <a:xfrm>
            <a:off x="43434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374" name="Line 22"/>
          <p:cNvSpPr>
            <a:spLocks noChangeShapeType="1"/>
          </p:cNvSpPr>
          <p:nvPr/>
        </p:nvSpPr>
        <p:spPr bwMode="auto">
          <a:xfrm flipH="1">
            <a:off x="2133600" y="24384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375" name="Text Box 23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  <p:sp>
        <p:nvSpPr>
          <p:cNvPr id="228376" name="Text Box 24"/>
          <p:cNvSpPr txBox="1">
            <a:spLocks noChangeArrowheads="1"/>
          </p:cNvSpPr>
          <p:nvPr/>
        </p:nvSpPr>
        <p:spPr bwMode="auto">
          <a:xfrm>
            <a:off x="48006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75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8377" name="Text Box 25"/>
          <p:cNvSpPr txBox="1">
            <a:spLocks noChangeArrowheads="1"/>
          </p:cNvSpPr>
          <p:nvPr/>
        </p:nvSpPr>
        <p:spPr bwMode="auto">
          <a:xfrm>
            <a:off x="2895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118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8378" name="Text Box 26"/>
          <p:cNvSpPr txBox="1">
            <a:spLocks noChangeArrowheads="1"/>
          </p:cNvSpPr>
          <p:nvPr/>
        </p:nvSpPr>
        <p:spPr bwMode="auto">
          <a:xfrm>
            <a:off x="43434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140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8379" name="Text Box 27"/>
          <p:cNvSpPr txBox="1">
            <a:spLocks noChangeArrowheads="1"/>
          </p:cNvSpPr>
          <p:nvPr/>
        </p:nvSpPr>
        <p:spPr bwMode="auto">
          <a:xfrm>
            <a:off x="5181600" y="2605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[374]</a:t>
            </a:r>
            <a:endParaRPr lang="en-GB" sz="1800"/>
          </a:p>
        </p:txBody>
      </p:sp>
      <p:sp>
        <p:nvSpPr>
          <p:cNvPr id="228380" name="Text Box 28"/>
          <p:cNvSpPr txBox="1">
            <a:spLocks noChangeArrowheads="1"/>
          </p:cNvSpPr>
          <p:nvPr/>
        </p:nvSpPr>
        <p:spPr bwMode="auto">
          <a:xfrm>
            <a:off x="1143000" y="2667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[250]</a:t>
            </a:r>
            <a:endParaRPr lang="en-GB" sz="1800"/>
          </a:p>
        </p:txBody>
      </p:sp>
      <p:sp>
        <p:nvSpPr>
          <p:cNvPr id="228381" name="Text Box 29"/>
          <p:cNvSpPr txBox="1">
            <a:spLocks noChangeArrowheads="1"/>
          </p:cNvSpPr>
          <p:nvPr/>
        </p:nvSpPr>
        <p:spPr bwMode="auto">
          <a:xfrm>
            <a:off x="3505200" y="3214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8E51C-84F7-41E6-A647-E2B5979E42B6}" type="slidenum">
              <a:rPr lang="ar-SA"/>
              <a:pPr/>
              <a:t>33</a:t>
            </a:fld>
            <a:endParaRPr lang="en-GB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29379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29380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81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29382" name="Group 6"/>
          <p:cNvGrpSpPr>
            <a:grpSpLocks/>
          </p:cNvGrpSpPr>
          <p:nvPr/>
        </p:nvGrpSpPr>
        <p:grpSpPr bwMode="auto">
          <a:xfrm>
            <a:off x="5867400" y="2514600"/>
            <a:ext cx="457200" cy="457200"/>
            <a:chOff x="1344" y="1248"/>
            <a:chExt cx="288" cy="288"/>
          </a:xfrm>
        </p:grpSpPr>
        <p:sp>
          <p:nvSpPr>
            <p:cNvPr id="229383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84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29385" name="Group 9"/>
          <p:cNvGrpSpPr>
            <a:grpSpLocks/>
          </p:cNvGrpSpPr>
          <p:nvPr/>
        </p:nvGrpSpPr>
        <p:grpSpPr bwMode="auto">
          <a:xfrm>
            <a:off x="1905000" y="2667000"/>
            <a:ext cx="457200" cy="457200"/>
            <a:chOff x="1344" y="1248"/>
            <a:chExt cx="288" cy="288"/>
          </a:xfrm>
        </p:grpSpPr>
        <p:sp>
          <p:nvSpPr>
            <p:cNvPr id="229386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87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29388" name="Group 12"/>
          <p:cNvGrpSpPr>
            <a:grpSpLocks/>
          </p:cNvGrpSpPr>
          <p:nvPr/>
        </p:nvGrpSpPr>
        <p:grpSpPr bwMode="auto">
          <a:xfrm>
            <a:off x="4191000" y="3124200"/>
            <a:ext cx="457200" cy="457200"/>
            <a:chOff x="1344" y="1248"/>
            <a:chExt cx="288" cy="288"/>
          </a:xfrm>
        </p:grpSpPr>
        <p:sp>
          <p:nvSpPr>
            <p:cNvPr id="229389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90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29391" name="Group 15"/>
          <p:cNvGrpSpPr>
            <a:grpSpLocks/>
          </p:cNvGrpSpPr>
          <p:nvPr/>
        </p:nvGrpSpPr>
        <p:grpSpPr bwMode="auto">
          <a:xfrm>
            <a:off x="1600200" y="3719513"/>
            <a:ext cx="457200" cy="457200"/>
            <a:chOff x="1344" y="1248"/>
            <a:chExt cx="288" cy="288"/>
          </a:xfrm>
        </p:grpSpPr>
        <p:sp>
          <p:nvSpPr>
            <p:cNvPr id="229392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93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29394" name="Line 18"/>
          <p:cNvSpPr>
            <a:spLocks noChangeShapeType="1"/>
          </p:cNvSpPr>
          <p:nvPr/>
        </p:nvSpPr>
        <p:spPr bwMode="auto">
          <a:xfrm flipH="1">
            <a:off x="1828800" y="3124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9395" name="Text Box 19"/>
          <p:cNvSpPr txBox="1">
            <a:spLocks noChangeArrowheads="1"/>
          </p:cNvSpPr>
          <p:nvPr/>
        </p:nvSpPr>
        <p:spPr bwMode="auto">
          <a:xfrm>
            <a:off x="1066800" y="3352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111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9396" name="Line 20"/>
          <p:cNvSpPr>
            <a:spLocks noChangeShapeType="1"/>
          </p:cNvSpPr>
          <p:nvPr/>
        </p:nvSpPr>
        <p:spPr bwMode="auto">
          <a:xfrm>
            <a:off x="4343400" y="24384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9397" name="Line 21"/>
          <p:cNvSpPr>
            <a:spLocks noChangeShapeType="1"/>
          </p:cNvSpPr>
          <p:nvPr/>
        </p:nvSpPr>
        <p:spPr bwMode="auto">
          <a:xfrm>
            <a:off x="43434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9398" name="Line 22"/>
          <p:cNvSpPr>
            <a:spLocks noChangeShapeType="1"/>
          </p:cNvSpPr>
          <p:nvPr/>
        </p:nvSpPr>
        <p:spPr bwMode="auto">
          <a:xfrm flipH="1">
            <a:off x="2133600" y="24384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9399" name="Text Box 23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48006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75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9401" name="Text Box 25"/>
          <p:cNvSpPr txBox="1">
            <a:spLocks noChangeArrowheads="1"/>
          </p:cNvSpPr>
          <p:nvPr/>
        </p:nvSpPr>
        <p:spPr bwMode="auto">
          <a:xfrm>
            <a:off x="2895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118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9402" name="Text Box 26"/>
          <p:cNvSpPr txBox="1">
            <a:spLocks noChangeArrowheads="1"/>
          </p:cNvSpPr>
          <p:nvPr/>
        </p:nvSpPr>
        <p:spPr bwMode="auto">
          <a:xfrm>
            <a:off x="43434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140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29403" name="Text Box 27"/>
          <p:cNvSpPr txBox="1">
            <a:spLocks noChangeArrowheads="1"/>
          </p:cNvSpPr>
          <p:nvPr/>
        </p:nvSpPr>
        <p:spPr bwMode="auto">
          <a:xfrm>
            <a:off x="5181600" y="2605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[374]</a:t>
            </a:r>
            <a:endParaRPr lang="en-GB" sz="1800"/>
          </a:p>
        </p:txBody>
      </p:sp>
      <p:sp>
        <p:nvSpPr>
          <p:cNvPr id="229404" name="Text Box 28"/>
          <p:cNvSpPr txBox="1">
            <a:spLocks noChangeArrowheads="1"/>
          </p:cNvSpPr>
          <p:nvPr/>
        </p:nvSpPr>
        <p:spPr bwMode="auto">
          <a:xfrm>
            <a:off x="1143000" y="2667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[250]</a:t>
            </a:r>
            <a:endParaRPr lang="en-GB" sz="1800"/>
          </a:p>
        </p:txBody>
      </p:sp>
      <p:sp>
        <p:nvSpPr>
          <p:cNvPr id="229405" name="Text Box 29"/>
          <p:cNvSpPr txBox="1">
            <a:spLocks noChangeArrowheads="1"/>
          </p:cNvSpPr>
          <p:nvPr/>
        </p:nvSpPr>
        <p:spPr bwMode="auto">
          <a:xfrm>
            <a:off x="3505200" y="3214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  <p:sp>
        <p:nvSpPr>
          <p:cNvPr id="229406" name="Text Box 30"/>
          <p:cNvSpPr txBox="1">
            <a:spLocks noChangeArrowheads="1"/>
          </p:cNvSpPr>
          <p:nvPr/>
        </p:nvSpPr>
        <p:spPr bwMode="auto">
          <a:xfrm>
            <a:off x="838200" y="3748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[244]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036D-3ED7-4107-BE69-BA6B54499993}" type="slidenum">
              <a:rPr lang="ar-SA"/>
              <a:pPr/>
              <a:t>34</a:t>
            </a:fld>
            <a:endParaRPr lang="en-GB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30403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30404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5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0406" name="Group 6"/>
          <p:cNvGrpSpPr>
            <a:grpSpLocks/>
          </p:cNvGrpSpPr>
          <p:nvPr/>
        </p:nvGrpSpPr>
        <p:grpSpPr bwMode="auto">
          <a:xfrm>
            <a:off x="5867400" y="2514600"/>
            <a:ext cx="457200" cy="457200"/>
            <a:chOff x="1344" y="1248"/>
            <a:chExt cx="288" cy="288"/>
          </a:xfrm>
        </p:grpSpPr>
        <p:sp>
          <p:nvSpPr>
            <p:cNvPr id="230407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8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0409" name="Group 9"/>
          <p:cNvGrpSpPr>
            <a:grpSpLocks/>
          </p:cNvGrpSpPr>
          <p:nvPr/>
        </p:nvGrpSpPr>
        <p:grpSpPr bwMode="auto">
          <a:xfrm>
            <a:off x="1905000" y="2667000"/>
            <a:ext cx="457200" cy="457200"/>
            <a:chOff x="1344" y="1248"/>
            <a:chExt cx="288" cy="288"/>
          </a:xfrm>
        </p:grpSpPr>
        <p:sp>
          <p:nvSpPr>
            <p:cNvPr id="230410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1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0412" name="Group 12"/>
          <p:cNvGrpSpPr>
            <a:grpSpLocks/>
          </p:cNvGrpSpPr>
          <p:nvPr/>
        </p:nvGrpSpPr>
        <p:grpSpPr bwMode="auto">
          <a:xfrm>
            <a:off x="4191000" y="3124200"/>
            <a:ext cx="457200" cy="457200"/>
            <a:chOff x="1344" y="1248"/>
            <a:chExt cx="288" cy="288"/>
          </a:xfrm>
        </p:grpSpPr>
        <p:sp>
          <p:nvSpPr>
            <p:cNvPr id="230413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4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30415" name="Group 15"/>
          <p:cNvGrpSpPr>
            <a:grpSpLocks/>
          </p:cNvGrpSpPr>
          <p:nvPr/>
        </p:nvGrpSpPr>
        <p:grpSpPr bwMode="auto">
          <a:xfrm>
            <a:off x="1600200" y="3719513"/>
            <a:ext cx="457200" cy="457200"/>
            <a:chOff x="1344" y="1248"/>
            <a:chExt cx="288" cy="288"/>
          </a:xfrm>
        </p:grpSpPr>
        <p:sp>
          <p:nvSpPr>
            <p:cNvPr id="230416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7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30418" name="Line 18"/>
          <p:cNvSpPr>
            <a:spLocks noChangeShapeType="1"/>
          </p:cNvSpPr>
          <p:nvPr/>
        </p:nvSpPr>
        <p:spPr bwMode="auto">
          <a:xfrm flipH="1">
            <a:off x="1828800" y="3124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0419" name="Text Box 19"/>
          <p:cNvSpPr txBox="1">
            <a:spLocks noChangeArrowheads="1"/>
          </p:cNvSpPr>
          <p:nvPr/>
        </p:nvSpPr>
        <p:spPr bwMode="auto">
          <a:xfrm>
            <a:off x="1066800" y="3352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111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0420" name="Line 20"/>
          <p:cNvSpPr>
            <a:spLocks noChangeShapeType="1"/>
          </p:cNvSpPr>
          <p:nvPr/>
        </p:nvSpPr>
        <p:spPr bwMode="auto">
          <a:xfrm>
            <a:off x="4343400" y="24384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0421" name="Line 21"/>
          <p:cNvSpPr>
            <a:spLocks noChangeShapeType="1"/>
          </p:cNvSpPr>
          <p:nvPr/>
        </p:nvSpPr>
        <p:spPr bwMode="auto">
          <a:xfrm>
            <a:off x="43434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0422" name="Line 22"/>
          <p:cNvSpPr>
            <a:spLocks noChangeShapeType="1"/>
          </p:cNvSpPr>
          <p:nvPr/>
        </p:nvSpPr>
        <p:spPr bwMode="auto">
          <a:xfrm flipH="1">
            <a:off x="2133600" y="24384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0423" name="Text Box 23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  <p:sp>
        <p:nvSpPr>
          <p:cNvPr id="230424" name="Text Box 24"/>
          <p:cNvSpPr txBox="1">
            <a:spLocks noChangeArrowheads="1"/>
          </p:cNvSpPr>
          <p:nvPr/>
        </p:nvSpPr>
        <p:spPr bwMode="auto">
          <a:xfrm>
            <a:off x="48006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75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0425" name="Text Box 25"/>
          <p:cNvSpPr txBox="1">
            <a:spLocks noChangeArrowheads="1"/>
          </p:cNvSpPr>
          <p:nvPr/>
        </p:nvSpPr>
        <p:spPr bwMode="auto">
          <a:xfrm>
            <a:off x="2895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118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0426" name="Text Box 26"/>
          <p:cNvSpPr txBox="1">
            <a:spLocks noChangeArrowheads="1"/>
          </p:cNvSpPr>
          <p:nvPr/>
        </p:nvSpPr>
        <p:spPr bwMode="auto">
          <a:xfrm>
            <a:off x="43434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140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0427" name="Text Box 27"/>
          <p:cNvSpPr txBox="1">
            <a:spLocks noChangeArrowheads="1"/>
          </p:cNvSpPr>
          <p:nvPr/>
        </p:nvSpPr>
        <p:spPr bwMode="auto">
          <a:xfrm>
            <a:off x="5181600" y="2605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[374]</a:t>
            </a:r>
            <a:endParaRPr lang="en-GB" sz="1800"/>
          </a:p>
        </p:txBody>
      </p:sp>
      <p:sp>
        <p:nvSpPr>
          <p:cNvPr id="230428" name="Text Box 28"/>
          <p:cNvSpPr txBox="1">
            <a:spLocks noChangeArrowheads="1"/>
          </p:cNvSpPr>
          <p:nvPr/>
        </p:nvSpPr>
        <p:spPr bwMode="auto">
          <a:xfrm>
            <a:off x="1143000" y="2667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[250]</a:t>
            </a:r>
            <a:endParaRPr lang="en-GB" sz="1800"/>
          </a:p>
        </p:txBody>
      </p:sp>
      <p:sp>
        <p:nvSpPr>
          <p:cNvPr id="230429" name="Text Box 29"/>
          <p:cNvSpPr txBox="1">
            <a:spLocks noChangeArrowheads="1"/>
          </p:cNvSpPr>
          <p:nvPr/>
        </p:nvSpPr>
        <p:spPr bwMode="auto">
          <a:xfrm>
            <a:off x="3505200" y="3214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  <p:sp>
        <p:nvSpPr>
          <p:cNvPr id="230430" name="Text Box 30"/>
          <p:cNvSpPr txBox="1">
            <a:spLocks noChangeArrowheads="1"/>
          </p:cNvSpPr>
          <p:nvPr/>
        </p:nvSpPr>
        <p:spPr bwMode="auto">
          <a:xfrm>
            <a:off x="838200" y="3748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[244]</a:t>
            </a:r>
            <a:endParaRPr lang="en-GB" sz="1800"/>
          </a:p>
        </p:txBody>
      </p:sp>
      <p:grpSp>
        <p:nvGrpSpPr>
          <p:cNvPr id="230431" name="Group 31"/>
          <p:cNvGrpSpPr>
            <a:grpSpLocks/>
          </p:cNvGrpSpPr>
          <p:nvPr/>
        </p:nvGrpSpPr>
        <p:grpSpPr bwMode="auto">
          <a:xfrm>
            <a:off x="1371600" y="4648200"/>
            <a:ext cx="457200" cy="457200"/>
            <a:chOff x="1344" y="1248"/>
            <a:chExt cx="288" cy="288"/>
          </a:xfrm>
        </p:grpSpPr>
        <p:sp>
          <p:nvSpPr>
            <p:cNvPr id="230432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3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sp>
        <p:nvSpPr>
          <p:cNvPr id="230437" name="Line 37"/>
          <p:cNvSpPr>
            <a:spLocks noChangeShapeType="1"/>
          </p:cNvSpPr>
          <p:nvPr/>
        </p:nvSpPr>
        <p:spPr bwMode="auto">
          <a:xfrm flipH="1">
            <a:off x="1600200" y="4191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0438" name="Text Box 38"/>
          <p:cNvSpPr txBox="1">
            <a:spLocks noChangeArrowheads="1"/>
          </p:cNvSpPr>
          <p:nvPr/>
        </p:nvSpPr>
        <p:spPr bwMode="auto">
          <a:xfrm>
            <a:off x="609600" y="4648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[250]</a:t>
            </a:r>
            <a:endParaRPr lang="en-GB" sz="1800"/>
          </a:p>
        </p:txBody>
      </p:sp>
      <p:sp>
        <p:nvSpPr>
          <p:cNvPr id="230442" name="Text Box 42"/>
          <p:cNvSpPr txBox="1">
            <a:spLocks noChangeArrowheads="1"/>
          </p:cNvSpPr>
          <p:nvPr/>
        </p:nvSpPr>
        <p:spPr bwMode="auto">
          <a:xfrm>
            <a:off x="1981200" y="43434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Infinite Branch !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6D729-18A6-47D9-BBCC-F4DBE0113B49}" type="slidenum">
              <a:rPr lang="ar-SA"/>
              <a:pPr/>
              <a:t>35</a:t>
            </a:fld>
            <a:endParaRPr lang="en-GB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31427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31428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29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1430" name="Group 6"/>
          <p:cNvGrpSpPr>
            <a:grpSpLocks/>
          </p:cNvGrpSpPr>
          <p:nvPr/>
        </p:nvGrpSpPr>
        <p:grpSpPr bwMode="auto">
          <a:xfrm>
            <a:off x="5867400" y="2514600"/>
            <a:ext cx="457200" cy="457200"/>
            <a:chOff x="1344" y="1248"/>
            <a:chExt cx="288" cy="288"/>
          </a:xfrm>
        </p:grpSpPr>
        <p:sp>
          <p:nvSpPr>
            <p:cNvPr id="231431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2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1433" name="Group 9"/>
          <p:cNvGrpSpPr>
            <a:grpSpLocks/>
          </p:cNvGrpSpPr>
          <p:nvPr/>
        </p:nvGrpSpPr>
        <p:grpSpPr bwMode="auto">
          <a:xfrm>
            <a:off x="1905000" y="2667000"/>
            <a:ext cx="457200" cy="457200"/>
            <a:chOff x="1344" y="1248"/>
            <a:chExt cx="288" cy="288"/>
          </a:xfrm>
        </p:grpSpPr>
        <p:sp>
          <p:nvSpPr>
            <p:cNvPr id="231434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5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1436" name="Group 12"/>
          <p:cNvGrpSpPr>
            <a:grpSpLocks/>
          </p:cNvGrpSpPr>
          <p:nvPr/>
        </p:nvGrpSpPr>
        <p:grpSpPr bwMode="auto">
          <a:xfrm>
            <a:off x="4191000" y="3124200"/>
            <a:ext cx="457200" cy="457200"/>
            <a:chOff x="1344" y="1248"/>
            <a:chExt cx="288" cy="288"/>
          </a:xfrm>
        </p:grpSpPr>
        <p:sp>
          <p:nvSpPr>
            <p:cNvPr id="231437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8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31439" name="Group 15"/>
          <p:cNvGrpSpPr>
            <a:grpSpLocks/>
          </p:cNvGrpSpPr>
          <p:nvPr/>
        </p:nvGrpSpPr>
        <p:grpSpPr bwMode="auto">
          <a:xfrm>
            <a:off x="1600200" y="3719513"/>
            <a:ext cx="457200" cy="457200"/>
            <a:chOff x="1344" y="1248"/>
            <a:chExt cx="288" cy="288"/>
          </a:xfrm>
        </p:grpSpPr>
        <p:sp>
          <p:nvSpPr>
            <p:cNvPr id="231440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41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31442" name="Line 18"/>
          <p:cNvSpPr>
            <a:spLocks noChangeShapeType="1"/>
          </p:cNvSpPr>
          <p:nvPr/>
        </p:nvSpPr>
        <p:spPr bwMode="auto">
          <a:xfrm flipH="1">
            <a:off x="1828800" y="3124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1443" name="Text Box 19"/>
          <p:cNvSpPr txBox="1">
            <a:spLocks noChangeArrowheads="1"/>
          </p:cNvSpPr>
          <p:nvPr/>
        </p:nvSpPr>
        <p:spPr bwMode="auto">
          <a:xfrm>
            <a:off x="1066800" y="3352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111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1444" name="Line 20"/>
          <p:cNvSpPr>
            <a:spLocks noChangeShapeType="1"/>
          </p:cNvSpPr>
          <p:nvPr/>
        </p:nvSpPr>
        <p:spPr bwMode="auto">
          <a:xfrm>
            <a:off x="4343400" y="24384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1445" name="Line 21"/>
          <p:cNvSpPr>
            <a:spLocks noChangeShapeType="1"/>
          </p:cNvSpPr>
          <p:nvPr/>
        </p:nvSpPr>
        <p:spPr bwMode="auto">
          <a:xfrm>
            <a:off x="43434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1446" name="Line 22"/>
          <p:cNvSpPr>
            <a:spLocks noChangeShapeType="1"/>
          </p:cNvSpPr>
          <p:nvPr/>
        </p:nvSpPr>
        <p:spPr bwMode="auto">
          <a:xfrm flipH="1">
            <a:off x="2133600" y="24384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1447" name="Text Box 23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  <p:sp>
        <p:nvSpPr>
          <p:cNvPr id="231448" name="Text Box 24"/>
          <p:cNvSpPr txBox="1">
            <a:spLocks noChangeArrowheads="1"/>
          </p:cNvSpPr>
          <p:nvPr/>
        </p:nvSpPr>
        <p:spPr bwMode="auto">
          <a:xfrm>
            <a:off x="48006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75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2895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118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43434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140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5181600" y="2605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[374]</a:t>
            </a:r>
            <a:endParaRPr lang="en-GB" sz="1800"/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1143000" y="2667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[250]</a:t>
            </a:r>
            <a:endParaRPr lang="en-GB" sz="1800"/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3505200" y="3214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838200" y="3748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[244]</a:t>
            </a:r>
            <a:endParaRPr lang="en-GB" sz="1800"/>
          </a:p>
        </p:txBody>
      </p:sp>
      <p:grpSp>
        <p:nvGrpSpPr>
          <p:cNvPr id="231455" name="Group 31"/>
          <p:cNvGrpSpPr>
            <a:grpSpLocks/>
          </p:cNvGrpSpPr>
          <p:nvPr/>
        </p:nvGrpSpPr>
        <p:grpSpPr bwMode="auto">
          <a:xfrm>
            <a:off x="1371600" y="4648200"/>
            <a:ext cx="457200" cy="457200"/>
            <a:chOff x="1344" y="1248"/>
            <a:chExt cx="288" cy="288"/>
          </a:xfrm>
        </p:grpSpPr>
        <p:sp>
          <p:nvSpPr>
            <p:cNvPr id="231456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57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1458" name="Group 34"/>
          <p:cNvGrpSpPr>
            <a:grpSpLocks/>
          </p:cNvGrpSpPr>
          <p:nvPr/>
        </p:nvGrpSpPr>
        <p:grpSpPr bwMode="auto">
          <a:xfrm>
            <a:off x="1066800" y="5715000"/>
            <a:ext cx="457200" cy="457200"/>
            <a:chOff x="1344" y="1248"/>
            <a:chExt cx="288" cy="288"/>
          </a:xfrm>
        </p:grpSpPr>
        <p:sp>
          <p:nvSpPr>
            <p:cNvPr id="231459" name="Oval 3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60" name="Text Box 3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31461" name="Line 37"/>
          <p:cNvSpPr>
            <a:spLocks noChangeShapeType="1"/>
          </p:cNvSpPr>
          <p:nvPr/>
        </p:nvSpPr>
        <p:spPr bwMode="auto">
          <a:xfrm flipH="1">
            <a:off x="1600200" y="4191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1462" name="Text Box 38"/>
          <p:cNvSpPr txBox="1">
            <a:spLocks noChangeArrowheads="1"/>
          </p:cNvSpPr>
          <p:nvPr/>
        </p:nvSpPr>
        <p:spPr bwMode="auto">
          <a:xfrm>
            <a:off x="609600" y="4648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[250]</a:t>
            </a:r>
            <a:endParaRPr lang="en-GB" sz="1800"/>
          </a:p>
        </p:txBody>
      </p:sp>
      <p:sp>
        <p:nvSpPr>
          <p:cNvPr id="231463" name="Text Box 39"/>
          <p:cNvSpPr txBox="1">
            <a:spLocks noChangeArrowheads="1"/>
          </p:cNvSpPr>
          <p:nvPr/>
        </p:nvSpPr>
        <p:spPr bwMode="auto">
          <a:xfrm>
            <a:off x="381000" y="57292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[244]</a:t>
            </a:r>
            <a:endParaRPr lang="en-GB" sz="1800"/>
          </a:p>
        </p:txBody>
      </p:sp>
      <p:sp>
        <p:nvSpPr>
          <p:cNvPr id="231464" name="Line 40"/>
          <p:cNvSpPr>
            <a:spLocks noChangeShapeType="1"/>
          </p:cNvSpPr>
          <p:nvPr/>
        </p:nvSpPr>
        <p:spPr bwMode="auto">
          <a:xfrm flipH="1">
            <a:off x="1295400" y="5105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1465" name="Line 41"/>
          <p:cNvSpPr>
            <a:spLocks noChangeShapeType="1"/>
          </p:cNvSpPr>
          <p:nvPr/>
        </p:nvSpPr>
        <p:spPr bwMode="auto">
          <a:xfrm flipH="1">
            <a:off x="914400" y="6172200"/>
            <a:ext cx="3048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1981200" y="43434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Infinite Branch !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0C0E-FD2A-494F-B5C4-F39714CCE9B5}" type="slidenum">
              <a:rPr lang="ar-SA"/>
              <a:pPr/>
              <a:t>36</a:t>
            </a:fld>
            <a:endParaRPr lang="en-GB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Tree Search</a:t>
            </a:r>
            <a:endParaRPr lang="en-GB"/>
          </a:p>
        </p:txBody>
      </p:sp>
      <p:grpSp>
        <p:nvGrpSpPr>
          <p:cNvPr id="232451" name="Group 3"/>
          <p:cNvGrpSpPr>
            <a:grpSpLocks/>
          </p:cNvGrpSpPr>
          <p:nvPr/>
        </p:nvGrpSpPr>
        <p:grpSpPr bwMode="auto">
          <a:xfrm>
            <a:off x="4114800" y="1981200"/>
            <a:ext cx="457200" cy="457200"/>
            <a:chOff x="1344" y="1248"/>
            <a:chExt cx="288" cy="288"/>
          </a:xfrm>
        </p:grpSpPr>
        <p:sp>
          <p:nvSpPr>
            <p:cNvPr id="23245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2454" name="Group 6"/>
          <p:cNvGrpSpPr>
            <a:grpSpLocks/>
          </p:cNvGrpSpPr>
          <p:nvPr/>
        </p:nvGrpSpPr>
        <p:grpSpPr bwMode="auto">
          <a:xfrm>
            <a:off x="5867400" y="2514600"/>
            <a:ext cx="457200" cy="457200"/>
            <a:chOff x="1344" y="1248"/>
            <a:chExt cx="288" cy="288"/>
          </a:xfrm>
        </p:grpSpPr>
        <p:sp>
          <p:nvSpPr>
            <p:cNvPr id="23245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2457" name="Group 9"/>
          <p:cNvGrpSpPr>
            <a:grpSpLocks/>
          </p:cNvGrpSpPr>
          <p:nvPr/>
        </p:nvGrpSpPr>
        <p:grpSpPr bwMode="auto">
          <a:xfrm>
            <a:off x="1905000" y="2667000"/>
            <a:ext cx="457200" cy="457200"/>
            <a:chOff x="1344" y="1248"/>
            <a:chExt cx="288" cy="288"/>
          </a:xfrm>
        </p:grpSpPr>
        <p:sp>
          <p:nvSpPr>
            <p:cNvPr id="232458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9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2460" name="Group 12"/>
          <p:cNvGrpSpPr>
            <a:grpSpLocks/>
          </p:cNvGrpSpPr>
          <p:nvPr/>
        </p:nvGrpSpPr>
        <p:grpSpPr bwMode="auto">
          <a:xfrm>
            <a:off x="4191000" y="3124200"/>
            <a:ext cx="457200" cy="457200"/>
            <a:chOff x="1344" y="1248"/>
            <a:chExt cx="288" cy="288"/>
          </a:xfrm>
        </p:grpSpPr>
        <p:sp>
          <p:nvSpPr>
            <p:cNvPr id="23246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32463" name="Group 15"/>
          <p:cNvGrpSpPr>
            <a:grpSpLocks/>
          </p:cNvGrpSpPr>
          <p:nvPr/>
        </p:nvGrpSpPr>
        <p:grpSpPr bwMode="auto">
          <a:xfrm>
            <a:off x="1600200" y="3719513"/>
            <a:ext cx="457200" cy="457200"/>
            <a:chOff x="1344" y="1248"/>
            <a:chExt cx="288" cy="288"/>
          </a:xfrm>
        </p:grpSpPr>
        <p:sp>
          <p:nvSpPr>
            <p:cNvPr id="23246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32466" name="Line 18"/>
          <p:cNvSpPr>
            <a:spLocks noChangeShapeType="1"/>
          </p:cNvSpPr>
          <p:nvPr/>
        </p:nvSpPr>
        <p:spPr bwMode="auto">
          <a:xfrm flipH="1">
            <a:off x="1828800" y="31242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67" name="Text Box 19"/>
          <p:cNvSpPr txBox="1">
            <a:spLocks noChangeArrowheads="1"/>
          </p:cNvSpPr>
          <p:nvPr/>
        </p:nvSpPr>
        <p:spPr bwMode="auto">
          <a:xfrm>
            <a:off x="1066800" y="3352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111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2468" name="Line 20"/>
          <p:cNvSpPr>
            <a:spLocks noChangeShapeType="1"/>
          </p:cNvSpPr>
          <p:nvPr/>
        </p:nvSpPr>
        <p:spPr bwMode="auto">
          <a:xfrm>
            <a:off x="4343400" y="24384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69" name="Line 21"/>
          <p:cNvSpPr>
            <a:spLocks noChangeShapeType="1"/>
          </p:cNvSpPr>
          <p:nvPr/>
        </p:nvSpPr>
        <p:spPr bwMode="auto">
          <a:xfrm>
            <a:off x="43434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70" name="Line 22"/>
          <p:cNvSpPr>
            <a:spLocks noChangeShapeType="1"/>
          </p:cNvSpPr>
          <p:nvPr/>
        </p:nvSpPr>
        <p:spPr bwMode="auto">
          <a:xfrm flipH="1">
            <a:off x="2133600" y="24384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71" name="Text Box 23"/>
          <p:cNvSpPr txBox="1">
            <a:spLocks noChangeArrowheads="1"/>
          </p:cNvSpPr>
          <p:nvPr/>
        </p:nvSpPr>
        <p:spPr bwMode="auto">
          <a:xfrm>
            <a:off x="45720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</a:rPr>
              <a:t>Start</a:t>
            </a:r>
            <a:endParaRPr lang="en-GB" sz="1800" b="1">
              <a:solidFill>
                <a:schemeClr val="accent1"/>
              </a:solidFill>
            </a:endParaRPr>
          </a:p>
        </p:txBody>
      </p:sp>
      <p:sp>
        <p:nvSpPr>
          <p:cNvPr id="232472" name="Text Box 24"/>
          <p:cNvSpPr txBox="1">
            <a:spLocks noChangeArrowheads="1"/>
          </p:cNvSpPr>
          <p:nvPr/>
        </p:nvSpPr>
        <p:spPr bwMode="auto">
          <a:xfrm>
            <a:off x="48006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75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2473" name="Text Box 25"/>
          <p:cNvSpPr txBox="1">
            <a:spLocks noChangeArrowheads="1"/>
          </p:cNvSpPr>
          <p:nvPr/>
        </p:nvSpPr>
        <p:spPr bwMode="auto">
          <a:xfrm>
            <a:off x="2895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118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2474" name="Text Box 26"/>
          <p:cNvSpPr txBox="1">
            <a:spLocks noChangeArrowheads="1"/>
          </p:cNvSpPr>
          <p:nvPr/>
        </p:nvSpPr>
        <p:spPr bwMode="auto">
          <a:xfrm>
            <a:off x="43434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140</a:t>
            </a:r>
            <a:endParaRPr lang="en-GB" sz="1800" b="1">
              <a:solidFill>
                <a:schemeClr val="accent2"/>
              </a:solidFill>
            </a:endParaRPr>
          </a:p>
        </p:txBody>
      </p:sp>
      <p:sp>
        <p:nvSpPr>
          <p:cNvPr id="232475" name="Text Box 27"/>
          <p:cNvSpPr txBox="1">
            <a:spLocks noChangeArrowheads="1"/>
          </p:cNvSpPr>
          <p:nvPr/>
        </p:nvSpPr>
        <p:spPr bwMode="auto">
          <a:xfrm>
            <a:off x="5181600" y="2605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[374]</a:t>
            </a:r>
            <a:endParaRPr lang="en-GB" sz="1800"/>
          </a:p>
        </p:txBody>
      </p:sp>
      <p:sp>
        <p:nvSpPr>
          <p:cNvPr id="232476" name="Text Box 28"/>
          <p:cNvSpPr txBox="1">
            <a:spLocks noChangeArrowheads="1"/>
          </p:cNvSpPr>
          <p:nvPr/>
        </p:nvSpPr>
        <p:spPr bwMode="auto">
          <a:xfrm>
            <a:off x="1143000" y="2667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[250]</a:t>
            </a:r>
            <a:endParaRPr lang="en-GB" sz="1800"/>
          </a:p>
        </p:txBody>
      </p:sp>
      <p:sp>
        <p:nvSpPr>
          <p:cNvPr id="232477" name="Text Box 29"/>
          <p:cNvSpPr txBox="1">
            <a:spLocks noChangeArrowheads="1"/>
          </p:cNvSpPr>
          <p:nvPr/>
        </p:nvSpPr>
        <p:spPr bwMode="auto">
          <a:xfrm>
            <a:off x="3505200" y="32146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[253]</a:t>
            </a:r>
            <a:endParaRPr lang="en-GB" sz="1800"/>
          </a:p>
        </p:txBody>
      </p:sp>
      <p:sp>
        <p:nvSpPr>
          <p:cNvPr id="232478" name="Text Box 30"/>
          <p:cNvSpPr txBox="1">
            <a:spLocks noChangeArrowheads="1"/>
          </p:cNvSpPr>
          <p:nvPr/>
        </p:nvSpPr>
        <p:spPr bwMode="auto">
          <a:xfrm>
            <a:off x="838200" y="37480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[244]</a:t>
            </a:r>
            <a:endParaRPr lang="en-GB" sz="1800"/>
          </a:p>
        </p:txBody>
      </p:sp>
      <p:grpSp>
        <p:nvGrpSpPr>
          <p:cNvPr id="232479" name="Group 31"/>
          <p:cNvGrpSpPr>
            <a:grpSpLocks/>
          </p:cNvGrpSpPr>
          <p:nvPr/>
        </p:nvGrpSpPr>
        <p:grpSpPr bwMode="auto">
          <a:xfrm>
            <a:off x="1371600" y="4648200"/>
            <a:ext cx="457200" cy="457200"/>
            <a:chOff x="1344" y="1248"/>
            <a:chExt cx="288" cy="288"/>
          </a:xfrm>
        </p:grpSpPr>
        <p:sp>
          <p:nvSpPr>
            <p:cNvPr id="232480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81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2482" name="Group 34"/>
          <p:cNvGrpSpPr>
            <a:grpSpLocks/>
          </p:cNvGrpSpPr>
          <p:nvPr/>
        </p:nvGrpSpPr>
        <p:grpSpPr bwMode="auto">
          <a:xfrm>
            <a:off x="1066800" y="5715000"/>
            <a:ext cx="457200" cy="457200"/>
            <a:chOff x="1344" y="1248"/>
            <a:chExt cx="288" cy="288"/>
          </a:xfrm>
        </p:grpSpPr>
        <p:sp>
          <p:nvSpPr>
            <p:cNvPr id="232483" name="Oval 3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84" name="Text Box 3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32485" name="Line 37"/>
          <p:cNvSpPr>
            <a:spLocks noChangeShapeType="1"/>
          </p:cNvSpPr>
          <p:nvPr/>
        </p:nvSpPr>
        <p:spPr bwMode="auto">
          <a:xfrm flipH="1">
            <a:off x="1600200" y="4191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86" name="Text Box 38"/>
          <p:cNvSpPr txBox="1">
            <a:spLocks noChangeArrowheads="1"/>
          </p:cNvSpPr>
          <p:nvPr/>
        </p:nvSpPr>
        <p:spPr bwMode="auto">
          <a:xfrm>
            <a:off x="609600" y="4648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[250]</a:t>
            </a:r>
            <a:endParaRPr lang="en-GB" sz="1800"/>
          </a:p>
        </p:txBody>
      </p:sp>
      <p:sp>
        <p:nvSpPr>
          <p:cNvPr id="232487" name="Text Box 39"/>
          <p:cNvSpPr txBox="1">
            <a:spLocks noChangeArrowheads="1"/>
          </p:cNvSpPr>
          <p:nvPr/>
        </p:nvSpPr>
        <p:spPr bwMode="auto">
          <a:xfrm>
            <a:off x="381000" y="57292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[244]</a:t>
            </a:r>
            <a:endParaRPr lang="en-GB" sz="1800"/>
          </a:p>
        </p:txBody>
      </p:sp>
      <p:sp>
        <p:nvSpPr>
          <p:cNvPr id="232488" name="Line 40"/>
          <p:cNvSpPr>
            <a:spLocks noChangeShapeType="1"/>
          </p:cNvSpPr>
          <p:nvPr/>
        </p:nvSpPr>
        <p:spPr bwMode="auto">
          <a:xfrm flipH="1">
            <a:off x="1295400" y="5105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89" name="Line 41"/>
          <p:cNvSpPr>
            <a:spLocks noChangeShapeType="1"/>
          </p:cNvSpPr>
          <p:nvPr/>
        </p:nvSpPr>
        <p:spPr bwMode="auto">
          <a:xfrm flipH="1">
            <a:off x="914400" y="6172200"/>
            <a:ext cx="3048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90" name="Text Box 42"/>
          <p:cNvSpPr txBox="1">
            <a:spLocks noChangeArrowheads="1"/>
          </p:cNvSpPr>
          <p:nvPr/>
        </p:nvSpPr>
        <p:spPr bwMode="auto">
          <a:xfrm>
            <a:off x="1981200" y="43434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Infinite Branch !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A844E-8691-4522-8B17-1531BDA9A601}" type="slidenum">
              <a:rPr lang="ar-SA"/>
              <a:pPr/>
              <a:t>37</a:t>
            </a:fld>
            <a:endParaRPr lang="en-GB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Search: Time and Space Complexity ?</a:t>
            </a:r>
            <a:endParaRPr lang="en-GB"/>
          </a:p>
        </p:txBody>
      </p:sp>
      <p:grpSp>
        <p:nvGrpSpPr>
          <p:cNvPr id="178179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178180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1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178182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178183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4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178185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178186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7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178188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178189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0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178191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178192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3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178194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178195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6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178197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178198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99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178200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201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202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8203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178204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178205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06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178207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178208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09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178210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211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212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213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8214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215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216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217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218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178219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178220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8221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8222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8223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8224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8226" name="Text Box 50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178227" name="Text Box 51"/>
          <p:cNvSpPr txBox="1">
            <a:spLocks noChangeArrowheads="1"/>
          </p:cNvSpPr>
          <p:nvPr/>
        </p:nvSpPr>
        <p:spPr bwMode="auto">
          <a:xfrm>
            <a:off x="3733800" y="2133600"/>
            <a:ext cx="518160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 Greedy search is not optimal.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 Greedy search is incomplete </a:t>
            </a:r>
            <a:r>
              <a:rPr lang="en-US" sz="2800">
                <a:solidFill>
                  <a:schemeClr val="hlink"/>
                </a:solidFill>
              </a:rPr>
              <a:t>without systematic checking of repeated states.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 In the worst case, the Time and Space Complexity of Greedy Search are both O(b</a:t>
            </a:r>
            <a:r>
              <a:rPr lang="en-US" sz="2800" baseline="30000"/>
              <a:t>m</a:t>
            </a:r>
            <a:r>
              <a:rPr lang="en-US" sz="2800"/>
              <a:t>)</a:t>
            </a:r>
          </a:p>
          <a:p>
            <a:pPr>
              <a:spcBef>
                <a:spcPct val="50000"/>
              </a:spcBef>
            </a:pPr>
            <a:r>
              <a:rPr lang="en-US"/>
              <a:t>Where b is the branching factor and m the maximum path length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Informed Search Strategies</a:t>
            </a:r>
            <a:endParaRPr lang="en-GB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10000"/>
            <a:ext cx="6705600" cy="2667000"/>
          </a:xfrm>
        </p:spPr>
        <p:txBody>
          <a:bodyPr/>
          <a:lstStyle/>
          <a:p>
            <a:r>
              <a:rPr lang="en-US" sz="3600"/>
              <a:t>A* Search</a:t>
            </a:r>
          </a:p>
          <a:p>
            <a:endParaRPr lang="en-US" sz="2400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eval-fn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f(n)=g(n)+h(n)</a:t>
            </a:r>
          </a:p>
          <a:p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6A2B-A43C-47CD-A7D9-E7DC85BBA1EA}" type="slidenum">
              <a:rPr lang="ar-SA"/>
              <a:pPr/>
              <a:t>39</a:t>
            </a:fld>
            <a:endParaRPr lang="en-GB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(A Star) </a:t>
            </a:r>
            <a:endParaRPr lang="en-GB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078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Greedy Search minimizes a heuristic h(n) which is an estimated cost from a node n to the goal state. Greedy Search is efficient but it is not optimal nor complete.</a:t>
            </a:r>
          </a:p>
          <a:p>
            <a:pPr>
              <a:lnSpc>
                <a:spcPct val="9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Uniform Cost Search minimizes the cost g(n) from the initial state to n. UCS is optimal and complete but not efficient.</a:t>
            </a:r>
          </a:p>
          <a:p>
            <a:pPr>
              <a:lnSpc>
                <a:spcPct val="9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New Strategy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Combine Greedy Search and UCS to get an </a:t>
            </a:r>
            <a:r>
              <a:rPr lang="en-US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efficient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algorithm which is </a:t>
            </a:r>
            <a:r>
              <a:rPr lang="en-US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complete and optimal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D51E-1285-4551-8F3B-F00C69E6639A}" type="slidenum">
              <a:rPr lang="ar-SA"/>
              <a:pPr/>
              <a:t>4</a:t>
            </a:fld>
            <a:endParaRPr lang="en-GB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Using problem specific knowledge to aid searching</a:t>
            </a:r>
            <a:endParaRPr lang="en-GB" sz="380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1563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</a:rPr>
              <a:t>With knowledge, one can search the state space as if he was given “hints” when exploring a maze.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Times New Roman" pitchFamily="18" charset="0"/>
              </a:rPr>
              <a:t>Heuristic information in search = Hints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Times New Roman" pitchFamily="18" charset="0"/>
              </a:rPr>
              <a:t>Leads to dramatic speed up in efficiency. </a:t>
            </a:r>
            <a:endParaRPr lang="en-GB" sz="2400"/>
          </a:p>
        </p:txBody>
      </p:sp>
      <p:grpSp>
        <p:nvGrpSpPr>
          <p:cNvPr id="160805" name="Group 37"/>
          <p:cNvGrpSpPr>
            <a:grpSpLocks/>
          </p:cNvGrpSpPr>
          <p:nvPr/>
        </p:nvGrpSpPr>
        <p:grpSpPr bwMode="auto">
          <a:xfrm>
            <a:off x="2133600" y="3962400"/>
            <a:ext cx="5334000" cy="2701925"/>
            <a:chOff x="1104" y="1776"/>
            <a:chExt cx="3408" cy="2222"/>
          </a:xfrm>
        </p:grpSpPr>
        <p:grpSp>
          <p:nvGrpSpPr>
            <p:cNvPr id="160806" name="Group 38"/>
            <p:cNvGrpSpPr>
              <a:grpSpLocks/>
            </p:cNvGrpSpPr>
            <p:nvPr/>
          </p:nvGrpSpPr>
          <p:grpSpPr bwMode="auto">
            <a:xfrm>
              <a:off x="2640" y="1776"/>
              <a:ext cx="336" cy="302"/>
              <a:chOff x="2640" y="1776"/>
              <a:chExt cx="336" cy="302"/>
            </a:xfrm>
          </p:grpSpPr>
          <p:sp>
            <p:nvSpPr>
              <p:cNvPr id="160807" name="Oval 39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08" name="Text Box 40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A</a:t>
                </a:r>
                <a:endParaRPr lang="en-GB" sz="1800"/>
              </a:p>
            </p:txBody>
          </p:sp>
        </p:grpSp>
        <p:grpSp>
          <p:nvGrpSpPr>
            <p:cNvPr id="160809" name="Group 41"/>
            <p:cNvGrpSpPr>
              <a:grpSpLocks/>
            </p:cNvGrpSpPr>
            <p:nvPr/>
          </p:nvGrpSpPr>
          <p:grpSpPr bwMode="auto">
            <a:xfrm>
              <a:off x="1536" y="2208"/>
              <a:ext cx="336" cy="302"/>
              <a:chOff x="2640" y="1776"/>
              <a:chExt cx="336" cy="302"/>
            </a:xfrm>
          </p:grpSpPr>
          <p:sp>
            <p:nvSpPr>
              <p:cNvPr id="160810" name="Oval 42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11" name="Text Box 43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B</a:t>
                </a:r>
                <a:endParaRPr lang="en-GB" sz="1800"/>
              </a:p>
            </p:txBody>
          </p:sp>
        </p:grpSp>
        <p:grpSp>
          <p:nvGrpSpPr>
            <p:cNvPr id="160812" name="Group 44"/>
            <p:cNvGrpSpPr>
              <a:grpSpLocks/>
            </p:cNvGrpSpPr>
            <p:nvPr/>
          </p:nvGrpSpPr>
          <p:grpSpPr bwMode="auto">
            <a:xfrm>
              <a:off x="2352" y="2208"/>
              <a:ext cx="336" cy="302"/>
              <a:chOff x="2640" y="1776"/>
              <a:chExt cx="336" cy="302"/>
            </a:xfrm>
          </p:grpSpPr>
          <p:sp>
            <p:nvSpPr>
              <p:cNvPr id="160813" name="Oval 45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14" name="Text Box 46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C</a:t>
                </a:r>
                <a:endParaRPr lang="en-GB" sz="1800"/>
              </a:p>
            </p:txBody>
          </p:sp>
        </p:grpSp>
        <p:grpSp>
          <p:nvGrpSpPr>
            <p:cNvPr id="160815" name="Group 47"/>
            <p:cNvGrpSpPr>
              <a:grpSpLocks/>
            </p:cNvGrpSpPr>
            <p:nvPr/>
          </p:nvGrpSpPr>
          <p:grpSpPr bwMode="auto">
            <a:xfrm>
              <a:off x="4176" y="2208"/>
              <a:ext cx="336" cy="302"/>
              <a:chOff x="2640" y="1776"/>
              <a:chExt cx="336" cy="302"/>
            </a:xfrm>
          </p:grpSpPr>
          <p:sp>
            <p:nvSpPr>
              <p:cNvPr id="160816" name="Oval 48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17" name="Text Box 49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E</a:t>
                </a:r>
                <a:endParaRPr lang="en-GB" sz="1800"/>
              </a:p>
            </p:txBody>
          </p:sp>
        </p:grpSp>
        <p:grpSp>
          <p:nvGrpSpPr>
            <p:cNvPr id="160818" name="Group 50"/>
            <p:cNvGrpSpPr>
              <a:grpSpLocks/>
            </p:cNvGrpSpPr>
            <p:nvPr/>
          </p:nvGrpSpPr>
          <p:grpSpPr bwMode="auto">
            <a:xfrm>
              <a:off x="3168" y="2208"/>
              <a:ext cx="336" cy="302"/>
              <a:chOff x="2640" y="1776"/>
              <a:chExt cx="336" cy="302"/>
            </a:xfrm>
          </p:grpSpPr>
          <p:sp>
            <p:nvSpPr>
              <p:cNvPr id="160819" name="Oval 51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20" name="Text Box 52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D</a:t>
                </a:r>
                <a:endParaRPr lang="en-GB" sz="1800"/>
              </a:p>
            </p:txBody>
          </p:sp>
        </p:grpSp>
        <p:grpSp>
          <p:nvGrpSpPr>
            <p:cNvPr id="160821" name="Group 53"/>
            <p:cNvGrpSpPr>
              <a:grpSpLocks/>
            </p:cNvGrpSpPr>
            <p:nvPr/>
          </p:nvGrpSpPr>
          <p:grpSpPr bwMode="auto">
            <a:xfrm>
              <a:off x="1104" y="2640"/>
              <a:ext cx="336" cy="302"/>
              <a:chOff x="2640" y="1776"/>
              <a:chExt cx="336" cy="302"/>
            </a:xfrm>
          </p:grpSpPr>
          <p:sp>
            <p:nvSpPr>
              <p:cNvPr id="160822" name="Oval 54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23" name="Text Box 55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F</a:t>
                </a:r>
                <a:endParaRPr lang="en-GB" sz="1800"/>
              </a:p>
            </p:txBody>
          </p:sp>
        </p:grpSp>
        <p:grpSp>
          <p:nvGrpSpPr>
            <p:cNvPr id="160824" name="Group 56"/>
            <p:cNvGrpSpPr>
              <a:grpSpLocks/>
            </p:cNvGrpSpPr>
            <p:nvPr/>
          </p:nvGrpSpPr>
          <p:grpSpPr bwMode="auto">
            <a:xfrm>
              <a:off x="1872" y="2640"/>
              <a:ext cx="336" cy="302"/>
              <a:chOff x="2640" y="1776"/>
              <a:chExt cx="336" cy="302"/>
            </a:xfrm>
          </p:grpSpPr>
          <p:sp>
            <p:nvSpPr>
              <p:cNvPr id="160825" name="Oval 57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26" name="Text Box 58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G</a:t>
                </a:r>
                <a:endParaRPr lang="en-GB" sz="1800"/>
              </a:p>
            </p:txBody>
          </p:sp>
        </p:grpSp>
        <p:grpSp>
          <p:nvGrpSpPr>
            <p:cNvPr id="160827" name="Group 59"/>
            <p:cNvGrpSpPr>
              <a:grpSpLocks/>
            </p:cNvGrpSpPr>
            <p:nvPr/>
          </p:nvGrpSpPr>
          <p:grpSpPr bwMode="auto">
            <a:xfrm>
              <a:off x="2592" y="2640"/>
              <a:ext cx="336" cy="302"/>
              <a:chOff x="2640" y="1776"/>
              <a:chExt cx="336" cy="302"/>
            </a:xfrm>
          </p:grpSpPr>
          <p:sp>
            <p:nvSpPr>
              <p:cNvPr id="160828" name="Oval 60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29" name="Text Box 61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H</a:t>
                </a:r>
                <a:endParaRPr lang="en-GB" sz="1800"/>
              </a:p>
            </p:txBody>
          </p:sp>
        </p:grpSp>
        <p:grpSp>
          <p:nvGrpSpPr>
            <p:cNvPr id="160830" name="Group 62"/>
            <p:cNvGrpSpPr>
              <a:grpSpLocks/>
            </p:cNvGrpSpPr>
            <p:nvPr/>
          </p:nvGrpSpPr>
          <p:grpSpPr bwMode="auto">
            <a:xfrm>
              <a:off x="3072" y="2640"/>
              <a:ext cx="336" cy="302"/>
              <a:chOff x="2640" y="1776"/>
              <a:chExt cx="336" cy="302"/>
            </a:xfrm>
          </p:grpSpPr>
          <p:sp>
            <p:nvSpPr>
              <p:cNvPr id="160831" name="Oval 63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32" name="Text Box 64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I</a:t>
                </a:r>
                <a:endParaRPr lang="en-GB" sz="1800"/>
              </a:p>
            </p:txBody>
          </p:sp>
        </p:grpSp>
        <p:grpSp>
          <p:nvGrpSpPr>
            <p:cNvPr id="160833" name="Group 65"/>
            <p:cNvGrpSpPr>
              <a:grpSpLocks/>
            </p:cNvGrpSpPr>
            <p:nvPr/>
          </p:nvGrpSpPr>
          <p:grpSpPr bwMode="auto">
            <a:xfrm>
              <a:off x="3696" y="2640"/>
              <a:ext cx="336" cy="302"/>
              <a:chOff x="2640" y="1776"/>
              <a:chExt cx="336" cy="302"/>
            </a:xfrm>
          </p:grpSpPr>
          <p:sp>
            <p:nvSpPr>
              <p:cNvPr id="160834" name="Oval 66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35" name="Text Box 67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J</a:t>
                </a:r>
                <a:endParaRPr lang="en-GB" sz="1800"/>
              </a:p>
            </p:txBody>
          </p:sp>
        </p:grpSp>
        <p:grpSp>
          <p:nvGrpSpPr>
            <p:cNvPr id="160836" name="Group 68"/>
            <p:cNvGrpSpPr>
              <a:grpSpLocks/>
            </p:cNvGrpSpPr>
            <p:nvPr/>
          </p:nvGrpSpPr>
          <p:grpSpPr bwMode="auto">
            <a:xfrm>
              <a:off x="1536" y="3168"/>
              <a:ext cx="336" cy="301"/>
              <a:chOff x="2640" y="1776"/>
              <a:chExt cx="336" cy="301"/>
            </a:xfrm>
          </p:grpSpPr>
          <p:sp>
            <p:nvSpPr>
              <p:cNvPr id="160837" name="Oval 69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38" name="Text Box 70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K</a:t>
                </a:r>
                <a:endParaRPr lang="en-GB" sz="1800"/>
              </a:p>
            </p:txBody>
          </p:sp>
        </p:grpSp>
        <p:grpSp>
          <p:nvGrpSpPr>
            <p:cNvPr id="160839" name="Group 71"/>
            <p:cNvGrpSpPr>
              <a:grpSpLocks/>
            </p:cNvGrpSpPr>
            <p:nvPr/>
          </p:nvGrpSpPr>
          <p:grpSpPr bwMode="auto">
            <a:xfrm>
              <a:off x="2160" y="3168"/>
              <a:ext cx="336" cy="301"/>
              <a:chOff x="2640" y="1776"/>
              <a:chExt cx="336" cy="301"/>
            </a:xfrm>
          </p:grpSpPr>
          <p:sp>
            <p:nvSpPr>
              <p:cNvPr id="160840" name="Oval 72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41" name="Text Box 73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L</a:t>
                </a:r>
                <a:endParaRPr lang="en-GB" sz="1800"/>
              </a:p>
            </p:txBody>
          </p:sp>
        </p:grpSp>
        <p:sp>
          <p:nvSpPr>
            <p:cNvPr id="160842" name="Oval 74"/>
            <p:cNvSpPr>
              <a:spLocks noChangeArrowheads="1"/>
            </p:cNvSpPr>
            <p:nvPr/>
          </p:nvSpPr>
          <p:spPr bwMode="auto">
            <a:xfrm>
              <a:off x="2160" y="3696"/>
              <a:ext cx="336" cy="240"/>
            </a:xfrm>
            <a:prstGeom prst="ellipse">
              <a:avLst/>
            </a:prstGeom>
            <a:solidFill>
              <a:srgbClr val="FF0000"/>
            </a:solidFill>
            <a:ln w="38100" cmpd="dbl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843" name="Text Box 75"/>
            <p:cNvSpPr txBox="1">
              <a:spLocks noChangeArrowheads="1"/>
            </p:cNvSpPr>
            <p:nvPr/>
          </p:nvSpPr>
          <p:spPr bwMode="auto">
            <a:xfrm>
              <a:off x="2256" y="3696"/>
              <a:ext cx="240" cy="302"/>
            </a:xfrm>
            <a:prstGeom prst="rect">
              <a:avLst/>
            </a:prstGeom>
            <a:noFill/>
            <a:ln w="41275" cmpd="dbl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/>
                <a:t>O</a:t>
              </a:r>
              <a:endParaRPr lang="en-GB" sz="1800" b="1" i="1"/>
            </a:p>
          </p:txBody>
        </p:sp>
        <p:sp>
          <p:nvSpPr>
            <p:cNvPr id="160844" name="Line 76"/>
            <p:cNvSpPr>
              <a:spLocks noChangeShapeType="1"/>
            </p:cNvSpPr>
            <p:nvPr/>
          </p:nvSpPr>
          <p:spPr bwMode="auto">
            <a:xfrm flipH="1">
              <a:off x="1776" y="2016"/>
              <a:ext cx="100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45" name="Line 77"/>
            <p:cNvSpPr>
              <a:spLocks noChangeShapeType="1"/>
            </p:cNvSpPr>
            <p:nvPr/>
          </p:nvSpPr>
          <p:spPr bwMode="auto">
            <a:xfrm flipH="1">
              <a:off x="2592" y="201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46" name="Line 78"/>
            <p:cNvSpPr>
              <a:spLocks noChangeShapeType="1"/>
            </p:cNvSpPr>
            <p:nvPr/>
          </p:nvSpPr>
          <p:spPr bwMode="auto">
            <a:xfrm>
              <a:off x="2784" y="2016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47" name="Line 79"/>
            <p:cNvSpPr>
              <a:spLocks noChangeShapeType="1"/>
            </p:cNvSpPr>
            <p:nvPr/>
          </p:nvSpPr>
          <p:spPr bwMode="auto">
            <a:xfrm>
              <a:off x="2784" y="2016"/>
              <a:ext cx="15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48" name="Line 80"/>
            <p:cNvSpPr>
              <a:spLocks noChangeShapeType="1"/>
            </p:cNvSpPr>
            <p:nvPr/>
          </p:nvSpPr>
          <p:spPr bwMode="auto">
            <a:xfrm flipH="1">
              <a:off x="1296" y="2448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49" name="Line 81"/>
            <p:cNvSpPr>
              <a:spLocks noChangeShapeType="1"/>
            </p:cNvSpPr>
            <p:nvPr/>
          </p:nvSpPr>
          <p:spPr bwMode="auto">
            <a:xfrm>
              <a:off x="1680" y="244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50" name="Line 82"/>
            <p:cNvSpPr>
              <a:spLocks noChangeShapeType="1"/>
            </p:cNvSpPr>
            <p:nvPr/>
          </p:nvSpPr>
          <p:spPr bwMode="auto">
            <a:xfrm>
              <a:off x="2592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51" name="Line 83"/>
            <p:cNvSpPr>
              <a:spLocks noChangeShapeType="1"/>
            </p:cNvSpPr>
            <p:nvPr/>
          </p:nvSpPr>
          <p:spPr bwMode="auto">
            <a:xfrm flipH="1">
              <a:off x="3216" y="244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52" name="Line 84"/>
            <p:cNvSpPr>
              <a:spLocks noChangeShapeType="1"/>
            </p:cNvSpPr>
            <p:nvPr/>
          </p:nvSpPr>
          <p:spPr bwMode="auto">
            <a:xfrm>
              <a:off x="3360" y="244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53" name="Line 85"/>
            <p:cNvSpPr>
              <a:spLocks noChangeShapeType="1"/>
            </p:cNvSpPr>
            <p:nvPr/>
          </p:nvSpPr>
          <p:spPr bwMode="auto">
            <a:xfrm flipH="1">
              <a:off x="1728" y="2880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54" name="Line 86"/>
            <p:cNvSpPr>
              <a:spLocks noChangeShapeType="1"/>
            </p:cNvSpPr>
            <p:nvPr/>
          </p:nvSpPr>
          <p:spPr bwMode="auto">
            <a:xfrm>
              <a:off x="2064" y="2880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0855" name="Group 87"/>
            <p:cNvGrpSpPr>
              <a:grpSpLocks/>
            </p:cNvGrpSpPr>
            <p:nvPr/>
          </p:nvGrpSpPr>
          <p:grpSpPr bwMode="auto">
            <a:xfrm>
              <a:off x="3120" y="3168"/>
              <a:ext cx="336" cy="301"/>
              <a:chOff x="2640" y="1776"/>
              <a:chExt cx="336" cy="301"/>
            </a:xfrm>
          </p:grpSpPr>
          <p:sp>
            <p:nvSpPr>
              <p:cNvPr id="160856" name="Oval 88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57" name="Text Box 89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M</a:t>
                </a:r>
                <a:endParaRPr lang="en-GB" sz="1800"/>
              </a:p>
            </p:txBody>
          </p:sp>
        </p:grpSp>
        <p:grpSp>
          <p:nvGrpSpPr>
            <p:cNvPr id="160858" name="Group 90"/>
            <p:cNvGrpSpPr>
              <a:grpSpLocks/>
            </p:cNvGrpSpPr>
            <p:nvPr/>
          </p:nvGrpSpPr>
          <p:grpSpPr bwMode="auto">
            <a:xfrm>
              <a:off x="3840" y="3120"/>
              <a:ext cx="336" cy="301"/>
              <a:chOff x="2640" y="1776"/>
              <a:chExt cx="336" cy="301"/>
            </a:xfrm>
          </p:grpSpPr>
          <p:sp>
            <p:nvSpPr>
              <p:cNvPr id="160859" name="Oval 91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36" cy="24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860" name="Text Box 92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240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N</a:t>
                </a:r>
                <a:endParaRPr lang="en-GB" sz="1800"/>
              </a:p>
            </p:txBody>
          </p:sp>
        </p:grpSp>
        <p:sp>
          <p:nvSpPr>
            <p:cNvPr id="160861" name="Line 93"/>
            <p:cNvSpPr>
              <a:spLocks noChangeShapeType="1"/>
            </p:cNvSpPr>
            <p:nvPr/>
          </p:nvSpPr>
          <p:spPr bwMode="auto">
            <a:xfrm>
              <a:off x="3264" y="2880"/>
              <a:ext cx="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62" name="Line 94"/>
            <p:cNvSpPr>
              <a:spLocks noChangeShapeType="1"/>
            </p:cNvSpPr>
            <p:nvPr/>
          </p:nvSpPr>
          <p:spPr bwMode="auto">
            <a:xfrm>
              <a:off x="3936" y="288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863" name="Line 95"/>
            <p:cNvSpPr>
              <a:spLocks noChangeShapeType="1"/>
            </p:cNvSpPr>
            <p:nvPr/>
          </p:nvSpPr>
          <p:spPr bwMode="auto">
            <a:xfrm flipH="1">
              <a:off x="2304" y="3408"/>
              <a:ext cx="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0864" name="Oval 96"/>
          <p:cNvSpPr>
            <a:spLocks noChangeArrowheads="1"/>
          </p:cNvSpPr>
          <p:nvPr/>
        </p:nvSpPr>
        <p:spPr bwMode="auto">
          <a:xfrm rot="17654194">
            <a:off x="2205137" y="4128724"/>
            <a:ext cx="2286000" cy="2971800"/>
          </a:xfrm>
          <a:prstGeom prst="ellips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865" name="Text Box 97"/>
          <p:cNvSpPr txBox="1">
            <a:spLocks noChangeArrowheads="1"/>
          </p:cNvSpPr>
          <p:nvPr/>
        </p:nvSpPr>
        <p:spPr bwMode="auto">
          <a:xfrm>
            <a:off x="304800" y="4724400"/>
            <a:ext cx="1828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Search only in this </a:t>
            </a:r>
            <a:r>
              <a:rPr lang="en-US" err="1"/>
              <a:t>subtree</a:t>
            </a:r>
            <a:r>
              <a:rPr lang="en-US"/>
              <a:t>!!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A4FC4-06D4-4879-938C-25B723470C56}" type="slidenum">
              <a:rPr lang="ar-SA"/>
              <a:pPr/>
              <a:t>40</a:t>
            </a:fld>
            <a:endParaRPr lang="en-GB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(A Star) </a:t>
            </a:r>
            <a:endParaRPr lang="en-GB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078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A* uses a heuristic function which combines g(n) and h(n): f(n) = g(n) + h(n)</a:t>
            </a: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g(n)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is the exact cost to reach node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from the initial state.</a:t>
            </a:r>
          </a:p>
          <a:p>
            <a:pPr>
              <a:lnSpc>
                <a:spcPct val="90000"/>
              </a:lnSpc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h(n)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is an estimation of the remaining cost to reach the goal.</a:t>
            </a:r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C225-1E5F-42A0-9ACD-55BDE1882927}" type="slidenum">
              <a:rPr lang="ar-SA"/>
              <a:pPr/>
              <a:t>41</a:t>
            </a:fld>
            <a:endParaRPr lang="en-GB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(A Star) </a:t>
            </a:r>
            <a:endParaRPr lang="en-GB"/>
          </a:p>
        </p:txBody>
      </p:sp>
      <p:grpSp>
        <p:nvGrpSpPr>
          <p:cNvPr id="278534" name="Group 6"/>
          <p:cNvGrpSpPr>
            <a:grpSpLocks/>
          </p:cNvGrpSpPr>
          <p:nvPr/>
        </p:nvGrpSpPr>
        <p:grpSpPr bwMode="auto">
          <a:xfrm>
            <a:off x="4914900" y="2057400"/>
            <a:ext cx="609600" cy="474663"/>
            <a:chOff x="2640" y="1776"/>
            <a:chExt cx="336" cy="240"/>
          </a:xfrm>
        </p:grpSpPr>
        <p:sp>
          <p:nvSpPr>
            <p:cNvPr id="278535" name="Oval 7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36" name="Text Box 8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37" name="Group 9"/>
          <p:cNvGrpSpPr>
            <a:grpSpLocks/>
          </p:cNvGrpSpPr>
          <p:nvPr/>
        </p:nvGrpSpPr>
        <p:grpSpPr bwMode="auto">
          <a:xfrm>
            <a:off x="2916238" y="2911475"/>
            <a:ext cx="608012" cy="473075"/>
            <a:chOff x="2640" y="1776"/>
            <a:chExt cx="336" cy="240"/>
          </a:xfrm>
        </p:grpSpPr>
        <p:sp>
          <p:nvSpPr>
            <p:cNvPr id="278538" name="Oval 10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39" name="Text Box 11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40" name="Group 12"/>
          <p:cNvGrpSpPr>
            <a:grpSpLocks/>
          </p:cNvGrpSpPr>
          <p:nvPr/>
        </p:nvGrpSpPr>
        <p:grpSpPr bwMode="auto">
          <a:xfrm>
            <a:off x="4394200" y="2911475"/>
            <a:ext cx="608013" cy="473075"/>
            <a:chOff x="2640" y="1776"/>
            <a:chExt cx="336" cy="240"/>
          </a:xfrm>
        </p:grpSpPr>
        <p:sp>
          <p:nvSpPr>
            <p:cNvPr id="278541" name="Oval 13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42" name="Text Box 14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43" name="Group 15"/>
          <p:cNvGrpSpPr>
            <a:grpSpLocks/>
          </p:cNvGrpSpPr>
          <p:nvPr/>
        </p:nvGrpSpPr>
        <p:grpSpPr bwMode="auto">
          <a:xfrm>
            <a:off x="7697788" y="2911475"/>
            <a:ext cx="608012" cy="473075"/>
            <a:chOff x="2640" y="1776"/>
            <a:chExt cx="336" cy="240"/>
          </a:xfrm>
        </p:grpSpPr>
        <p:sp>
          <p:nvSpPr>
            <p:cNvPr id="278544" name="Oval 16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45" name="Text Box 17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46" name="Group 18"/>
          <p:cNvGrpSpPr>
            <a:grpSpLocks/>
          </p:cNvGrpSpPr>
          <p:nvPr/>
        </p:nvGrpSpPr>
        <p:grpSpPr bwMode="auto">
          <a:xfrm>
            <a:off x="5872163" y="2911475"/>
            <a:ext cx="608012" cy="473075"/>
            <a:chOff x="2640" y="1776"/>
            <a:chExt cx="336" cy="240"/>
          </a:xfrm>
        </p:grpSpPr>
        <p:sp>
          <p:nvSpPr>
            <p:cNvPr id="278547" name="Oval 19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48" name="Text Box 20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52" name="Group 24"/>
          <p:cNvGrpSpPr>
            <a:grpSpLocks/>
          </p:cNvGrpSpPr>
          <p:nvPr/>
        </p:nvGrpSpPr>
        <p:grpSpPr bwMode="auto">
          <a:xfrm>
            <a:off x="3524250" y="3763963"/>
            <a:ext cx="608013" cy="474662"/>
            <a:chOff x="2640" y="1776"/>
            <a:chExt cx="336" cy="240"/>
          </a:xfrm>
        </p:grpSpPr>
        <p:sp>
          <p:nvSpPr>
            <p:cNvPr id="278553" name="Oval 25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54" name="Text Box 26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n</a:t>
              </a:r>
              <a:endParaRPr lang="en-GB" sz="1800" b="1"/>
            </a:p>
          </p:txBody>
        </p:sp>
      </p:grpSp>
      <p:grpSp>
        <p:nvGrpSpPr>
          <p:cNvPr id="278555" name="Group 27"/>
          <p:cNvGrpSpPr>
            <a:grpSpLocks/>
          </p:cNvGrpSpPr>
          <p:nvPr/>
        </p:nvGrpSpPr>
        <p:grpSpPr bwMode="auto">
          <a:xfrm>
            <a:off x="4829175" y="3763963"/>
            <a:ext cx="608013" cy="474662"/>
            <a:chOff x="2640" y="1776"/>
            <a:chExt cx="336" cy="240"/>
          </a:xfrm>
        </p:grpSpPr>
        <p:sp>
          <p:nvSpPr>
            <p:cNvPr id="278556" name="Oval 28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57" name="Text Box 29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58" name="Group 30"/>
          <p:cNvGrpSpPr>
            <a:grpSpLocks/>
          </p:cNvGrpSpPr>
          <p:nvPr/>
        </p:nvGrpSpPr>
        <p:grpSpPr bwMode="auto">
          <a:xfrm>
            <a:off x="5697538" y="3763963"/>
            <a:ext cx="609600" cy="474662"/>
            <a:chOff x="2640" y="1776"/>
            <a:chExt cx="336" cy="240"/>
          </a:xfrm>
        </p:grpSpPr>
        <p:sp>
          <p:nvSpPr>
            <p:cNvPr id="278559" name="Oval 31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60" name="Text Box 32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61" name="Group 33"/>
          <p:cNvGrpSpPr>
            <a:grpSpLocks/>
          </p:cNvGrpSpPr>
          <p:nvPr/>
        </p:nvGrpSpPr>
        <p:grpSpPr bwMode="auto">
          <a:xfrm>
            <a:off x="6827838" y="3763963"/>
            <a:ext cx="608012" cy="474662"/>
            <a:chOff x="2640" y="1776"/>
            <a:chExt cx="336" cy="240"/>
          </a:xfrm>
        </p:grpSpPr>
        <p:sp>
          <p:nvSpPr>
            <p:cNvPr id="278562" name="Oval 34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63" name="Text Box 35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64" name="Group 36"/>
          <p:cNvGrpSpPr>
            <a:grpSpLocks/>
          </p:cNvGrpSpPr>
          <p:nvPr/>
        </p:nvGrpSpPr>
        <p:grpSpPr bwMode="auto">
          <a:xfrm>
            <a:off x="2916238" y="4806950"/>
            <a:ext cx="608012" cy="474663"/>
            <a:chOff x="2640" y="1776"/>
            <a:chExt cx="336" cy="240"/>
          </a:xfrm>
        </p:grpSpPr>
        <p:sp>
          <p:nvSpPr>
            <p:cNvPr id="278565" name="Oval 37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66" name="Text Box 38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67" name="Group 39"/>
          <p:cNvGrpSpPr>
            <a:grpSpLocks/>
          </p:cNvGrpSpPr>
          <p:nvPr/>
        </p:nvGrpSpPr>
        <p:grpSpPr bwMode="auto">
          <a:xfrm>
            <a:off x="4046538" y="4806950"/>
            <a:ext cx="608012" cy="474663"/>
            <a:chOff x="2640" y="1776"/>
            <a:chExt cx="336" cy="240"/>
          </a:xfrm>
        </p:grpSpPr>
        <p:sp>
          <p:nvSpPr>
            <p:cNvPr id="278568" name="Oval 40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69" name="Text Box 41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sp>
        <p:nvSpPr>
          <p:cNvPr id="278570" name="Oval 42"/>
          <p:cNvSpPr>
            <a:spLocks noChangeArrowheads="1"/>
          </p:cNvSpPr>
          <p:nvPr/>
        </p:nvSpPr>
        <p:spPr bwMode="auto">
          <a:xfrm>
            <a:off x="4046538" y="5849938"/>
            <a:ext cx="608012" cy="474662"/>
          </a:xfrm>
          <a:prstGeom prst="ellipse">
            <a:avLst/>
          </a:prstGeom>
          <a:solidFill>
            <a:srgbClr val="FF0000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571" name="Text Box 43"/>
          <p:cNvSpPr txBox="1">
            <a:spLocks noChangeArrowheads="1"/>
          </p:cNvSpPr>
          <p:nvPr/>
        </p:nvSpPr>
        <p:spPr bwMode="auto">
          <a:xfrm>
            <a:off x="4219575" y="5849938"/>
            <a:ext cx="434975" cy="366712"/>
          </a:xfrm>
          <a:prstGeom prst="rect">
            <a:avLst/>
          </a:prstGeom>
          <a:noFill/>
          <a:ln w="41275" cmpd="dbl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1" i="1"/>
          </a:p>
        </p:txBody>
      </p:sp>
      <p:sp>
        <p:nvSpPr>
          <p:cNvPr id="278572" name="Line 44"/>
          <p:cNvSpPr>
            <a:spLocks noChangeShapeType="1"/>
          </p:cNvSpPr>
          <p:nvPr/>
        </p:nvSpPr>
        <p:spPr bwMode="auto">
          <a:xfrm flipH="1">
            <a:off x="3351213" y="2532063"/>
            <a:ext cx="1825625" cy="379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73" name="Line 45"/>
          <p:cNvSpPr>
            <a:spLocks noChangeShapeType="1"/>
          </p:cNvSpPr>
          <p:nvPr/>
        </p:nvSpPr>
        <p:spPr bwMode="auto">
          <a:xfrm flipH="1">
            <a:off x="4829175" y="2532063"/>
            <a:ext cx="347663" cy="379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74" name="Line 46"/>
          <p:cNvSpPr>
            <a:spLocks noChangeShapeType="1"/>
          </p:cNvSpPr>
          <p:nvPr/>
        </p:nvSpPr>
        <p:spPr bwMode="auto">
          <a:xfrm>
            <a:off x="5176838" y="2532063"/>
            <a:ext cx="868362" cy="379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75" name="Line 47"/>
          <p:cNvSpPr>
            <a:spLocks noChangeShapeType="1"/>
          </p:cNvSpPr>
          <p:nvPr/>
        </p:nvSpPr>
        <p:spPr bwMode="auto">
          <a:xfrm>
            <a:off x="5176838" y="2532063"/>
            <a:ext cx="2781300" cy="379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77" name="Line 49"/>
          <p:cNvSpPr>
            <a:spLocks noChangeShapeType="1"/>
          </p:cNvSpPr>
          <p:nvPr/>
        </p:nvSpPr>
        <p:spPr bwMode="auto">
          <a:xfrm>
            <a:off x="3176588" y="3384550"/>
            <a:ext cx="608012" cy="379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78" name="Line 50"/>
          <p:cNvSpPr>
            <a:spLocks noChangeShapeType="1"/>
          </p:cNvSpPr>
          <p:nvPr/>
        </p:nvSpPr>
        <p:spPr bwMode="auto">
          <a:xfrm>
            <a:off x="4829175" y="3384550"/>
            <a:ext cx="173038" cy="379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79" name="Line 51"/>
          <p:cNvSpPr>
            <a:spLocks noChangeShapeType="1"/>
          </p:cNvSpPr>
          <p:nvPr/>
        </p:nvSpPr>
        <p:spPr bwMode="auto">
          <a:xfrm flipH="1">
            <a:off x="5957888" y="3384550"/>
            <a:ext cx="261937" cy="379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80" name="Line 52"/>
          <p:cNvSpPr>
            <a:spLocks noChangeShapeType="1"/>
          </p:cNvSpPr>
          <p:nvPr/>
        </p:nvSpPr>
        <p:spPr bwMode="auto">
          <a:xfrm>
            <a:off x="6219825" y="3384550"/>
            <a:ext cx="782638" cy="379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81" name="Line 53"/>
          <p:cNvSpPr>
            <a:spLocks noChangeShapeType="1"/>
          </p:cNvSpPr>
          <p:nvPr/>
        </p:nvSpPr>
        <p:spPr bwMode="auto">
          <a:xfrm flipH="1">
            <a:off x="3263900" y="4238625"/>
            <a:ext cx="608013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82" name="Line 54"/>
          <p:cNvSpPr>
            <a:spLocks noChangeShapeType="1"/>
          </p:cNvSpPr>
          <p:nvPr/>
        </p:nvSpPr>
        <p:spPr bwMode="auto">
          <a:xfrm>
            <a:off x="3871913" y="4238625"/>
            <a:ext cx="434975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8583" name="Group 55"/>
          <p:cNvGrpSpPr>
            <a:grpSpLocks/>
          </p:cNvGrpSpPr>
          <p:nvPr/>
        </p:nvGrpSpPr>
        <p:grpSpPr bwMode="auto">
          <a:xfrm>
            <a:off x="5784850" y="4806950"/>
            <a:ext cx="608013" cy="474663"/>
            <a:chOff x="2640" y="1776"/>
            <a:chExt cx="336" cy="240"/>
          </a:xfrm>
        </p:grpSpPr>
        <p:sp>
          <p:nvSpPr>
            <p:cNvPr id="278584" name="Oval 56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85" name="Text Box 57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grpSp>
        <p:nvGrpSpPr>
          <p:cNvPr id="278586" name="Group 58"/>
          <p:cNvGrpSpPr>
            <a:grpSpLocks/>
          </p:cNvGrpSpPr>
          <p:nvPr/>
        </p:nvGrpSpPr>
        <p:grpSpPr bwMode="auto">
          <a:xfrm>
            <a:off x="7088188" y="4713288"/>
            <a:ext cx="609600" cy="473075"/>
            <a:chOff x="2640" y="1776"/>
            <a:chExt cx="336" cy="240"/>
          </a:xfrm>
        </p:grpSpPr>
        <p:sp>
          <p:nvSpPr>
            <p:cNvPr id="278587" name="Oval 59"/>
            <p:cNvSpPr>
              <a:spLocks noChangeArrowheads="1"/>
            </p:cNvSpPr>
            <p:nvPr/>
          </p:nvSpPr>
          <p:spPr bwMode="auto">
            <a:xfrm>
              <a:off x="2640" y="1776"/>
              <a:ext cx="336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588" name="Text Box 60"/>
            <p:cNvSpPr txBox="1">
              <a:spLocks noChangeArrowheads="1"/>
            </p:cNvSpPr>
            <p:nvPr/>
          </p:nvSpPr>
          <p:spPr bwMode="auto">
            <a:xfrm>
              <a:off x="2736" y="1776"/>
              <a:ext cx="240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800"/>
            </a:p>
          </p:txBody>
        </p:sp>
      </p:grpSp>
      <p:sp>
        <p:nvSpPr>
          <p:cNvPr id="278589" name="Line 61"/>
          <p:cNvSpPr>
            <a:spLocks noChangeShapeType="1"/>
          </p:cNvSpPr>
          <p:nvPr/>
        </p:nvSpPr>
        <p:spPr bwMode="auto">
          <a:xfrm>
            <a:off x="6045200" y="4238625"/>
            <a:ext cx="87313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90" name="Line 62"/>
          <p:cNvSpPr>
            <a:spLocks noChangeShapeType="1"/>
          </p:cNvSpPr>
          <p:nvPr/>
        </p:nvSpPr>
        <p:spPr bwMode="auto">
          <a:xfrm>
            <a:off x="7262813" y="4238625"/>
            <a:ext cx="87312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91" name="Line 63"/>
          <p:cNvSpPr>
            <a:spLocks noChangeShapeType="1"/>
          </p:cNvSpPr>
          <p:nvPr/>
        </p:nvSpPr>
        <p:spPr bwMode="auto">
          <a:xfrm flipH="1">
            <a:off x="4306888" y="5281613"/>
            <a:ext cx="87312" cy="56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8601" name="Group 73"/>
          <p:cNvGrpSpPr>
            <a:grpSpLocks/>
          </p:cNvGrpSpPr>
          <p:nvPr/>
        </p:nvGrpSpPr>
        <p:grpSpPr bwMode="auto">
          <a:xfrm>
            <a:off x="3505200" y="2667000"/>
            <a:ext cx="1447800" cy="990600"/>
            <a:chOff x="1728" y="1680"/>
            <a:chExt cx="912" cy="624"/>
          </a:xfrm>
        </p:grpSpPr>
        <p:sp>
          <p:nvSpPr>
            <p:cNvPr id="278592" name="Line 64"/>
            <p:cNvSpPr>
              <a:spLocks noChangeShapeType="1"/>
            </p:cNvSpPr>
            <p:nvPr/>
          </p:nvSpPr>
          <p:spPr bwMode="auto">
            <a:xfrm flipH="1">
              <a:off x="1728" y="1680"/>
              <a:ext cx="91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8593" name="Line 65"/>
            <p:cNvSpPr>
              <a:spLocks noChangeShapeType="1"/>
            </p:cNvSpPr>
            <p:nvPr/>
          </p:nvSpPr>
          <p:spPr bwMode="auto">
            <a:xfrm>
              <a:off x="1728" y="1872"/>
              <a:ext cx="288" cy="432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8594" name="Line 66"/>
          <p:cNvSpPr>
            <a:spLocks noChangeShapeType="1"/>
          </p:cNvSpPr>
          <p:nvPr/>
        </p:nvSpPr>
        <p:spPr bwMode="auto">
          <a:xfrm>
            <a:off x="3810000" y="4419600"/>
            <a:ext cx="152400" cy="1524000"/>
          </a:xfrm>
          <a:prstGeom prst="line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597" name="Text Box 69"/>
          <p:cNvSpPr txBox="1">
            <a:spLocks noChangeArrowheads="1"/>
          </p:cNvSpPr>
          <p:nvPr/>
        </p:nvSpPr>
        <p:spPr bwMode="auto">
          <a:xfrm>
            <a:off x="3657600" y="2895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g(n)</a:t>
            </a:r>
            <a:endParaRPr lang="en-GB" sz="1600" b="1"/>
          </a:p>
        </p:txBody>
      </p:sp>
      <p:sp>
        <p:nvSpPr>
          <p:cNvPr id="278598" name="Text Box 70"/>
          <p:cNvSpPr txBox="1">
            <a:spLocks noChangeArrowheads="1"/>
          </p:cNvSpPr>
          <p:nvPr/>
        </p:nvSpPr>
        <p:spPr bwMode="auto">
          <a:xfrm>
            <a:off x="3276600" y="5257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h(n)</a:t>
            </a:r>
            <a:endParaRPr lang="en-GB" sz="1800" b="1"/>
          </a:p>
        </p:txBody>
      </p:sp>
      <p:sp>
        <p:nvSpPr>
          <p:cNvPr id="278600" name="Text Box 72"/>
          <p:cNvSpPr txBox="1">
            <a:spLocks noChangeArrowheads="1"/>
          </p:cNvSpPr>
          <p:nvPr/>
        </p:nvSpPr>
        <p:spPr bwMode="auto">
          <a:xfrm>
            <a:off x="1066800" y="3733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f(n) = g(n)+h(n)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DE690-D641-484C-B843-2E2DA99C4DD9}" type="slidenum">
              <a:rPr lang="ar-SA"/>
              <a:pPr/>
              <a:t>42</a:t>
            </a:fld>
            <a:endParaRPr lang="en-GB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  <a:endParaRPr lang="en-GB"/>
          </a:p>
        </p:txBody>
      </p:sp>
      <p:sp>
        <p:nvSpPr>
          <p:cNvPr id="203825" name="Text Box 49"/>
          <p:cNvSpPr txBox="1">
            <a:spLocks noChangeArrowheads="1"/>
          </p:cNvSpPr>
          <p:nvPr/>
        </p:nvSpPr>
        <p:spPr bwMode="auto">
          <a:xfrm>
            <a:off x="2286000" y="5970588"/>
            <a:ext cx="66294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		f(n) = g(n) +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</a:t>
            </a:r>
          </a:p>
          <a:p>
            <a:pPr>
              <a:spcBef>
                <a:spcPct val="50000"/>
              </a:spcBef>
            </a:pPr>
            <a:r>
              <a:rPr lang="en-US" sz="1800" b="1"/>
              <a:t>g(n): </a:t>
            </a:r>
            <a:r>
              <a:rPr lang="en-US" sz="1800"/>
              <a:t>is the exact cost to reach node </a:t>
            </a:r>
            <a:r>
              <a:rPr lang="en-US" sz="1800" i="1"/>
              <a:t>n</a:t>
            </a:r>
            <a:r>
              <a:rPr lang="en-US" sz="1800"/>
              <a:t> from the initial state.</a:t>
            </a:r>
            <a:endParaRPr lang="en-GB" sz="1800"/>
          </a:p>
          <a:p>
            <a:pPr>
              <a:spcBef>
                <a:spcPct val="50000"/>
              </a:spcBef>
            </a:pPr>
            <a:endParaRPr lang="en-GB" sz="1800" b="1"/>
          </a:p>
        </p:txBody>
      </p:sp>
      <p:graphicFrame>
        <p:nvGraphicFramePr>
          <p:cNvPr id="203826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03862" name="Group 86"/>
          <p:cNvGrpSpPr>
            <a:grpSpLocks/>
          </p:cNvGrpSpPr>
          <p:nvPr/>
        </p:nvGrpSpPr>
        <p:grpSpPr bwMode="auto">
          <a:xfrm>
            <a:off x="381000" y="1828800"/>
            <a:ext cx="3429000" cy="4557713"/>
            <a:chOff x="240" y="1152"/>
            <a:chExt cx="2160" cy="2871"/>
          </a:xfrm>
        </p:grpSpPr>
        <p:grpSp>
          <p:nvGrpSpPr>
            <p:cNvPr id="203779" name="Group 3"/>
            <p:cNvGrpSpPr>
              <a:grpSpLocks/>
            </p:cNvGrpSpPr>
            <p:nvPr/>
          </p:nvGrpSpPr>
          <p:grpSpPr bwMode="auto">
            <a:xfrm>
              <a:off x="1344" y="1248"/>
              <a:ext cx="288" cy="288"/>
              <a:chOff x="1344" y="1248"/>
              <a:chExt cx="288" cy="288"/>
            </a:xfrm>
          </p:grpSpPr>
          <p:sp>
            <p:nvSpPr>
              <p:cNvPr id="203780" name="Oval 4"/>
              <p:cNvSpPr>
                <a:spLocks noChangeArrowheads="1"/>
              </p:cNvSpPr>
              <p:nvPr/>
            </p:nvSpPr>
            <p:spPr bwMode="auto">
              <a:xfrm>
                <a:off x="1344" y="1248"/>
                <a:ext cx="288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1" name="Text Box 5"/>
              <p:cNvSpPr txBox="1">
                <a:spLocks noChangeArrowheads="1"/>
              </p:cNvSpPr>
              <p:nvPr/>
            </p:nvSpPr>
            <p:spPr bwMode="auto">
              <a:xfrm>
                <a:off x="1392" y="129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A</a:t>
                </a:r>
                <a:endParaRPr lang="en-GB" sz="1800"/>
              </a:p>
            </p:txBody>
          </p:sp>
        </p:grpSp>
        <p:grpSp>
          <p:nvGrpSpPr>
            <p:cNvPr id="203782" name="Group 6"/>
            <p:cNvGrpSpPr>
              <a:grpSpLocks/>
            </p:cNvGrpSpPr>
            <p:nvPr/>
          </p:nvGrpSpPr>
          <p:grpSpPr bwMode="auto">
            <a:xfrm>
              <a:off x="2016" y="1584"/>
              <a:ext cx="288" cy="288"/>
              <a:chOff x="1344" y="1248"/>
              <a:chExt cx="288" cy="288"/>
            </a:xfrm>
          </p:grpSpPr>
          <p:sp>
            <p:nvSpPr>
              <p:cNvPr id="203783" name="Oval 7"/>
              <p:cNvSpPr>
                <a:spLocks noChangeArrowheads="1"/>
              </p:cNvSpPr>
              <p:nvPr/>
            </p:nvSpPr>
            <p:spPr bwMode="auto">
              <a:xfrm>
                <a:off x="1344" y="124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4" name="Text Box 8"/>
              <p:cNvSpPr txBox="1">
                <a:spLocks noChangeArrowheads="1"/>
              </p:cNvSpPr>
              <p:nvPr/>
            </p:nvSpPr>
            <p:spPr bwMode="auto">
              <a:xfrm>
                <a:off x="1392" y="129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B</a:t>
                </a:r>
                <a:endParaRPr lang="en-GB" sz="1800"/>
              </a:p>
            </p:txBody>
          </p:sp>
        </p:grpSp>
        <p:grpSp>
          <p:nvGrpSpPr>
            <p:cNvPr id="203785" name="Group 9"/>
            <p:cNvGrpSpPr>
              <a:grpSpLocks/>
            </p:cNvGrpSpPr>
            <p:nvPr/>
          </p:nvGrpSpPr>
          <p:grpSpPr bwMode="auto">
            <a:xfrm>
              <a:off x="336" y="2160"/>
              <a:ext cx="288" cy="288"/>
              <a:chOff x="1344" y="1248"/>
              <a:chExt cx="288" cy="288"/>
            </a:xfrm>
          </p:grpSpPr>
          <p:sp>
            <p:nvSpPr>
              <p:cNvPr id="203786" name="Oval 10"/>
              <p:cNvSpPr>
                <a:spLocks noChangeArrowheads="1"/>
              </p:cNvSpPr>
              <p:nvPr/>
            </p:nvSpPr>
            <p:spPr bwMode="auto">
              <a:xfrm>
                <a:off x="1344" y="124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87" name="Text Box 11"/>
              <p:cNvSpPr txBox="1">
                <a:spLocks noChangeArrowheads="1"/>
              </p:cNvSpPr>
              <p:nvPr/>
            </p:nvSpPr>
            <p:spPr bwMode="auto">
              <a:xfrm>
                <a:off x="1392" y="129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D</a:t>
                </a:r>
                <a:endParaRPr lang="en-GB" sz="1800"/>
              </a:p>
            </p:txBody>
          </p:sp>
        </p:grpSp>
        <p:grpSp>
          <p:nvGrpSpPr>
            <p:cNvPr id="203788" name="Group 12"/>
            <p:cNvGrpSpPr>
              <a:grpSpLocks/>
            </p:cNvGrpSpPr>
            <p:nvPr/>
          </p:nvGrpSpPr>
          <p:grpSpPr bwMode="auto">
            <a:xfrm>
              <a:off x="672" y="1680"/>
              <a:ext cx="288" cy="288"/>
              <a:chOff x="1344" y="1248"/>
              <a:chExt cx="288" cy="288"/>
            </a:xfrm>
          </p:grpSpPr>
          <p:sp>
            <p:nvSpPr>
              <p:cNvPr id="203789" name="Oval 13"/>
              <p:cNvSpPr>
                <a:spLocks noChangeArrowheads="1"/>
              </p:cNvSpPr>
              <p:nvPr/>
            </p:nvSpPr>
            <p:spPr bwMode="auto">
              <a:xfrm>
                <a:off x="1344" y="124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90" name="Text Box 14"/>
              <p:cNvSpPr txBox="1">
                <a:spLocks noChangeArrowheads="1"/>
              </p:cNvSpPr>
              <p:nvPr/>
            </p:nvSpPr>
            <p:spPr bwMode="auto">
              <a:xfrm>
                <a:off x="1392" y="129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C</a:t>
                </a:r>
                <a:endParaRPr lang="en-GB" sz="1800"/>
              </a:p>
            </p:txBody>
          </p:sp>
        </p:grpSp>
        <p:grpSp>
          <p:nvGrpSpPr>
            <p:cNvPr id="203791" name="Group 15"/>
            <p:cNvGrpSpPr>
              <a:grpSpLocks/>
            </p:cNvGrpSpPr>
            <p:nvPr/>
          </p:nvGrpSpPr>
          <p:grpSpPr bwMode="auto">
            <a:xfrm>
              <a:off x="1392" y="1968"/>
              <a:ext cx="288" cy="288"/>
              <a:chOff x="1344" y="1248"/>
              <a:chExt cx="288" cy="288"/>
            </a:xfrm>
          </p:grpSpPr>
          <p:sp>
            <p:nvSpPr>
              <p:cNvPr id="203792" name="Oval 16"/>
              <p:cNvSpPr>
                <a:spLocks noChangeArrowheads="1"/>
              </p:cNvSpPr>
              <p:nvPr/>
            </p:nvSpPr>
            <p:spPr bwMode="auto">
              <a:xfrm>
                <a:off x="1344" y="124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93" name="Text Box 17"/>
              <p:cNvSpPr txBox="1">
                <a:spLocks noChangeArrowheads="1"/>
              </p:cNvSpPr>
              <p:nvPr/>
            </p:nvSpPr>
            <p:spPr bwMode="auto">
              <a:xfrm>
                <a:off x="1392" y="129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E</a:t>
                </a:r>
                <a:endParaRPr lang="en-GB" sz="1800"/>
              </a:p>
            </p:txBody>
          </p:sp>
        </p:grpSp>
        <p:grpSp>
          <p:nvGrpSpPr>
            <p:cNvPr id="203794" name="Group 18"/>
            <p:cNvGrpSpPr>
              <a:grpSpLocks/>
            </p:cNvGrpSpPr>
            <p:nvPr/>
          </p:nvGrpSpPr>
          <p:grpSpPr bwMode="auto">
            <a:xfrm>
              <a:off x="1824" y="2544"/>
              <a:ext cx="288" cy="288"/>
              <a:chOff x="1344" y="1248"/>
              <a:chExt cx="288" cy="288"/>
            </a:xfrm>
          </p:grpSpPr>
          <p:sp>
            <p:nvSpPr>
              <p:cNvPr id="203795" name="Oval 19"/>
              <p:cNvSpPr>
                <a:spLocks noChangeArrowheads="1"/>
              </p:cNvSpPr>
              <p:nvPr/>
            </p:nvSpPr>
            <p:spPr bwMode="auto">
              <a:xfrm>
                <a:off x="1344" y="124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96" name="Text Box 20"/>
              <p:cNvSpPr txBox="1">
                <a:spLocks noChangeArrowheads="1"/>
              </p:cNvSpPr>
              <p:nvPr/>
            </p:nvSpPr>
            <p:spPr bwMode="auto">
              <a:xfrm>
                <a:off x="1392" y="129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F</a:t>
                </a:r>
                <a:endParaRPr lang="en-GB" sz="1800"/>
              </a:p>
            </p:txBody>
          </p:sp>
        </p:grpSp>
        <p:grpSp>
          <p:nvGrpSpPr>
            <p:cNvPr id="203797" name="Group 21"/>
            <p:cNvGrpSpPr>
              <a:grpSpLocks/>
            </p:cNvGrpSpPr>
            <p:nvPr/>
          </p:nvGrpSpPr>
          <p:grpSpPr bwMode="auto">
            <a:xfrm>
              <a:off x="1200" y="3600"/>
              <a:ext cx="288" cy="288"/>
              <a:chOff x="1344" y="1248"/>
              <a:chExt cx="288" cy="288"/>
            </a:xfrm>
          </p:grpSpPr>
          <p:sp>
            <p:nvSpPr>
              <p:cNvPr id="203798" name="Oval 22"/>
              <p:cNvSpPr>
                <a:spLocks noChangeArrowheads="1"/>
              </p:cNvSpPr>
              <p:nvPr/>
            </p:nvSpPr>
            <p:spPr bwMode="auto">
              <a:xfrm>
                <a:off x="1344" y="1248"/>
                <a:ext cx="288" cy="28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799" name="Text Box 23"/>
              <p:cNvSpPr txBox="1">
                <a:spLocks noChangeArrowheads="1"/>
              </p:cNvSpPr>
              <p:nvPr/>
            </p:nvSpPr>
            <p:spPr bwMode="auto">
              <a:xfrm>
                <a:off x="1392" y="1296"/>
                <a:ext cx="192" cy="231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I</a:t>
                </a:r>
                <a:endParaRPr lang="en-GB" sz="1800"/>
              </a:p>
            </p:txBody>
          </p:sp>
        </p:grpSp>
        <p:sp>
          <p:nvSpPr>
            <p:cNvPr id="203800" name="Line 24"/>
            <p:cNvSpPr>
              <a:spLocks noChangeShapeType="1"/>
            </p:cNvSpPr>
            <p:nvPr/>
          </p:nvSpPr>
          <p:spPr bwMode="auto">
            <a:xfrm>
              <a:off x="1536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01" name="Line 25"/>
            <p:cNvSpPr>
              <a:spLocks noChangeShapeType="1"/>
            </p:cNvSpPr>
            <p:nvPr/>
          </p:nvSpPr>
          <p:spPr bwMode="auto">
            <a:xfrm flipH="1">
              <a:off x="1344" y="2832"/>
              <a:ext cx="624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02" name="Text Box 26"/>
            <p:cNvSpPr txBox="1">
              <a:spLocks noChangeArrowheads="1"/>
            </p:cNvSpPr>
            <p:nvPr/>
          </p:nvSpPr>
          <p:spPr bwMode="auto">
            <a:xfrm>
              <a:off x="1680" y="2208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hlink"/>
                  </a:solidFill>
                </a:rPr>
                <a:t>99</a:t>
              </a:r>
              <a:endParaRPr lang="en-GB" sz="1800" b="1">
                <a:solidFill>
                  <a:schemeClr val="hlink"/>
                </a:solidFill>
              </a:endParaRPr>
            </a:p>
          </p:txBody>
        </p:sp>
        <p:sp>
          <p:nvSpPr>
            <p:cNvPr id="203803" name="Text Box 27"/>
            <p:cNvSpPr txBox="1">
              <a:spLocks noChangeArrowheads="1"/>
            </p:cNvSpPr>
            <p:nvPr/>
          </p:nvSpPr>
          <p:spPr bwMode="auto">
            <a:xfrm>
              <a:off x="1680" y="3216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hlink"/>
                  </a:solidFill>
                </a:rPr>
                <a:t>211</a:t>
              </a:r>
              <a:endParaRPr lang="en-GB" sz="1800" b="1">
                <a:solidFill>
                  <a:schemeClr val="hlink"/>
                </a:solidFill>
              </a:endParaRPr>
            </a:p>
          </p:txBody>
        </p:sp>
        <p:grpSp>
          <p:nvGrpSpPr>
            <p:cNvPr id="203804" name="Group 28"/>
            <p:cNvGrpSpPr>
              <a:grpSpLocks/>
            </p:cNvGrpSpPr>
            <p:nvPr/>
          </p:nvGrpSpPr>
          <p:grpSpPr bwMode="auto">
            <a:xfrm>
              <a:off x="864" y="2544"/>
              <a:ext cx="288" cy="288"/>
              <a:chOff x="1344" y="1248"/>
              <a:chExt cx="288" cy="288"/>
            </a:xfrm>
          </p:grpSpPr>
          <p:sp>
            <p:nvSpPr>
              <p:cNvPr id="203805" name="Oval 29"/>
              <p:cNvSpPr>
                <a:spLocks noChangeArrowheads="1"/>
              </p:cNvSpPr>
              <p:nvPr/>
            </p:nvSpPr>
            <p:spPr bwMode="auto">
              <a:xfrm>
                <a:off x="1344" y="124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06" name="Text Box 30"/>
              <p:cNvSpPr txBox="1">
                <a:spLocks noChangeArrowheads="1"/>
              </p:cNvSpPr>
              <p:nvPr/>
            </p:nvSpPr>
            <p:spPr bwMode="auto">
              <a:xfrm>
                <a:off x="1392" y="129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G</a:t>
                </a:r>
                <a:endParaRPr lang="en-GB" sz="1800"/>
              </a:p>
            </p:txBody>
          </p:sp>
        </p:grpSp>
        <p:grpSp>
          <p:nvGrpSpPr>
            <p:cNvPr id="203807" name="Group 31"/>
            <p:cNvGrpSpPr>
              <a:grpSpLocks/>
            </p:cNvGrpSpPr>
            <p:nvPr/>
          </p:nvGrpSpPr>
          <p:grpSpPr bwMode="auto">
            <a:xfrm>
              <a:off x="720" y="3120"/>
              <a:ext cx="288" cy="288"/>
              <a:chOff x="1344" y="1248"/>
              <a:chExt cx="288" cy="288"/>
            </a:xfrm>
          </p:grpSpPr>
          <p:sp>
            <p:nvSpPr>
              <p:cNvPr id="203808" name="Oval 32"/>
              <p:cNvSpPr>
                <a:spLocks noChangeArrowheads="1"/>
              </p:cNvSpPr>
              <p:nvPr/>
            </p:nvSpPr>
            <p:spPr bwMode="auto">
              <a:xfrm>
                <a:off x="1344" y="124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09" name="Text Box 33"/>
              <p:cNvSpPr txBox="1">
                <a:spLocks noChangeArrowheads="1"/>
              </p:cNvSpPr>
              <p:nvPr/>
            </p:nvSpPr>
            <p:spPr bwMode="auto">
              <a:xfrm>
                <a:off x="1392" y="129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H</a:t>
                </a:r>
                <a:endParaRPr lang="en-GB" sz="1800"/>
              </a:p>
            </p:txBody>
          </p:sp>
        </p:grpSp>
        <p:sp>
          <p:nvSpPr>
            <p:cNvPr id="203810" name="Line 34"/>
            <p:cNvSpPr>
              <a:spLocks noChangeShapeType="1"/>
            </p:cNvSpPr>
            <p:nvPr/>
          </p:nvSpPr>
          <p:spPr bwMode="auto">
            <a:xfrm flipH="1">
              <a:off x="960" y="2256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11" name="Line 35"/>
            <p:cNvSpPr>
              <a:spLocks noChangeShapeType="1"/>
            </p:cNvSpPr>
            <p:nvPr/>
          </p:nvSpPr>
          <p:spPr bwMode="auto">
            <a:xfrm flipH="1">
              <a:off x="864" y="283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12" name="Line 36"/>
            <p:cNvSpPr>
              <a:spLocks noChangeShapeType="1"/>
            </p:cNvSpPr>
            <p:nvPr/>
          </p:nvSpPr>
          <p:spPr bwMode="auto">
            <a:xfrm>
              <a:off x="864" y="340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13" name="Text Box 37"/>
            <p:cNvSpPr txBox="1">
              <a:spLocks noChangeArrowheads="1"/>
            </p:cNvSpPr>
            <p:nvPr/>
          </p:nvSpPr>
          <p:spPr bwMode="auto">
            <a:xfrm>
              <a:off x="1008" y="2208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hlink"/>
                  </a:solidFill>
                </a:rPr>
                <a:t>80</a:t>
              </a:r>
              <a:endParaRPr lang="en-GB" sz="1800" b="1">
                <a:solidFill>
                  <a:schemeClr val="hlink"/>
                </a:solidFill>
              </a:endParaRPr>
            </a:p>
          </p:txBody>
        </p:sp>
        <p:sp>
          <p:nvSpPr>
            <p:cNvPr id="203814" name="Line 38"/>
            <p:cNvSpPr>
              <a:spLocks noChangeShapeType="1"/>
            </p:cNvSpPr>
            <p:nvPr/>
          </p:nvSpPr>
          <p:spPr bwMode="auto">
            <a:xfrm>
              <a:off x="1488" y="1536"/>
              <a:ext cx="67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15" name="Line 39"/>
            <p:cNvSpPr>
              <a:spLocks noChangeShapeType="1"/>
            </p:cNvSpPr>
            <p:nvPr/>
          </p:nvSpPr>
          <p:spPr bwMode="auto">
            <a:xfrm>
              <a:off x="1488" y="1536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16" name="Line 40"/>
            <p:cNvSpPr>
              <a:spLocks noChangeShapeType="1"/>
            </p:cNvSpPr>
            <p:nvPr/>
          </p:nvSpPr>
          <p:spPr bwMode="auto">
            <a:xfrm flipH="1">
              <a:off x="816" y="1536"/>
              <a:ext cx="67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17" name="Line 41"/>
            <p:cNvSpPr>
              <a:spLocks noChangeShapeType="1"/>
            </p:cNvSpPr>
            <p:nvPr/>
          </p:nvSpPr>
          <p:spPr bwMode="auto">
            <a:xfrm flipH="1">
              <a:off x="480" y="196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818" name="Text Box 42"/>
            <p:cNvSpPr txBox="1">
              <a:spLocks noChangeArrowheads="1"/>
            </p:cNvSpPr>
            <p:nvPr/>
          </p:nvSpPr>
          <p:spPr bwMode="auto">
            <a:xfrm>
              <a:off x="1632" y="1152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Start</a:t>
              </a:r>
              <a:endParaRPr lang="en-GB" sz="1800"/>
            </a:p>
          </p:txBody>
        </p:sp>
        <p:sp>
          <p:nvSpPr>
            <p:cNvPr id="203819" name="Text Box 43"/>
            <p:cNvSpPr txBox="1">
              <a:spLocks noChangeArrowheads="1"/>
            </p:cNvSpPr>
            <p:nvPr/>
          </p:nvSpPr>
          <p:spPr bwMode="auto">
            <a:xfrm>
              <a:off x="1536" y="3792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Goal</a:t>
              </a:r>
              <a:endParaRPr lang="en-GB" sz="1800"/>
            </a:p>
          </p:txBody>
        </p:sp>
        <p:sp>
          <p:nvSpPr>
            <p:cNvPr id="203820" name="Text Box 44"/>
            <p:cNvSpPr txBox="1">
              <a:spLocks noChangeArrowheads="1"/>
            </p:cNvSpPr>
            <p:nvPr/>
          </p:nvSpPr>
          <p:spPr bwMode="auto">
            <a:xfrm>
              <a:off x="624" y="288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hlink"/>
                  </a:solidFill>
                </a:rPr>
                <a:t>97</a:t>
              </a:r>
              <a:endParaRPr lang="en-GB" sz="1800" b="1">
                <a:solidFill>
                  <a:schemeClr val="hlink"/>
                </a:solidFill>
              </a:endParaRPr>
            </a:p>
          </p:txBody>
        </p:sp>
        <p:sp>
          <p:nvSpPr>
            <p:cNvPr id="203821" name="Text Box 45"/>
            <p:cNvSpPr txBox="1">
              <a:spLocks noChangeArrowheads="1"/>
            </p:cNvSpPr>
            <p:nvPr/>
          </p:nvSpPr>
          <p:spPr bwMode="auto">
            <a:xfrm>
              <a:off x="816" y="3456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hlink"/>
                  </a:solidFill>
                </a:rPr>
                <a:t>101</a:t>
              </a:r>
              <a:endParaRPr lang="en-GB" sz="1800" b="1">
                <a:solidFill>
                  <a:schemeClr val="hlink"/>
                </a:solidFill>
              </a:endParaRPr>
            </a:p>
          </p:txBody>
        </p:sp>
        <p:sp>
          <p:nvSpPr>
            <p:cNvPr id="203822" name="Text Box 46"/>
            <p:cNvSpPr txBox="1">
              <a:spLocks noChangeArrowheads="1"/>
            </p:cNvSpPr>
            <p:nvPr/>
          </p:nvSpPr>
          <p:spPr bwMode="auto">
            <a:xfrm>
              <a:off x="1776" y="1344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hlink"/>
                  </a:solidFill>
                </a:rPr>
                <a:t>75</a:t>
              </a:r>
              <a:endParaRPr lang="en-GB" sz="1800" b="1">
                <a:solidFill>
                  <a:schemeClr val="hlink"/>
                </a:solidFill>
              </a:endParaRPr>
            </a:p>
          </p:txBody>
        </p:sp>
        <p:sp>
          <p:nvSpPr>
            <p:cNvPr id="203823" name="Text Box 47"/>
            <p:cNvSpPr txBox="1">
              <a:spLocks noChangeArrowheads="1"/>
            </p:cNvSpPr>
            <p:nvPr/>
          </p:nvSpPr>
          <p:spPr bwMode="auto">
            <a:xfrm>
              <a:off x="864" y="1392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hlink"/>
                  </a:solidFill>
                </a:rPr>
                <a:t>118</a:t>
              </a:r>
              <a:endParaRPr lang="en-GB" sz="1800" b="1">
                <a:solidFill>
                  <a:schemeClr val="hlink"/>
                </a:solidFill>
              </a:endParaRPr>
            </a:p>
          </p:txBody>
        </p:sp>
        <p:sp>
          <p:nvSpPr>
            <p:cNvPr id="203824" name="Text Box 48"/>
            <p:cNvSpPr txBox="1">
              <a:spLocks noChangeArrowheads="1"/>
            </p:cNvSpPr>
            <p:nvPr/>
          </p:nvSpPr>
          <p:spPr bwMode="auto">
            <a:xfrm>
              <a:off x="240" y="192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hlink"/>
                  </a:solidFill>
                </a:rPr>
                <a:t>111</a:t>
              </a:r>
              <a:endParaRPr lang="en-GB" sz="1800" b="1">
                <a:solidFill>
                  <a:schemeClr val="hlink"/>
                </a:solidFill>
              </a:endParaRPr>
            </a:p>
          </p:txBody>
        </p:sp>
        <p:sp>
          <p:nvSpPr>
            <p:cNvPr id="203861" name="Text Box 85"/>
            <p:cNvSpPr txBox="1">
              <a:spLocks noChangeArrowheads="1"/>
            </p:cNvSpPr>
            <p:nvPr/>
          </p:nvSpPr>
          <p:spPr bwMode="auto">
            <a:xfrm>
              <a:off x="1488" y="1689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chemeClr val="hlink"/>
                  </a:solidFill>
                </a:rPr>
                <a:t>140</a:t>
              </a:r>
              <a:endParaRPr lang="en-GB" sz="1800" b="1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5C-4984-4027-957E-1737DF62E2B3}" type="slidenum">
              <a:rPr lang="ar-SA"/>
              <a:pPr/>
              <a:t>43</a:t>
            </a:fld>
            <a:endParaRPr lang="en-GB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45763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45764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65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sp>
        <p:nvSpPr>
          <p:cNvPr id="245766" name="Text Box 6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F35D-6E3C-48EA-987C-49C52628CC0C}" type="slidenum">
              <a:rPr lang="ar-SA"/>
              <a:pPr/>
              <a:t>44</a:t>
            </a:fld>
            <a:endParaRPr lang="en-GB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41667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41668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69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41670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41671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2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41673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41674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5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41676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41677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78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sp>
        <p:nvSpPr>
          <p:cNvPr id="241679" name="Line 15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680" name="Line 16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681" name="Line 17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682" name="Text Box 18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41683" name="Text Box 19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1684" name="Text Box 20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1685" name="Text Box 21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1686" name="Text Box 22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41687" name="Text Box 23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41688" name="Text Box 24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EA95D-7056-475B-B400-A19E2080CE7E}" type="slidenum">
              <a:rPr lang="ar-SA"/>
              <a:pPr/>
              <a:t>45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42691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4269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42694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4269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42697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42698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699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42700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4270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70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42703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4270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70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42706" name="Line 18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2707" name="Text Box 19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42708" name="Group 20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42709" name="Oval 2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710" name="Text Box 2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sp>
        <p:nvSpPr>
          <p:cNvPr id="242711" name="Line 23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2712" name="Text Box 24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2713" name="Line 25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2714" name="Line 26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2715" name="Line 27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2716" name="Text Box 28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42717" name="Text Box 29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2718" name="Text Box 30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2719" name="Text Box 31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2720" name="Text Box 32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42721" name="Text Box 33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42722" name="Text Box 34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42723" name="Text Box 35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42724" name="Text Box 36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8EB5E-788E-43B2-8319-D12E77153FC5}" type="slidenum">
              <a:rPr lang="ar-SA"/>
              <a:pPr/>
              <a:t>46</a:t>
            </a:fld>
            <a:endParaRPr lang="en-GB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43715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43716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17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43718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43719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0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43721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43722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3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43724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43725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6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43727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43728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29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43730" name="Line 18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3731" name="Text Box 19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43732" name="Group 20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43733" name="Oval 2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34" name="Text Box 2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sp>
        <p:nvSpPr>
          <p:cNvPr id="243735" name="Line 23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3736" name="Text Box 24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3737" name="Line 25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3738" name="Line 26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3739" name="Line 27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3740" name="Text Box 28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43741" name="Text Box 29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3742" name="Text Box 30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3743" name="Text Box 31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3744" name="Text Box 32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43745" name="Text Box 33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43746" name="Text Box 34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43747" name="Text Box 35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43748" name="Text Box 36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grpSp>
        <p:nvGrpSpPr>
          <p:cNvPr id="243749" name="Group 37"/>
          <p:cNvGrpSpPr>
            <a:grpSpLocks/>
          </p:cNvGrpSpPr>
          <p:nvPr/>
        </p:nvGrpSpPr>
        <p:grpSpPr bwMode="auto">
          <a:xfrm>
            <a:off x="2743200" y="4800600"/>
            <a:ext cx="457200" cy="457200"/>
            <a:chOff x="1344" y="1248"/>
            <a:chExt cx="288" cy="288"/>
          </a:xfrm>
        </p:grpSpPr>
        <p:sp>
          <p:nvSpPr>
            <p:cNvPr id="243750" name="Oval 38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751" name="Text Box 39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43752" name="Line 40"/>
          <p:cNvSpPr>
            <a:spLocks noChangeShapeType="1"/>
          </p:cNvSpPr>
          <p:nvPr/>
        </p:nvSpPr>
        <p:spPr bwMode="auto">
          <a:xfrm flipH="1">
            <a:off x="3048000" y="4343400"/>
            <a:ext cx="762000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3753" name="Text Box 41"/>
          <p:cNvSpPr txBox="1">
            <a:spLocks noChangeArrowheads="1"/>
          </p:cNvSpPr>
          <p:nvPr/>
        </p:nvSpPr>
        <p:spPr bwMode="auto">
          <a:xfrm>
            <a:off x="3429000" y="448151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3754" name="Text Box 42"/>
          <p:cNvSpPr txBox="1">
            <a:spLocks noChangeArrowheads="1"/>
          </p:cNvSpPr>
          <p:nvPr/>
        </p:nvSpPr>
        <p:spPr bwMode="auto">
          <a:xfrm>
            <a:off x="2057400" y="4862513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[415]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1A66-9A4E-4786-906E-18F9CF4B9129}" type="slidenum">
              <a:rPr lang="ar-SA"/>
              <a:pPr/>
              <a:t>47</a:t>
            </a:fld>
            <a:endParaRPr lang="en-GB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17091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1709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9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17094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1709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9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17100" name="Group 12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1710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0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17103" name="Group 15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1710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0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17106" name="Group 18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17107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08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217109" name="Group 21"/>
          <p:cNvGrpSpPr>
            <a:grpSpLocks/>
          </p:cNvGrpSpPr>
          <p:nvPr/>
        </p:nvGrpSpPr>
        <p:grpSpPr bwMode="auto">
          <a:xfrm>
            <a:off x="1981200" y="5715000"/>
            <a:ext cx="457200" cy="457200"/>
            <a:chOff x="1344" y="1248"/>
            <a:chExt cx="288" cy="288"/>
          </a:xfrm>
        </p:grpSpPr>
        <p:sp>
          <p:nvSpPr>
            <p:cNvPr id="217110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1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17112" name="Line 24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14" name="Text Box 26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17116" name="Group 28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17117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8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17119" name="Group 31"/>
          <p:cNvGrpSpPr>
            <a:grpSpLocks/>
          </p:cNvGrpSpPr>
          <p:nvPr/>
        </p:nvGrpSpPr>
        <p:grpSpPr bwMode="auto">
          <a:xfrm>
            <a:off x="2743200" y="4814888"/>
            <a:ext cx="457200" cy="457200"/>
            <a:chOff x="1344" y="1248"/>
            <a:chExt cx="288" cy="288"/>
          </a:xfrm>
        </p:grpSpPr>
        <p:sp>
          <p:nvSpPr>
            <p:cNvPr id="217120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21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17122" name="Line 34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23" name="Line 35"/>
          <p:cNvSpPr>
            <a:spLocks noChangeShapeType="1"/>
          </p:cNvSpPr>
          <p:nvPr/>
        </p:nvSpPr>
        <p:spPr bwMode="auto">
          <a:xfrm flipH="1">
            <a:off x="3048000" y="43576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24" name="Line 36"/>
          <p:cNvSpPr>
            <a:spLocks noChangeShapeType="1"/>
          </p:cNvSpPr>
          <p:nvPr/>
        </p:nvSpPr>
        <p:spPr bwMode="auto">
          <a:xfrm flipH="1">
            <a:off x="2209800" y="52720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25" name="Text Box 37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7126" name="Line 38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27" name="Line 39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28" name="Line 40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30" name="Text Box 42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17132" name="Text Box 44"/>
          <p:cNvSpPr txBox="1">
            <a:spLocks noChangeArrowheads="1"/>
          </p:cNvSpPr>
          <p:nvPr/>
        </p:nvSpPr>
        <p:spPr bwMode="auto">
          <a:xfrm>
            <a:off x="3429000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7133" name="Text Box 45"/>
          <p:cNvSpPr txBox="1">
            <a:spLocks noChangeArrowheads="1"/>
          </p:cNvSpPr>
          <p:nvPr/>
        </p:nvSpPr>
        <p:spPr bwMode="auto">
          <a:xfrm>
            <a:off x="2514600" y="54244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7134" name="Text Box 46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7135" name="Text Box 47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7173" name="Text Box 85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7174" name="Text Box 86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17175" name="Text Box 87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17176" name="Text Box 88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17177" name="Text Box 89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17178" name="Text Box 90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sp>
        <p:nvSpPr>
          <p:cNvPr id="217179" name="Text Box 91"/>
          <p:cNvSpPr txBox="1">
            <a:spLocks noChangeArrowheads="1"/>
          </p:cNvSpPr>
          <p:nvPr/>
        </p:nvSpPr>
        <p:spPr bwMode="auto">
          <a:xfrm>
            <a:off x="2057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[415]</a:t>
            </a:r>
            <a:endParaRPr lang="en-GB" sz="1800"/>
          </a:p>
        </p:txBody>
      </p:sp>
      <p:sp>
        <p:nvSpPr>
          <p:cNvPr id="217182" name="Text Box 94"/>
          <p:cNvSpPr txBox="1">
            <a:spLocks noChangeArrowheads="1"/>
          </p:cNvSpPr>
          <p:nvPr/>
        </p:nvSpPr>
        <p:spPr bwMode="auto">
          <a:xfrm>
            <a:off x="1295400" y="5805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sp>
        <p:nvSpPr>
          <p:cNvPr id="217183" name="Text Box 95"/>
          <p:cNvSpPr txBox="1">
            <a:spLocks noChangeArrowheads="1"/>
          </p:cNvSpPr>
          <p:nvPr/>
        </p:nvSpPr>
        <p:spPr bwMode="auto">
          <a:xfrm>
            <a:off x="2438400" y="5791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[418]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A50C-D6D6-4C89-9009-6FF3B58CA09A}" type="slidenum">
              <a:rPr lang="ar-SA"/>
              <a:pPr/>
              <a:t>48</a:t>
            </a:fld>
            <a:endParaRPr lang="en-GB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46787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46788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89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46790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46791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92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46793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46794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95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46796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46797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98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46799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46800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01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246802" name="Group 18"/>
          <p:cNvGrpSpPr>
            <a:grpSpLocks/>
          </p:cNvGrpSpPr>
          <p:nvPr/>
        </p:nvGrpSpPr>
        <p:grpSpPr bwMode="auto">
          <a:xfrm>
            <a:off x="1981200" y="5715000"/>
            <a:ext cx="457200" cy="457200"/>
            <a:chOff x="1344" y="1248"/>
            <a:chExt cx="288" cy="288"/>
          </a:xfrm>
        </p:grpSpPr>
        <p:sp>
          <p:nvSpPr>
            <p:cNvPr id="246803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04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46805" name="Line 21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806" name="Text Box 22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46807" name="Group 23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46808" name="Oval 2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09" name="Text Box 2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46810" name="Group 26"/>
          <p:cNvGrpSpPr>
            <a:grpSpLocks/>
          </p:cNvGrpSpPr>
          <p:nvPr/>
        </p:nvGrpSpPr>
        <p:grpSpPr bwMode="auto">
          <a:xfrm>
            <a:off x="2743200" y="4814888"/>
            <a:ext cx="457200" cy="457200"/>
            <a:chOff x="1344" y="1248"/>
            <a:chExt cx="288" cy="288"/>
          </a:xfrm>
        </p:grpSpPr>
        <p:sp>
          <p:nvSpPr>
            <p:cNvPr id="246811" name="Oval 2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12" name="Text Box 2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46813" name="Line 29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814" name="Line 30"/>
          <p:cNvSpPr>
            <a:spLocks noChangeShapeType="1"/>
          </p:cNvSpPr>
          <p:nvPr/>
        </p:nvSpPr>
        <p:spPr bwMode="auto">
          <a:xfrm flipH="1">
            <a:off x="3048000" y="43576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815" name="Line 31"/>
          <p:cNvSpPr>
            <a:spLocks noChangeShapeType="1"/>
          </p:cNvSpPr>
          <p:nvPr/>
        </p:nvSpPr>
        <p:spPr bwMode="auto">
          <a:xfrm flipH="1">
            <a:off x="2209800" y="52720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816" name="Text Box 32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6817" name="Line 33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818" name="Line 34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819" name="Line 35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820" name="Text Box 36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46821" name="Text Box 37"/>
          <p:cNvSpPr txBox="1">
            <a:spLocks noChangeArrowheads="1"/>
          </p:cNvSpPr>
          <p:nvPr/>
        </p:nvSpPr>
        <p:spPr bwMode="auto">
          <a:xfrm>
            <a:off x="3429000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6822" name="Text Box 38"/>
          <p:cNvSpPr txBox="1">
            <a:spLocks noChangeArrowheads="1"/>
          </p:cNvSpPr>
          <p:nvPr/>
        </p:nvSpPr>
        <p:spPr bwMode="auto">
          <a:xfrm>
            <a:off x="2514600" y="54244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6823" name="Text Box 39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6824" name="Text Box 40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6825" name="Text Box 41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6826" name="Text Box 42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46827" name="Text Box 43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46828" name="Text Box 44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46829" name="Text Box 45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46830" name="Text Box 46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sp>
        <p:nvSpPr>
          <p:cNvPr id="246831" name="Text Box 47"/>
          <p:cNvSpPr txBox="1">
            <a:spLocks noChangeArrowheads="1"/>
          </p:cNvSpPr>
          <p:nvPr/>
        </p:nvSpPr>
        <p:spPr bwMode="auto">
          <a:xfrm>
            <a:off x="2057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[415]</a:t>
            </a:r>
            <a:endParaRPr lang="en-GB" sz="1800"/>
          </a:p>
        </p:txBody>
      </p:sp>
      <p:sp>
        <p:nvSpPr>
          <p:cNvPr id="246832" name="Text Box 48"/>
          <p:cNvSpPr txBox="1">
            <a:spLocks noChangeArrowheads="1"/>
          </p:cNvSpPr>
          <p:nvPr/>
        </p:nvSpPr>
        <p:spPr bwMode="auto">
          <a:xfrm>
            <a:off x="1295400" y="5805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sp>
        <p:nvSpPr>
          <p:cNvPr id="246833" name="Text Box 49"/>
          <p:cNvSpPr txBox="1">
            <a:spLocks noChangeArrowheads="1"/>
          </p:cNvSpPr>
          <p:nvPr/>
        </p:nvSpPr>
        <p:spPr bwMode="auto">
          <a:xfrm>
            <a:off x="2438400" y="5791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[418]</a:t>
            </a:r>
            <a:endParaRPr lang="en-GB" sz="1800"/>
          </a:p>
        </p:txBody>
      </p:sp>
      <p:grpSp>
        <p:nvGrpSpPr>
          <p:cNvPr id="246834" name="Group 50"/>
          <p:cNvGrpSpPr>
            <a:grpSpLocks/>
          </p:cNvGrpSpPr>
          <p:nvPr/>
        </p:nvGrpSpPr>
        <p:grpSpPr bwMode="auto">
          <a:xfrm>
            <a:off x="5791200" y="4800600"/>
            <a:ext cx="457200" cy="457200"/>
            <a:chOff x="1344" y="1248"/>
            <a:chExt cx="288" cy="288"/>
          </a:xfrm>
        </p:grpSpPr>
        <p:sp>
          <p:nvSpPr>
            <p:cNvPr id="246835" name="Oval 5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36" name="Text Box 5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46837" name="Line 53"/>
          <p:cNvSpPr>
            <a:spLocks noChangeShapeType="1"/>
          </p:cNvSpPr>
          <p:nvPr/>
        </p:nvSpPr>
        <p:spPr bwMode="auto">
          <a:xfrm>
            <a:off x="54102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838" name="Text Box 54"/>
          <p:cNvSpPr txBox="1">
            <a:spLocks noChangeArrowheads="1"/>
          </p:cNvSpPr>
          <p:nvPr/>
        </p:nvSpPr>
        <p:spPr bwMode="auto">
          <a:xfrm>
            <a:off x="6248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[450]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8F8C-0246-4679-B376-ACC2989A7FC9}" type="slidenum">
              <a:rPr lang="ar-SA"/>
              <a:pPr/>
              <a:t>49</a:t>
            </a:fld>
            <a:endParaRPr lang="en-GB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47811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4781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1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47814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4781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1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47817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47818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19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47820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4782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2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47823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4782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2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247826" name="Group 18"/>
          <p:cNvGrpSpPr>
            <a:grpSpLocks/>
          </p:cNvGrpSpPr>
          <p:nvPr/>
        </p:nvGrpSpPr>
        <p:grpSpPr bwMode="auto">
          <a:xfrm>
            <a:off x="1981200" y="5715000"/>
            <a:ext cx="457200" cy="457200"/>
            <a:chOff x="1344" y="1248"/>
            <a:chExt cx="288" cy="288"/>
          </a:xfrm>
        </p:grpSpPr>
        <p:sp>
          <p:nvSpPr>
            <p:cNvPr id="247827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28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47829" name="Line 21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7830" name="Text Box 22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47831" name="Group 23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47832" name="Oval 2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33" name="Text Box 2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47834" name="Group 26"/>
          <p:cNvGrpSpPr>
            <a:grpSpLocks/>
          </p:cNvGrpSpPr>
          <p:nvPr/>
        </p:nvGrpSpPr>
        <p:grpSpPr bwMode="auto">
          <a:xfrm>
            <a:off x="2743200" y="4814888"/>
            <a:ext cx="457200" cy="457200"/>
            <a:chOff x="1344" y="1248"/>
            <a:chExt cx="288" cy="288"/>
          </a:xfrm>
        </p:grpSpPr>
        <p:sp>
          <p:nvSpPr>
            <p:cNvPr id="247835" name="Oval 2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36" name="Text Box 2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47837" name="Line 29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7838" name="Line 30"/>
          <p:cNvSpPr>
            <a:spLocks noChangeShapeType="1"/>
          </p:cNvSpPr>
          <p:nvPr/>
        </p:nvSpPr>
        <p:spPr bwMode="auto">
          <a:xfrm flipH="1">
            <a:off x="3048000" y="43576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7839" name="Line 31"/>
          <p:cNvSpPr>
            <a:spLocks noChangeShapeType="1"/>
          </p:cNvSpPr>
          <p:nvPr/>
        </p:nvSpPr>
        <p:spPr bwMode="auto">
          <a:xfrm flipH="1">
            <a:off x="2209800" y="52720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7841" name="Line 33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7842" name="Line 34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7843" name="Line 35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7844" name="Text Box 36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47845" name="Text Box 37"/>
          <p:cNvSpPr txBox="1">
            <a:spLocks noChangeArrowheads="1"/>
          </p:cNvSpPr>
          <p:nvPr/>
        </p:nvSpPr>
        <p:spPr bwMode="auto">
          <a:xfrm>
            <a:off x="3429000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7846" name="Text Box 38"/>
          <p:cNvSpPr txBox="1">
            <a:spLocks noChangeArrowheads="1"/>
          </p:cNvSpPr>
          <p:nvPr/>
        </p:nvSpPr>
        <p:spPr bwMode="auto">
          <a:xfrm>
            <a:off x="2514600" y="54244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7847" name="Text Box 39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7848" name="Text Box 40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7849" name="Text Box 41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7850" name="Text Box 42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47851" name="Text Box 43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47852" name="Text Box 44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47853" name="Text Box 45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47854" name="Text Box 46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sp>
        <p:nvSpPr>
          <p:cNvPr id="247855" name="Text Box 47"/>
          <p:cNvSpPr txBox="1">
            <a:spLocks noChangeArrowheads="1"/>
          </p:cNvSpPr>
          <p:nvPr/>
        </p:nvSpPr>
        <p:spPr bwMode="auto">
          <a:xfrm>
            <a:off x="2057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[415]</a:t>
            </a:r>
            <a:endParaRPr lang="en-GB" sz="1800"/>
          </a:p>
        </p:txBody>
      </p:sp>
      <p:sp>
        <p:nvSpPr>
          <p:cNvPr id="247856" name="Text Box 48"/>
          <p:cNvSpPr txBox="1">
            <a:spLocks noChangeArrowheads="1"/>
          </p:cNvSpPr>
          <p:nvPr/>
        </p:nvSpPr>
        <p:spPr bwMode="auto">
          <a:xfrm>
            <a:off x="1295400" y="5805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sp>
        <p:nvSpPr>
          <p:cNvPr id="247857" name="Text Box 49"/>
          <p:cNvSpPr txBox="1">
            <a:spLocks noChangeArrowheads="1"/>
          </p:cNvSpPr>
          <p:nvPr/>
        </p:nvSpPr>
        <p:spPr bwMode="auto">
          <a:xfrm>
            <a:off x="2438400" y="5791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[418]</a:t>
            </a:r>
            <a:endParaRPr lang="en-GB" sz="1800" b="1">
              <a:solidFill>
                <a:schemeClr val="accent2"/>
              </a:solidFill>
            </a:endParaRPr>
          </a:p>
        </p:txBody>
      </p:sp>
      <p:grpSp>
        <p:nvGrpSpPr>
          <p:cNvPr id="247858" name="Group 50"/>
          <p:cNvGrpSpPr>
            <a:grpSpLocks/>
          </p:cNvGrpSpPr>
          <p:nvPr/>
        </p:nvGrpSpPr>
        <p:grpSpPr bwMode="auto">
          <a:xfrm>
            <a:off x="5791200" y="4800600"/>
            <a:ext cx="457200" cy="457200"/>
            <a:chOff x="1344" y="1248"/>
            <a:chExt cx="288" cy="288"/>
          </a:xfrm>
        </p:grpSpPr>
        <p:sp>
          <p:nvSpPr>
            <p:cNvPr id="247859" name="Oval 5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60" name="Text Box 5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47861" name="Line 53"/>
          <p:cNvSpPr>
            <a:spLocks noChangeShapeType="1"/>
          </p:cNvSpPr>
          <p:nvPr/>
        </p:nvSpPr>
        <p:spPr bwMode="auto">
          <a:xfrm>
            <a:off x="54102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7862" name="Text Box 54"/>
          <p:cNvSpPr txBox="1">
            <a:spLocks noChangeArrowheads="1"/>
          </p:cNvSpPr>
          <p:nvPr/>
        </p:nvSpPr>
        <p:spPr bwMode="auto">
          <a:xfrm>
            <a:off x="6248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[450]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0C89-30A7-481B-BEC2-7C7BF987A230}" type="slidenum">
              <a:rPr lang="ar-SA"/>
              <a:pPr/>
              <a:t>5</a:t>
            </a:fld>
            <a:endParaRPr lang="en-GB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/>
              <a:t>More formally, why heuristic functions work?</a:t>
            </a:r>
            <a:endParaRPr lang="en-GB" sz="390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4196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</a:rPr>
              <a:t>In any search problem where there are at most </a:t>
            </a:r>
            <a:r>
              <a:rPr lang="en-US" sz="2800" i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 choices at each node and a depth of </a:t>
            </a:r>
            <a:r>
              <a:rPr lang="en-US" sz="2800" i="1" dirty="0">
                <a:latin typeface="Times New Roman" pitchFamily="18" charset="0"/>
              </a:rPr>
              <a:t>d</a:t>
            </a:r>
            <a:r>
              <a:rPr lang="en-US" sz="2800" dirty="0">
                <a:latin typeface="Times New Roman" pitchFamily="18" charset="0"/>
              </a:rPr>
              <a:t> at the goal node, a naive search algorithm would have to, in the worst case, search around </a:t>
            </a:r>
            <a:r>
              <a:rPr lang="en-US" sz="2800" i="1" dirty="0">
                <a:latin typeface="Times New Roman" pitchFamily="18" charset="0"/>
              </a:rPr>
              <a:t>O(</a:t>
            </a:r>
            <a:r>
              <a:rPr lang="en-US" sz="2800" i="1" dirty="0" err="1">
                <a:latin typeface="Times New Roman" pitchFamily="18" charset="0"/>
              </a:rPr>
              <a:t>b</a:t>
            </a:r>
            <a:r>
              <a:rPr lang="en-US" sz="2800" i="1" baseline="30000" dirty="0" err="1">
                <a:latin typeface="Times New Roman" pitchFamily="18" charset="0"/>
              </a:rPr>
              <a:t>d</a:t>
            </a:r>
            <a:r>
              <a:rPr lang="en-US" sz="2800" i="1" dirty="0">
                <a:latin typeface="Times New Roman" pitchFamily="18" charset="0"/>
              </a:rPr>
              <a:t>) </a:t>
            </a:r>
            <a:r>
              <a:rPr lang="en-US" sz="2800" dirty="0">
                <a:latin typeface="Times New Roman" pitchFamily="18" charset="0"/>
              </a:rPr>
              <a:t>nodes before finding a solution (Exponential Time Complexity).</a:t>
            </a:r>
          </a:p>
          <a:p>
            <a:pPr algn="just">
              <a:lnSpc>
                <a:spcPct val="90000"/>
              </a:lnSpc>
            </a:pPr>
            <a:endParaRPr lang="en-US" sz="2800" dirty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</a:rPr>
              <a:t>Heuristics improve the efficiency of search algorithms by reducing the </a:t>
            </a:r>
            <a:r>
              <a:rPr lang="en-US" sz="2800" u="sng" dirty="0">
                <a:latin typeface="Times New Roman" pitchFamily="18" charset="0"/>
              </a:rPr>
              <a:t>effective </a:t>
            </a:r>
            <a:r>
              <a:rPr lang="en-US" sz="2800" u="sng" dirty="0">
                <a:latin typeface="Times New Roman" pitchFamily="18" charset="0"/>
                <a:hlinkClick r:id="rId2" tooltip="Branching factor"/>
              </a:rPr>
              <a:t>branching</a:t>
            </a:r>
            <a:r>
              <a:rPr lang="en-US" sz="2800" dirty="0">
                <a:latin typeface="Times New Roman" pitchFamily="18" charset="0"/>
                <a:hlinkClick r:id="rId2" tooltip="Branching factor"/>
              </a:rPr>
              <a:t> factor</a:t>
            </a:r>
            <a:r>
              <a:rPr lang="en-US" sz="2800" dirty="0">
                <a:latin typeface="Times New Roman" pitchFamily="18" charset="0"/>
              </a:rPr>
              <a:t> from </a:t>
            </a:r>
            <a:r>
              <a:rPr lang="en-US" sz="2800" i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 to (ideally) a low constant b* such that</a:t>
            </a:r>
          </a:p>
          <a:p>
            <a:pPr lvl="1" algn="just"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</a:rPr>
              <a:t>1 =&lt; b* &lt;&lt; b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76BC-3E3D-44C9-B7C8-89AC4D37121F}" type="slidenum">
              <a:rPr lang="ar-SA"/>
              <a:pPr/>
              <a:t>50</a:t>
            </a:fld>
            <a:endParaRPr lang="en-GB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48835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48836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37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48838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48839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40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48841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48842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43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48844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48845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46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48847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48848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49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248850" name="Group 18"/>
          <p:cNvGrpSpPr>
            <a:grpSpLocks/>
          </p:cNvGrpSpPr>
          <p:nvPr/>
        </p:nvGrpSpPr>
        <p:grpSpPr bwMode="auto">
          <a:xfrm>
            <a:off x="1981200" y="5715000"/>
            <a:ext cx="457200" cy="457200"/>
            <a:chOff x="1344" y="1248"/>
            <a:chExt cx="288" cy="288"/>
          </a:xfrm>
        </p:grpSpPr>
        <p:sp>
          <p:nvSpPr>
            <p:cNvPr id="248851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2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48853" name="Line 21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854" name="Text Box 22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48855" name="Group 23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48856" name="Oval 2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7" name="Text Box 2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48858" name="Group 26"/>
          <p:cNvGrpSpPr>
            <a:grpSpLocks/>
          </p:cNvGrpSpPr>
          <p:nvPr/>
        </p:nvGrpSpPr>
        <p:grpSpPr bwMode="auto">
          <a:xfrm>
            <a:off x="2743200" y="4814888"/>
            <a:ext cx="457200" cy="457200"/>
            <a:chOff x="1344" y="1248"/>
            <a:chExt cx="288" cy="288"/>
          </a:xfrm>
        </p:grpSpPr>
        <p:sp>
          <p:nvSpPr>
            <p:cNvPr id="248859" name="Oval 2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60" name="Text Box 2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48861" name="Line 29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862" name="Line 30"/>
          <p:cNvSpPr>
            <a:spLocks noChangeShapeType="1"/>
          </p:cNvSpPr>
          <p:nvPr/>
        </p:nvSpPr>
        <p:spPr bwMode="auto">
          <a:xfrm flipH="1">
            <a:off x="3048000" y="43576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863" name="Line 31"/>
          <p:cNvSpPr>
            <a:spLocks noChangeShapeType="1"/>
          </p:cNvSpPr>
          <p:nvPr/>
        </p:nvSpPr>
        <p:spPr bwMode="auto">
          <a:xfrm flipH="1">
            <a:off x="2209800" y="52720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864" name="Text Box 32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8865" name="Line 33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866" name="Line 34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867" name="Line 35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868" name="Text Box 36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48869" name="Text Box 37"/>
          <p:cNvSpPr txBox="1">
            <a:spLocks noChangeArrowheads="1"/>
          </p:cNvSpPr>
          <p:nvPr/>
        </p:nvSpPr>
        <p:spPr bwMode="auto">
          <a:xfrm>
            <a:off x="3429000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8870" name="Text Box 38"/>
          <p:cNvSpPr txBox="1">
            <a:spLocks noChangeArrowheads="1"/>
          </p:cNvSpPr>
          <p:nvPr/>
        </p:nvSpPr>
        <p:spPr bwMode="auto">
          <a:xfrm>
            <a:off x="2514600" y="54244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8871" name="Text Box 39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8872" name="Text Box 40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8873" name="Text Box 41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8874" name="Text Box 42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48875" name="Text Box 43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48876" name="Text Box 44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48877" name="Text Box 45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48878" name="Text Box 46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sp>
        <p:nvSpPr>
          <p:cNvPr id="248879" name="Text Box 47"/>
          <p:cNvSpPr txBox="1">
            <a:spLocks noChangeArrowheads="1"/>
          </p:cNvSpPr>
          <p:nvPr/>
        </p:nvSpPr>
        <p:spPr bwMode="auto">
          <a:xfrm>
            <a:off x="2057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[415]</a:t>
            </a:r>
            <a:endParaRPr lang="en-GB" sz="1800"/>
          </a:p>
        </p:txBody>
      </p:sp>
      <p:sp>
        <p:nvSpPr>
          <p:cNvPr id="248880" name="Text Box 48"/>
          <p:cNvSpPr txBox="1">
            <a:spLocks noChangeArrowheads="1"/>
          </p:cNvSpPr>
          <p:nvPr/>
        </p:nvSpPr>
        <p:spPr bwMode="auto">
          <a:xfrm>
            <a:off x="1295400" y="5805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sp>
        <p:nvSpPr>
          <p:cNvPr id="248881" name="Text Box 49"/>
          <p:cNvSpPr txBox="1">
            <a:spLocks noChangeArrowheads="1"/>
          </p:cNvSpPr>
          <p:nvPr/>
        </p:nvSpPr>
        <p:spPr bwMode="auto">
          <a:xfrm>
            <a:off x="2438400" y="5791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[418]</a:t>
            </a:r>
            <a:endParaRPr lang="en-GB" sz="1800" b="1">
              <a:solidFill>
                <a:schemeClr val="accent2"/>
              </a:solidFill>
            </a:endParaRPr>
          </a:p>
        </p:txBody>
      </p:sp>
      <p:grpSp>
        <p:nvGrpSpPr>
          <p:cNvPr id="248882" name="Group 50"/>
          <p:cNvGrpSpPr>
            <a:grpSpLocks/>
          </p:cNvGrpSpPr>
          <p:nvPr/>
        </p:nvGrpSpPr>
        <p:grpSpPr bwMode="auto">
          <a:xfrm>
            <a:off x="5791200" y="4800600"/>
            <a:ext cx="457200" cy="457200"/>
            <a:chOff x="1344" y="1248"/>
            <a:chExt cx="288" cy="288"/>
          </a:xfrm>
        </p:grpSpPr>
        <p:sp>
          <p:nvSpPr>
            <p:cNvPr id="248883" name="Oval 5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84" name="Text Box 5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48885" name="Line 53"/>
          <p:cNvSpPr>
            <a:spLocks noChangeShapeType="1"/>
          </p:cNvSpPr>
          <p:nvPr/>
        </p:nvSpPr>
        <p:spPr bwMode="auto">
          <a:xfrm>
            <a:off x="54102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8886" name="Text Box 54"/>
          <p:cNvSpPr txBox="1">
            <a:spLocks noChangeArrowheads="1"/>
          </p:cNvSpPr>
          <p:nvPr/>
        </p:nvSpPr>
        <p:spPr bwMode="auto">
          <a:xfrm>
            <a:off x="6248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[450]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A* with f() not Admissible</a:t>
            </a:r>
            <a:endParaRPr lang="en-GB"/>
          </a:p>
        </p:txBody>
      </p:sp>
      <p:sp>
        <p:nvSpPr>
          <p:cNvPr id="2795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h() overestimates the cost to reach the goal state </a:t>
            </a:r>
            <a:endParaRPr lang="en-GB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0CA8-BD0C-4973-B5AB-BC9C5DEB090D}" type="slidenum">
              <a:rPr lang="ar-SA"/>
              <a:pPr/>
              <a:t>52</a:t>
            </a:fld>
            <a:endParaRPr lang="en-GB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</a:t>
            </a:r>
            <a:r>
              <a:rPr lang="en-US" i="1"/>
              <a:t>h</a:t>
            </a:r>
            <a:r>
              <a:rPr lang="en-US"/>
              <a:t> not admissible !</a:t>
            </a:r>
            <a:endParaRPr lang="en-GB"/>
          </a:p>
        </p:txBody>
      </p:sp>
      <p:grpSp>
        <p:nvGrpSpPr>
          <p:cNvPr id="211971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21197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11974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21197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11977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211978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79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211980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21198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8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11983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21198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8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11986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211987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88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211989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211990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91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11992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93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94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1995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11996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211997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98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11999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212000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01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12002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03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04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05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2006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07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08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09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010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212011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212012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2013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2014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2015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2016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12017" name="Text Box 49"/>
          <p:cNvSpPr txBox="1">
            <a:spLocks noChangeArrowheads="1"/>
          </p:cNvSpPr>
          <p:nvPr/>
        </p:nvSpPr>
        <p:spPr bwMode="auto">
          <a:xfrm>
            <a:off x="2286000" y="5970588"/>
            <a:ext cx="66294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/>
              <a:t>	f(n) = g(n) + h </a:t>
            </a:r>
            <a:r>
              <a:rPr lang="en-US" sz="1800" b="1"/>
              <a:t>(</a:t>
            </a:r>
            <a:r>
              <a:rPr lang="en-US" sz="1800" b="1" i="1"/>
              <a:t>n</a:t>
            </a:r>
            <a:r>
              <a:rPr lang="en-US" sz="1800" b="1"/>
              <a:t>) – </a:t>
            </a:r>
            <a:r>
              <a:rPr lang="en-US" sz="1800" b="1">
                <a:solidFill>
                  <a:schemeClr val="hlink"/>
                </a:solidFill>
              </a:rPr>
              <a:t>(H-I) Overestimated</a:t>
            </a:r>
          </a:p>
          <a:p>
            <a:pPr>
              <a:spcBef>
                <a:spcPct val="50000"/>
              </a:spcBef>
            </a:pPr>
            <a:r>
              <a:rPr lang="en-US" sz="1800" b="1"/>
              <a:t>g(n): </a:t>
            </a:r>
            <a:r>
              <a:rPr lang="en-US" sz="1800"/>
              <a:t>is the exact cost to reach node </a:t>
            </a:r>
            <a:r>
              <a:rPr lang="en-US" sz="1800" i="1"/>
              <a:t>n</a:t>
            </a:r>
            <a:r>
              <a:rPr lang="en-US" sz="1800"/>
              <a:t> from the initial state.</a:t>
            </a:r>
            <a:endParaRPr lang="en-GB" sz="1800"/>
          </a:p>
          <a:p>
            <a:pPr>
              <a:spcBef>
                <a:spcPct val="50000"/>
              </a:spcBef>
            </a:pPr>
            <a:endParaRPr lang="en-GB" sz="1800" b="1"/>
          </a:p>
        </p:txBody>
      </p:sp>
      <p:graphicFrame>
        <p:nvGraphicFramePr>
          <p:cNvPr id="212018" name="Group 50"/>
          <p:cNvGraphicFramePr>
            <a:graphicFrameLocks noGrp="1"/>
          </p:cNvGraphicFramePr>
          <p:nvPr>
            <p:ph sz="half" idx="2"/>
          </p:nvPr>
        </p:nvGraphicFramePr>
        <p:xfrm>
          <a:off x="5145088" y="1828800"/>
          <a:ext cx="3810000" cy="40640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State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Heuristic: h(n)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366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374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329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178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193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H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138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2053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F776-A79C-4FEF-82AD-0F01C6D2C806}" type="slidenum">
              <a:rPr lang="ar-SA"/>
              <a:pPr/>
              <a:t>53</a:t>
            </a:fld>
            <a:endParaRPr lang="en-GB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19139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19140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41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sp>
        <p:nvSpPr>
          <p:cNvPr id="219172" name="Text Box 36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7B30-1E32-4881-8621-79ABC7D395AA}" type="slidenum">
              <a:rPr lang="ar-SA"/>
              <a:pPr/>
              <a:t>54</a:t>
            </a:fld>
            <a:endParaRPr lang="en-GB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33475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33476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7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3478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33479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0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3481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33482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3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3484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33485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6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sp>
        <p:nvSpPr>
          <p:cNvPr id="233501" name="Line 29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3502" name="Line 30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3503" name="Line 31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3504" name="Text Box 32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33506" name="Text Box 34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3507" name="Text Box 35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3508" name="Text Box 36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3509" name="Text Box 37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33510" name="Text Box 38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33511" name="Text Box 39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8CE9-404F-4B85-B387-29F0CA778A90}" type="slidenum">
              <a:rPr lang="ar-SA"/>
              <a:pPr/>
              <a:t>55</a:t>
            </a:fld>
            <a:endParaRPr lang="en-GB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34499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34500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01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4502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34503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04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4505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34506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07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4508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34509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10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34511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34512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13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34514" name="Line 18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15" name="Text Box 19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34516" name="Group 20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34517" name="Oval 2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18" name="Text Box 2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sp>
        <p:nvSpPr>
          <p:cNvPr id="234522" name="Line 26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4" name="Text Box 28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4525" name="Line 29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6" name="Line 30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7" name="Line 31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28" name="Text Box 32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34530" name="Text Box 34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4531" name="Text Box 35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4532" name="Text Box 36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4533" name="Text Box 37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34534" name="Text Box 38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34535" name="Text Box 39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34536" name="Text Box 40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34537" name="Text Box 41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E621-2852-479A-A348-056EB1946728}" type="slidenum">
              <a:rPr lang="ar-SA"/>
              <a:pPr/>
              <a:t>56</a:t>
            </a:fld>
            <a:endParaRPr lang="en-GB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35523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35524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25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5526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35527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28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5529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35530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31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5532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35533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34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35535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35536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37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35538" name="Line 18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39" name="Text Box 19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35540" name="Group 20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35541" name="Oval 2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42" name="Text Box 2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sp>
        <p:nvSpPr>
          <p:cNvPr id="235546" name="Line 26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48" name="Text Box 28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5549" name="Line 29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50" name="Line 30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51" name="Line 31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52" name="Text Box 32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35554" name="Text Box 34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5555" name="Text Box 35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5556" name="Text Box 36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5557" name="Text Box 37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35558" name="Text Box 38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35559" name="Text Box 39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35560" name="Text Box 40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35561" name="Text Box 41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grpSp>
        <p:nvGrpSpPr>
          <p:cNvPr id="235574" name="Group 54"/>
          <p:cNvGrpSpPr>
            <a:grpSpLocks/>
          </p:cNvGrpSpPr>
          <p:nvPr/>
        </p:nvGrpSpPr>
        <p:grpSpPr bwMode="auto">
          <a:xfrm>
            <a:off x="2743200" y="4800600"/>
            <a:ext cx="457200" cy="457200"/>
            <a:chOff x="1344" y="1248"/>
            <a:chExt cx="288" cy="288"/>
          </a:xfrm>
        </p:grpSpPr>
        <p:sp>
          <p:nvSpPr>
            <p:cNvPr id="235575" name="Oval 5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76" name="Text Box 5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35577" name="Line 57"/>
          <p:cNvSpPr>
            <a:spLocks noChangeShapeType="1"/>
          </p:cNvSpPr>
          <p:nvPr/>
        </p:nvSpPr>
        <p:spPr bwMode="auto">
          <a:xfrm flipH="1">
            <a:off x="3048000" y="4343400"/>
            <a:ext cx="762000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8" name="Text Box 58"/>
          <p:cNvSpPr txBox="1">
            <a:spLocks noChangeArrowheads="1"/>
          </p:cNvSpPr>
          <p:nvPr/>
        </p:nvSpPr>
        <p:spPr bwMode="auto">
          <a:xfrm>
            <a:off x="3429000" y="448151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5579" name="Text Box 59"/>
          <p:cNvSpPr txBox="1">
            <a:spLocks noChangeArrowheads="1"/>
          </p:cNvSpPr>
          <p:nvPr/>
        </p:nvSpPr>
        <p:spPr bwMode="auto">
          <a:xfrm>
            <a:off x="2057400" y="4862513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[455]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9755-902B-4773-B30C-B693FB46A511}" type="slidenum">
              <a:rPr lang="ar-SA"/>
              <a:pPr/>
              <a:t>57</a:t>
            </a:fld>
            <a:endParaRPr lang="en-GB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36547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36548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49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6550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36551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52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6553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36554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55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6556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36557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58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36559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36560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61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36562" name="Line 18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563" name="Text Box 19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36564" name="Group 20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36565" name="Oval 2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66" name="Text Box 2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36567" name="Group 23"/>
          <p:cNvGrpSpPr>
            <a:grpSpLocks/>
          </p:cNvGrpSpPr>
          <p:nvPr/>
        </p:nvGrpSpPr>
        <p:grpSpPr bwMode="auto">
          <a:xfrm>
            <a:off x="2743200" y="4814888"/>
            <a:ext cx="457200" cy="457200"/>
            <a:chOff x="1344" y="1248"/>
            <a:chExt cx="288" cy="288"/>
          </a:xfrm>
        </p:grpSpPr>
        <p:sp>
          <p:nvSpPr>
            <p:cNvPr id="236568" name="Oval 2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69" name="Text Box 2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36570" name="Line 26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571" name="Line 27"/>
          <p:cNvSpPr>
            <a:spLocks noChangeShapeType="1"/>
          </p:cNvSpPr>
          <p:nvPr/>
        </p:nvSpPr>
        <p:spPr bwMode="auto">
          <a:xfrm flipH="1">
            <a:off x="3048000" y="43576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572" name="Text Box 28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6573" name="Line 29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574" name="Line 30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575" name="Line 31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576" name="Text Box 32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36577" name="Text Box 33"/>
          <p:cNvSpPr txBox="1">
            <a:spLocks noChangeArrowheads="1"/>
          </p:cNvSpPr>
          <p:nvPr/>
        </p:nvSpPr>
        <p:spPr bwMode="auto">
          <a:xfrm>
            <a:off x="3429000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6578" name="Text Box 34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6579" name="Text Box 35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6580" name="Text Box 36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6581" name="Text Box 37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36582" name="Text Box 38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36583" name="Text Box 39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36584" name="Text Box 40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36585" name="Text Box 41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sp>
        <p:nvSpPr>
          <p:cNvPr id="236586" name="Text Box 42"/>
          <p:cNvSpPr txBox="1">
            <a:spLocks noChangeArrowheads="1"/>
          </p:cNvSpPr>
          <p:nvPr/>
        </p:nvSpPr>
        <p:spPr bwMode="auto">
          <a:xfrm>
            <a:off x="2057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[455]</a:t>
            </a:r>
            <a:endParaRPr lang="en-GB" sz="1800"/>
          </a:p>
        </p:txBody>
      </p:sp>
      <p:sp>
        <p:nvSpPr>
          <p:cNvPr id="236587" name="Text Box 43"/>
          <p:cNvSpPr txBox="1">
            <a:spLocks noChangeArrowheads="1"/>
          </p:cNvSpPr>
          <p:nvPr/>
        </p:nvSpPr>
        <p:spPr bwMode="auto">
          <a:xfrm>
            <a:off x="510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grpSp>
        <p:nvGrpSpPr>
          <p:cNvPr id="236588" name="Group 44"/>
          <p:cNvGrpSpPr>
            <a:grpSpLocks/>
          </p:cNvGrpSpPr>
          <p:nvPr/>
        </p:nvGrpSpPr>
        <p:grpSpPr bwMode="auto">
          <a:xfrm>
            <a:off x="5791200" y="4800600"/>
            <a:ext cx="457200" cy="457200"/>
            <a:chOff x="1344" y="1248"/>
            <a:chExt cx="288" cy="288"/>
          </a:xfrm>
        </p:grpSpPr>
        <p:sp>
          <p:nvSpPr>
            <p:cNvPr id="236589" name="Oval 4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90" name="Text Box 4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36591" name="Line 47"/>
          <p:cNvSpPr>
            <a:spLocks noChangeShapeType="1"/>
          </p:cNvSpPr>
          <p:nvPr/>
        </p:nvSpPr>
        <p:spPr bwMode="auto">
          <a:xfrm>
            <a:off x="54102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592" name="Text Box 48"/>
          <p:cNvSpPr txBox="1">
            <a:spLocks noChangeArrowheads="1"/>
          </p:cNvSpPr>
          <p:nvPr/>
        </p:nvSpPr>
        <p:spPr bwMode="auto">
          <a:xfrm>
            <a:off x="6248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[450]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2539-D2D9-4E05-9D3E-008B330BD3F1}" type="slidenum">
              <a:rPr lang="ar-SA"/>
              <a:pPr/>
              <a:t>58</a:t>
            </a:fld>
            <a:endParaRPr lang="en-GB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40643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40644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45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40646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40647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48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40649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40650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51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40652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40653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54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40655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40656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57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40658" name="Line 18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59" name="Text Box 19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40660" name="Group 20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40661" name="Oval 2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62" name="Text Box 2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40663" name="Group 23"/>
          <p:cNvGrpSpPr>
            <a:grpSpLocks/>
          </p:cNvGrpSpPr>
          <p:nvPr/>
        </p:nvGrpSpPr>
        <p:grpSpPr bwMode="auto">
          <a:xfrm>
            <a:off x="2743200" y="4814888"/>
            <a:ext cx="457200" cy="457200"/>
            <a:chOff x="1344" y="1248"/>
            <a:chExt cx="288" cy="288"/>
          </a:xfrm>
        </p:grpSpPr>
        <p:sp>
          <p:nvSpPr>
            <p:cNvPr id="240664" name="Oval 2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65" name="Text Box 2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40666" name="Line 26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67" name="Line 27"/>
          <p:cNvSpPr>
            <a:spLocks noChangeShapeType="1"/>
          </p:cNvSpPr>
          <p:nvPr/>
        </p:nvSpPr>
        <p:spPr bwMode="auto">
          <a:xfrm flipH="1">
            <a:off x="3048000" y="43576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68" name="Text Box 28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0669" name="Line 29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70" name="Line 30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71" name="Line 31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72" name="Text Box 32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40673" name="Text Box 33"/>
          <p:cNvSpPr txBox="1">
            <a:spLocks noChangeArrowheads="1"/>
          </p:cNvSpPr>
          <p:nvPr/>
        </p:nvSpPr>
        <p:spPr bwMode="auto">
          <a:xfrm>
            <a:off x="3429000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0674" name="Text Box 34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0675" name="Text Box 35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0676" name="Text Box 36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40677" name="Text Box 37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40678" name="Text Box 38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40679" name="Text Box 39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40680" name="Text Box 40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40681" name="Text Box 41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sp>
        <p:nvSpPr>
          <p:cNvPr id="240682" name="Text Box 42"/>
          <p:cNvSpPr txBox="1">
            <a:spLocks noChangeArrowheads="1"/>
          </p:cNvSpPr>
          <p:nvPr/>
        </p:nvSpPr>
        <p:spPr bwMode="auto">
          <a:xfrm>
            <a:off x="2057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[455]</a:t>
            </a:r>
            <a:endParaRPr lang="en-GB" sz="1800"/>
          </a:p>
        </p:txBody>
      </p:sp>
      <p:sp>
        <p:nvSpPr>
          <p:cNvPr id="240683" name="Text Box 43"/>
          <p:cNvSpPr txBox="1">
            <a:spLocks noChangeArrowheads="1"/>
          </p:cNvSpPr>
          <p:nvPr/>
        </p:nvSpPr>
        <p:spPr bwMode="auto">
          <a:xfrm>
            <a:off x="510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grpSp>
        <p:nvGrpSpPr>
          <p:cNvPr id="240684" name="Group 44"/>
          <p:cNvGrpSpPr>
            <a:grpSpLocks/>
          </p:cNvGrpSpPr>
          <p:nvPr/>
        </p:nvGrpSpPr>
        <p:grpSpPr bwMode="auto">
          <a:xfrm>
            <a:off x="5791200" y="4800600"/>
            <a:ext cx="457200" cy="457200"/>
            <a:chOff x="1344" y="1248"/>
            <a:chExt cx="288" cy="288"/>
          </a:xfrm>
        </p:grpSpPr>
        <p:sp>
          <p:nvSpPr>
            <p:cNvPr id="240685" name="Oval 4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86" name="Text Box 4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40687" name="Line 47"/>
          <p:cNvSpPr>
            <a:spLocks noChangeShapeType="1"/>
          </p:cNvSpPr>
          <p:nvPr/>
        </p:nvSpPr>
        <p:spPr bwMode="auto">
          <a:xfrm>
            <a:off x="54102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88" name="Text Box 48"/>
          <p:cNvSpPr txBox="1">
            <a:spLocks noChangeArrowheads="1"/>
          </p:cNvSpPr>
          <p:nvPr/>
        </p:nvSpPr>
        <p:spPr bwMode="auto">
          <a:xfrm>
            <a:off x="6248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[450]</a:t>
            </a:r>
            <a:endParaRPr lang="en-GB" sz="1800"/>
          </a:p>
        </p:txBody>
      </p:sp>
      <p:grpSp>
        <p:nvGrpSpPr>
          <p:cNvPr id="240689" name="Group 49"/>
          <p:cNvGrpSpPr>
            <a:grpSpLocks/>
          </p:cNvGrpSpPr>
          <p:nvPr/>
        </p:nvGrpSpPr>
        <p:grpSpPr bwMode="auto">
          <a:xfrm>
            <a:off x="1371600" y="3962400"/>
            <a:ext cx="457200" cy="457200"/>
            <a:chOff x="1344" y="1248"/>
            <a:chExt cx="288" cy="288"/>
          </a:xfrm>
        </p:grpSpPr>
        <p:sp>
          <p:nvSpPr>
            <p:cNvPr id="240690" name="Oval 5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91" name="Text Box 5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40692" name="Line 52"/>
          <p:cNvSpPr>
            <a:spLocks noChangeShapeType="1"/>
          </p:cNvSpPr>
          <p:nvPr/>
        </p:nvSpPr>
        <p:spPr bwMode="auto">
          <a:xfrm flipH="1">
            <a:off x="1524000" y="3505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693" name="Text Box 53"/>
          <p:cNvSpPr txBox="1">
            <a:spLocks noChangeArrowheads="1"/>
          </p:cNvSpPr>
          <p:nvPr/>
        </p:nvSpPr>
        <p:spPr bwMode="auto">
          <a:xfrm>
            <a:off x="6858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[473]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1F9C3-09B2-47E2-86F2-F1BF98EF0244}" type="slidenum">
              <a:rPr lang="ar-SA"/>
              <a:pPr/>
              <a:t>59</a:t>
            </a:fld>
            <a:endParaRPr lang="en-GB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37571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37572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573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7574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37575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576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7577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37578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579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7580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37581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582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37583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37584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585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37586" name="Line 18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587" name="Text Box 19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37588" name="Group 20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37589" name="Oval 2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590" name="Text Box 2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37591" name="Group 23"/>
          <p:cNvGrpSpPr>
            <a:grpSpLocks/>
          </p:cNvGrpSpPr>
          <p:nvPr/>
        </p:nvGrpSpPr>
        <p:grpSpPr bwMode="auto">
          <a:xfrm>
            <a:off x="2743200" y="4814888"/>
            <a:ext cx="457200" cy="457200"/>
            <a:chOff x="1344" y="1248"/>
            <a:chExt cx="288" cy="288"/>
          </a:xfrm>
        </p:grpSpPr>
        <p:sp>
          <p:nvSpPr>
            <p:cNvPr id="237592" name="Oval 2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593" name="Text Box 2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37594" name="Line 26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595" name="Line 27"/>
          <p:cNvSpPr>
            <a:spLocks noChangeShapeType="1"/>
          </p:cNvSpPr>
          <p:nvPr/>
        </p:nvSpPr>
        <p:spPr bwMode="auto">
          <a:xfrm flipH="1">
            <a:off x="3048000" y="43576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596" name="Text Box 28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7597" name="Line 29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598" name="Line 30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599" name="Line 31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600" name="Text Box 32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37601" name="Text Box 33"/>
          <p:cNvSpPr txBox="1">
            <a:spLocks noChangeArrowheads="1"/>
          </p:cNvSpPr>
          <p:nvPr/>
        </p:nvSpPr>
        <p:spPr bwMode="auto">
          <a:xfrm>
            <a:off x="3429000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7602" name="Text Box 34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7603" name="Text Box 35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7604" name="Text Box 36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7605" name="Text Box 37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37606" name="Text Box 38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37607" name="Text Box 39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37608" name="Text Box 40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37609" name="Text Box 41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sp>
        <p:nvSpPr>
          <p:cNvPr id="237610" name="Text Box 42"/>
          <p:cNvSpPr txBox="1">
            <a:spLocks noChangeArrowheads="1"/>
          </p:cNvSpPr>
          <p:nvPr/>
        </p:nvSpPr>
        <p:spPr bwMode="auto">
          <a:xfrm>
            <a:off x="2057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[455]</a:t>
            </a:r>
            <a:endParaRPr lang="en-GB" sz="1800"/>
          </a:p>
        </p:txBody>
      </p:sp>
      <p:sp>
        <p:nvSpPr>
          <p:cNvPr id="237611" name="Text Box 43"/>
          <p:cNvSpPr txBox="1">
            <a:spLocks noChangeArrowheads="1"/>
          </p:cNvSpPr>
          <p:nvPr/>
        </p:nvSpPr>
        <p:spPr bwMode="auto">
          <a:xfrm>
            <a:off x="510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grpSp>
        <p:nvGrpSpPr>
          <p:cNvPr id="237612" name="Group 44"/>
          <p:cNvGrpSpPr>
            <a:grpSpLocks/>
          </p:cNvGrpSpPr>
          <p:nvPr/>
        </p:nvGrpSpPr>
        <p:grpSpPr bwMode="auto">
          <a:xfrm>
            <a:off x="5791200" y="4800600"/>
            <a:ext cx="457200" cy="457200"/>
            <a:chOff x="1344" y="1248"/>
            <a:chExt cx="288" cy="288"/>
          </a:xfrm>
        </p:grpSpPr>
        <p:sp>
          <p:nvSpPr>
            <p:cNvPr id="237613" name="Oval 4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614" name="Text Box 4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37615" name="Line 47"/>
          <p:cNvSpPr>
            <a:spLocks noChangeShapeType="1"/>
          </p:cNvSpPr>
          <p:nvPr/>
        </p:nvSpPr>
        <p:spPr bwMode="auto">
          <a:xfrm>
            <a:off x="54102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616" name="Text Box 48"/>
          <p:cNvSpPr txBox="1">
            <a:spLocks noChangeArrowheads="1"/>
          </p:cNvSpPr>
          <p:nvPr/>
        </p:nvSpPr>
        <p:spPr bwMode="auto">
          <a:xfrm>
            <a:off x="6248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[450]</a:t>
            </a:r>
            <a:endParaRPr lang="en-GB" sz="1800"/>
          </a:p>
        </p:txBody>
      </p:sp>
      <p:grpSp>
        <p:nvGrpSpPr>
          <p:cNvPr id="237617" name="Group 49"/>
          <p:cNvGrpSpPr>
            <a:grpSpLocks/>
          </p:cNvGrpSpPr>
          <p:nvPr/>
        </p:nvGrpSpPr>
        <p:grpSpPr bwMode="auto">
          <a:xfrm>
            <a:off x="1371600" y="3962400"/>
            <a:ext cx="457200" cy="457200"/>
            <a:chOff x="1344" y="1248"/>
            <a:chExt cx="288" cy="288"/>
          </a:xfrm>
        </p:grpSpPr>
        <p:sp>
          <p:nvSpPr>
            <p:cNvPr id="237618" name="Oval 5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619" name="Text Box 5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37620" name="Line 52"/>
          <p:cNvSpPr>
            <a:spLocks noChangeShapeType="1"/>
          </p:cNvSpPr>
          <p:nvPr/>
        </p:nvSpPr>
        <p:spPr bwMode="auto">
          <a:xfrm flipH="1">
            <a:off x="1524000" y="3505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621" name="Text Box 53"/>
          <p:cNvSpPr txBox="1">
            <a:spLocks noChangeArrowheads="1"/>
          </p:cNvSpPr>
          <p:nvPr/>
        </p:nvSpPr>
        <p:spPr bwMode="auto">
          <a:xfrm>
            <a:off x="6858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[473]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8964-7DFA-461C-B4CA-A4A2D9A1BF14}" type="slidenum">
              <a:rPr lang="ar-SA"/>
              <a:pPr/>
              <a:t>6</a:t>
            </a:fld>
            <a:endParaRPr lang="en-GB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Heuristic Functions</a:t>
            </a:r>
            <a:endParaRPr lang="en-GB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763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A heuristic function is a function </a:t>
            </a:r>
            <a:r>
              <a:rPr lang="en-US" sz="2000" i="1"/>
              <a:t>f(n)</a:t>
            </a:r>
            <a:r>
              <a:rPr lang="en-US" sz="2000"/>
              <a:t> that gives an </a:t>
            </a:r>
            <a:r>
              <a:rPr lang="en-US" sz="2000" u="sng"/>
              <a:t>estimation</a:t>
            </a:r>
            <a:r>
              <a:rPr lang="en-US" sz="2000"/>
              <a:t> on the “cost” of getting from node </a:t>
            </a:r>
            <a:r>
              <a:rPr lang="en-US" sz="2000" i="1"/>
              <a:t>n</a:t>
            </a:r>
            <a:r>
              <a:rPr lang="en-US" sz="2000"/>
              <a:t> to the goal state – so that the node with the least cost among all possible choices can be selected for expansion first.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Three approaches to defining </a:t>
            </a:r>
            <a:r>
              <a:rPr lang="en-US" sz="2000" i="1"/>
              <a:t>f</a:t>
            </a:r>
            <a:r>
              <a:rPr lang="en-US" sz="2000"/>
              <a:t>: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1800" i="1"/>
              <a:t>f </a:t>
            </a:r>
            <a:r>
              <a:rPr lang="en-US" sz="1800" i="1" smtClean="0"/>
              <a:t> </a:t>
            </a:r>
            <a:r>
              <a:rPr lang="en-US" sz="1800" smtClean="0"/>
              <a:t>measures </a:t>
            </a:r>
            <a:r>
              <a:rPr lang="en-US" sz="1800"/>
              <a:t>the value of the current state (its “goodness”)</a:t>
            </a:r>
          </a:p>
          <a:p>
            <a:pPr lvl="1">
              <a:lnSpc>
                <a:spcPct val="80000"/>
              </a:lnSpc>
            </a:pPr>
            <a:endParaRPr lang="en-US" sz="1800" i="1"/>
          </a:p>
          <a:p>
            <a:pPr lvl="1">
              <a:lnSpc>
                <a:spcPct val="80000"/>
              </a:lnSpc>
            </a:pPr>
            <a:r>
              <a:rPr lang="en-US" sz="1800" i="1" smtClean="0"/>
              <a:t>f</a:t>
            </a:r>
            <a:r>
              <a:rPr lang="en-US" sz="1800" smtClean="0"/>
              <a:t>  measures </a:t>
            </a:r>
            <a:r>
              <a:rPr lang="en-US" sz="1800"/>
              <a:t>the estimated cost of getting to the goal from the current state:</a:t>
            </a:r>
          </a:p>
          <a:p>
            <a:pPr lvl="2">
              <a:lnSpc>
                <a:spcPct val="80000"/>
              </a:lnSpc>
            </a:pPr>
            <a:r>
              <a:rPr lang="en-US" sz="1600" i="1"/>
              <a:t>	f(n)</a:t>
            </a:r>
            <a:r>
              <a:rPr lang="en-US" sz="1600"/>
              <a:t> = </a:t>
            </a:r>
            <a:r>
              <a:rPr lang="en-US" sz="1600" i="1"/>
              <a:t>h(n) </a:t>
            </a:r>
            <a:r>
              <a:rPr lang="en-US" sz="1600"/>
              <a:t>where </a:t>
            </a:r>
            <a:r>
              <a:rPr lang="en-US" sz="1600" i="1"/>
              <a:t>h(n)</a:t>
            </a:r>
            <a:r>
              <a:rPr lang="en-US" sz="1600"/>
              <a:t> = an estimate of the cost to get from </a:t>
            </a:r>
            <a:r>
              <a:rPr lang="en-US" sz="1600" i="1"/>
              <a:t>n</a:t>
            </a:r>
            <a:r>
              <a:rPr lang="en-US" sz="1600"/>
              <a:t> to a goal</a:t>
            </a:r>
          </a:p>
          <a:p>
            <a:pPr lvl="1">
              <a:lnSpc>
                <a:spcPct val="80000"/>
              </a:lnSpc>
            </a:pPr>
            <a:endParaRPr lang="en-US" sz="1800" i="1"/>
          </a:p>
          <a:p>
            <a:pPr lvl="1">
              <a:lnSpc>
                <a:spcPct val="80000"/>
              </a:lnSpc>
            </a:pPr>
            <a:r>
              <a:rPr lang="en-US" sz="1800" i="1"/>
              <a:t>f</a:t>
            </a:r>
            <a:r>
              <a:rPr lang="en-US" sz="1800"/>
              <a:t> </a:t>
            </a:r>
            <a:r>
              <a:rPr lang="en-US" sz="1800" smtClean="0"/>
              <a:t> measures </a:t>
            </a:r>
            <a:r>
              <a:rPr lang="en-US" sz="1800"/>
              <a:t>the estimated cost of getting to the goal state from the </a:t>
            </a:r>
            <a:r>
              <a:rPr lang="en-US" sz="1800" i="1"/>
              <a:t>current state</a:t>
            </a:r>
            <a:r>
              <a:rPr lang="en-US" sz="1800"/>
              <a:t> and the cost of the existing path to it.  Often, in this case, we decompose </a:t>
            </a:r>
            <a:r>
              <a:rPr lang="en-US" sz="1800" i="1"/>
              <a:t>f</a:t>
            </a:r>
            <a:r>
              <a:rPr lang="en-US" sz="1800"/>
              <a:t>:</a:t>
            </a:r>
          </a:p>
          <a:p>
            <a:pPr lvl="2">
              <a:lnSpc>
                <a:spcPct val="80000"/>
              </a:lnSpc>
            </a:pPr>
            <a:r>
              <a:rPr lang="en-US" sz="1600" i="1"/>
              <a:t>	f(n)</a:t>
            </a:r>
            <a:r>
              <a:rPr lang="en-US" sz="1600"/>
              <a:t> = </a:t>
            </a:r>
            <a:r>
              <a:rPr lang="en-US" sz="1600" i="1"/>
              <a:t>g(n)</a:t>
            </a:r>
            <a:r>
              <a:rPr lang="en-US" sz="1600"/>
              <a:t> + </a:t>
            </a:r>
            <a:r>
              <a:rPr lang="en-US" sz="1600" i="1"/>
              <a:t>h(n)</a:t>
            </a:r>
            <a:r>
              <a:rPr lang="en-US" sz="1600"/>
              <a:t> where </a:t>
            </a:r>
            <a:r>
              <a:rPr lang="en-US" sz="1600" i="1"/>
              <a:t>g(n)</a:t>
            </a:r>
            <a:r>
              <a:rPr lang="en-US" sz="1600"/>
              <a:t> = the cost to get to </a:t>
            </a:r>
            <a:r>
              <a:rPr lang="en-US" sz="1600" i="1"/>
              <a:t>n </a:t>
            </a:r>
            <a:r>
              <a:rPr lang="en-US" sz="1600"/>
              <a:t>(from initial state)</a:t>
            </a:r>
            <a:r>
              <a:rPr lang="en-US" sz="1600" i="1"/>
              <a:t>	</a:t>
            </a:r>
            <a:endParaRPr lang="en-GB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0B388-8086-4C67-BAD1-EF490174AC4C}" type="slidenum">
              <a:rPr lang="ar-SA"/>
              <a:pPr/>
              <a:t>60</a:t>
            </a:fld>
            <a:endParaRPr lang="en-GB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38595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38596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597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8598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38599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00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8601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38602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03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8604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38605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06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38607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38608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09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38610" name="Line 18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611" name="Text Box 19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38612" name="Group 20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38613" name="Oval 2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14" name="Text Box 2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38615" name="Group 23"/>
          <p:cNvGrpSpPr>
            <a:grpSpLocks/>
          </p:cNvGrpSpPr>
          <p:nvPr/>
        </p:nvGrpSpPr>
        <p:grpSpPr bwMode="auto">
          <a:xfrm>
            <a:off x="2743200" y="4814888"/>
            <a:ext cx="457200" cy="457200"/>
            <a:chOff x="1344" y="1248"/>
            <a:chExt cx="288" cy="288"/>
          </a:xfrm>
        </p:grpSpPr>
        <p:sp>
          <p:nvSpPr>
            <p:cNvPr id="238616" name="Oval 2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17" name="Text Box 2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38618" name="Line 26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619" name="Line 27"/>
          <p:cNvSpPr>
            <a:spLocks noChangeShapeType="1"/>
          </p:cNvSpPr>
          <p:nvPr/>
        </p:nvSpPr>
        <p:spPr bwMode="auto">
          <a:xfrm flipH="1">
            <a:off x="3048000" y="43576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620" name="Text Box 28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8621" name="Line 29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622" name="Line 30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623" name="Line 31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624" name="Text Box 32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38625" name="Text Box 33"/>
          <p:cNvSpPr txBox="1">
            <a:spLocks noChangeArrowheads="1"/>
          </p:cNvSpPr>
          <p:nvPr/>
        </p:nvSpPr>
        <p:spPr bwMode="auto">
          <a:xfrm>
            <a:off x="3429000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8626" name="Text Box 34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8627" name="Text Box 35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8628" name="Text Box 36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8629" name="Text Box 37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38630" name="Text Box 38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38631" name="Text Box 39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38632" name="Text Box 40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38633" name="Text Box 41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sp>
        <p:nvSpPr>
          <p:cNvPr id="238634" name="Text Box 42"/>
          <p:cNvSpPr txBox="1">
            <a:spLocks noChangeArrowheads="1"/>
          </p:cNvSpPr>
          <p:nvPr/>
        </p:nvSpPr>
        <p:spPr bwMode="auto">
          <a:xfrm>
            <a:off x="2057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[455]</a:t>
            </a:r>
            <a:endParaRPr lang="en-GB" sz="1800"/>
          </a:p>
        </p:txBody>
      </p:sp>
      <p:sp>
        <p:nvSpPr>
          <p:cNvPr id="238635" name="Text Box 43"/>
          <p:cNvSpPr txBox="1">
            <a:spLocks noChangeArrowheads="1"/>
          </p:cNvSpPr>
          <p:nvPr/>
        </p:nvSpPr>
        <p:spPr bwMode="auto">
          <a:xfrm>
            <a:off x="510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grpSp>
        <p:nvGrpSpPr>
          <p:cNvPr id="238636" name="Group 44"/>
          <p:cNvGrpSpPr>
            <a:grpSpLocks/>
          </p:cNvGrpSpPr>
          <p:nvPr/>
        </p:nvGrpSpPr>
        <p:grpSpPr bwMode="auto">
          <a:xfrm>
            <a:off x="5791200" y="4800600"/>
            <a:ext cx="457200" cy="457200"/>
            <a:chOff x="1344" y="1248"/>
            <a:chExt cx="288" cy="288"/>
          </a:xfrm>
        </p:grpSpPr>
        <p:sp>
          <p:nvSpPr>
            <p:cNvPr id="238637" name="Oval 4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38" name="Text Box 4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38639" name="Line 47"/>
          <p:cNvSpPr>
            <a:spLocks noChangeShapeType="1"/>
          </p:cNvSpPr>
          <p:nvPr/>
        </p:nvSpPr>
        <p:spPr bwMode="auto">
          <a:xfrm>
            <a:off x="54102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640" name="Text Box 48"/>
          <p:cNvSpPr txBox="1">
            <a:spLocks noChangeArrowheads="1"/>
          </p:cNvSpPr>
          <p:nvPr/>
        </p:nvSpPr>
        <p:spPr bwMode="auto">
          <a:xfrm>
            <a:off x="6248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[450]</a:t>
            </a:r>
            <a:endParaRPr lang="en-GB" sz="1800"/>
          </a:p>
        </p:txBody>
      </p:sp>
      <p:grpSp>
        <p:nvGrpSpPr>
          <p:cNvPr id="238641" name="Group 49"/>
          <p:cNvGrpSpPr>
            <a:grpSpLocks/>
          </p:cNvGrpSpPr>
          <p:nvPr/>
        </p:nvGrpSpPr>
        <p:grpSpPr bwMode="auto">
          <a:xfrm>
            <a:off x="1371600" y="3962400"/>
            <a:ext cx="457200" cy="457200"/>
            <a:chOff x="1344" y="1248"/>
            <a:chExt cx="288" cy="288"/>
          </a:xfrm>
        </p:grpSpPr>
        <p:sp>
          <p:nvSpPr>
            <p:cNvPr id="238642" name="Oval 5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43" name="Text Box 5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38644" name="Line 52"/>
          <p:cNvSpPr>
            <a:spLocks noChangeShapeType="1"/>
          </p:cNvSpPr>
          <p:nvPr/>
        </p:nvSpPr>
        <p:spPr bwMode="auto">
          <a:xfrm flipH="1">
            <a:off x="1524000" y="3505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645" name="Text Box 53"/>
          <p:cNvSpPr txBox="1">
            <a:spLocks noChangeArrowheads="1"/>
          </p:cNvSpPr>
          <p:nvPr/>
        </p:nvSpPr>
        <p:spPr bwMode="auto">
          <a:xfrm>
            <a:off x="6858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[473]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9C71-D532-4C80-AC42-17C38B89A9DC}" type="slidenum">
              <a:rPr lang="ar-SA"/>
              <a:pPr/>
              <a:t>61</a:t>
            </a:fld>
            <a:endParaRPr lang="en-GB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Tree Search</a:t>
            </a:r>
            <a:endParaRPr lang="en-GB"/>
          </a:p>
        </p:txBody>
      </p:sp>
      <p:grpSp>
        <p:nvGrpSpPr>
          <p:cNvPr id="239619" name="Group 3"/>
          <p:cNvGrpSpPr>
            <a:grpSpLocks/>
          </p:cNvGrpSpPr>
          <p:nvPr/>
        </p:nvGrpSpPr>
        <p:grpSpPr bwMode="auto">
          <a:xfrm>
            <a:off x="4343400" y="1843088"/>
            <a:ext cx="457200" cy="457200"/>
            <a:chOff x="1344" y="1248"/>
            <a:chExt cx="288" cy="288"/>
          </a:xfrm>
        </p:grpSpPr>
        <p:sp>
          <p:nvSpPr>
            <p:cNvPr id="239620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621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39622" name="Group 6"/>
          <p:cNvGrpSpPr>
            <a:grpSpLocks/>
          </p:cNvGrpSpPr>
          <p:nvPr/>
        </p:nvGrpSpPr>
        <p:grpSpPr bwMode="auto">
          <a:xfrm>
            <a:off x="6705600" y="2971800"/>
            <a:ext cx="457200" cy="457200"/>
            <a:chOff x="1344" y="1248"/>
            <a:chExt cx="288" cy="288"/>
          </a:xfrm>
        </p:grpSpPr>
        <p:sp>
          <p:nvSpPr>
            <p:cNvPr id="239623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624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39625" name="Group 9"/>
          <p:cNvGrpSpPr>
            <a:grpSpLocks/>
          </p:cNvGrpSpPr>
          <p:nvPr/>
        </p:nvGrpSpPr>
        <p:grpSpPr bwMode="auto">
          <a:xfrm>
            <a:off x="2209800" y="3048000"/>
            <a:ext cx="457200" cy="457200"/>
            <a:chOff x="1344" y="1248"/>
            <a:chExt cx="288" cy="288"/>
          </a:xfrm>
        </p:grpSpPr>
        <p:sp>
          <p:nvSpPr>
            <p:cNvPr id="239626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627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39628" name="Group 12"/>
          <p:cNvGrpSpPr>
            <a:grpSpLocks/>
          </p:cNvGrpSpPr>
          <p:nvPr/>
        </p:nvGrpSpPr>
        <p:grpSpPr bwMode="auto">
          <a:xfrm>
            <a:off x="4419600" y="2986088"/>
            <a:ext cx="457200" cy="457200"/>
            <a:chOff x="1344" y="1248"/>
            <a:chExt cx="288" cy="288"/>
          </a:xfrm>
        </p:grpSpPr>
        <p:sp>
          <p:nvSpPr>
            <p:cNvPr id="239629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630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39631" name="Group 15"/>
          <p:cNvGrpSpPr>
            <a:grpSpLocks/>
          </p:cNvGrpSpPr>
          <p:nvPr/>
        </p:nvGrpSpPr>
        <p:grpSpPr bwMode="auto">
          <a:xfrm>
            <a:off x="5105400" y="3900488"/>
            <a:ext cx="457200" cy="457200"/>
            <a:chOff x="1344" y="1248"/>
            <a:chExt cx="288" cy="288"/>
          </a:xfrm>
        </p:grpSpPr>
        <p:sp>
          <p:nvSpPr>
            <p:cNvPr id="239632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633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sp>
        <p:nvSpPr>
          <p:cNvPr id="239634" name="Line 18"/>
          <p:cNvSpPr>
            <a:spLocks noChangeShapeType="1"/>
          </p:cNvSpPr>
          <p:nvPr/>
        </p:nvSpPr>
        <p:spPr bwMode="auto">
          <a:xfrm>
            <a:off x="4648200" y="3443288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35" name="Text Box 19"/>
          <p:cNvSpPr txBox="1">
            <a:spLocks noChangeArrowheads="1"/>
          </p:cNvSpPr>
          <p:nvPr/>
        </p:nvSpPr>
        <p:spPr bwMode="auto">
          <a:xfrm>
            <a:off x="48768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39636" name="Group 20"/>
          <p:cNvGrpSpPr>
            <a:grpSpLocks/>
          </p:cNvGrpSpPr>
          <p:nvPr/>
        </p:nvGrpSpPr>
        <p:grpSpPr bwMode="auto">
          <a:xfrm>
            <a:off x="3581400" y="3900488"/>
            <a:ext cx="457200" cy="457200"/>
            <a:chOff x="1344" y="1248"/>
            <a:chExt cx="288" cy="288"/>
          </a:xfrm>
        </p:grpSpPr>
        <p:sp>
          <p:nvSpPr>
            <p:cNvPr id="239637" name="Oval 21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638" name="Text Box 22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39639" name="Group 23"/>
          <p:cNvGrpSpPr>
            <a:grpSpLocks/>
          </p:cNvGrpSpPr>
          <p:nvPr/>
        </p:nvGrpSpPr>
        <p:grpSpPr bwMode="auto">
          <a:xfrm>
            <a:off x="2743200" y="4814888"/>
            <a:ext cx="457200" cy="457200"/>
            <a:chOff x="1344" y="1248"/>
            <a:chExt cx="288" cy="288"/>
          </a:xfrm>
        </p:grpSpPr>
        <p:sp>
          <p:nvSpPr>
            <p:cNvPr id="239640" name="Oval 2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641" name="Text Box 2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39642" name="Line 26"/>
          <p:cNvSpPr>
            <a:spLocks noChangeShapeType="1"/>
          </p:cNvSpPr>
          <p:nvPr/>
        </p:nvSpPr>
        <p:spPr bwMode="auto">
          <a:xfrm flipH="1">
            <a:off x="3733800" y="34432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43" name="Line 27"/>
          <p:cNvSpPr>
            <a:spLocks noChangeShapeType="1"/>
          </p:cNvSpPr>
          <p:nvPr/>
        </p:nvSpPr>
        <p:spPr bwMode="auto">
          <a:xfrm flipH="1">
            <a:off x="3048000" y="4357688"/>
            <a:ext cx="76200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44" name="Text Box 28"/>
          <p:cNvSpPr txBox="1">
            <a:spLocks noChangeArrowheads="1"/>
          </p:cNvSpPr>
          <p:nvPr/>
        </p:nvSpPr>
        <p:spPr bwMode="auto">
          <a:xfrm>
            <a:off x="3810000" y="33670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9645" name="Line 29"/>
          <p:cNvSpPr>
            <a:spLocks noChangeShapeType="1"/>
          </p:cNvSpPr>
          <p:nvPr/>
        </p:nvSpPr>
        <p:spPr bwMode="auto">
          <a:xfrm>
            <a:off x="4572000" y="2300288"/>
            <a:ext cx="2362200" cy="67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46" name="Line 30"/>
          <p:cNvSpPr>
            <a:spLocks noChangeShapeType="1"/>
          </p:cNvSpPr>
          <p:nvPr/>
        </p:nvSpPr>
        <p:spPr bwMode="auto">
          <a:xfrm>
            <a:off x="4572000" y="2300288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47" name="Line 31"/>
          <p:cNvSpPr>
            <a:spLocks noChangeShapeType="1"/>
          </p:cNvSpPr>
          <p:nvPr/>
        </p:nvSpPr>
        <p:spPr bwMode="auto">
          <a:xfrm flipH="1">
            <a:off x="2438400" y="2300288"/>
            <a:ext cx="2133600" cy="74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48" name="Text Box 32"/>
          <p:cNvSpPr txBox="1">
            <a:spLocks noChangeArrowheads="1"/>
          </p:cNvSpPr>
          <p:nvPr/>
        </p:nvSpPr>
        <p:spPr bwMode="auto">
          <a:xfrm>
            <a:off x="4876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Start</a:t>
            </a:r>
            <a:endParaRPr lang="en-GB" sz="1800" b="1"/>
          </a:p>
        </p:txBody>
      </p:sp>
      <p:sp>
        <p:nvSpPr>
          <p:cNvPr id="239649" name="Text Box 33"/>
          <p:cNvSpPr txBox="1">
            <a:spLocks noChangeArrowheads="1"/>
          </p:cNvSpPr>
          <p:nvPr/>
        </p:nvSpPr>
        <p:spPr bwMode="auto">
          <a:xfrm>
            <a:off x="3429000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9650" name="Text Box 34"/>
          <p:cNvSpPr txBox="1">
            <a:spLocks noChangeArrowheads="1"/>
          </p:cNvSpPr>
          <p:nvPr/>
        </p:nvSpPr>
        <p:spPr bwMode="auto">
          <a:xfrm>
            <a:off x="5791200" y="2300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9651" name="Text Box 35"/>
          <p:cNvSpPr txBox="1">
            <a:spLocks noChangeArrowheads="1"/>
          </p:cNvSpPr>
          <p:nvPr/>
        </p:nvSpPr>
        <p:spPr bwMode="auto">
          <a:xfrm>
            <a:off x="2819400" y="2300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9652" name="Text Box 36"/>
          <p:cNvSpPr txBox="1">
            <a:spLocks noChangeArrowheads="1"/>
          </p:cNvSpPr>
          <p:nvPr/>
        </p:nvSpPr>
        <p:spPr bwMode="auto">
          <a:xfrm>
            <a:off x="4572000" y="2543175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39653" name="Text Box 37"/>
          <p:cNvSpPr txBox="1">
            <a:spLocks noChangeArrowheads="1"/>
          </p:cNvSpPr>
          <p:nvPr/>
        </p:nvSpPr>
        <p:spPr bwMode="auto">
          <a:xfrm>
            <a:off x="4876800" y="29860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[393]</a:t>
            </a:r>
            <a:endParaRPr lang="en-GB" sz="1800"/>
          </a:p>
        </p:txBody>
      </p:sp>
      <p:sp>
        <p:nvSpPr>
          <p:cNvPr id="239654" name="Text Box 38"/>
          <p:cNvSpPr txBox="1">
            <a:spLocks noChangeArrowheads="1"/>
          </p:cNvSpPr>
          <p:nvPr/>
        </p:nvSpPr>
        <p:spPr bwMode="auto">
          <a:xfrm>
            <a:off x="7162800" y="2971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[449]</a:t>
            </a:r>
            <a:endParaRPr lang="en-GB" sz="1800"/>
          </a:p>
        </p:txBody>
      </p:sp>
      <p:sp>
        <p:nvSpPr>
          <p:cNvPr id="239655" name="Text Box 39"/>
          <p:cNvSpPr txBox="1">
            <a:spLocks noChangeArrowheads="1"/>
          </p:cNvSpPr>
          <p:nvPr/>
        </p:nvSpPr>
        <p:spPr bwMode="auto">
          <a:xfrm>
            <a:off x="14478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[447]</a:t>
            </a:r>
            <a:endParaRPr lang="en-GB" sz="1800"/>
          </a:p>
        </p:txBody>
      </p:sp>
      <p:sp>
        <p:nvSpPr>
          <p:cNvPr id="239656" name="Text Box 40"/>
          <p:cNvSpPr txBox="1">
            <a:spLocks noChangeArrowheads="1"/>
          </p:cNvSpPr>
          <p:nvPr/>
        </p:nvSpPr>
        <p:spPr bwMode="auto">
          <a:xfrm>
            <a:off x="5638800" y="3900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[417]</a:t>
            </a:r>
            <a:endParaRPr lang="en-GB" sz="1800"/>
          </a:p>
        </p:txBody>
      </p:sp>
      <p:sp>
        <p:nvSpPr>
          <p:cNvPr id="239657" name="Text Box 41"/>
          <p:cNvSpPr txBox="1">
            <a:spLocks noChangeArrowheads="1"/>
          </p:cNvSpPr>
          <p:nvPr/>
        </p:nvSpPr>
        <p:spPr bwMode="auto">
          <a:xfrm>
            <a:off x="28194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[413]</a:t>
            </a:r>
            <a:endParaRPr lang="en-GB" sz="1800"/>
          </a:p>
        </p:txBody>
      </p:sp>
      <p:sp>
        <p:nvSpPr>
          <p:cNvPr id="239658" name="Text Box 42"/>
          <p:cNvSpPr txBox="1">
            <a:spLocks noChangeArrowheads="1"/>
          </p:cNvSpPr>
          <p:nvPr/>
        </p:nvSpPr>
        <p:spPr bwMode="auto">
          <a:xfrm>
            <a:off x="2057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[455]</a:t>
            </a:r>
            <a:endParaRPr lang="en-GB" sz="1800"/>
          </a:p>
        </p:txBody>
      </p:sp>
      <p:sp>
        <p:nvSpPr>
          <p:cNvPr id="239659" name="Text Box 43"/>
          <p:cNvSpPr txBox="1">
            <a:spLocks noChangeArrowheads="1"/>
          </p:cNvSpPr>
          <p:nvPr/>
        </p:nvSpPr>
        <p:spPr bwMode="auto">
          <a:xfrm>
            <a:off x="510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Goal</a:t>
            </a:r>
            <a:endParaRPr lang="en-GB" sz="1800" b="1"/>
          </a:p>
        </p:txBody>
      </p:sp>
      <p:grpSp>
        <p:nvGrpSpPr>
          <p:cNvPr id="239660" name="Group 44"/>
          <p:cNvGrpSpPr>
            <a:grpSpLocks/>
          </p:cNvGrpSpPr>
          <p:nvPr/>
        </p:nvGrpSpPr>
        <p:grpSpPr bwMode="auto">
          <a:xfrm>
            <a:off x="5791200" y="4800600"/>
            <a:ext cx="457200" cy="457200"/>
            <a:chOff x="1344" y="1248"/>
            <a:chExt cx="288" cy="288"/>
          </a:xfrm>
        </p:grpSpPr>
        <p:sp>
          <p:nvSpPr>
            <p:cNvPr id="239661" name="Oval 45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662" name="Text Box 46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39663" name="Line 47"/>
          <p:cNvSpPr>
            <a:spLocks noChangeShapeType="1"/>
          </p:cNvSpPr>
          <p:nvPr/>
        </p:nvSpPr>
        <p:spPr bwMode="auto">
          <a:xfrm>
            <a:off x="54102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64" name="Text Box 48"/>
          <p:cNvSpPr txBox="1">
            <a:spLocks noChangeArrowheads="1"/>
          </p:cNvSpPr>
          <p:nvPr/>
        </p:nvSpPr>
        <p:spPr bwMode="auto">
          <a:xfrm>
            <a:off x="62484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[450]</a:t>
            </a:r>
            <a:endParaRPr lang="en-GB" sz="1800"/>
          </a:p>
        </p:txBody>
      </p:sp>
      <p:grpSp>
        <p:nvGrpSpPr>
          <p:cNvPr id="239665" name="Group 49"/>
          <p:cNvGrpSpPr>
            <a:grpSpLocks/>
          </p:cNvGrpSpPr>
          <p:nvPr/>
        </p:nvGrpSpPr>
        <p:grpSpPr bwMode="auto">
          <a:xfrm>
            <a:off x="1371600" y="3962400"/>
            <a:ext cx="457200" cy="457200"/>
            <a:chOff x="1344" y="1248"/>
            <a:chExt cx="288" cy="288"/>
          </a:xfrm>
        </p:grpSpPr>
        <p:sp>
          <p:nvSpPr>
            <p:cNvPr id="239666" name="Oval 5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667" name="Text Box 5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sp>
        <p:nvSpPr>
          <p:cNvPr id="239668" name="Line 52"/>
          <p:cNvSpPr>
            <a:spLocks noChangeShapeType="1"/>
          </p:cNvSpPr>
          <p:nvPr/>
        </p:nvSpPr>
        <p:spPr bwMode="auto">
          <a:xfrm flipH="1">
            <a:off x="1524000" y="3505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69" name="Text Box 53"/>
          <p:cNvSpPr txBox="1">
            <a:spLocks noChangeArrowheads="1"/>
          </p:cNvSpPr>
          <p:nvPr/>
        </p:nvSpPr>
        <p:spPr bwMode="auto">
          <a:xfrm>
            <a:off x="685800" y="3976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[473]</a:t>
            </a:r>
            <a:endParaRPr lang="en-GB" sz="1800"/>
          </a:p>
        </p:txBody>
      </p:sp>
      <p:sp>
        <p:nvSpPr>
          <p:cNvPr id="239670" name="Text Box 54"/>
          <p:cNvSpPr txBox="1">
            <a:spLocks noChangeArrowheads="1"/>
          </p:cNvSpPr>
          <p:nvPr/>
        </p:nvSpPr>
        <p:spPr bwMode="auto">
          <a:xfrm>
            <a:off x="1905000" y="57150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A* not optimal !!!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A* Algorithm</a:t>
            </a:r>
            <a:endParaRPr lang="en-GB"/>
          </a:p>
        </p:txBody>
      </p:sp>
      <p:sp>
        <p:nvSpPr>
          <p:cNvPr id="28160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A* with systematic checking for repeated states …</a:t>
            </a:r>
            <a:endParaRPr lang="en-GB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D83F-7E2E-4C35-9561-3954E438A02D}" type="slidenum">
              <a:rPr lang="ar-SA"/>
              <a:pPr/>
              <a:t>63</a:t>
            </a:fld>
            <a:endParaRPr lang="en-GB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Algorithm</a:t>
            </a:r>
            <a:endParaRPr lang="en-GB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772400" cy="4800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1.   Search queue Q is empty.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2.   Place the start state s in Q with f  value h(s).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3.   If Q is empty, return failure.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4.   Take node n from Q with lowest f value.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      (Keep Q sorted by f  values and pick the first element).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5.   If n is a goal node, stop and return solution.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6.   Generate successors of node n.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7.   For each successor n’ of n do: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a) Compute f(n’) = g(n) + cost(n,n’) + h(n’).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b) If n’ is new (never generated before), add n’ to Q. 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c) If node n’ is already in Q with a higher f value, replace it with current f(n’) and place it in sorted order in Q. 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End for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8.   Go back to step 3.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A9EA-0A4E-485D-9D46-3F1A46D25471}" type="slidenum">
              <a:rPr lang="ar-SA"/>
              <a:pPr/>
              <a:t>64</a:t>
            </a:fld>
            <a:endParaRPr lang="en-GB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Search: Analysis</a:t>
            </a:r>
            <a:endParaRPr lang="en-GB"/>
          </a:p>
        </p:txBody>
      </p:sp>
      <p:grpSp>
        <p:nvGrpSpPr>
          <p:cNvPr id="205827" name="Group 3"/>
          <p:cNvGrpSpPr>
            <a:grpSpLocks/>
          </p:cNvGrpSpPr>
          <p:nvPr/>
        </p:nvGrpSpPr>
        <p:grpSpPr bwMode="auto">
          <a:xfrm>
            <a:off x="2133600" y="1981200"/>
            <a:ext cx="457200" cy="457200"/>
            <a:chOff x="1344" y="1248"/>
            <a:chExt cx="288" cy="288"/>
          </a:xfrm>
        </p:grpSpPr>
        <p:sp>
          <p:nvSpPr>
            <p:cNvPr id="205828" name="Oval 4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29" name="Text Box 5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</a:t>
              </a:r>
              <a:endParaRPr lang="en-GB" sz="1800"/>
            </a:p>
          </p:txBody>
        </p:sp>
      </p:grpSp>
      <p:grpSp>
        <p:nvGrpSpPr>
          <p:cNvPr id="205830" name="Group 6"/>
          <p:cNvGrpSpPr>
            <a:grpSpLocks/>
          </p:cNvGrpSpPr>
          <p:nvPr/>
        </p:nvGrpSpPr>
        <p:grpSpPr bwMode="auto">
          <a:xfrm>
            <a:off x="3200400" y="2514600"/>
            <a:ext cx="457200" cy="457200"/>
            <a:chOff x="1344" y="1248"/>
            <a:chExt cx="288" cy="288"/>
          </a:xfrm>
        </p:grpSpPr>
        <p:sp>
          <p:nvSpPr>
            <p:cNvPr id="205831" name="Oval 7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2" name="Text Box 8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</a:t>
              </a:r>
              <a:endParaRPr lang="en-GB" sz="1800"/>
            </a:p>
          </p:txBody>
        </p:sp>
      </p:grpSp>
      <p:grpSp>
        <p:nvGrpSpPr>
          <p:cNvPr id="205833" name="Group 9"/>
          <p:cNvGrpSpPr>
            <a:grpSpLocks/>
          </p:cNvGrpSpPr>
          <p:nvPr/>
        </p:nvGrpSpPr>
        <p:grpSpPr bwMode="auto">
          <a:xfrm>
            <a:off x="533400" y="3429000"/>
            <a:ext cx="457200" cy="457200"/>
            <a:chOff x="1344" y="1248"/>
            <a:chExt cx="288" cy="288"/>
          </a:xfrm>
        </p:grpSpPr>
        <p:sp>
          <p:nvSpPr>
            <p:cNvPr id="205834" name="Oval 10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5" name="Text Box 11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D</a:t>
              </a:r>
              <a:endParaRPr lang="en-GB" sz="1800"/>
            </a:p>
          </p:txBody>
        </p:sp>
      </p:grpSp>
      <p:grpSp>
        <p:nvGrpSpPr>
          <p:cNvPr id="205836" name="Group 12"/>
          <p:cNvGrpSpPr>
            <a:grpSpLocks/>
          </p:cNvGrpSpPr>
          <p:nvPr/>
        </p:nvGrpSpPr>
        <p:grpSpPr bwMode="auto">
          <a:xfrm>
            <a:off x="1066800" y="2667000"/>
            <a:ext cx="457200" cy="457200"/>
            <a:chOff x="1344" y="1248"/>
            <a:chExt cx="288" cy="288"/>
          </a:xfrm>
        </p:grpSpPr>
        <p:sp>
          <p:nvSpPr>
            <p:cNvPr id="205837" name="Oval 13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8" name="Text Box 14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</a:t>
              </a:r>
              <a:endParaRPr lang="en-GB" sz="1800"/>
            </a:p>
          </p:txBody>
        </p:sp>
      </p:grpSp>
      <p:grpSp>
        <p:nvGrpSpPr>
          <p:cNvPr id="205839" name="Group 15"/>
          <p:cNvGrpSpPr>
            <a:grpSpLocks/>
          </p:cNvGrpSpPr>
          <p:nvPr/>
        </p:nvGrpSpPr>
        <p:grpSpPr bwMode="auto">
          <a:xfrm>
            <a:off x="2209800" y="3124200"/>
            <a:ext cx="457200" cy="457200"/>
            <a:chOff x="1344" y="1248"/>
            <a:chExt cx="288" cy="288"/>
          </a:xfrm>
        </p:grpSpPr>
        <p:sp>
          <p:nvSpPr>
            <p:cNvPr id="205840" name="Oval 16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41" name="Text Box 17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E</a:t>
              </a:r>
              <a:endParaRPr lang="en-GB" sz="1800"/>
            </a:p>
          </p:txBody>
        </p:sp>
      </p:grpSp>
      <p:grpSp>
        <p:nvGrpSpPr>
          <p:cNvPr id="205842" name="Group 18"/>
          <p:cNvGrpSpPr>
            <a:grpSpLocks/>
          </p:cNvGrpSpPr>
          <p:nvPr/>
        </p:nvGrpSpPr>
        <p:grpSpPr bwMode="auto">
          <a:xfrm>
            <a:off x="2895600" y="4038600"/>
            <a:ext cx="457200" cy="457200"/>
            <a:chOff x="1344" y="1248"/>
            <a:chExt cx="288" cy="288"/>
          </a:xfrm>
        </p:grpSpPr>
        <p:sp>
          <p:nvSpPr>
            <p:cNvPr id="205843" name="Oval 1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44" name="Text Box 2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</a:t>
              </a:r>
              <a:endParaRPr lang="en-GB" sz="1800"/>
            </a:p>
          </p:txBody>
        </p:sp>
      </p:grpSp>
      <p:grpSp>
        <p:nvGrpSpPr>
          <p:cNvPr id="205845" name="Group 21"/>
          <p:cNvGrpSpPr>
            <a:grpSpLocks/>
          </p:cNvGrpSpPr>
          <p:nvPr/>
        </p:nvGrpSpPr>
        <p:grpSpPr bwMode="auto">
          <a:xfrm>
            <a:off x="1905000" y="5715000"/>
            <a:ext cx="457200" cy="457200"/>
            <a:chOff x="1344" y="1248"/>
            <a:chExt cx="288" cy="288"/>
          </a:xfrm>
        </p:grpSpPr>
        <p:sp>
          <p:nvSpPr>
            <p:cNvPr id="205846" name="Oval 2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47" name="Text Box 2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</a:t>
              </a:r>
              <a:endParaRPr lang="en-GB" sz="1800"/>
            </a:p>
          </p:txBody>
        </p:sp>
      </p:grpSp>
      <p:sp>
        <p:nvSpPr>
          <p:cNvPr id="205848" name="Line 24"/>
          <p:cNvSpPr>
            <a:spLocks noChangeShapeType="1"/>
          </p:cNvSpPr>
          <p:nvPr/>
        </p:nvSpPr>
        <p:spPr bwMode="auto">
          <a:xfrm>
            <a:off x="2438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49" name="Line 25"/>
          <p:cNvSpPr>
            <a:spLocks noChangeShapeType="1"/>
          </p:cNvSpPr>
          <p:nvPr/>
        </p:nvSpPr>
        <p:spPr bwMode="auto">
          <a:xfrm flipH="1">
            <a:off x="2133600" y="44958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50" name="Text Box 26"/>
          <p:cNvSpPr txBox="1">
            <a:spLocks noChangeArrowheads="1"/>
          </p:cNvSpPr>
          <p:nvPr/>
        </p:nvSpPr>
        <p:spPr bwMode="auto">
          <a:xfrm>
            <a:off x="26670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99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05851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211</a:t>
            </a:r>
            <a:endParaRPr lang="en-GB" sz="1800" b="1">
              <a:solidFill>
                <a:schemeClr val="hlink"/>
              </a:solidFill>
            </a:endParaRPr>
          </a:p>
        </p:txBody>
      </p:sp>
      <p:grpSp>
        <p:nvGrpSpPr>
          <p:cNvPr id="205852" name="Group 28"/>
          <p:cNvGrpSpPr>
            <a:grpSpLocks/>
          </p:cNvGrpSpPr>
          <p:nvPr/>
        </p:nvGrpSpPr>
        <p:grpSpPr bwMode="auto">
          <a:xfrm>
            <a:off x="1371600" y="4038600"/>
            <a:ext cx="457200" cy="457200"/>
            <a:chOff x="1344" y="1248"/>
            <a:chExt cx="288" cy="288"/>
          </a:xfrm>
        </p:grpSpPr>
        <p:sp>
          <p:nvSpPr>
            <p:cNvPr id="205853" name="Oval 29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54" name="Text Box 30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G</a:t>
              </a:r>
              <a:endParaRPr lang="en-GB" sz="1800"/>
            </a:p>
          </p:txBody>
        </p:sp>
      </p:grpSp>
      <p:grpSp>
        <p:nvGrpSpPr>
          <p:cNvPr id="205855" name="Group 31"/>
          <p:cNvGrpSpPr>
            <a:grpSpLocks/>
          </p:cNvGrpSpPr>
          <p:nvPr/>
        </p:nvGrpSpPr>
        <p:grpSpPr bwMode="auto">
          <a:xfrm>
            <a:off x="1143000" y="4953000"/>
            <a:ext cx="457200" cy="457200"/>
            <a:chOff x="1344" y="1248"/>
            <a:chExt cx="288" cy="288"/>
          </a:xfrm>
        </p:grpSpPr>
        <p:sp>
          <p:nvSpPr>
            <p:cNvPr id="205856" name="Oval 32"/>
            <p:cNvSpPr>
              <a:spLocks noChangeArrowheads="1"/>
            </p:cNvSpPr>
            <p:nvPr/>
          </p:nvSpPr>
          <p:spPr bwMode="auto">
            <a:xfrm>
              <a:off x="1344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57" name="Text Box 33"/>
            <p:cNvSpPr txBox="1">
              <a:spLocks noChangeArrowheads="1"/>
            </p:cNvSpPr>
            <p:nvPr/>
          </p:nvSpPr>
          <p:spPr bwMode="auto">
            <a:xfrm>
              <a:off x="1392" y="12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H</a:t>
              </a:r>
              <a:endParaRPr lang="en-GB" sz="1800"/>
            </a:p>
          </p:txBody>
        </p:sp>
      </p:grpSp>
      <p:sp>
        <p:nvSpPr>
          <p:cNvPr id="205858" name="Line 34"/>
          <p:cNvSpPr>
            <a:spLocks noChangeShapeType="1"/>
          </p:cNvSpPr>
          <p:nvPr/>
        </p:nvSpPr>
        <p:spPr bwMode="auto">
          <a:xfrm flipH="1">
            <a:off x="1524000" y="3581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59" name="Line 35"/>
          <p:cNvSpPr>
            <a:spLocks noChangeShapeType="1"/>
          </p:cNvSpPr>
          <p:nvPr/>
        </p:nvSpPr>
        <p:spPr bwMode="auto">
          <a:xfrm flipH="1">
            <a:off x="137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60" name="Line 36"/>
          <p:cNvSpPr>
            <a:spLocks noChangeShapeType="1"/>
          </p:cNvSpPr>
          <p:nvPr/>
        </p:nvSpPr>
        <p:spPr bwMode="auto">
          <a:xfrm>
            <a:off x="1371600" y="5410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61" name="Text Box 3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80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05862" name="Line 38"/>
          <p:cNvSpPr>
            <a:spLocks noChangeShapeType="1"/>
          </p:cNvSpPr>
          <p:nvPr/>
        </p:nvSpPr>
        <p:spPr bwMode="auto">
          <a:xfrm>
            <a:off x="2362200" y="24384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63" name="Line 39"/>
          <p:cNvSpPr>
            <a:spLocks noChangeShapeType="1"/>
          </p:cNvSpPr>
          <p:nvPr/>
        </p:nvSpPr>
        <p:spPr bwMode="auto">
          <a:xfrm>
            <a:off x="2362200" y="24384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64" name="Line 40"/>
          <p:cNvSpPr>
            <a:spLocks noChangeShapeType="1"/>
          </p:cNvSpPr>
          <p:nvPr/>
        </p:nvSpPr>
        <p:spPr bwMode="auto">
          <a:xfrm flipH="1">
            <a:off x="1295400" y="2438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65" name="Line 41"/>
          <p:cNvSpPr>
            <a:spLocks noChangeShapeType="1"/>
          </p:cNvSpPr>
          <p:nvPr/>
        </p:nvSpPr>
        <p:spPr bwMode="auto">
          <a:xfrm flipH="1">
            <a:off x="762000" y="3124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66" name="Text Box 42"/>
          <p:cNvSpPr txBox="1">
            <a:spLocks noChangeArrowheads="1"/>
          </p:cNvSpPr>
          <p:nvPr/>
        </p:nvSpPr>
        <p:spPr bwMode="auto">
          <a:xfrm>
            <a:off x="2590800" y="1828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Start</a:t>
            </a:r>
            <a:endParaRPr lang="en-GB" sz="1800"/>
          </a:p>
        </p:txBody>
      </p:sp>
      <p:sp>
        <p:nvSpPr>
          <p:cNvPr id="205867" name="Text Box 43"/>
          <p:cNvSpPr txBox="1">
            <a:spLocks noChangeArrowheads="1"/>
          </p:cNvSpPr>
          <p:nvPr/>
        </p:nvSpPr>
        <p:spPr bwMode="auto">
          <a:xfrm>
            <a:off x="2438400" y="601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Goal</a:t>
            </a:r>
            <a:endParaRPr lang="en-GB" sz="1800"/>
          </a:p>
        </p:txBody>
      </p:sp>
      <p:sp>
        <p:nvSpPr>
          <p:cNvPr id="205868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97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05869" name="Text Box 45"/>
          <p:cNvSpPr txBox="1">
            <a:spLocks noChangeArrowheads="1"/>
          </p:cNvSpPr>
          <p:nvPr/>
        </p:nvSpPr>
        <p:spPr bwMode="auto">
          <a:xfrm>
            <a:off x="1295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101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05870" name="Text Box 46"/>
          <p:cNvSpPr txBox="1">
            <a:spLocks noChangeArrowheads="1"/>
          </p:cNvSpPr>
          <p:nvPr/>
        </p:nvSpPr>
        <p:spPr bwMode="auto">
          <a:xfrm>
            <a:off x="2819400" y="2133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75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05871" name="Text Box 47"/>
          <p:cNvSpPr txBox="1">
            <a:spLocks noChangeArrowheads="1"/>
          </p:cNvSpPr>
          <p:nvPr/>
        </p:nvSpPr>
        <p:spPr bwMode="auto">
          <a:xfrm>
            <a:off x="1371600" y="2209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118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05872" name="Text Box 48"/>
          <p:cNvSpPr txBox="1">
            <a:spLocks noChangeArrowheads="1"/>
          </p:cNvSpPr>
          <p:nvPr/>
        </p:nvSpPr>
        <p:spPr bwMode="auto">
          <a:xfrm>
            <a:off x="381000" y="3048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111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05909" name="Text Box 85"/>
          <p:cNvSpPr txBox="1">
            <a:spLocks noChangeArrowheads="1"/>
          </p:cNvSpPr>
          <p:nvPr/>
        </p:nvSpPr>
        <p:spPr bwMode="auto">
          <a:xfrm>
            <a:off x="2362200" y="26812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hlink"/>
                </a:solidFill>
              </a:rPr>
              <a:t>140</a:t>
            </a:r>
            <a:endParaRPr lang="en-GB" sz="1800" b="1">
              <a:solidFill>
                <a:schemeClr val="hlink"/>
              </a:solidFill>
            </a:endParaRPr>
          </a:p>
        </p:txBody>
      </p:sp>
      <p:sp>
        <p:nvSpPr>
          <p:cNvPr id="205911" name="Text Box 87"/>
          <p:cNvSpPr txBox="1">
            <a:spLocks noChangeArrowheads="1"/>
          </p:cNvSpPr>
          <p:nvPr/>
        </p:nvSpPr>
        <p:spPr bwMode="auto">
          <a:xfrm>
            <a:off x="3810000" y="1684338"/>
            <a:ext cx="5105400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A* is complete except if there is an infinity of nodes with f &lt; f(G).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A* is optimal if heuristic </a:t>
            </a:r>
            <a:r>
              <a:rPr lang="en-US" i="1"/>
              <a:t>h</a:t>
            </a:r>
            <a:r>
              <a:rPr lang="en-US"/>
              <a:t> is admissible.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Time complexity depends on the quality of heuristic but is still exponential.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For space complexity, A* keeps all nodes in memory. A* has worst case O(b</a:t>
            </a:r>
            <a:r>
              <a:rPr lang="en-US" baseline="30000"/>
              <a:t>d</a:t>
            </a:r>
            <a:r>
              <a:rPr lang="en-US"/>
              <a:t>) space complexity, but an iterative deepening version is possible (IDA*).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Informed Search Strategies</a:t>
            </a:r>
            <a:endParaRPr lang="en-GB"/>
          </a:p>
        </p:txBody>
      </p:sp>
      <p:sp>
        <p:nvSpPr>
          <p:cNvPr id="2539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Iterative Deepening A*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8A457-C0B7-493B-8A71-F1C18480812F}" type="slidenum">
              <a:rPr lang="ar-SA"/>
              <a:pPr/>
              <a:t>66</a:t>
            </a:fld>
            <a:endParaRPr lang="en-GB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Deepening A*:IDA*</a:t>
            </a:r>
            <a:endParaRPr lang="en-GB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Use </a:t>
            </a:r>
            <a:r>
              <a:rPr lang="en-US" sz="3600"/>
              <a:t>f</a:t>
            </a:r>
            <a:r>
              <a:rPr lang="en-US"/>
              <a:t>(N) = g(N) + h(N) with admissible and consistent h</a:t>
            </a:r>
          </a:p>
          <a:p>
            <a:endParaRPr lang="en-US"/>
          </a:p>
          <a:p>
            <a:r>
              <a:rPr lang="en-US"/>
              <a:t>Each iteration is depth-first with cutoff on the value of </a:t>
            </a:r>
            <a:r>
              <a:rPr lang="en-US" sz="3600"/>
              <a:t>f</a:t>
            </a:r>
            <a:r>
              <a:rPr lang="en-US"/>
              <a:t> of expanded nodes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0BD4-E8C6-41B2-87F1-4DF2AEBDC597}" type="slidenum">
              <a:rPr lang="ar-SA"/>
              <a:pPr/>
              <a:t>67</a:t>
            </a:fld>
            <a:endParaRPr lang="en-GB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Consistent Heuristic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 The admissible heuristic h is </a:t>
            </a:r>
            <a:r>
              <a:rPr lang="en-US" sz="2800">
                <a:solidFill>
                  <a:srgbClr val="3366FF"/>
                </a:solidFill>
              </a:rPr>
              <a:t>consistent</a:t>
            </a:r>
            <a:r>
              <a:rPr lang="en-US" sz="2800"/>
              <a:t> (or satisfies the </a:t>
            </a:r>
            <a:r>
              <a:rPr lang="en-US" sz="2800">
                <a:solidFill>
                  <a:srgbClr val="3366FF"/>
                </a:solidFill>
              </a:rPr>
              <a:t>monotone restriction</a:t>
            </a:r>
            <a:r>
              <a:rPr lang="en-US" sz="2800"/>
              <a:t>) if for every node N and every successor N’ of N: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>
                <a:solidFill>
                  <a:srgbClr val="CC6600"/>
                </a:solidFill>
              </a:rPr>
              <a:t>h(N) </a:t>
            </a:r>
            <a:r>
              <a:rPr lang="en-US" sz="2400" b="1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sz="2800">
                <a:solidFill>
                  <a:srgbClr val="CC6600"/>
                </a:solidFill>
              </a:rPr>
              <a:t> c(N,N’) + h(N’)</a:t>
            </a: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(triangular inequality)</a:t>
            </a:r>
          </a:p>
          <a:p>
            <a:r>
              <a:rPr lang="en-US" sz="2800"/>
              <a:t>A consistent heuristic is admissible.</a:t>
            </a:r>
          </a:p>
        </p:txBody>
      </p:sp>
      <p:grpSp>
        <p:nvGrpSpPr>
          <p:cNvPr id="271364" name="Group 4"/>
          <p:cNvGrpSpPr>
            <a:grpSpLocks/>
          </p:cNvGrpSpPr>
          <p:nvPr/>
        </p:nvGrpSpPr>
        <p:grpSpPr bwMode="auto">
          <a:xfrm>
            <a:off x="6858000" y="3200400"/>
            <a:ext cx="1781175" cy="2133600"/>
            <a:chOff x="3888" y="2496"/>
            <a:chExt cx="1122" cy="1344"/>
          </a:xfrm>
        </p:grpSpPr>
        <p:grpSp>
          <p:nvGrpSpPr>
            <p:cNvPr id="271365" name="Group 5"/>
            <p:cNvGrpSpPr>
              <a:grpSpLocks/>
            </p:cNvGrpSpPr>
            <p:nvPr/>
          </p:nvGrpSpPr>
          <p:grpSpPr bwMode="auto">
            <a:xfrm>
              <a:off x="4272" y="2592"/>
              <a:ext cx="480" cy="1248"/>
              <a:chOff x="3840" y="2304"/>
              <a:chExt cx="480" cy="1248"/>
            </a:xfrm>
          </p:grpSpPr>
          <p:sp>
            <p:nvSpPr>
              <p:cNvPr id="271366" name="Oval 6"/>
              <p:cNvSpPr>
                <a:spLocks noChangeArrowheads="1"/>
              </p:cNvSpPr>
              <p:nvPr/>
            </p:nvSpPr>
            <p:spPr bwMode="auto">
              <a:xfrm>
                <a:off x="4032" y="230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1367" name="Oval 7"/>
              <p:cNvSpPr>
                <a:spLocks noChangeArrowheads="1"/>
              </p:cNvSpPr>
              <p:nvPr/>
            </p:nvSpPr>
            <p:spPr bwMode="auto">
              <a:xfrm>
                <a:off x="3840" y="288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1368" name="Oval 8"/>
              <p:cNvSpPr>
                <a:spLocks noChangeArrowheads="1"/>
              </p:cNvSpPr>
              <p:nvPr/>
            </p:nvSpPr>
            <p:spPr bwMode="auto">
              <a:xfrm>
                <a:off x="4224" y="3456"/>
                <a:ext cx="96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1369" name="Line 9"/>
              <p:cNvSpPr>
                <a:spLocks noChangeShapeType="1"/>
              </p:cNvSpPr>
              <p:nvPr/>
            </p:nvSpPr>
            <p:spPr bwMode="auto">
              <a:xfrm flipH="1">
                <a:off x="3888" y="2400"/>
                <a:ext cx="192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1370" name="Line 10"/>
              <p:cNvSpPr>
                <a:spLocks noChangeShapeType="1"/>
              </p:cNvSpPr>
              <p:nvPr/>
            </p:nvSpPr>
            <p:spPr bwMode="auto">
              <a:xfrm>
                <a:off x="3888" y="2976"/>
                <a:ext cx="384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1371" name="Line 11"/>
              <p:cNvSpPr>
                <a:spLocks noChangeShapeType="1"/>
              </p:cNvSpPr>
              <p:nvPr/>
            </p:nvSpPr>
            <p:spPr bwMode="auto">
              <a:xfrm>
                <a:off x="4080" y="2400"/>
                <a:ext cx="192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71372" name="Text Box 12"/>
            <p:cNvSpPr txBox="1">
              <a:spLocks noChangeArrowheads="1"/>
            </p:cNvSpPr>
            <p:nvPr/>
          </p:nvSpPr>
          <p:spPr bwMode="auto">
            <a:xfrm>
              <a:off x="4272" y="2496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</a:t>
              </a:r>
            </a:p>
          </p:txBody>
        </p:sp>
        <p:sp>
          <p:nvSpPr>
            <p:cNvPr id="271373" name="Text Box 13"/>
            <p:cNvSpPr txBox="1">
              <a:spLocks noChangeArrowheads="1"/>
            </p:cNvSpPr>
            <p:nvPr/>
          </p:nvSpPr>
          <p:spPr bwMode="auto">
            <a:xfrm>
              <a:off x="4032" y="3072"/>
              <a:ext cx="2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N’</a:t>
              </a:r>
            </a:p>
          </p:txBody>
        </p:sp>
        <p:sp>
          <p:nvSpPr>
            <p:cNvPr id="271374" name="Text Box 14"/>
            <p:cNvSpPr txBox="1">
              <a:spLocks noChangeArrowheads="1"/>
            </p:cNvSpPr>
            <p:nvPr/>
          </p:nvSpPr>
          <p:spPr bwMode="auto">
            <a:xfrm>
              <a:off x="4608" y="3072"/>
              <a:ext cx="4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CC6600"/>
                  </a:solidFill>
                </a:rPr>
                <a:t>h(N)</a:t>
              </a:r>
            </a:p>
          </p:txBody>
        </p:sp>
        <p:sp>
          <p:nvSpPr>
            <p:cNvPr id="271375" name="Text Box 15"/>
            <p:cNvSpPr txBox="1">
              <a:spLocks noChangeArrowheads="1"/>
            </p:cNvSpPr>
            <p:nvPr/>
          </p:nvSpPr>
          <p:spPr bwMode="auto">
            <a:xfrm>
              <a:off x="4080" y="3408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CC6600"/>
                  </a:solidFill>
                </a:rPr>
                <a:t>h(N’)</a:t>
              </a:r>
            </a:p>
          </p:txBody>
        </p:sp>
        <p:sp>
          <p:nvSpPr>
            <p:cNvPr id="271376" name="Text Box 16"/>
            <p:cNvSpPr txBox="1">
              <a:spLocks noChangeArrowheads="1"/>
            </p:cNvSpPr>
            <p:nvPr/>
          </p:nvSpPr>
          <p:spPr bwMode="auto">
            <a:xfrm>
              <a:off x="3888" y="2784"/>
              <a:ext cx="5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CC6600"/>
                  </a:solidFill>
                </a:rPr>
                <a:t>c(N,N’)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2F9-0A07-4B17-9181-E3E03A70CA9A}" type="slidenum">
              <a:rPr lang="ar-SA"/>
              <a:pPr/>
              <a:t>68</a:t>
            </a:fld>
            <a:endParaRPr lang="en-GB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IDA* Algorithm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3820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In the first iteration, we determine a </a:t>
            </a:r>
            <a:r>
              <a:rPr lang="en-US" sz="2000" b="1">
                <a:solidFill>
                  <a:schemeClr val="folHlink"/>
                </a:solidFill>
                <a:sym typeface="Symbol" pitchFamily="18" charset="2"/>
              </a:rPr>
              <a:t>“f-cost limit” – cut-off value</a:t>
            </a:r>
            <a:r>
              <a:rPr lang="en-US" sz="2000">
                <a:sym typeface="Symbol" pitchFamily="18" charset="2"/>
              </a:rPr>
              <a:t> </a:t>
            </a:r>
            <a:br>
              <a:rPr lang="en-US" sz="2000">
                <a:sym typeface="Symbol" pitchFamily="18" charset="2"/>
              </a:rPr>
            </a:br>
            <a:r>
              <a:rPr lang="en-US" sz="2000">
                <a:sym typeface="Symbol" pitchFamily="18" charset="2"/>
              </a:rPr>
              <a:t>f(n</a:t>
            </a:r>
            <a:r>
              <a:rPr lang="en-US" sz="2000" baseline="-25000">
                <a:sym typeface="Symbol" pitchFamily="18" charset="2"/>
              </a:rPr>
              <a:t>0</a:t>
            </a:r>
            <a:r>
              <a:rPr lang="en-US" sz="2000">
                <a:sym typeface="Symbol" pitchFamily="18" charset="2"/>
              </a:rPr>
              <a:t>) = g(n</a:t>
            </a:r>
            <a:r>
              <a:rPr lang="en-US" sz="2000" baseline="-25000">
                <a:sym typeface="Symbol" pitchFamily="18" charset="2"/>
              </a:rPr>
              <a:t>0</a:t>
            </a:r>
            <a:r>
              <a:rPr lang="en-US" sz="2000">
                <a:sym typeface="Symbol" pitchFamily="18" charset="2"/>
              </a:rPr>
              <a:t>) + h(n</a:t>
            </a:r>
            <a:r>
              <a:rPr lang="en-US" sz="2000" baseline="-25000">
                <a:sym typeface="Symbol" pitchFamily="18" charset="2"/>
              </a:rPr>
              <a:t>0</a:t>
            </a:r>
            <a:r>
              <a:rPr lang="en-US" sz="2000">
                <a:sym typeface="Symbol" pitchFamily="18" charset="2"/>
              </a:rPr>
              <a:t>) = h(n</a:t>
            </a:r>
            <a:r>
              <a:rPr lang="en-US" sz="2000" baseline="-25000">
                <a:sym typeface="Symbol" pitchFamily="18" charset="2"/>
              </a:rPr>
              <a:t>0</a:t>
            </a:r>
            <a:r>
              <a:rPr lang="en-US" sz="2000">
                <a:sym typeface="Symbol" pitchFamily="18" charset="2"/>
              </a:rPr>
              <a:t>), where n</a:t>
            </a:r>
            <a:r>
              <a:rPr lang="en-US" sz="2000" baseline="-25000">
                <a:sym typeface="Symbol" pitchFamily="18" charset="2"/>
              </a:rPr>
              <a:t>0</a:t>
            </a:r>
            <a:r>
              <a:rPr lang="en-US" sz="2000">
                <a:sym typeface="Symbol" pitchFamily="18" charset="2"/>
              </a:rPr>
              <a:t> is the start node.</a:t>
            </a:r>
          </a:p>
          <a:p>
            <a:pPr>
              <a:lnSpc>
                <a:spcPct val="80000"/>
              </a:lnSpc>
            </a:pPr>
            <a:endParaRPr lang="en-US" sz="2000">
              <a:sym typeface="Symbol" pitchFamily="18" charset="2"/>
            </a:endParaRP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000">
                <a:sym typeface="Symbol" pitchFamily="18" charset="2"/>
              </a:rPr>
              <a:t>We expand nodes using the </a:t>
            </a:r>
            <a:r>
              <a:rPr lang="en-US" sz="2000" b="1">
                <a:solidFill>
                  <a:schemeClr val="folHlink"/>
                </a:solidFill>
                <a:sym typeface="Symbol" pitchFamily="18" charset="2"/>
              </a:rPr>
              <a:t>depth-first algorithm</a:t>
            </a:r>
            <a:r>
              <a:rPr lang="en-US" sz="2000">
                <a:sym typeface="Symbol" pitchFamily="18" charset="2"/>
              </a:rPr>
              <a:t> and backtrack whenever f(n) for an expanded node n exceeds the cut-off value.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endParaRPr lang="en-US" sz="2000">
              <a:sym typeface="Symbol" pitchFamily="18" charset="2"/>
            </a:endParaRP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000">
                <a:sym typeface="Symbol" pitchFamily="18" charset="2"/>
              </a:rPr>
              <a:t>If this search does not succeed, determine the </a:t>
            </a:r>
            <a:r>
              <a:rPr lang="en-US" sz="2000" b="1">
                <a:solidFill>
                  <a:schemeClr val="folHlink"/>
                </a:solidFill>
                <a:sym typeface="Symbol" pitchFamily="18" charset="2"/>
              </a:rPr>
              <a:t>lowest f-value</a:t>
            </a:r>
            <a:r>
              <a:rPr lang="en-US" sz="2000">
                <a:sym typeface="Symbol" pitchFamily="18" charset="2"/>
              </a:rPr>
              <a:t> among the nodes that were visited but not expanded.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endParaRPr lang="en-US" sz="2000">
              <a:sym typeface="Symbol" pitchFamily="18" charset="2"/>
            </a:endParaRP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000">
                <a:sym typeface="Symbol" pitchFamily="18" charset="2"/>
              </a:rPr>
              <a:t>Use this f-value as the </a:t>
            </a:r>
            <a:r>
              <a:rPr lang="en-US" sz="2000" b="1">
                <a:solidFill>
                  <a:schemeClr val="folHlink"/>
                </a:solidFill>
                <a:sym typeface="Symbol" pitchFamily="18" charset="2"/>
              </a:rPr>
              <a:t>new limit value – cut-off value</a:t>
            </a:r>
            <a:r>
              <a:rPr lang="en-US" sz="2000">
                <a:sym typeface="Symbol" pitchFamily="18" charset="2"/>
              </a:rPr>
              <a:t> and do another depth-first search.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endParaRPr lang="en-US" sz="2000">
              <a:sym typeface="Symbol" pitchFamily="18" charset="2"/>
            </a:endParaRP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n-US" sz="2000">
                <a:sym typeface="Symbol" pitchFamily="18" charset="2"/>
              </a:rPr>
              <a:t>Repeat this procedure until a goal node is found.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AA14B-A300-4F64-83F7-E84AE103DEE4}" type="slidenum">
              <a:rPr lang="ar-SA"/>
              <a:pPr/>
              <a:t>69</a:t>
            </a:fld>
            <a:endParaRPr lang="en-GB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59075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59076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77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78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79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0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1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2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3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4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5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59086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59087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8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9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90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91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92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93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94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95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9096" name="Group 24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59097" name="Group 25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59098" name="Rectangle 26"/>
              <p:cNvSpPr>
                <a:spLocks noChangeArrowheads="1"/>
              </p:cNvSpPr>
              <p:nvPr/>
            </p:nvSpPr>
            <p:spPr bwMode="auto">
              <a:xfrm>
                <a:off x="1632" y="33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099" name="Rectangle 27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00" name="Rectangle 28"/>
              <p:cNvSpPr>
                <a:spLocks noChangeArrowheads="1"/>
              </p:cNvSpPr>
              <p:nvPr/>
            </p:nvSpPr>
            <p:spPr bwMode="auto">
              <a:xfrm>
                <a:off x="1632" y="3456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01" name="Rectangle 29"/>
              <p:cNvSpPr>
                <a:spLocks noChangeArrowheads="1"/>
              </p:cNvSpPr>
              <p:nvPr/>
            </p:nvSpPr>
            <p:spPr bwMode="auto">
              <a:xfrm>
                <a:off x="1728" y="3456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02" name="Rectangle 30"/>
              <p:cNvSpPr>
                <a:spLocks noChangeArrowheads="1"/>
              </p:cNvSpPr>
              <p:nvPr/>
            </p:nvSpPr>
            <p:spPr bwMode="auto">
              <a:xfrm>
                <a:off x="1824" y="3456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03" name="Rectangle 31"/>
              <p:cNvSpPr>
                <a:spLocks noChangeArrowheads="1"/>
              </p:cNvSpPr>
              <p:nvPr/>
            </p:nvSpPr>
            <p:spPr bwMode="auto">
              <a:xfrm>
                <a:off x="1632" y="3552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04" name="Rectangle 32"/>
              <p:cNvSpPr>
                <a:spLocks noChangeArrowheads="1"/>
              </p:cNvSpPr>
              <p:nvPr/>
            </p:nvSpPr>
            <p:spPr bwMode="auto">
              <a:xfrm>
                <a:off x="1824" y="355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05" name="Rectangle 33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06" name="Rectangle 34"/>
              <p:cNvSpPr>
                <a:spLocks noChangeArrowheads="1"/>
              </p:cNvSpPr>
              <p:nvPr/>
            </p:nvSpPr>
            <p:spPr bwMode="auto">
              <a:xfrm>
                <a:off x="1824" y="3360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07" name="Text Box 35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</p:grpSp>
        <p:sp>
          <p:nvSpPr>
            <p:cNvPr id="259108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59109" name="Text Box 37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  <p:sp>
        <p:nvSpPr>
          <p:cNvPr id="259110" name="Text Box 38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0FCE-7A98-4BD3-8BBE-E3D6A5A9BE91}" type="slidenum">
              <a:rPr lang="ar-SA"/>
              <a:pPr/>
              <a:t>7</a:t>
            </a:fld>
            <a:endParaRPr lang="en-GB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93038" cy="1462088"/>
          </a:xfrm>
        </p:spPr>
        <p:txBody>
          <a:bodyPr/>
          <a:lstStyle/>
          <a:p>
            <a:r>
              <a:rPr lang="en-US" sz="3400"/>
              <a:t>Approach 1: </a:t>
            </a:r>
            <a:r>
              <a:rPr lang="en-US" sz="3400" i="1"/>
              <a:t>f</a:t>
            </a:r>
            <a:r>
              <a:rPr lang="en-US" sz="3400"/>
              <a:t>  Measures the Value of the Current State</a:t>
            </a:r>
            <a:endParaRPr lang="en-GB" sz="340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8610600" cy="4495800"/>
          </a:xfrm>
        </p:spPr>
        <p:txBody>
          <a:bodyPr/>
          <a:lstStyle/>
          <a:p>
            <a:r>
              <a:rPr lang="en-US" sz="2400"/>
              <a:t>Usually the case when solving optimization problems</a:t>
            </a:r>
          </a:p>
          <a:p>
            <a:pPr lvl="1"/>
            <a:r>
              <a:rPr lang="en-US" sz="2000"/>
              <a:t> Finding a state such that the value of the metric </a:t>
            </a:r>
            <a:r>
              <a:rPr lang="en-US" sz="2000" i="1"/>
              <a:t>f</a:t>
            </a:r>
            <a:r>
              <a:rPr lang="en-US" sz="2000"/>
              <a:t> </a:t>
            </a:r>
            <a:r>
              <a:rPr lang="en-US" sz="2000" smtClean="0"/>
              <a:t> is </a:t>
            </a:r>
            <a:r>
              <a:rPr lang="en-US" sz="2000"/>
              <a:t>optimized</a:t>
            </a:r>
          </a:p>
          <a:p>
            <a:endParaRPr lang="en-US" sz="2400"/>
          </a:p>
          <a:p>
            <a:r>
              <a:rPr lang="en-US" sz="2400"/>
              <a:t>Often, in these cases, </a:t>
            </a:r>
            <a:r>
              <a:rPr lang="en-US" sz="2400" i="1"/>
              <a:t>f</a:t>
            </a:r>
            <a:r>
              <a:rPr lang="en-US" sz="2400"/>
              <a:t> could be a weighted sum of a set of component values:</a:t>
            </a:r>
          </a:p>
          <a:p>
            <a:pPr lvl="1"/>
            <a:endParaRPr lang="en-US" sz="2000"/>
          </a:p>
          <a:p>
            <a:pPr lvl="1"/>
            <a:r>
              <a:rPr lang="en-US" sz="2000"/>
              <a:t>N-Queens</a:t>
            </a:r>
          </a:p>
          <a:p>
            <a:pPr lvl="2"/>
            <a:r>
              <a:rPr lang="en-US" sz="1800"/>
              <a:t> Example: the number of queens under attack …</a:t>
            </a:r>
          </a:p>
          <a:p>
            <a:pPr lvl="1"/>
            <a:endParaRPr lang="en-US" sz="2000"/>
          </a:p>
          <a:p>
            <a:pPr lvl="1"/>
            <a:r>
              <a:rPr lang="en-US" sz="2000"/>
              <a:t>Data mining</a:t>
            </a:r>
          </a:p>
          <a:p>
            <a:pPr lvl="2"/>
            <a:r>
              <a:rPr lang="en-US" sz="1800"/>
              <a:t>Example: the “predictive-</a:t>
            </a:r>
            <a:r>
              <a:rPr lang="en-US" sz="1800" err="1"/>
              <a:t>ness</a:t>
            </a:r>
            <a:r>
              <a:rPr lang="en-US" sz="1800"/>
              <a:t>” (a.k.a. accuracy) of a rule discovered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F6D3-9266-47E4-A480-AE6BAF4F9B17}" type="slidenum">
              <a:rPr lang="ar-SA"/>
              <a:pPr/>
              <a:t>70</a:t>
            </a:fld>
            <a:endParaRPr lang="en-GB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0099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0100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4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5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6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7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8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9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0110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0111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12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13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14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15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16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17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18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19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0120" name="Group 24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60121" name="Group 25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60122" name="Rectangle 26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23" name="Rectangle 27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24" name="Rectangle 28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25" name="Rectangle 2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26" name="Rectangle 30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27" name="Rectangle 31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28" name="Rectangle 32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29" name="Rectangle 33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30" name="Rectangle 34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31" name="Text Box 35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</p:grpSp>
        <p:sp>
          <p:nvSpPr>
            <p:cNvPr id="260132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133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0134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0135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0136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60137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138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139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140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14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142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143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144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0145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0146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0148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Cutoff=4</a:t>
            </a:r>
          </a:p>
        </p:txBody>
      </p:sp>
      <p:grpSp>
        <p:nvGrpSpPr>
          <p:cNvPr id="260149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60150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60151" name="Rectangle 55"/>
              <p:cNvSpPr>
                <a:spLocks noChangeArrowheads="1"/>
              </p:cNvSpPr>
              <p:nvPr/>
            </p:nvSpPr>
            <p:spPr bwMode="auto">
              <a:xfrm>
                <a:off x="2400" y="33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52" name="Rectangle 56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53" name="Rectangle 57"/>
              <p:cNvSpPr>
                <a:spLocks noChangeArrowheads="1"/>
              </p:cNvSpPr>
              <p:nvPr/>
            </p:nvSpPr>
            <p:spPr bwMode="auto">
              <a:xfrm>
                <a:off x="2400" y="3456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54" name="Rectangle 58"/>
              <p:cNvSpPr>
                <a:spLocks noChangeArrowheads="1"/>
              </p:cNvSpPr>
              <p:nvPr/>
            </p:nvSpPr>
            <p:spPr bwMode="auto">
              <a:xfrm>
                <a:off x="2496" y="3552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55" name="Rectangle 59"/>
              <p:cNvSpPr>
                <a:spLocks noChangeArrowheads="1"/>
              </p:cNvSpPr>
              <p:nvPr/>
            </p:nvSpPr>
            <p:spPr bwMode="auto">
              <a:xfrm>
                <a:off x="2496" y="3456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56" name="Rectangle 60"/>
              <p:cNvSpPr>
                <a:spLocks noChangeArrowheads="1"/>
              </p:cNvSpPr>
              <p:nvPr/>
            </p:nvSpPr>
            <p:spPr bwMode="auto">
              <a:xfrm>
                <a:off x="2400" y="3552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57" name="Rectangle 61"/>
              <p:cNvSpPr>
                <a:spLocks noChangeArrowheads="1"/>
              </p:cNvSpPr>
              <p:nvPr/>
            </p:nvSpPr>
            <p:spPr bwMode="auto">
              <a:xfrm>
                <a:off x="2592" y="345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58" name="Rectangle 62"/>
              <p:cNvSpPr>
                <a:spLocks noChangeArrowheads="1"/>
              </p:cNvSpPr>
              <p:nvPr/>
            </p:nvSpPr>
            <p:spPr bwMode="auto">
              <a:xfrm>
                <a:off x="2592" y="3552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59" name="Rectangle 63"/>
              <p:cNvSpPr>
                <a:spLocks noChangeArrowheads="1"/>
              </p:cNvSpPr>
              <p:nvPr/>
            </p:nvSpPr>
            <p:spPr bwMode="auto">
              <a:xfrm>
                <a:off x="2592" y="3360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160" name="Text Box 64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</p:grpSp>
        <p:sp>
          <p:nvSpPr>
            <p:cNvPr id="260161" name="Line 65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0164" name="Text Box 68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55A9-4A4A-45CD-94F3-921B7A365749}" type="slidenum">
              <a:rPr lang="ar-SA"/>
              <a:pPr/>
              <a:t>71</a:t>
            </a:fld>
            <a:endParaRPr lang="en-GB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1123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1124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5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6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7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8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9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0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1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2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3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1134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1135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6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7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8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9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40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41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42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43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1144" name="Group 24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61145" name="Group 25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61146" name="Rectangle 26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47" name="Rectangle 27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48" name="Rectangle 28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49" name="Rectangle 2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50" name="Rectangle 30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51" name="Rectangle 31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52" name="Rectangle 32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53" name="Rectangle 33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54" name="Rectangle 34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55" name="Text Box 35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</p:grpSp>
        <p:sp>
          <p:nvSpPr>
            <p:cNvPr id="261156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1157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1158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1159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1160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61161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62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63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64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65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66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67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68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69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1170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1172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Cutoff=4</a:t>
            </a:r>
          </a:p>
        </p:txBody>
      </p:sp>
      <p:grpSp>
        <p:nvGrpSpPr>
          <p:cNvPr id="261173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61174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61175" name="Text Box 55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1176" name="Group 56"/>
              <p:cNvGrpSpPr>
                <a:grpSpLocks/>
              </p:cNvGrpSpPr>
              <p:nvPr/>
            </p:nvGrpSpPr>
            <p:grpSpPr bwMode="auto">
              <a:xfrm>
                <a:off x="2400" y="3360"/>
                <a:ext cx="288" cy="288"/>
                <a:chOff x="2400" y="3360"/>
                <a:chExt cx="288" cy="288"/>
              </a:xfrm>
            </p:grpSpPr>
            <p:sp>
              <p:nvSpPr>
                <p:cNvPr id="261177" name="Rectangle 57"/>
                <p:cNvSpPr>
                  <a:spLocks noChangeArrowheads="1"/>
                </p:cNvSpPr>
                <p:nvPr/>
              </p:nvSpPr>
              <p:spPr bwMode="auto">
                <a:xfrm>
                  <a:off x="2400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78" name="Rectangle 58"/>
                <p:cNvSpPr>
                  <a:spLocks noChangeArrowheads="1"/>
                </p:cNvSpPr>
                <p:nvPr/>
              </p:nvSpPr>
              <p:spPr bwMode="auto">
                <a:xfrm>
                  <a:off x="2496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79" name="Rectangle 59"/>
                <p:cNvSpPr>
                  <a:spLocks noChangeArrowheads="1"/>
                </p:cNvSpPr>
                <p:nvPr/>
              </p:nvSpPr>
              <p:spPr bwMode="auto">
                <a:xfrm>
                  <a:off x="2400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80" name="Rectangle 60"/>
                <p:cNvSpPr>
                  <a:spLocks noChangeArrowheads="1"/>
                </p:cNvSpPr>
                <p:nvPr/>
              </p:nvSpPr>
              <p:spPr bwMode="auto">
                <a:xfrm>
                  <a:off x="2496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81" name="Rectangle 61"/>
                <p:cNvSpPr>
                  <a:spLocks noChangeArrowheads="1"/>
                </p:cNvSpPr>
                <p:nvPr/>
              </p:nvSpPr>
              <p:spPr bwMode="auto">
                <a:xfrm>
                  <a:off x="2496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82" name="Rectangle 62"/>
                <p:cNvSpPr>
                  <a:spLocks noChangeArrowheads="1"/>
                </p:cNvSpPr>
                <p:nvPr/>
              </p:nvSpPr>
              <p:spPr bwMode="auto">
                <a:xfrm>
                  <a:off x="2400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83" name="Rectangle 63"/>
                <p:cNvSpPr>
                  <a:spLocks noChangeArrowheads="1"/>
                </p:cNvSpPr>
                <p:nvPr/>
              </p:nvSpPr>
              <p:spPr bwMode="auto">
                <a:xfrm>
                  <a:off x="259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84" name="Rectangle 64"/>
                <p:cNvSpPr>
                  <a:spLocks noChangeArrowheads="1"/>
                </p:cNvSpPr>
                <p:nvPr/>
              </p:nvSpPr>
              <p:spPr bwMode="auto">
                <a:xfrm>
                  <a:off x="259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1185" name="Rectangle 65"/>
                <p:cNvSpPr>
                  <a:spLocks noChangeArrowheads="1"/>
                </p:cNvSpPr>
                <p:nvPr/>
              </p:nvSpPr>
              <p:spPr bwMode="auto">
                <a:xfrm>
                  <a:off x="259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1186" name="Line 66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1187" name="Group 67"/>
          <p:cNvGrpSpPr>
            <a:grpSpLocks/>
          </p:cNvGrpSpPr>
          <p:nvPr/>
        </p:nvGrpSpPr>
        <p:grpSpPr bwMode="auto">
          <a:xfrm>
            <a:off x="3048000" y="4114800"/>
            <a:ext cx="1219200" cy="776288"/>
            <a:chOff x="1920" y="2592"/>
            <a:chExt cx="768" cy="489"/>
          </a:xfrm>
        </p:grpSpPr>
        <p:grpSp>
          <p:nvGrpSpPr>
            <p:cNvPr id="261188" name="Group 68"/>
            <p:cNvGrpSpPr>
              <a:grpSpLocks/>
            </p:cNvGrpSpPr>
            <p:nvPr/>
          </p:nvGrpSpPr>
          <p:grpSpPr bwMode="auto">
            <a:xfrm>
              <a:off x="2400" y="2592"/>
              <a:ext cx="288" cy="489"/>
              <a:chOff x="2400" y="2592"/>
              <a:chExt cx="288" cy="489"/>
            </a:xfrm>
          </p:grpSpPr>
          <p:sp>
            <p:nvSpPr>
              <p:cNvPr id="261189" name="Rectangle 69"/>
              <p:cNvSpPr>
                <a:spLocks noChangeArrowheads="1"/>
              </p:cNvSpPr>
              <p:nvPr/>
            </p:nvSpPr>
            <p:spPr bwMode="auto">
              <a:xfrm>
                <a:off x="2400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90" name="Rectangle 70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91" name="Rectangle 71"/>
              <p:cNvSpPr>
                <a:spLocks noChangeArrowheads="1"/>
              </p:cNvSpPr>
              <p:nvPr/>
            </p:nvSpPr>
            <p:spPr bwMode="auto">
              <a:xfrm>
                <a:off x="2400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92" name="Rectangle 72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93" name="Rectangle 73"/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94" name="Rectangle 74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95" name="Rectangle 75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96" name="Rectangle 76"/>
              <p:cNvSpPr>
                <a:spLocks noChangeArrowheads="1"/>
              </p:cNvSpPr>
              <p:nvPr/>
            </p:nvSpPr>
            <p:spPr bwMode="auto">
              <a:xfrm>
                <a:off x="2592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97" name="Rectangle 77"/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198" name="Text Box 78"/>
              <p:cNvSpPr txBox="1">
                <a:spLocks noChangeArrowheads="1"/>
              </p:cNvSpPr>
              <p:nvPr/>
            </p:nvSpPr>
            <p:spPr bwMode="auto">
              <a:xfrm>
                <a:off x="2456" y="283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61199" name="Line 79"/>
            <p:cNvSpPr>
              <a:spLocks noChangeShapeType="1"/>
            </p:cNvSpPr>
            <p:nvPr/>
          </p:nvSpPr>
          <p:spPr bwMode="auto">
            <a:xfrm>
              <a:off x="192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1202" name="Text Box 82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9213-BC8C-485B-A34F-6D3EDCDA113A}" type="slidenum">
              <a:rPr lang="ar-SA"/>
              <a:pPr/>
              <a:t>72</a:t>
            </a:fld>
            <a:endParaRPr lang="en-GB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2147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2148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49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0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1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2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3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4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5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6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7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2158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2159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0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1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2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3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4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5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6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7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2168" name="Group 24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62169" name="Group 25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62170" name="Rectangle 26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171" name="Rectangle 27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172" name="Rectangle 28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173" name="Rectangle 2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174" name="Rectangle 30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175" name="Rectangle 31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176" name="Rectangle 32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177" name="Rectangle 33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178" name="Rectangle 34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179" name="Text Box 35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</p:grpSp>
        <p:sp>
          <p:nvSpPr>
            <p:cNvPr id="262180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2181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2182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2183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2184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62185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186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187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188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189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190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191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192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193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2194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2196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Cutoff=4</a:t>
            </a:r>
          </a:p>
        </p:txBody>
      </p:sp>
      <p:grpSp>
        <p:nvGrpSpPr>
          <p:cNvPr id="262197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62198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62199" name="Text Box 55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2200" name="Group 56"/>
              <p:cNvGrpSpPr>
                <a:grpSpLocks/>
              </p:cNvGrpSpPr>
              <p:nvPr/>
            </p:nvGrpSpPr>
            <p:grpSpPr bwMode="auto">
              <a:xfrm>
                <a:off x="2400" y="3360"/>
                <a:ext cx="288" cy="288"/>
                <a:chOff x="2400" y="3360"/>
                <a:chExt cx="288" cy="288"/>
              </a:xfrm>
            </p:grpSpPr>
            <p:sp>
              <p:nvSpPr>
                <p:cNvPr id="262201" name="Rectangle 57"/>
                <p:cNvSpPr>
                  <a:spLocks noChangeArrowheads="1"/>
                </p:cNvSpPr>
                <p:nvPr/>
              </p:nvSpPr>
              <p:spPr bwMode="auto">
                <a:xfrm>
                  <a:off x="2400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202" name="Rectangle 58"/>
                <p:cNvSpPr>
                  <a:spLocks noChangeArrowheads="1"/>
                </p:cNvSpPr>
                <p:nvPr/>
              </p:nvSpPr>
              <p:spPr bwMode="auto">
                <a:xfrm>
                  <a:off x="2496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203" name="Rectangle 59"/>
                <p:cNvSpPr>
                  <a:spLocks noChangeArrowheads="1"/>
                </p:cNvSpPr>
                <p:nvPr/>
              </p:nvSpPr>
              <p:spPr bwMode="auto">
                <a:xfrm>
                  <a:off x="2400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204" name="Rectangle 60"/>
                <p:cNvSpPr>
                  <a:spLocks noChangeArrowheads="1"/>
                </p:cNvSpPr>
                <p:nvPr/>
              </p:nvSpPr>
              <p:spPr bwMode="auto">
                <a:xfrm>
                  <a:off x="2496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205" name="Rectangle 61"/>
                <p:cNvSpPr>
                  <a:spLocks noChangeArrowheads="1"/>
                </p:cNvSpPr>
                <p:nvPr/>
              </p:nvSpPr>
              <p:spPr bwMode="auto">
                <a:xfrm>
                  <a:off x="2496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206" name="Rectangle 62"/>
                <p:cNvSpPr>
                  <a:spLocks noChangeArrowheads="1"/>
                </p:cNvSpPr>
                <p:nvPr/>
              </p:nvSpPr>
              <p:spPr bwMode="auto">
                <a:xfrm>
                  <a:off x="2400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207" name="Rectangle 63"/>
                <p:cNvSpPr>
                  <a:spLocks noChangeArrowheads="1"/>
                </p:cNvSpPr>
                <p:nvPr/>
              </p:nvSpPr>
              <p:spPr bwMode="auto">
                <a:xfrm>
                  <a:off x="259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208" name="Rectangle 64"/>
                <p:cNvSpPr>
                  <a:spLocks noChangeArrowheads="1"/>
                </p:cNvSpPr>
                <p:nvPr/>
              </p:nvSpPr>
              <p:spPr bwMode="auto">
                <a:xfrm>
                  <a:off x="259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2209" name="Rectangle 65"/>
                <p:cNvSpPr>
                  <a:spLocks noChangeArrowheads="1"/>
                </p:cNvSpPr>
                <p:nvPr/>
              </p:nvSpPr>
              <p:spPr bwMode="auto">
                <a:xfrm>
                  <a:off x="259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2210" name="Line 66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2211" name="Group 67"/>
          <p:cNvGrpSpPr>
            <a:grpSpLocks/>
          </p:cNvGrpSpPr>
          <p:nvPr/>
        </p:nvGrpSpPr>
        <p:grpSpPr bwMode="auto">
          <a:xfrm>
            <a:off x="3048000" y="4114800"/>
            <a:ext cx="1219200" cy="776288"/>
            <a:chOff x="1920" y="2592"/>
            <a:chExt cx="768" cy="489"/>
          </a:xfrm>
        </p:grpSpPr>
        <p:grpSp>
          <p:nvGrpSpPr>
            <p:cNvPr id="262212" name="Group 68"/>
            <p:cNvGrpSpPr>
              <a:grpSpLocks/>
            </p:cNvGrpSpPr>
            <p:nvPr/>
          </p:nvGrpSpPr>
          <p:grpSpPr bwMode="auto">
            <a:xfrm>
              <a:off x="2400" y="2592"/>
              <a:ext cx="288" cy="489"/>
              <a:chOff x="2400" y="2592"/>
              <a:chExt cx="288" cy="489"/>
            </a:xfrm>
          </p:grpSpPr>
          <p:sp>
            <p:nvSpPr>
              <p:cNvPr id="262213" name="Text Box 69"/>
              <p:cNvSpPr txBox="1">
                <a:spLocks noChangeArrowheads="1"/>
              </p:cNvSpPr>
              <p:nvPr/>
            </p:nvSpPr>
            <p:spPr bwMode="auto">
              <a:xfrm>
                <a:off x="2456" y="2831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  <p:sp>
            <p:nvSpPr>
              <p:cNvPr id="262214" name="Rectangle 70"/>
              <p:cNvSpPr>
                <a:spLocks noChangeArrowheads="1"/>
              </p:cNvSpPr>
              <p:nvPr/>
            </p:nvSpPr>
            <p:spPr bwMode="auto">
              <a:xfrm>
                <a:off x="2400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15" name="Rectangle 71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16" name="Rectangle 72"/>
              <p:cNvSpPr>
                <a:spLocks noChangeArrowheads="1"/>
              </p:cNvSpPr>
              <p:nvPr/>
            </p:nvSpPr>
            <p:spPr bwMode="auto">
              <a:xfrm>
                <a:off x="2400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17" name="Rectangle 73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18" name="Rectangle 74"/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19" name="Rectangle 75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20" name="Rectangle 76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21" name="Rectangle 77"/>
              <p:cNvSpPr>
                <a:spLocks noChangeArrowheads="1"/>
              </p:cNvSpPr>
              <p:nvPr/>
            </p:nvSpPr>
            <p:spPr bwMode="auto">
              <a:xfrm>
                <a:off x="2592" y="27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22" name="Rectangle 78"/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2223" name="Line 79"/>
            <p:cNvSpPr>
              <a:spLocks noChangeShapeType="1"/>
            </p:cNvSpPr>
            <p:nvPr/>
          </p:nvSpPr>
          <p:spPr bwMode="auto">
            <a:xfrm>
              <a:off x="192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2224" name="Group 80"/>
          <p:cNvGrpSpPr>
            <a:grpSpLocks/>
          </p:cNvGrpSpPr>
          <p:nvPr/>
        </p:nvGrpSpPr>
        <p:grpSpPr bwMode="auto">
          <a:xfrm>
            <a:off x="3048000" y="2133600"/>
            <a:ext cx="1219200" cy="2209800"/>
            <a:chOff x="1920" y="1344"/>
            <a:chExt cx="768" cy="1392"/>
          </a:xfrm>
        </p:grpSpPr>
        <p:grpSp>
          <p:nvGrpSpPr>
            <p:cNvPr id="262225" name="Group 81"/>
            <p:cNvGrpSpPr>
              <a:grpSpLocks/>
            </p:cNvGrpSpPr>
            <p:nvPr/>
          </p:nvGrpSpPr>
          <p:grpSpPr bwMode="auto">
            <a:xfrm>
              <a:off x="2400" y="1344"/>
              <a:ext cx="288" cy="490"/>
              <a:chOff x="2400" y="1344"/>
              <a:chExt cx="288" cy="490"/>
            </a:xfrm>
          </p:grpSpPr>
          <p:sp>
            <p:nvSpPr>
              <p:cNvPr id="262226" name="Rectangle 82"/>
              <p:cNvSpPr>
                <a:spLocks noChangeArrowheads="1"/>
              </p:cNvSpPr>
              <p:nvPr/>
            </p:nvSpPr>
            <p:spPr bwMode="auto">
              <a:xfrm>
                <a:off x="2400" y="1344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27" name="Rectangle 83"/>
              <p:cNvSpPr>
                <a:spLocks noChangeArrowheads="1"/>
              </p:cNvSpPr>
              <p:nvPr/>
            </p:nvSpPr>
            <p:spPr bwMode="auto">
              <a:xfrm>
                <a:off x="2496" y="1344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28" name="Rectangle 84"/>
              <p:cNvSpPr>
                <a:spLocks noChangeArrowheads="1"/>
              </p:cNvSpPr>
              <p:nvPr/>
            </p:nvSpPr>
            <p:spPr bwMode="auto">
              <a:xfrm>
                <a:off x="2496" y="1440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29" name="Rectangle 85"/>
              <p:cNvSpPr>
                <a:spLocks noChangeArrowheads="1"/>
              </p:cNvSpPr>
              <p:nvPr/>
            </p:nvSpPr>
            <p:spPr bwMode="auto">
              <a:xfrm>
                <a:off x="2496" y="1536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30" name="Rectangle 86"/>
              <p:cNvSpPr>
                <a:spLocks noChangeArrowheads="1"/>
              </p:cNvSpPr>
              <p:nvPr/>
            </p:nvSpPr>
            <p:spPr bwMode="auto">
              <a:xfrm>
                <a:off x="2592" y="1440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31" name="Rectangle 87"/>
              <p:cNvSpPr>
                <a:spLocks noChangeArrowheads="1"/>
              </p:cNvSpPr>
              <p:nvPr/>
            </p:nvSpPr>
            <p:spPr bwMode="auto">
              <a:xfrm>
                <a:off x="2400" y="1536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32" name="Rectangle 88"/>
              <p:cNvSpPr>
                <a:spLocks noChangeArrowheads="1"/>
              </p:cNvSpPr>
              <p:nvPr/>
            </p:nvSpPr>
            <p:spPr bwMode="auto">
              <a:xfrm>
                <a:off x="2400" y="144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33" name="Rectangle 89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34" name="Rectangle 90"/>
              <p:cNvSpPr>
                <a:spLocks noChangeArrowheads="1"/>
              </p:cNvSpPr>
              <p:nvPr/>
            </p:nvSpPr>
            <p:spPr bwMode="auto">
              <a:xfrm>
                <a:off x="2592" y="1344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235" name="Text Box 91"/>
              <p:cNvSpPr txBox="1">
                <a:spLocks noChangeArrowheads="1"/>
              </p:cNvSpPr>
              <p:nvPr/>
            </p:nvSpPr>
            <p:spPr bwMode="auto">
              <a:xfrm>
                <a:off x="2448" y="1584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62236" name="Line 92"/>
            <p:cNvSpPr>
              <a:spLocks noChangeShapeType="1"/>
            </p:cNvSpPr>
            <p:nvPr/>
          </p:nvSpPr>
          <p:spPr bwMode="auto">
            <a:xfrm flipV="1">
              <a:off x="1920" y="1488"/>
              <a:ext cx="48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2239" name="Text Box 95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8741-5F6B-40DD-933B-5CE5460A6913}" type="slidenum">
              <a:rPr lang="ar-SA"/>
              <a:pPr/>
              <a:t>73</a:t>
            </a:fld>
            <a:endParaRPr lang="en-GB"/>
          </a:p>
        </p:txBody>
      </p:sp>
      <p:grpSp>
        <p:nvGrpSpPr>
          <p:cNvPr id="263170" name="Group 2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63171" name="Group 3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63172" name="Text Box 4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  <p:sp>
            <p:nvSpPr>
              <p:cNvPr id="263173" name="Rectangle 5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174" name="Rectangle 6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175" name="Rectangle 7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176" name="Rectangle 8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177" name="Rectangle 9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178" name="Rectangle 10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180" name="Rectangle 12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181" name="Rectangle 13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3182" name="Line 14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3183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3185" name="Rectangle 17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86" name="Rectangle 18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87" name="Rectangle 19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88" name="Rectangle 20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89" name="Rectangle 21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90" name="Rectangle 22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91" name="Rectangle 23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92" name="Rectangle 24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93" name="Rectangle 25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94" name="Text Box 26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3195" name="Group 27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3196" name="Rectangle 28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97" name="Rectangle 29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98" name="Rectangle 30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99" name="Rectangle 31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00" name="Rectangle 32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01" name="Rectangle 33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02" name="Rectangle 34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03" name="Rectangle 35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04" name="Rectangle 36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3205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3206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3207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3208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63209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10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11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1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1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14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15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16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17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3218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3220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Cutoff=4</a:t>
            </a:r>
          </a:p>
        </p:txBody>
      </p:sp>
      <p:grpSp>
        <p:nvGrpSpPr>
          <p:cNvPr id="263221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63222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63223" name="Text Box 55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3224" name="Group 56"/>
              <p:cNvGrpSpPr>
                <a:grpSpLocks/>
              </p:cNvGrpSpPr>
              <p:nvPr/>
            </p:nvGrpSpPr>
            <p:grpSpPr bwMode="auto">
              <a:xfrm>
                <a:off x="2400" y="3360"/>
                <a:ext cx="288" cy="288"/>
                <a:chOff x="2400" y="3360"/>
                <a:chExt cx="288" cy="288"/>
              </a:xfrm>
            </p:grpSpPr>
            <p:sp>
              <p:nvSpPr>
                <p:cNvPr id="263225" name="Rectangle 57"/>
                <p:cNvSpPr>
                  <a:spLocks noChangeArrowheads="1"/>
                </p:cNvSpPr>
                <p:nvPr/>
              </p:nvSpPr>
              <p:spPr bwMode="auto">
                <a:xfrm>
                  <a:off x="2400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26" name="Rectangle 58"/>
                <p:cNvSpPr>
                  <a:spLocks noChangeArrowheads="1"/>
                </p:cNvSpPr>
                <p:nvPr/>
              </p:nvSpPr>
              <p:spPr bwMode="auto">
                <a:xfrm>
                  <a:off x="2496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27" name="Rectangle 59"/>
                <p:cNvSpPr>
                  <a:spLocks noChangeArrowheads="1"/>
                </p:cNvSpPr>
                <p:nvPr/>
              </p:nvSpPr>
              <p:spPr bwMode="auto">
                <a:xfrm>
                  <a:off x="2400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28" name="Rectangle 60"/>
                <p:cNvSpPr>
                  <a:spLocks noChangeArrowheads="1"/>
                </p:cNvSpPr>
                <p:nvPr/>
              </p:nvSpPr>
              <p:spPr bwMode="auto">
                <a:xfrm>
                  <a:off x="2496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29" name="Rectangle 61"/>
                <p:cNvSpPr>
                  <a:spLocks noChangeArrowheads="1"/>
                </p:cNvSpPr>
                <p:nvPr/>
              </p:nvSpPr>
              <p:spPr bwMode="auto">
                <a:xfrm>
                  <a:off x="2496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30" name="Rectangle 62"/>
                <p:cNvSpPr>
                  <a:spLocks noChangeArrowheads="1"/>
                </p:cNvSpPr>
                <p:nvPr/>
              </p:nvSpPr>
              <p:spPr bwMode="auto">
                <a:xfrm>
                  <a:off x="2400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31" name="Rectangle 63"/>
                <p:cNvSpPr>
                  <a:spLocks noChangeArrowheads="1"/>
                </p:cNvSpPr>
                <p:nvPr/>
              </p:nvSpPr>
              <p:spPr bwMode="auto">
                <a:xfrm>
                  <a:off x="259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32" name="Rectangle 64"/>
                <p:cNvSpPr>
                  <a:spLocks noChangeArrowheads="1"/>
                </p:cNvSpPr>
                <p:nvPr/>
              </p:nvSpPr>
              <p:spPr bwMode="auto">
                <a:xfrm>
                  <a:off x="259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3233" name="Rectangle 65"/>
                <p:cNvSpPr>
                  <a:spLocks noChangeArrowheads="1"/>
                </p:cNvSpPr>
                <p:nvPr/>
              </p:nvSpPr>
              <p:spPr bwMode="auto">
                <a:xfrm>
                  <a:off x="259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3234" name="Line 66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3235" name="Group 67"/>
          <p:cNvGrpSpPr>
            <a:grpSpLocks/>
          </p:cNvGrpSpPr>
          <p:nvPr/>
        </p:nvGrpSpPr>
        <p:grpSpPr bwMode="auto">
          <a:xfrm>
            <a:off x="3048000" y="4114800"/>
            <a:ext cx="1219200" cy="776288"/>
            <a:chOff x="1920" y="2592"/>
            <a:chExt cx="768" cy="489"/>
          </a:xfrm>
        </p:grpSpPr>
        <p:grpSp>
          <p:nvGrpSpPr>
            <p:cNvPr id="263236" name="Group 68"/>
            <p:cNvGrpSpPr>
              <a:grpSpLocks/>
            </p:cNvGrpSpPr>
            <p:nvPr/>
          </p:nvGrpSpPr>
          <p:grpSpPr bwMode="auto">
            <a:xfrm>
              <a:off x="2400" y="2592"/>
              <a:ext cx="288" cy="489"/>
              <a:chOff x="2400" y="2592"/>
              <a:chExt cx="288" cy="489"/>
            </a:xfrm>
          </p:grpSpPr>
          <p:sp>
            <p:nvSpPr>
              <p:cNvPr id="263237" name="Text Box 69"/>
              <p:cNvSpPr txBox="1">
                <a:spLocks noChangeArrowheads="1"/>
              </p:cNvSpPr>
              <p:nvPr/>
            </p:nvSpPr>
            <p:spPr bwMode="auto">
              <a:xfrm>
                <a:off x="2456" y="2831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  <p:sp>
            <p:nvSpPr>
              <p:cNvPr id="263238" name="Rectangle 70"/>
              <p:cNvSpPr>
                <a:spLocks noChangeArrowheads="1"/>
              </p:cNvSpPr>
              <p:nvPr/>
            </p:nvSpPr>
            <p:spPr bwMode="auto">
              <a:xfrm>
                <a:off x="2400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39" name="Rectangle 71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40" name="Rectangle 72"/>
              <p:cNvSpPr>
                <a:spLocks noChangeArrowheads="1"/>
              </p:cNvSpPr>
              <p:nvPr/>
            </p:nvSpPr>
            <p:spPr bwMode="auto">
              <a:xfrm>
                <a:off x="2400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41" name="Rectangle 73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42" name="Rectangle 74"/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43" name="Rectangle 75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44" name="Rectangle 76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45" name="Rectangle 77"/>
              <p:cNvSpPr>
                <a:spLocks noChangeArrowheads="1"/>
              </p:cNvSpPr>
              <p:nvPr/>
            </p:nvSpPr>
            <p:spPr bwMode="auto">
              <a:xfrm>
                <a:off x="2592" y="278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46" name="Rectangle 78"/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3247" name="Line 79"/>
            <p:cNvSpPr>
              <a:spLocks noChangeShapeType="1"/>
            </p:cNvSpPr>
            <p:nvPr/>
          </p:nvSpPr>
          <p:spPr bwMode="auto">
            <a:xfrm>
              <a:off x="192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3248" name="Group 80"/>
          <p:cNvGrpSpPr>
            <a:grpSpLocks/>
          </p:cNvGrpSpPr>
          <p:nvPr/>
        </p:nvGrpSpPr>
        <p:grpSpPr bwMode="auto">
          <a:xfrm>
            <a:off x="3048000" y="2133600"/>
            <a:ext cx="1219200" cy="2209800"/>
            <a:chOff x="1920" y="1344"/>
            <a:chExt cx="768" cy="1392"/>
          </a:xfrm>
        </p:grpSpPr>
        <p:grpSp>
          <p:nvGrpSpPr>
            <p:cNvPr id="263249" name="Group 81"/>
            <p:cNvGrpSpPr>
              <a:grpSpLocks/>
            </p:cNvGrpSpPr>
            <p:nvPr/>
          </p:nvGrpSpPr>
          <p:grpSpPr bwMode="auto">
            <a:xfrm>
              <a:off x="2400" y="1344"/>
              <a:ext cx="288" cy="490"/>
              <a:chOff x="2400" y="1344"/>
              <a:chExt cx="288" cy="490"/>
            </a:xfrm>
          </p:grpSpPr>
          <p:sp>
            <p:nvSpPr>
              <p:cNvPr id="263250" name="Text Box 82"/>
              <p:cNvSpPr txBox="1">
                <a:spLocks noChangeArrowheads="1"/>
              </p:cNvSpPr>
              <p:nvPr/>
            </p:nvSpPr>
            <p:spPr bwMode="auto">
              <a:xfrm>
                <a:off x="2448" y="1584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  <p:sp>
            <p:nvSpPr>
              <p:cNvPr id="263251" name="Rectangle 83"/>
              <p:cNvSpPr>
                <a:spLocks noChangeArrowheads="1"/>
              </p:cNvSpPr>
              <p:nvPr/>
            </p:nvSpPr>
            <p:spPr bwMode="auto">
              <a:xfrm>
                <a:off x="2400" y="134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52" name="Rectangle 84"/>
              <p:cNvSpPr>
                <a:spLocks noChangeArrowheads="1"/>
              </p:cNvSpPr>
              <p:nvPr/>
            </p:nvSpPr>
            <p:spPr bwMode="auto">
              <a:xfrm>
                <a:off x="2496" y="134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53" name="Rectangle 85"/>
              <p:cNvSpPr>
                <a:spLocks noChangeArrowheads="1"/>
              </p:cNvSpPr>
              <p:nvPr/>
            </p:nvSpPr>
            <p:spPr bwMode="auto">
              <a:xfrm>
                <a:off x="2496" y="144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54" name="Rectangle 86"/>
              <p:cNvSpPr>
                <a:spLocks noChangeArrowheads="1"/>
              </p:cNvSpPr>
              <p:nvPr/>
            </p:nvSpPr>
            <p:spPr bwMode="auto">
              <a:xfrm>
                <a:off x="2496" y="153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55" name="Rectangle 87"/>
              <p:cNvSpPr>
                <a:spLocks noChangeArrowheads="1"/>
              </p:cNvSpPr>
              <p:nvPr/>
            </p:nvSpPr>
            <p:spPr bwMode="auto">
              <a:xfrm>
                <a:off x="2592" y="144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56" name="Rectangle 88"/>
              <p:cNvSpPr>
                <a:spLocks noChangeArrowheads="1"/>
              </p:cNvSpPr>
              <p:nvPr/>
            </p:nvSpPr>
            <p:spPr bwMode="auto">
              <a:xfrm>
                <a:off x="2400" y="153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57" name="Rectangle 89"/>
              <p:cNvSpPr>
                <a:spLocks noChangeArrowheads="1"/>
              </p:cNvSpPr>
              <p:nvPr/>
            </p:nvSpPr>
            <p:spPr bwMode="auto">
              <a:xfrm>
                <a:off x="2400" y="144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58" name="Rectangle 90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59" name="Rectangle 91"/>
              <p:cNvSpPr>
                <a:spLocks noChangeArrowheads="1"/>
              </p:cNvSpPr>
              <p:nvPr/>
            </p:nvSpPr>
            <p:spPr bwMode="auto">
              <a:xfrm>
                <a:off x="2592" y="134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3260" name="Line 92"/>
            <p:cNvSpPr>
              <a:spLocks noChangeShapeType="1"/>
            </p:cNvSpPr>
            <p:nvPr/>
          </p:nvSpPr>
          <p:spPr bwMode="auto">
            <a:xfrm flipV="1">
              <a:off x="1920" y="1488"/>
              <a:ext cx="48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3261" name="Group 93"/>
          <p:cNvGrpSpPr>
            <a:grpSpLocks/>
          </p:cNvGrpSpPr>
          <p:nvPr/>
        </p:nvGrpSpPr>
        <p:grpSpPr bwMode="auto">
          <a:xfrm>
            <a:off x="1828800" y="2133600"/>
            <a:ext cx="1219200" cy="1752600"/>
            <a:chOff x="1152" y="1344"/>
            <a:chExt cx="768" cy="1104"/>
          </a:xfrm>
        </p:grpSpPr>
        <p:grpSp>
          <p:nvGrpSpPr>
            <p:cNvPr id="263262" name="Group 94"/>
            <p:cNvGrpSpPr>
              <a:grpSpLocks/>
            </p:cNvGrpSpPr>
            <p:nvPr/>
          </p:nvGrpSpPr>
          <p:grpSpPr bwMode="auto">
            <a:xfrm>
              <a:off x="1632" y="1344"/>
              <a:ext cx="288" cy="490"/>
              <a:chOff x="1632" y="1344"/>
              <a:chExt cx="288" cy="490"/>
            </a:xfrm>
          </p:grpSpPr>
          <p:sp>
            <p:nvSpPr>
              <p:cNvPr id="263263" name="Rectangle 95"/>
              <p:cNvSpPr>
                <a:spLocks noChangeArrowheads="1"/>
              </p:cNvSpPr>
              <p:nvPr/>
            </p:nvSpPr>
            <p:spPr bwMode="auto">
              <a:xfrm>
                <a:off x="1632" y="1344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64" name="Rectangle 96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65" name="Rectangle 97"/>
              <p:cNvSpPr>
                <a:spLocks noChangeArrowheads="1"/>
              </p:cNvSpPr>
              <p:nvPr/>
            </p:nvSpPr>
            <p:spPr bwMode="auto">
              <a:xfrm>
                <a:off x="1632" y="1440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66" name="Rectangle 98"/>
              <p:cNvSpPr>
                <a:spLocks noChangeArrowheads="1"/>
              </p:cNvSpPr>
              <p:nvPr/>
            </p:nvSpPr>
            <p:spPr bwMode="auto">
              <a:xfrm>
                <a:off x="1728" y="1440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67" name="Rectangle 99"/>
              <p:cNvSpPr>
                <a:spLocks noChangeArrowheads="1"/>
              </p:cNvSpPr>
              <p:nvPr/>
            </p:nvSpPr>
            <p:spPr bwMode="auto">
              <a:xfrm>
                <a:off x="1824" y="1440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68" name="Rectangle 100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69" name="Rectangle 101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70" name="Rectangle 102"/>
              <p:cNvSpPr>
                <a:spLocks noChangeArrowheads="1"/>
              </p:cNvSpPr>
              <p:nvPr/>
            </p:nvSpPr>
            <p:spPr bwMode="auto">
              <a:xfrm>
                <a:off x="1824" y="1536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71" name="Rectangle 103"/>
              <p:cNvSpPr>
                <a:spLocks noChangeArrowheads="1"/>
              </p:cNvSpPr>
              <p:nvPr/>
            </p:nvSpPr>
            <p:spPr bwMode="auto">
              <a:xfrm>
                <a:off x="1824" y="1344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272" name="Text Box 104"/>
              <p:cNvSpPr txBox="1">
                <a:spLocks noChangeArrowheads="1"/>
              </p:cNvSpPr>
              <p:nvPr/>
            </p:nvSpPr>
            <p:spPr bwMode="auto">
              <a:xfrm>
                <a:off x="1680" y="1584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</p:grpSp>
        <p:sp>
          <p:nvSpPr>
            <p:cNvPr id="263273" name="Line 105"/>
            <p:cNvSpPr>
              <a:spLocks noChangeShapeType="1"/>
            </p:cNvSpPr>
            <p:nvPr/>
          </p:nvSpPr>
          <p:spPr bwMode="auto">
            <a:xfrm flipV="1">
              <a:off x="1152" y="1488"/>
              <a:ext cx="48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3274" name="Text Box 106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1261-35FB-4DC0-8FB0-328434EA0CFA}" type="slidenum">
              <a:rPr lang="ar-SA"/>
              <a:pPr/>
              <a:t>74</a:t>
            </a:fld>
            <a:endParaRPr lang="en-GB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4195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4196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97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98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99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00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01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02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03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04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05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4206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4207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08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09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10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11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12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13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14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15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4216" name="Group 24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4217" name="Group 25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4218" name="Rectangle 26"/>
              <p:cNvSpPr>
                <a:spLocks noChangeArrowheads="1"/>
              </p:cNvSpPr>
              <p:nvPr/>
            </p:nvSpPr>
            <p:spPr bwMode="auto">
              <a:xfrm>
                <a:off x="1632" y="33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19" name="Rectangle 27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20" name="Rectangle 28"/>
              <p:cNvSpPr>
                <a:spLocks noChangeArrowheads="1"/>
              </p:cNvSpPr>
              <p:nvPr/>
            </p:nvSpPr>
            <p:spPr bwMode="auto">
              <a:xfrm>
                <a:off x="1632" y="3456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21" name="Rectangle 29"/>
              <p:cNvSpPr>
                <a:spLocks noChangeArrowheads="1"/>
              </p:cNvSpPr>
              <p:nvPr/>
            </p:nvSpPr>
            <p:spPr bwMode="auto">
              <a:xfrm>
                <a:off x="1728" y="3456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22" name="Rectangle 30"/>
              <p:cNvSpPr>
                <a:spLocks noChangeArrowheads="1"/>
              </p:cNvSpPr>
              <p:nvPr/>
            </p:nvSpPr>
            <p:spPr bwMode="auto">
              <a:xfrm>
                <a:off x="1824" y="3456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23" name="Rectangle 31"/>
              <p:cNvSpPr>
                <a:spLocks noChangeArrowheads="1"/>
              </p:cNvSpPr>
              <p:nvPr/>
            </p:nvSpPr>
            <p:spPr bwMode="auto">
              <a:xfrm>
                <a:off x="1632" y="3552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24" name="Rectangle 32"/>
              <p:cNvSpPr>
                <a:spLocks noChangeArrowheads="1"/>
              </p:cNvSpPr>
              <p:nvPr/>
            </p:nvSpPr>
            <p:spPr bwMode="auto">
              <a:xfrm>
                <a:off x="1824" y="355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25" name="Rectangle 33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26" name="Rectangle 34"/>
              <p:cNvSpPr>
                <a:spLocks noChangeArrowheads="1"/>
              </p:cNvSpPr>
              <p:nvPr/>
            </p:nvSpPr>
            <p:spPr bwMode="auto">
              <a:xfrm>
                <a:off x="1824" y="3360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227" name="Text Box 35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</p:grpSp>
        <p:sp>
          <p:nvSpPr>
            <p:cNvPr id="264228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4230" name="Text Box 38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Cutoff=5</a:t>
            </a:r>
          </a:p>
        </p:txBody>
      </p:sp>
      <p:sp>
        <p:nvSpPr>
          <p:cNvPr id="264231" name="Text Box 39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7151-5DB4-4291-AFAD-D6BEDFC8900E}" type="slidenum">
              <a:rPr lang="ar-SA"/>
              <a:pPr/>
              <a:t>75</a:t>
            </a:fld>
            <a:endParaRPr lang="en-GB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5219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5220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2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3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4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5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6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7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8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9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5230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5231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32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33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34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35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36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37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38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39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5240" name="Group 24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65241" name="Group 25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65242" name="Rectangle 26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43" name="Rectangle 27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44" name="Rectangle 28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45" name="Rectangle 2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46" name="Rectangle 30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47" name="Rectangle 31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48" name="Rectangle 32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49" name="Rectangle 33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50" name="Rectangle 34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51" name="Text Box 35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</p:grpSp>
        <p:sp>
          <p:nvSpPr>
            <p:cNvPr id="265252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5253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5254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5255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5256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65257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258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259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260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26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262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263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264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5265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5266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5268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Cutoff=5</a:t>
            </a:r>
          </a:p>
        </p:txBody>
      </p:sp>
      <p:grpSp>
        <p:nvGrpSpPr>
          <p:cNvPr id="265269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65270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65271" name="Rectangle 55"/>
              <p:cNvSpPr>
                <a:spLocks noChangeArrowheads="1"/>
              </p:cNvSpPr>
              <p:nvPr/>
            </p:nvSpPr>
            <p:spPr bwMode="auto">
              <a:xfrm>
                <a:off x="2400" y="3360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72" name="Rectangle 56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73" name="Rectangle 57"/>
              <p:cNvSpPr>
                <a:spLocks noChangeArrowheads="1"/>
              </p:cNvSpPr>
              <p:nvPr/>
            </p:nvSpPr>
            <p:spPr bwMode="auto">
              <a:xfrm>
                <a:off x="2400" y="3456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74" name="Rectangle 58"/>
              <p:cNvSpPr>
                <a:spLocks noChangeArrowheads="1"/>
              </p:cNvSpPr>
              <p:nvPr/>
            </p:nvSpPr>
            <p:spPr bwMode="auto">
              <a:xfrm>
                <a:off x="2496" y="3552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75" name="Rectangle 59"/>
              <p:cNvSpPr>
                <a:spLocks noChangeArrowheads="1"/>
              </p:cNvSpPr>
              <p:nvPr/>
            </p:nvSpPr>
            <p:spPr bwMode="auto">
              <a:xfrm>
                <a:off x="2496" y="3456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76" name="Rectangle 60"/>
              <p:cNvSpPr>
                <a:spLocks noChangeArrowheads="1"/>
              </p:cNvSpPr>
              <p:nvPr/>
            </p:nvSpPr>
            <p:spPr bwMode="auto">
              <a:xfrm>
                <a:off x="2400" y="3552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77" name="Rectangle 61"/>
              <p:cNvSpPr>
                <a:spLocks noChangeArrowheads="1"/>
              </p:cNvSpPr>
              <p:nvPr/>
            </p:nvSpPr>
            <p:spPr bwMode="auto">
              <a:xfrm>
                <a:off x="2592" y="3456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78" name="Rectangle 62"/>
              <p:cNvSpPr>
                <a:spLocks noChangeArrowheads="1"/>
              </p:cNvSpPr>
              <p:nvPr/>
            </p:nvSpPr>
            <p:spPr bwMode="auto">
              <a:xfrm>
                <a:off x="2592" y="3552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79" name="Rectangle 63"/>
              <p:cNvSpPr>
                <a:spLocks noChangeArrowheads="1"/>
              </p:cNvSpPr>
              <p:nvPr/>
            </p:nvSpPr>
            <p:spPr bwMode="auto">
              <a:xfrm>
                <a:off x="2592" y="3360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280" name="Text Box 64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</p:grpSp>
        <p:sp>
          <p:nvSpPr>
            <p:cNvPr id="265281" name="Line 65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5282" name="Text Box 66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E55B-EBBB-49D9-A411-64C831CFD404}" type="slidenum">
              <a:rPr lang="ar-SA"/>
              <a:pPr/>
              <a:t>76</a:t>
            </a:fld>
            <a:endParaRPr lang="en-GB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6243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6244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45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46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47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0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1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2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3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6254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6255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6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7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8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9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60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61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62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63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264" name="Group 24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66265" name="Group 25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66266" name="Rectangle 26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67" name="Rectangle 27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68" name="Rectangle 28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69" name="Rectangle 2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70" name="Rectangle 30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71" name="Rectangle 31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72" name="Rectangle 32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73" name="Rectangle 33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74" name="Rectangle 34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75" name="Text Box 35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</p:grpSp>
        <p:sp>
          <p:nvSpPr>
            <p:cNvPr id="266276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6277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6278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6279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6280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66281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82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83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84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85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86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87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88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89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6290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6292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Cutoff=5</a:t>
            </a:r>
          </a:p>
        </p:txBody>
      </p:sp>
      <p:grpSp>
        <p:nvGrpSpPr>
          <p:cNvPr id="266293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66294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66295" name="Text Box 55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6296" name="Group 56"/>
              <p:cNvGrpSpPr>
                <a:grpSpLocks/>
              </p:cNvGrpSpPr>
              <p:nvPr/>
            </p:nvGrpSpPr>
            <p:grpSpPr bwMode="auto">
              <a:xfrm>
                <a:off x="2400" y="3360"/>
                <a:ext cx="288" cy="288"/>
                <a:chOff x="2400" y="3360"/>
                <a:chExt cx="288" cy="288"/>
              </a:xfrm>
            </p:grpSpPr>
            <p:sp>
              <p:nvSpPr>
                <p:cNvPr id="266297" name="Rectangle 57"/>
                <p:cNvSpPr>
                  <a:spLocks noChangeArrowheads="1"/>
                </p:cNvSpPr>
                <p:nvPr/>
              </p:nvSpPr>
              <p:spPr bwMode="auto">
                <a:xfrm>
                  <a:off x="2400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98" name="Rectangle 58"/>
                <p:cNvSpPr>
                  <a:spLocks noChangeArrowheads="1"/>
                </p:cNvSpPr>
                <p:nvPr/>
              </p:nvSpPr>
              <p:spPr bwMode="auto">
                <a:xfrm>
                  <a:off x="2496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299" name="Rectangle 59"/>
                <p:cNvSpPr>
                  <a:spLocks noChangeArrowheads="1"/>
                </p:cNvSpPr>
                <p:nvPr/>
              </p:nvSpPr>
              <p:spPr bwMode="auto">
                <a:xfrm>
                  <a:off x="2400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300" name="Rectangle 60"/>
                <p:cNvSpPr>
                  <a:spLocks noChangeArrowheads="1"/>
                </p:cNvSpPr>
                <p:nvPr/>
              </p:nvSpPr>
              <p:spPr bwMode="auto">
                <a:xfrm>
                  <a:off x="2496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301" name="Rectangle 61"/>
                <p:cNvSpPr>
                  <a:spLocks noChangeArrowheads="1"/>
                </p:cNvSpPr>
                <p:nvPr/>
              </p:nvSpPr>
              <p:spPr bwMode="auto">
                <a:xfrm>
                  <a:off x="2496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302" name="Rectangle 62"/>
                <p:cNvSpPr>
                  <a:spLocks noChangeArrowheads="1"/>
                </p:cNvSpPr>
                <p:nvPr/>
              </p:nvSpPr>
              <p:spPr bwMode="auto">
                <a:xfrm>
                  <a:off x="2400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303" name="Rectangle 63"/>
                <p:cNvSpPr>
                  <a:spLocks noChangeArrowheads="1"/>
                </p:cNvSpPr>
                <p:nvPr/>
              </p:nvSpPr>
              <p:spPr bwMode="auto">
                <a:xfrm>
                  <a:off x="259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304" name="Rectangle 64"/>
                <p:cNvSpPr>
                  <a:spLocks noChangeArrowheads="1"/>
                </p:cNvSpPr>
                <p:nvPr/>
              </p:nvSpPr>
              <p:spPr bwMode="auto">
                <a:xfrm>
                  <a:off x="259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305" name="Rectangle 65"/>
                <p:cNvSpPr>
                  <a:spLocks noChangeArrowheads="1"/>
                </p:cNvSpPr>
                <p:nvPr/>
              </p:nvSpPr>
              <p:spPr bwMode="auto">
                <a:xfrm>
                  <a:off x="259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6306" name="Line 66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6307" name="Group 67"/>
          <p:cNvGrpSpPr>
            <a:grpSpLocks/>
          </p:cNvGrpSpPr>
          <p:nvPr/>
        </p:nvGrpSpPr>
        <p:grpSpPr bwMode="auto">
          <a:xfrm>
            <a:off x="3048000" y="4114800"/>
            <a:ext cx="1219200" cy="776288"/>
            <a:chOff x="1920" y="2592"/>
            <a:chExt cx="768" cy="489"/>
          </a:xfrm>
        </p:grpSpPr>
        <p:grpSp>
          <p:nvGrpSpPr>
            <p:cNvPr id="266308" name="Group 68"/>
            <p:cNvGrpSpPr>
              <a:grpSpLocks/>
            </p:cNvGrpSpPr>
            <p:nvPr/>
          </p:nvGrpSpPr>
          <p:grpSpPr bwMode="auto">
            <a:xfrm>
              <a:off x="2400" y="2592"/>
              <a:ext cx="288" cy="489"/>
              <a:chOff x="2400" y="2592"/>
              <a:chExt cx="288" cy="489"/>
            </a:xfrm>
          </p:grpSpPr>
          <p:sp>
            <p:nvSpPr>
              <p:cNvPr id="266309" name="Rectangle 69"/>
              <p:cNvSpPr>
                <a:spLocks noChangeArrowheads="1"/>
              </p:cNvSpPr>
              <p:nvPr/>
            </p:nvSpPr>
            <p:spPr bwMode="auto">
              <a:xfrm>
                <a:off x="2400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0" name="Rectangle 70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1" name="Rectangle 71"/>
              <p:cNvSpPr>
                <a:spLocks noChangeArrowheads="1"/>
              </p:cNvSpPr>
              <p:nvPr/>
            </p:nvSpPr>
            <p:spPr bwMode="auto">
              <a:xfrm>
                <a:off x="2400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2" name="Rectangle 72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3" name="Rectangle 73"/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4" name="Rectangle 74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5" name="Rectangle 75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6" name="Rectangle 76"/>
              <p:cNvSpPr>
                <a:spLocks noChangeArrowheads="1"/>
              </p:cNvSpPr>
              <p:nvPr/>
            </p:nvSpPr>
            <p:spPr bwMode="auto">
              <a:xfrm>
                <a:off x="2592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7" name="Rectangle 77"/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18" name="Text Box 78"/>
              <p:cNvSpPr txBox="1">
                <a:spLocks noChangeArrowheads="1"/>
              </p:cNvSpPr>
              <p:nvPr/>
            </p:nvSpPr>
            <p:spPr bwMode="auto">
              <a:xfrm>
                <a:off x="2456" y="283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66319" name="Line 79"/>
            <p:cNvSpPr>
              <a:spLocks noChangeShapeType="1"/>
            </p:cNvSpPr>
            <p:nvPr/>
          </p:nvSpPr>
          <p:spPr bwMode="auto">
            <a:xfrm>
              <a:off x="192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6320" name="Text Box 80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20E2B-32EC-4B78-9D36-05687041B26D}" type="slidenum">
              <a:rPr lang="ar-SA"/>
              <a:pPr/>
              <a:t>77</a:t>
            </a:fld>
            <a:endParaRPr lang="en-GB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7267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7268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69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1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2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3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4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5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6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7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7278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7279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0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2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3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4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5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6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7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7288" name="Group 24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67289" name="Group 25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67290" name="Rectangle 26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91" name="Rectangle 27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92" name="Rectangle 28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93" name="Rectangle 2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97" name="Rectangle 33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299" name="Text Box 35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</p:grpSp>
        <p:sp>
          <p:nvSpPr>
            <p:cNvPr id="267300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7301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7302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7303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7304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67305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06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07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08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09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10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11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12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13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7314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7316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Cutoff=5</a:t>
            </a:r>
          </a:p>
        </p:txBody>
      </p:sp>
      <p:grpSp>
        <p:nvGrpSpPr>
          <p:cNvPr id="267317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67318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67319" name="Text Box 55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7320" name="Group 56"/>
              <p:cNvGrpSpPr>
                <a:grpSpLocks/>
              </p:cNvGrpSpPr>
              <p:nvPr/>
            </p:nvGrpSpPr>
            <p:grpSpPr bwMode="auto">
              <a:xfrm>
                <a:off x="2400" y="3360"/>
                <a:ext cx="288" cy="288"/>
                <a:chOff x="2400" y="3360"/>
                <a:chExt cx="288" cy="288"/>
              </a:xfrm>
            </p:grpSpPr>
            <p:sp>
              <p:nvSpPr>
                <p:cNvPr id="267321" name="Rectangle 57"/>
                <p:cNvSpPr>
                  <a:spLocks noChangeArrowheads="1"/>
                </p:cNvSpPr>
                <p:nvPr/>
              </p:nvSpPr>
              <p:spPr bwMode="auto">
                <a:xfrm>
                  <a:off x="2400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22" name="Rectangle 58"/>
                <p:cNvSpPr>
                  <a:spLocks noChangeArrowheads="1"/>
                </p:cNvSpPr>
                <p:nvPr/>
              </p:nvSpPr>
              <p:spPr bwMode="auto">
                <a:xfrm>
                  <a:off x="2496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23" name="Rectangle 59"/>
                <p:cNvSpPr>
                  <a:spLocks noChangeArrowheads="1"/>
                </p:cNvSpPr>
                <p:nvPr/>
              </p:nvSpPr>
              <p:spPr bwMode="auto">
                <a:xfrm>
                  <a:off x="2400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24" name="Rectangle 60"/>
                <p:cNvSpPr>
                  <a:spLocks noChangeArrowheads="1"/>
                </p:cNvSpPr>
                <p:nvPr/>
              </p:nvSpPr>
              <p:spPr bwMode="auto">
                <a:xfrm>
                  <a:off x="2496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25" name="Rectangle 61"/>
                <p:cNvSpPr>
                  <a:spLocks noChangeArrowheads="1"/>
                </p:cNvSpPr>
                <p:nvPr/>
              </p:nvSpPr>
              <p:spPr bwMode="auto">
                <a:xfrm>
                  <a:off x="2496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26" name="Rectangle 62"/>
                <p:cNvSpPr>
                  <a:spLocks noChangeArrowheads="1"/>
                </p:cNvSpPr>
                <p:nvPr/>
              </p:nvSpPr>
              <p:spPr bwMode="auto">
                <a:xfrm>
                  <a:off x="2400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27" name="Rectangle 63"/>
                <p:cNvSpPr>
                  <a:spLocks noChangeArrowheads="1"/>
                </p:cNvSpPr>
                <p:nvPr/>
              </p:nvSpPr>
              <p:spPr bwMode="auto">
                <a:xfrm>
                  <a:off x="259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28" name="Rectangle 64"/>
                <p:cNvSpPr>
                  <a:spLocks noChangeArrowheads="1"/>
                </p:cNvSpPr>
                <p:nvPr/>
              </p:nvSpPr>
              <p:spPr bwMode="auto">
                <a:xfrm>
                  <a:off x="259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329" name="Rectangle 65"/>
                <p:cNvSpPr>
                  <a:spLocks noChangeArrowheads="1"/>
                </p:cNvSpPr>
                <p:nvPr/>
              </p:nvSpPr>
              <p:spPr bwMode="auto">
                <a:xfrm>
                  <a:off x="259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7330" name="Line 66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7331" name="Group 67"/>
          <p:cNvGrpSpPr>
            <a:grpSpLocks/>
          </p:cNvGrpSpPr>
          <p:nvPr/>
        </p:nvGrpSpPr>
        <p:grpSpPr bwMode="auto">
          <a:xfrm>
            <a:off x="3048000" y="4114800"/>
            <a:ext cx="1219200" cy="776288"/>
            <a:chOff x="1920" y="2592"/>
            <a:chExt cx="768" cy="489"/>
          </a:xfrm>
        </p:grpSpPr>
        <p:grpSp>
          <p:nvGrpSpPr>
            <p:cNvPr id="267332" name="Group 68"/>
            <p:cNvGrpSpPr>
              <a:grpSpLocks/>
            </p:cNvGrpSpPr>
            <p:nvPr/>
          </p:nvGrpSpPr>
          <p:grpSpPr bwMode="auto">
            <a:xfrm>
              <a:off x="2400" y="2592"/>
              <a:ext cx="288" cy="489"/>
              <a:chOff x="2400" y="2592"/>
              <a:chExt cx="288" cy="489"/>
            </a:xfrm>
          </p:grpSpPr>
          <p:sp>
            <p:nvSpPr>
              <p:cNvPr id="267333" name="Rectangle 69"/>
              <p:cNvSpPr>
                <a:spLocks noChangeArrowheads="1"/>
              </p:cNvSpPr>
              <p:nvPr/>
            </p:nvSpPr>
            <p:spPr bwMode="auto">
              <a:xfrm>
                <a:off x="2400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334" name="Rectangle 70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335" name="Rectangle 71"/>
              <p:cNvSpPr>
                <a:spLocks noChangeArrowheads="1"/>
              </p:cNvSpPr>
              <p:nvPr/>
            </p:nvSpPr>
            <p:spPr bwMode="auto">
              <a:xfrm>
                <a:off x="2400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336" name="Rectangle 72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337" name="Rectangle 73"/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338" name="Rectangle 74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339" name="Rectangle 75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340" name="Rectangle 76"/>
              <p:cNvSpPr>
                <a:spLocks noChangeArrowheads="1"/>
              </p:cNvSpPr>
              <p:nvPr/>
            </p:nvSpPr>
            <p:spPr bwMode="auto">
              <a:xfrm>
                <a:off x="2592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341" name="Rectangle 77"/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342" name="Text Box 78"/>
              <p:cNvSpPr txBox="1">
                <a:spLocks noChangeArrowheads="1"/>
              </p:cNvSpPr>
              <p:nvPr/>
            </p:nvSpPr>
            <p:spPr bwMode="auto">
              <a:xfrm>
                <a:off x="2456" y="283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67343" name="Line 79"/>
            <p:cNvSpPr>
              <a:spLocks noChangeShapeType="1"/>
            </p:cNvSpPr>
            <p:nvPr/>
          </p:nvSpPr>
          <p:spPr bwMode="auto">
            <a:xfrm>
              <a:off x="192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7344" name="Group 80"/>
          <p:cNvGrpSpPr>
            <a:grpSpLocks/>
          </p:cNvGrpSpPr>
          <p:nvPr/>
        </p:nvGrpSpPr>
        <p:grpSpPr bwMode="auto">
          <a:xfrm>
            <a:off x="5029200" y="4648200"/>
            <a:ext cx="457200" cy="776288"/>
            <a:chOff x="3168" y="2928"/>
            <a:chExt cx="288" cy="489"/>
          </a:xfrm>
        </p:grpSpPr>
        <p:sp>
          <p:nvSpPr>
            <p:cNvPr id="267345" name="Rectangle 81"/>
            <p:cNvSpPr>
              <a:spLocks noChangeArrowheads="1"/>
            </p:cNvSpPr>
            <p:nvPr/>
          </p:nvSpPr>
          <p:spPr bwMode="auto">
            <a:xfrm>
              <a:off x="3168" y="292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46" name="Rectangle 82"/>
            <p:cNvSpPr>
              <a:spLocks noChangeArrowheads="1"/>
            </p:cNvSpPr>
            <p:nvPr/>
          </p:nvSpPr>
          <p:spPr bwMode="auto">
            <a:xfrm>
              <a:off x="3264" y="302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47" name="Rectangle 83"/>
            <p:cNvSpPr>
              <a:spLocks noChangeArrowheads="1"/>
            </p:cNvSpPr>
            <p:nvPr/>
          </p:nvSpPr>
          <p:spPr bwMode="auto">
            <a:xfrm>
              <a:off x="3168" y="3024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48" name="Rectangle 84"/>
            <p:cNvSpPr>
              <a:spLocks noChangeArrowheads="1"/>
            </p:cNvSpPr>
            <p:nvPr/>
          </p:nvSpPr>
          <p:spPr bwMode="auto">
            <a:xfrm>
              <a:off x="3360" y="302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49" name="Rectangle 85"/>
            <p:cNvSpPr>
              <a:spLocks noChangeArrowheads="1"/>
            </p:cNvSpPr>
            <p:nvPr/>
          </p:nvSpPr>
          <p:spPr bwMode="auto">
            <a:xfrm>
              <a:off x="3168" y="312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50" name="Rectangle 86"/>
            <p:cNvSpPr>
              <a:spLocks noChangeArrowheads="1"/>
            </p:cNvSpPr>
            <p:nvPr/>
          </p:nvSpPr>
          <p:spPr bwMode="auto">
            <a:xfrm>
              <a:off x="3360" y="2928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51" name="Rectangle 87"/>
            <p:cNvSpPr>
              <a:spLocks noChangeArrowheads="1"/>
            </p:cNvSpPr>
            <p:nvPr/>
          </p:nvSpPr>
          <p:spPr bwMode="auto">
            <a:xfrm>
              <a:off x="3360" y="312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52" name="Rectangle 88"/>
            <p:cNvSpPr>
              <a:spLocks noChangeArrowheads="1"/>
            </p:cNvSpPr>
            <p:nvPr/>
          </p:nvSpPr>
          <p:spPr bwMode="auto">
            <a:xfrm>
              <a:off x="3264" y="292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53" name="Text Box 89"/>
            <p:cNvSpPr txBox="1">
              <a:spLocks noChangeArrowheads="1"/>
            </p:cNvSpPr>
            <p:nvPr/>
          </p:nvSpPr>
          <p:spPr bwMode="auto">
            <a:xfrm>
              <a:off x="3224" y="3167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7</a:t>
              </a:r>
            </a:p>
          </p:txBody>
        </p:sp>
      </p:grpSp>
      <p:sp>
        <p:nvSpPr>
          <p:cNvPr id="267354" name="Rectangle 90"/>
          <p:cNvSpPr>
            <a:spLocks noChangeArrowheads="1"/>
          </p:cNvSpPr>
          <p:nvPr/>
        </p:nvSpPr>
        <p:spPr bwMode="auto">
          <a:xfrm>
            <a:off x="5181600" y="49530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7355" name="Line 91"/>
          <p:cNvSpPr>
            <a:spLocks noChangeShapeType="1"/>
          </p:cNvSpPr>
          <p:nvPr/>
        </p:nvSpPr>
        <p:spPr bwMode="auto">
          <a:xfrm>
            <a:off x="4267200" y="4343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67356" name="Text Box 92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885A2-8877-40DE-ACF8-1FA89515B6E2}" type="slidenum">
              <a:rPr lang="ar-SA"/>
              <a:pPr/>
              <a:t>78</a:t>
            </a:fld>
            <a:endParaRPr lang="en-GB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8291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8292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3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4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5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299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0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1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8302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8303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4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5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6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7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8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09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10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311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8312" name="Group 24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68313" name="Group 25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68314" name="Rectangle 26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15" name="Rectangle 27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16" name="Rectangle 28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17" name="Rectangle 2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18" name="Rectangle 30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19" name="Rectangle 31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20" name="Rectangle 32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21" name="Rectangle 33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22" name="Rectangle 34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23" name="Text Box 35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</p:grpSp>
        <p:sp>
          <p:nvSpPr>
            <p:cNvPr id="268324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8325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8326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8327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8328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68329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30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31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3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3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34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35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36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37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8338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8340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Cutoff=5</a:t>
            </a:r>
          </a:p>
        </p:txBody>
      </p:sp>
      <p:grpSp>
        <p:nvGrpSpPr>
          <p:cNvPr id="268341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68342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68343" name="Text Box 55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8344" name="Group 56"/>
              <p:cNvGrpSpPr>
                <a:grpSpLocks/>
              </p:cNvGrpSpPr>
              <p:nvPr/>
            </p:nvGrpSpPr>
            <p:grpSpPr bwMode="auto">
              <a:xfrm>
                <a:off x="2400" y="3360"/>
                <a:ext cx="288" cy="288"/>
                <a:chOff x="2400" y="3360"/>
                <a:chExt cx="288" cy="288"/>
              </a:xfrm>
            </p:grpSpPr>
            <p:sp>
              <p:nvSpPr>
                <p:cNvPr id="268345" name="Rectangle 57"/>
                <p:cNvSpPr>
                  <a:spLocks noChangeArrowheads="1"/>
                </p:cNvSpPr>
                <p:nvPr/>
              </p:nvSpPr>
              <p:spPr bwMode="auto">
                <a:xfrm>
                  <a:off x="2400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46" name="Rectangle 58"/>
                <p:cNvSpPr>
                  <a:spLocks noChangeArrowheads="1"/>
                </p:cNvSpPr>
                <p:nvPr/>
              </p:nvSpPr>
              <p:spPr bwMode="auto">
                <a:xfrm>
                  <a:off x="2496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47" name="Rectangle 59"/>
                <p:cNvSpPr>
                  <a:spLocks noChangeArrowheads="1"/>
                </p:cNvSpPr>
                <p:nvPr/>
              </p:nvSpPr>
              <p:spPr bwMode="auto">
                <a:xfrm>
                  <a:off x="2400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48" name="Rectangle 60"/>
                <p:cNvSpPr>
                  <a:spLocks noChangeArrowheads="1"/>
                </p:cNvSpPr>
                <p:nvPr/>
              </p:nvSpPr>
              <p:spPr bwMode="auto">
                <a:xfrm>
                  <a:off x="2496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49" name="Rectangle 61"/>
                <p:cNvSpPr>
                  <a:spLocks noChangeArrowheads="1"/>
                </p:cNvSpPr>
                <p:nvPr/>
              </p:nvSpPr>
              <p:spPr bwMode="auto">
                <a:xfrm>
                  <a:off x="2496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50" name="Rectangle 62"/>
                <p:cNvSpPr>
                  <a:spLocks noChangeArrowheads="1"/>
                </p:cNvSpPr>
                <p:nvPr/>
              </p:nvSpPr>
              <p:spPr bwMode="auto">
                <a:xfrm>
                  <a:off x="2400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51" name="Rectangle 63"/>
                <p:cNvSpPr>
                  <a:spLocks noChangeArrowheads="1"/>
                </p:cNvSpPr>
                <p:nvPr/>
              </p:nvSpPr>
              <p:spPr bwMode="auto">
                <a:xfrm>
                  <a:off x="259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52" name="Rectangle 64"/>
                <p:cNvSpPr>
                  <a:spLocks noChangeArrowheads="1"/>
                </p:cNvSpPr>
                <p:nvPr/>
              </p:nvSpPr>
              <p:spPr bwMode="auto">
                <a:xfrm>
                  <a:off x="259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8353" name="Rectangle 65"/>
                <p:cNvSpPr>
                  <a:spLocks noChangeArrowheads="1"/>
                </p:cNvSpPr>
                <p:nvPr/>
              </p:nvSpPr>
              <p:spPr bwMode="auto">
                <a:xfrm>
                  <a:off x="259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8354" name="Line 66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8355" name="Group 67"/>
          <p:cNvGrpSpPr>
            <a:grpSpLocks/>
          </p:cNvGrpSpPr>
          <p:nvPr/>
        </p:nvGrpSpPr>
        <p:grpSpPr bwMode="auto">
          <a:xfrm>
            <a:off x="3048000" y="4114800"/>
            <a:ext cx="1219200" cy="776288"/>
            <a:chOff x="1920" y="2592"/>
            <a:chExt cx="768" cy="489"/>
          </a:xfrm>
        </p:grpSpPr>
        <p:grpSp>
          <p:nvGrpSpPr>
            <p:cNvPr id="268356" name="Group 68"/>
            <p:cNvGrpSpPr>
              <a:grpSpLocks/>
            </p:cNvGrpSpPr>
            <p:nvPr/>
          </p:nvGrpSpPr>
          <p:grpSpPr bwMode="auto">
            <a:xfrm>
              <a:off x="2400" y="2592"/>
              <a:ext cx="288" cy="489"/>
              <a:chOff x="2400" y="2592"/>
              <a:chExt cx="288" cy="489"/>
            </a:xfrm>
          </p:grpSpPr>
          <p:sp>
            <p:nvSpPr>
              <p:cNvPr id="268357" name="Rectangle 69"/>
              <p:cNvSpPr>
                <a:spLocks noChangeArrowheads="1"/>
              </p:cNvSpPr>
              <p:nvPr/>
            </p:nvSpPr>
            <p:spPr bwMode="auto">
              <a:xfrm>
                <a:off x="2400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58" name="Rectangle 70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59" name="Rectangle 71"/>
              <p:cNvSpPr>
                <a:spLocks noChangeArrowheads="1"/>
              </p:cNvSpPr>
              <p:nvPr/>
            </p:nvSpPr>
            <p:spPr bwMode="auto">
              <a:xfrm>
                <a:off x="2400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60" name="Rectangle 72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61" name="Rectangle 73"/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62" name="Rectangle 74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63" name="Rectangle 75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64" name="Rectangle 76"/>
              <p:cNvSpPr>
                <a:spLocks noChangeArrowheads="1"/>
              </p:cNvSpPr>
              <p:nvPr/>
            </p:nvSpPr>
            <p:spPr bwMode="auto">
              <a:xfrm>
                <a:off x="2592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65" name="Rectangle 77"/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66" name="Text Box 78"/>
              <p:cNvSpPr txBox="1">
                <a:spLocks noChangeArrowheads="1"/>
              </p:cNvSpPr>
              <p:nvPr/>
            </p:nvSpPr>
            <p:spPr bwMode="auto">
              <a:xfrm>
                <a:off x="2456" y="283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68367" name="Line 79"/>
            <p:cNvSpPr>
              <a:spLocks noChangeShapeType="1"/>
            </p:cNvSpPr>
            <p:nvPr/>
          </p:nvSpPr>
          <p:spPr bwMode="auto">
            <a:xfrm>
              <a:off x="192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8368" name="Group 80"/>
          <p:cNvGrpSpPr>
            <a:grpSpLocks/>
          </p:cNvGrpSpPr>
          <p:nvPr/>
        </p:nvGrpSpPr>
        <p:grpSpPr bwMode="auto">
          <a:xfrm>
            <a:off x="4267200" y="4343400"/>
            <a:ext cx="1219200" cy="1081088"/>
            <a:chOff x="2688" y="2736"/>
            <a:chExt cx="768" cy="681"/>
          </a:xfrm>
        </p:grpSpPr>
        <p:grpSp>
          <p:nvGrpSpPr>
            <p:cNvPr id="268369" name="Group 81"/>
            <p:cNvGrpSpPr>
              <a:grpSpLocks/>
            </p:cNvGrpSpPr>
            <p:nvPr/>
          </p:nvGrpSpPr>
          <p:grpSpPr bwMode="auto">
            <a:xfrm>
              <a:off x="3168" y="2928"/>
              <a:ext cx="288" cy="489"/>
              <a:chOff x="3168" y="2928"/>
              <a:chExt cx="288" cy="489"/>
            </a:xfrm>
          </p:grpSpPr>
          <p:sp>
            <p:nvSpPr>
              <p:cNvPr id="268370" name="Text Box 82"/>
              <p:cNvSpPr txBox="1">
                <a:spLocks noChangeArrowheads="1"/>
              </p:cNvSpPr>
              <p:nvPr/>
            </p:nvSpPr>
            <p:spPr bwMode="auto">
              <a:xfrm>
                <a:off x="3224" y="3167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7</a:t>
                </a:r>
              </a:p>
            </p:txBody>
          </p:sp>
          <p:sp>
            <p:nvSpPr>
              <p:cNvPr id="268371" name="Rectangle 83"/>
              <p:cNvSpPr>
                <a:spLocks noChangeArrowheads="1"/>
              </p:cNvSpPr>
              <p:nvPr/>
            </p:nvSpPr>
            <p:spPr bwMode="auto">
              <a:xfrm>
                <a:off x="3168" y="29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72" name="Rectangle 84"/>
              <p:cNvSpPr>
                <a:spLocks noChangeArrowheads="1"/>
              </p:cNvSpPr>
              <p:nvPr/>
            </p:nvSpPr>
            <p:spPr bwMode="auto">
              <a:xfrm>
                <a:off x="3264" y="30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73" name="Rectangle 85"/>
              <p:cNvSpPr>
                <a:spLocks noChangeArrowheads="1"/>
              </p:cNvSpPr>
              <p:nvPr/>
            </p:nvSpPr>
            <p:spPr bwMode="auto">
              <a:xfrm>
                <a:off x="3168" y="30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74" name="Rectangle 86"/>
              <p:cNvSpPr>
                <a:spLocks noChangeArrowheads="1"/>
              </p:cNvSpPr>
              <p:nvPr/>
            </p:nvSpPr>
            <p:spPr bwMode="auto">
              <a:xfrm>
                <a:off x="3360" y="30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75" name="Rectangle 87"/>
              <p:cNvSpPr>
                <a:spLocks noChangeArrowheads="1"/>
              </p:cNvSpPr>
              <p:nvPr/>
            </p:nvSpPr>
            <p:spPr bwMode="auto">
              <a:xfrm>
                <a:off x="3168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76" name="Rectangle 8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77" name="Rectangle 89"/>
              <p:cNvSpPr>
                <a:spLocks noChangeArrowheads="1"/>
              </p:cNvSpPr>
              <p:nvPr/>
            </p:nvSpPr>
            <p:spPr bwMode="auto">
              <a:xfrm>
                <a:off x="3360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78" name="Rectangle 90"/>
              <p:cNvSpPr>
                <a:spLocks noChangeArrowheads="1"/>
              </p:cNvSpPr>
              <p:nvPr/>
            </p:nvSpPr>
            <p:spPr bwMode="auto">
              <a:xfrm>
                <a:off x="3264" y="29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79" name="Rectangle 91"/>
              <p:cNvSpPr>
                <a:spLocks noChangeArrowheads="1"/>
              </p:cNvSpPr>
              <p:nvPr/>
            </p:nvSpPr>
            <p:spPr bwMode="auto">
              <a:xfrm>
                <a:off x="3264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8380" name="Line 92"/>
            <p:cNvSpPr>
              <a:spLocks noChangeShapeType="1"/>
            </p:cNvSpPr>
            <p:nvPr/>
          </p:nvSpPr>
          <p:spPr bwMode="auto">
            <a:xfrm>
              <a:off x="2688" y="2736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8381" name="Group 93"/>
          <p:cNvGrpSpPr>
            <a:grpSpLocks/>
          </p:cNvGrpSpPr>
          <p:nvPr/>
        </p:nvGrpSpPr>
        <p:grpSpPr bwMode="auto">
          <a:xfrm>
            <a:off x="4267200" y="3733800"/>
            <a:ext cx="1219200" cy="776288"/>
            <a:chOff x="2688" y="2352"/>
            <a:chExt cx="768" cy="489"/>
          </a:xfrm>
        </p:grpSpPr>
        <p:grpSp>
          <p:nvGrpSpPr>
            <p:cNvPr id="268382" name="Group 94"/>
            <p:cNvGrpSpPr>
              <a:grpSpLocks/>
            </p:cNvGrpSpPr>
            <p:nvPr/>
          </p:nvGrpSpPr>
          <p:grpSpPr bwMode="auto">
            <a:xfrm>
              <a:off x="3168" y="2352"/>
              <a:ext cx="288" cy="489"/>
              <a:chOff x="3168" y="2352"/>
              <a:chExt cx="288" cy="489"/>
            </a:xfrm>
          </p:grpSpPr>
          <p:sp>
            <p:nvSpPr>
              <p:cNvPr id="268383" name="Rectangle 95"/>
              <p:cNvSpPr>
                <a:spLocks noChangeArrowheads="1"/>
              </p:cNvSpPr>
              <p:nvPr/>
            </p:nvSpPr>
            <p:spPr bwMode="auto">
              <a:xfrm>
                <a:off x="3264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84" name="Rectangle 96"/>
              <p:cNvSpPr>
                <a:spLocks noChangeArrowheads="1"/>
              </p:cNvSpPr>
              <p:nvPr/>
            </p:nvSpPr>
            <p:spPr bwMode="auto">
              <a:xfrm>
                <a:off x="3264" y="244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85" name="Rectangle 97"/>
              <p:cNvSpPr>
                <a:spLocks noChangeArrowheads="1"/>
              </p:cNvSpPr>
              <p:nvPr/>
            </p:nvSpPr>
            <p:spPr bwMode="auto">
              <a:xfrm>
                <a:off x="3168" y="244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86" name="Rectangle 98"/>
              <p:cNvSpPr>
                <a:spLocks noChangeArrowheads="1"/>
              </p:cNvSpPr>
              <p:nvPr/>
            </p:nvSpPr>
            <p:spPr bwMode="auto">
              <a:xfrm>
                <a:off x="3264" y="254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87" name="Rectangle 99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88" name="Rectangle 100"/>
              <p:cNvSpPr>
                <a:spLocks noChangeArrowheads="1"/>
              </p:cNvSpPr>
              <p:nvPr/>
            </p:nvSpPr>
            <p:spPr bwMode="auto">
              <a:xfrm>
                <a:off x="3168" y="254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89" name="Rectangle 101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90" name="Rectangle 102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91" name="Rectangle 103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392" name="Text Box 104"/>
              <p:cNvSpPr txBox="1">
                <a:spLocks noChangeArrowheads="1"/>
              </p:cNvSpPr>
              <p:nvPr/>
            </p:nvSpPr>
            <p:spPr bwMode="auto">
              <a:xfrm>
                <a:off x="3224" y="259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68393" name="Line 105"/>
            <p:cNvSpPr>
              <a:spLocks noChangeShapeType="1"/>
            </p:cNvSpPr>
            <p:nvPr/>
          </p:nvSpPr>
          <p:spPr bwMode="auto">
            <a:xfrm flipV="1">
              <a:off x="2688" y="2496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8394" name="Text Box 106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2C6F-A1FA-42FB-A4B7-410FB21616C6}" type="slidenum">
              <a:rPr lang="ar-SA"/>
              <a:pPr/>
              <a:t>79</a:t>
            </a:fld>
            <a:endParaRPr lang="en-GB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69315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69316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17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18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19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0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1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2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3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4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5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69326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69327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8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29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0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1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2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3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4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335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9336" name="Group 24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69337" name="Group 25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69338" name="Rectangle 26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39" name="Rectangle 27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40" name="Rectangle 28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41" name="Rectangle 2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42" name="Rectangle 30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43" name="Rectangle 31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44" name="Rectangle 32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45" name="Rectangle 33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46" name="Rectangle 34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47" name="Text Box 35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</p:grpSp>
        <p:sp>
          <p:nvSpPr>
            <p:cNvPr id="269348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9349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69350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69351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9352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69353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54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55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56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57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58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59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60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61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9362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9364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Cutoff=5</a:t>
            </a:r>
          </a:p>
        </p:txBody>
      </p:sp>
      <p:grpSp>
        <p:nvGrpSpPr>
          <p:cNvPr id="269365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69366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69367" name="Text Box 55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69368" name="Group 56"/>
              <p:cNvGrpSpPr>
                <a:grpSpLocks/>
              </p:cNvGrpSpPr>
              <p:nvPr/>
            </p:nvGrpSpPr>
            <p:grpSpPr bwMode="auto">
              <a:xfrm>
                <a:off x="2400" y="3360"/>
                <a:ext cx="288" cy="288"/>
                <a:chOff x="2400" y="3360"/>
                <a:chExt cx="288" cy="288"/>
              </a:xfrm>
            </p:grpSpPr>
            <p:sp>
              <p:nvSpPr>
                <p:cNvPr id="269369" name="Rectangle 57"/>
                <p:cNvSpPr>
                  <a:spLocks noChangeArrowheads="1"/>
                </p:cNvSpPr>
                <p:nvPr/>
              </p:nvSpPr>
              <p:spPr bwMode="auto">
                <a:xfrm>
                  <a:off x="2400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70" name="Rectangle 58"/>
                <p:cNvSpPr>
                  <a:spLocks noChangeArrowheads="1"/>
                </p:cNvSpPr>
                <p:nvPr/>
              </p:nvSpPr>
              <p:spPr bwMode="auto">
                <a:xfrm>
                  <a:off x="2496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71" name="Rectangle 59"/>
                <p:cNvSpPr>
                  <a:spLocks noChangeArrowheads="1"/>
                </p:cNvSpPr>
                <p:nvPr/>
              </p:nvSpPr>
              <p:spPr bwMode="auto">
                <a:xfrm>
                  <a:off x="2400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72" name="Rectangle 60"/>
                <p:cNvSpPr>
                  <a:spLocks noChangeArrowheads="1"/>
                </p:cNvSpPr>
                <p:nvPr/>
              </p:nvSpPr>
              <p:spPr bwMode="auto">
                <a:xfrm>
                  <a:off x="2496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73" name="Rectangle 61"/>
                <p:cNvSpPr>
                  <a:spLocks noChangeArrowheads="1"/>
                </p:cNvSpPr>
                <p:nvPr/>
              </p:nvSpPr>
              <p:spPr bwMode="auto">
                <a:xfrm>
                  <a:off x="2496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74" name="Rectangle 62"/>
                <p:cNvSpPr>
                  <a:spLocks noChangeArrowheads="1"/>
                </p:cNvSpPr>
                <p:nvPr/>
              </p:nvSpPr>
              <p:spPr bwMode="auto">
                <a:xfrm>
                  <a:off x="2400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75" name="Rectangle 63"/>
                <p:cNvSpPr>
                  <a:spLocks noChangeArrowheads="1"/>
                </p:cNvSpPr>
                <p:nvPr/>
              </p:nvSpPr>
              <p:spPr bwMode="auto">
                <a:xfrm>
                  <a:off x="259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76" name="Rectangle 64"/>
                <p:cNvSpPr>
                  <a:spLocks noChangeArrowheads="1"/>
                </p:cNvSpPr>
                <p:nvPr/>
              </p:nvSpPr>
              <p:spPr bwMode="auto">
                <a:xfrm>
                  <a:off x="259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9377" name="Rectangle 65"/>
                <p:cNvSpPr>
                  <a:spLocks noChangeArrowheads="1"/>
                </p:cNvSpPr>
                <p:nvPr/>
              </p:nvSpPr>
              <p:spPr bwMode="auto">
                <a:xfrm>
                  <a:off x="259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9378" name="Line 66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9379" name="Group 67"/>
          <p:cNvGrpSpPr>
            <a:grpSpLocks/>
          </p:cNvGrpSpPr>
          <p:nvPr/>
        </p:nvGrpSpPr>
        <p:grpSpPr bwMode="auto">
          <a:xfrm>
            <a:off x="3048000" y="4114800"/>
            <a:ext cx="1219200" cy="776288"/>
            <a:chOff x="1920" y="2592"/>
            <a:chExt cx="768" cy="489"/>
          </a:xfrm>
        </p:grpSpPr>
        <p:grpSp>
          <p:nvGrpSpPr>
            <p:cNvPr id="269380" name="Group 68"/>
            <p:cNvGrpSpPr>
              <a:grpSpLocks/>
            </p:cNvGrpSpPr>
            <p:nvPr/>
          </p:nvGrpSpPr>
          <p:grpSpPr bwMode="auto">
            <a:xfrm>
              <a:off x="2400" y="2592"/>
              <a:ext cx="288" cy="489"/>
              <a:chOff x="2400" y="2592"/>
              <a:chExt cx="288" cy="489"/>
            </a:xfrm>
          </p:grpSpPr>
          <p:sp>
            <p:nvSpPr>
              <p:cNvPr id="269381" name="Rectangle 69"/>
              <p:cNvSpPr>
                <a:spLocks noChangeArrowheads="1"/>
              </p:cNvSpPr>
              <p:nvPr/>
            </p:nvSpPr>
            <p:spPr bwMode="auto">
              <a:xfrm>
                <a:off x="2400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82" name="Rectangle 70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83" name="Rectangle 71"/>
              <p:cNvSpPr>
                <a:spLocks noChangeArrowheads="1"/>
              </p:cNvSpPr>
              <p:nvPr/>
            </p:nvSpPr>
            <p:spPr bwMode="auto">
              <a:xfrm>
                <a:off x="2400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84" name="Rectangle 72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85" name="Rectangle 73"/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86" name="Rectangle 74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87" name="Rectangle 75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88" name="Rectangle 76"/>
              <p:cNvSpPr>
                <a:spLocks noChangeArrowheads="1"/>
              </p:cNvSpPr>
              <p:nvPr/>
            </p:nvSpPr>
            <p:spPr bwMode="auto">
              <a:xfrm>
                <a:off x="2592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89" name="Rectangle 77"/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90" name="Text Box 78"/>
              <p:cNvSpPr txBox="1">
                <a:spLocks noChangeArrowheads="1"/>
              </p:cNvSpPr>
              <p:nvPr/>
            </p:nvSpPr>
            <p:spPr bwMode="auto">
              <a:xfrm>
                <a:off x="2456" y="283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69391" name="Line 79"/>
            <p:cNvSpPr>
              <a:spLocks noChangeShapeType="1"/>
            </p:cNvSpPr>
            <p:nvPr/>
          </p:nvSpPr>
          <p:spPr bwMode="auto">
            <a:xfrm>
              <a:off x="192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9392" name="Group 80"/>
          <p:cNvGrpSpPr>
            <a:grpSpLocks/>
          </p:cNvGrpSpPr>
          <p:nvPr/>
        </p:nvGrpSpPr>
        <p:grpSpPr bwMode="auto">
          <a:xfrm>
            <a:off x="4267200" y="4343400"/>
            <a:ext cx="1219200" cy="1081088"/>
            <a:chOff x="2688" y="2736"/>
            <a:chExt cx="768" cy="681"/>
          </a:xfrm>
        </p:grpSpPr>
        <p:grpSp>
          <p:nvGrpSpPr>
            <p:cNvPr id="269393" name="Group 81"/>
            <p:cNvGrpSpPr>
              <a:grpSpLocks/>
            </p:cNvGrpSpPr>
            <p:nvPr/>
          </p:nvGrpSpPr>
          <p:grpSpPr bwMode="auto">
            <a:xfrm>
              <a:off x="3168" y="2928"/>
              <a:ext cx="288" cy="489"/>
              <a:chOff x="3168" y="2928"/>
              <a:chExt cx="288" cy="489"/>
            </a:xfrm>
          </p:grpSpPr>
          <p:sp>
            <p:nvSpPr>
              <p:cNvPr id="269394" name="Text Box 82"/>
              <p:cNvSpPr txBox="1">
                <a:spLocks noChangeArrowheads="1"/>
              </p:cNvSpPr>
              <p:nvPr/>
            </p:nvSpPr>
            <p:spPr bwMode="auto">
              <a:xfrm>
                <a:off x="3224" y="3167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7</a:t>
                </a:r>
              </a:p>
            </p:txBody>
          </p:sp>
          <p:sp>
            <p:nvSpPr>
              <p:cNvPr id="269395" name="Rectangle 83"/>
              <p:cNvSpPr>
                <a:spLocks noChangeArrowheads="1"/>
              </p:cNvSpPr>
              <p:nvPr/>
            </p:nvSpPr>
            <p:spPr bwMode="auto">
              <a:xfrm>
                <a:off x="3168" y="29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96" name="Rectangle 84"/>
              <p:cNvSpPr>
                <a:spLocks noChangeArrowheads="1"/>
              </p:cNvSpPr>
              <p:nvPr/>
            </p:nvSpPr>
            <p:spPr bwMode="auto">
              <a:xfrm>
                <a:off x="3264" y="30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97" name="Rectangle 85"/>
              <p:cNvSpPr>
                <a:spLocks noChangeArrowheads="1"/>
              </p:cNvSpPr>
              <p:nvPr/>
            </p:nvSpPr>
            <p:spPr bwMode="auto">
              <a:xfrm>
                <a:off x="3168" y="30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98" name="Rectangle 86"/>
              <p:cNvSpPr>
                <a:spLocks noChangeArrowheads="1"/>
              </p:cNvSpPr>
              <p:nvPr/>
            </p:nvSpPr>
            <p:spPr bwMode="auto">
              <a:xfrm>
                <a:off x="3360" y="30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399" name="Rectangle 87"/>
              <p:cNvSpPr>
                <a:spLocks noChangeArrowheads="1"/>
              </p:cNvSpPr>
              <p:nvPr/>
            </p:nvSpPr>
            <p:spPr bwMode="auto">
              <a:xfrm>
                <a:off x="3168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00" name="Rectangle 8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01" name="Rectangle 89"/>
              <p:cNvSpPr>
                <a:spLocks noChangeArrowheads="1"/>
              </p:cNvSpPr>
              <p:nvPr/>
            </p:nvSpPr>
            <p:spPr bwMode="auto">
              <a:xfrm>
                <a:off x="3360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02" name="Rectangle 90"/>
              <p:cNvSpPr>
                <a:spLocks noChangeArrowheads="1"/>
              </p:cNvSpPr>
              <p:nvPr/>
            </p:nvSpPr>
            <p:spPr bwMode="auto">
              <a:xfrm>
                <a:off x="3264" y="29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03" name="Rectangle 91"/>
              <p:cNvSpPr>
                <a:spLocks noChangeArrowheads="1"/>
              </p:cNvSpPr>
              <p:nvPr/>
            </p:nvSpPr>
            <p:spPr bwMode="auto">
              <a:xfrm>
                <a:off x="3264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69404" name="Line 92"/>
            <p:cNvSpPr>
              <a:spLocks noChangeShapeType="1"/>
            </p:cNvSpPr>
            <p:nvPr/>
          </p:nvSpPr>
          <p:spPr bwMode="auto">
            <a:xfrm>
              <a:off x="2688" y="2736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9405" name="Group 93"/>
          <p:cNvGrpSpPr>
            <a:grpSpLocks/>
          </p:cNvGrpSpPr>
          <p:nvPr/>
        </p:nvGrpSpPr>
        <p:grpSpPr bwMode="auto">
          <a:xfrm>
            <a:off x="4267200" y="3733800"/>
            <a:ext cx="1219200" cy="776288"/>
            <a:chOff x="2688" y="2352"/>
            <a:chExt cx="768" cy="489"/>
          </a:xfrm>
        </p:grpSpPr>
        <p:grpSp>
          <p:nvGrpSpPr>
            <p:cNvPr id="269406" name="Group 94"/>
            <p:cNvGrpSpPr>
              <a:grpSpLocks/>
            </p:cNvGrpSpPr>
            <p:nvPr/>
          </p:nvGrpSpPr>
          <p:grpSpPr bwMode="auto">
            <a:xfrm>
              <a:off x="3168" y="2352"/>
              <a:ext cx="288" cy="489"/>
              <a:chOff x="3168" y="2352"/>
              <a:chExt cx="288" cy="489"/>
            </a:xfrm>
          </p:grpSpPr>
          <p:sp>
            <p:nvSpPr>
              <p:cNvPr id="269407" name="Rectangle 95"/>
              <p:cNvSpPr>
                <a:spLocks noChangeArrowheads="1"/>
              </p:cNvSpPr>
              <p:nvPr/>
            </p:nvSpPr>
            <p:spPr bwMode="auto">
              <a:xfrm>
                <a:off x="3264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08" name="Rectangle 96"/>
              <p:cNvSpPr>
                <a:spLocks noChangeArrowheads="1"/>
              </p:cNvSpPr>
              <p:nvPr/>
            </p:nvSpPr>
            <p:spPr bwMode="auto">
              <a:xfrm>
                <a:off x="3264" y="244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09" name="Rectangle 97"/>
              <p:cNvSpPr>
                <a:spLocks noChangeArrowheads="1"/>
              </p:cNvSpPr>
              <p:nvPr/>
            </p:nvSpPr>
            <p:spPr bwMode="auto">
              <a:xfrm>
                <a:off x="3168" y="244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10" name="Rectangle 98"/>
              <p:cNvSpPr>
                <a:spLocks noChangeArrowheads="1"/>
              </p:cNvSpPr>
              <p:nvPr/>
            </p:nvSpPr>
            <p:spPr bwMode="auto">
              <a:xfrm>
                <a:off x="3264" y="254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11" name="Rectangle 99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12" name="Rectangle 100"/>
              <p:cNvSpPr>
                <a:spLocks noChangeArrowheads="1"/>
              </p:cNvSpPr>
              <p:nvPr/>
            </p:nvSpPr>
            <p:spPr bwMode="auto">
              <a:xfrm>
                <a:off x="3168" y="254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13" name="Rectangle 101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14" name="Rectangle 102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15" name="Rectangle 103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16" name="Text Box 104"/>
              <p:cNvSpPr txBox="1">
                <a:spLocks noChangeArrowheads="1"/>
              </p:cNvSpPr>
              <p:nvPr/>
            </p:nvSpPr>
            <p:spPr bwMode="auto">
              <a:xfrm>
                <a:off x="3224" y="259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69417" name="Line 105"/>
            <p:cNvSpPr>
              <a:spLocks noChangeShapeType="1"/>
            </p:cNvSpPr>
            <p:nvPr/>
          </p:nvSpPr>
          <p:spPr bwMode="auto">
            <a:xfrm flipV="1">
              <a:off x="2688" y="2496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9418" name="Group 106"/>
          <p:cNvGrpSpPr>
            <a:grpSpLocks/>
          </p:cNvGrpSpPr>
          <p:nvPr/>
        </p:nvGrpSpPr>
        <p:grpSpPr bwMode="auto">
          <a:xfrm>
            <a:off x="5486400" y="3733800"/>
            <a:ext cx="1219200" cy="776288"/>
            <a:chOff x="3456" y="2352"/>
            <a:chExt cx="768" cy="489"/>
          </a:xfrm>
        </p:grpSpPr>
        <p:grpSp>
          <p:nvGrpSpPr>
            <p:cNvPr id="269419" name="Group 107"/>
            <p:cNvGrpSpPr>
              <a:grpSpLocks/>
            </p:cNvGrpSpPr>
            <p:nvPr/>
          </p:nvGrpSpPr>
          <p:grpSpPr bwMode="auto">
            <a:xfrm>
              <a:off x="3936" y="2352"/>
              <a:ext cx="288" cy="489"/>
              <a:chOff x="3936" y="2352"/>
              <a:chExt cx="288" cy="489"/>
            </a:xfrm>
          </p:grpSpPr>
          <p:sp>
            <p:nvSpPr>
              <p:cNvPr id="269420" name="Rectangle 108"/>
              <p:cNvSpPr>
                <a:spLocks noChangeArrowheads="1"/>
              </p:cNvSpPr>
              <p:nvPr/>
            </p:nvSpPr>
            <p:spPr bwMode="auto">
              <a:xfrm>
                <a:off x="4032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21" name="Rectangle 109"/>
              <p:cNvSpPr>
                <a:spLocks noChangeArrowheads="1"/>
              </p:cNvSpPr>
              <p:nvPr/>
            </p:nvSpPr>
            <p:spPr bwMode="auto">
              <a:xfrm>
                <a:off x="4032" y="244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22" name="Rectangle 110"/>
              <p:cNvSpPr>
                <a:spLocks noChangeArrowheads="1"/>
              </p:cNvSpPr>
              <p:nvPr/>
            </p:nvSpPr>
            <p:spPr bwMode="auto">
              <a:xfrm>
                <a:off x="3936" y="2352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23" name="Rectangle 111"/>
              <p:cNvSpPr>
                <a:spLocks noChangeArrowheads="1"/>
              </p:cNvSpPr>
              <p:nvPr/>
            </p:nvSpPr>
            <p:spPr bwMode="auto">
              <a:xfrm>
                <a:off x="4032" y="254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24" name="Rectangle 112"/>
              <p:cNvSpPr>
                <a:spLocks noChangeArrowheads="1"/>
              </p:cNvSpPr>
              <p:nvPr/>
            </p:nvSpPr>
            <p:spPr bwMode="auto">
              <a:xfrm>
                <a:off x="4128" y="244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25" name="Rectangle 113"/>
              <p:cNvSpPr>
                <a:spLocks noChangeArrowheads="1"/>
              </p:cNvSpPr>
              <p:nvPr/>
            </p:nvSpPr>
            <p:spPr bwMode="auto">
              <a:xfrm>
                <a:off x="3936" y="254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26" name="Rectangle 114"/>
              <p:cNvSpPr>
                <a:spLocks noChangeArrowheads="1"/>
              </p:cNvSpPr>
              <p:nvPr/>
            </p:nvSpPr>
            <p:spPr bwMode="auto">
              <a:xfrm>
                <a:off x="3936" y="244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27" name="Rectangle 115"/>
              <p:cNvSpPr>
                <a:spLocks noChangeArrowheads="1"/>
              </p:cNvSpPr>
              <p:nvPr/>
            </p:nvSpPr>
            <p:spPr bwMode="auto">
              <a:xfrm>
                <a:off x="4128" y="254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28" name="Rectangle 116"/>
              <p:cNvSpPr>
                <a:spLocks noChangeArrowheads="1"/>
              </p:cNvSpPr>
              <p:nvPr/>
            </p:nvSpPr>
            <p:spPr bwMode="auto">
              <a:xfrm>
                <a:off x="4128" y="235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429" name="Text Box 117"/>
              <p:cNvSpPr txBox="1">
                <a:spLocks noChangeArrowheads="1"/>
              </p:cNvSpPr>
              <p:nvPr/>
            </p:nvSpPr>
            <p:spPr bwMode="auto">
              <a:xfrm>
                <a:off x="3992" y="259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69430" name="Line 118"/>
            <p:cNvSpPr>
              <a:spLocks noChangeShapeType="1"/>
            </p:cNvSpPr>
            <p:nvPr/>
          </p:nvSpPr>
          <p:spPr bwMode="auto">
            <a:xfrm>
              <a:off x="3456" y="24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9431" name="Text Box 119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2374-7378-48DA-A7DF-119A4DD5080C}" type="slidenum">
              <a:rPr lang="ar-SA"/>
              <a:pPr/>
              <a:t>8</a:t>
            </a:fld>
            <a:endParaRPr lang="en-GB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93038" cy="1462088"/>
          </a:xfrm>
        </p:spPr>
        <p:txBody>
          <a:bodyPr/>
          <a:lstStyle/>
          <a:p>
            <a:r>
              <a:rPr lang="en-US" sz="3400"/>
              <a:t>Approach 2: </a:t>
            </a:r>
            <a:r>
              <a:rPr lang="en-US" sz="3400" i="1"/>
              <a:t>f</a:t>
            </a:r>
            <a:r>
              <a:rPr lang="en-US" sz="3400"/>
              <a:t>  Measures the Cost to the Goal</a:t>
            </a:r>
            <a:endParaRPr lang="en-GB" sz="3400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8610600" cy="1981200"/>
          </a:xfrm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/>
              <a:t>A state </a:t>
            </a:r>
            <a:r>
              <a:rPr lang="en-US" sz="2800" i="1"/>
              <a:t>X</a:t>
            </a:r>
            <a:r>
              <a:rPr lang="en-US" sz="2800"/>
              <a:t> would be better than a state </a:t>
            </a:r>
            <a:r>
              <a:rPr lang="en-US" sz="2800" i="1"/>
              <a:t>Y</a:t>
            </a:r>
            <a:r>
              <a:rPr lang="en-US" sz="2800"/>
              <a:t> if the estimated cost of getting from </a:t>
            </a:r>
            <a:r>
              <a:rPr lang="en-US" sz="2800" i="1"/>
              <a:t>X</a:t>
            </a:r>
            <a:r>
              <a:rPr lang="en-US" sz="2800"/>
              <a:t> to the goal is lower than that of </a:t>
            </a:r>
            <a:r>
              <a:rPr lang="en-US" sz="2800" i="1"/>
              <a:t>Y</a:t>
            </a:r>
            <a:r>
              <a:rPr lang="en-US" sz="2800"/>
              <a:t> – because </a:t>
            </a:r>
            <a:r>
              <a:rPr lang="en-US" sz="2800" i="1"/>
              <a:t>X</a:t>
            </a:r>
            <a:r>
              <a:rPr lang="en-US" sz="2800"/>
              <a:t> would be closer to the goal than </a:t>
            </a:r>
            <a:r>
              <a:rPr lang="en-US" sz="2800" i="1"/>
              <a:t>Y</a:t>
            </a:r>
          </a:p>
          <a:p>
            <a:endParaRPr lang="en-US" sz="2800"/>
          </a:p>
        </p:txBody>
      </p:sp>
      <p:pic>
        <p:nvPicPr>
          <p:cNvPr id="172036" name="Picture 4" descr="8puzz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5088" y="4089400"/>
            <a:ext cx="3810000" cy="1930400"/>
          </a:xfrm>
          <a:noFill/>
          <a:ln/>
        </p:spPr>
      </p:pic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304800" y="4191000"/>
            <a:ext cx="48006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Times New Roman" pitchFamily="18" charset="0"/>
              </a:rPr>
              <a:t> 8–Puzzle 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h</a:t>
            </a:r>
            <a:r>
              <a:rPr lang="en-US" sz="2000" b="1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: The number of misplaced </a:t>
            </a:r>
            <a:r>
              <a:rPr lang="en-US" sz="2000" dirty="0" smtClean="0">
                <a:latin typeface="Times New Roman" pitchFamily="18" charset="0"/>
              </a:rPr>
              <a:t>tiles.</a:t>
            </a:r>
            <a:endParaRPr lang="en-US" sz="20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800" b="1" dirty="0"/>
              <a:t>h</a:t>
            </a:r>
            <a:r>
              <a:rPr lang="en-US" sz="1800" b="1" baseline="-25000" dirty="0"/>
              <a:t>2</a:t>
            </a:r>
            <a:r>
              <a:rPr lang="en-US" sz="1800" dirty="0" smtClean="0"/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sum of the distances of the tiles from their goal positions.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 Manhattan distance or City-block distance]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6AA13-43D2-4908-8014-40F68DB3DB66}" type="slidenum">
              <a:rPr lang="ar-SA"/>
              <a:pPr/>
              <a:t>80</a:t>
            </a:fld>
            <a:endParaRPr lang="en-GB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8-Puzzle</a:t>
            </a:r>
          </a:p>
        </p:txBody>
      </p:sp>
      <p:grpSp>
        <p:nvGrpSpPr>
          <p:cNvPr id="270339" name="Group 3"/>
          <p:cNvGrpSpPr>
            <a:grpSpLocks/>
          </p:cNvGrpSpPr>
          <p:nvPr/>
        </p:nvGrpSpPr>
        <p:grpSpPr bwMode="auto">
          <a:xfrm>
            <a:off x="1371600" y="3657600"/>
            <a:ext cx="457200" cy="777875"/>
            <a:chOff x="864" y="2304"/>
            <a:chExt cx="288" cy="490"/>
          </a:xfrm>
        </p:grpSpPr>
        <p:sp>
          <p:nvSpPr>
            <p:cNvPr id="270340" name="Rectangle 4"/>
            <p:cNvSpPr>
              <a:spLocks noChangeArrowheads="1"/>
            </p:cNvSpPr>
            <p:nvPr/>
          </p:nvSpPr>
          <p:spPr bwMode="auto">
            <a:xfrm>
              <a:off x="864" y="2304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1" name="Rectangle 5"/>
            <p:cNvSpPr>
              <a:spLocks noChangeArrowheads="1"/>
            </p:cNvSpPr>
            <p:nvPr/>
          </p:nvSpPr>
          <p:spPr bwMode="auto">
            <a:xfrm>
              <a:off x="960" y="230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2" name="Rectangle 6"/>
            <p:cNvSpPr>
              <a:spLocks noChangeArrowheads="1"/>
            </p:cNvSpPr>
            <p:nvPr/>
          </p:nvSpPr>
          <p:spPr bwMode="auto">
            <a:xfrm>
              <a:off x="864" y="2400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3" name="Rectangle 7"/>
            <p:cNvSpPr>
              <a:spLocks noChangeArrowheads="1"/>
            </p:cNvSpPr>
            <p:nvPr/>
          </p:nvSpPr>
          <p:spPr bwMode="auto">
            <a:xfrm>
              <a:off x="960" y="240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4" name="Rectangle 8"/>
            <p:cNvSpPr>
              <a:spLocks noChangeArrowheads="1"/>
            </p:cNvSpPr>
            <p:nvPr/>
          </p:nvSpPr>
          <p:spPr bwMode="auto">
            <a:xfrm>
              <a:off x="1056" y="2400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5" name="Rectangle 9"/>
            <p:cNvSpPr>
              <a:spLocks noChangeArrowheads="1"/>
            </p:cNvSpPr>
            <p:nvPr/>
          </p:nvSpPr>
          <p:spPr bwMode="auto">
            <a:xfrm>
              <a:off x="864" y="2496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6" name="Rectangle 10"/>
            <p:cNvSpPr>
              <a:spLocks noChangeArrowheads="1"/>
            </p:cNvSpPr>
            <p:nvPr/>
          </p:nvSpPr>
          <p:spPr bwMode="auto">
            <a:xfrm>
              <a:off x="960" y="249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7" name="Rectangle 11"/>
            <p:cNvSpPr>
              <a:spLocks noChangeArrowheads="1"/>
            </p:cNvSpPr>
            <p:nvPr/>
          </p:nvSpPr>
          <p:spPr bwMode="auto">
            <a:xfrm>
              <a:off x="1056" y="2496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8" name="Rectangle 12"/>
            <p:cNvSpPr>
              <a:spLocks noChangeArrowheads="1"/>
            </p:cNvSpPr>
            <p:nvPr/>
          </p:nvSpPr>
          <p:spPr bwMode="auto">
            <a:xfrm>
              <a:off x="1056" y="2304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49" name="Text Box 13"/>
            <p:cNvSpPr txBox="1">
              <a:spLocks noChangeArrowheads="1"/>
            </p:cNvSpPr>
            <p:nvPr/>
          </p:nvSpPr>
          <p:spPr bwMode="auto">
            <a:xfrm>
              <a:off x="912" y="2544"/>
              <a:ext cx="2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</a:p>
          </p:txBody>
        </p:sp>
      </p:grpSp>
      <p:grpSp>
        <p:nvGrpSpPr>
          <p:cNvPr id="270350" name="Group 14"/>
          <p:cNvGrpSpPr>
            <a:grpSpLocks/>
          </p:cNvGrpSpPr>
          <p:nvPr/>
        </p:nvGrpSpPr>
        <p:grpSpPr bwMode="auto">
          <a:xfrm>
            <a:off x="7467600" y="4267200"/>
            <a:ext cx="457200" cy="457200"/>
            <a:chOff x="4704" y="2688"/>
            <a:chExt cx="288" cy="288"/>
          </a:xfrm>
        </p:grpSpPr>
        <p:sp>
          <p:nvSpPr>
            <p:cNvPr id="270351" name="Rectangle 15"/>
            <p:cNvSpPr>
              <a:spLocks noChangeArrowheads="1"/>
            </p:cNvSpPr>
            <p:nvPr/>
          </p:nvSpPr>
          <p:spPr bwMode="auto">
            <a:xfrm>
              <a:off x="4800" y="2688"/>
              <a:ext cx="9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52" name="Rectangle 16"/>
            <p:cNvSpPr>
              <a:spLocks noChangeArrowheads="1"/>
            </p:cNvSpPr>
            <p:nvPr/>
          </p:nvSpPr>
          <p:spPr bwMode="auto">
            <a:xfrm>
              <a:off x="4704" y="2784"/>
              <a:ext cx="96" cy="96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53" name="Rectangle 17"/>
            <p:cNvSpPr>
              <a:spLocks noChangeArrowheads="1"/>
            </p:cNvSpPr>
            <p:nvPr/>
          </p:nvSpPr>
          <p:spPr bwMode="auto">
            <a:xfrm>
              <a:off x="4704" y="2688"/>
              <a:ext cx="96" cy="9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54" name="Rectangle 18"/>
            <p:cNvSpPr>
              <a:spLocks noChangeArrowheads="1"/>
            </p:cNvSpPr>
            <p:nvPr/>
          </p:nvSpPr>
          <p:spPr bwMode="auto">
            <a:xfrm>
              <a:off x="4800" y="2880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55" name="Rectangle 19"/>
            <p:cNvSpPr>
              <a:spLocks noChangeArrowheads="1"/>
            </p:cNvSpPr>
            <p:nvPr/>
          </p:nvSpPr>
          <p:spPr bwMode="auto">
            <a:xfrm>
              <a:off x="4896" y="2784"/>
              <a:ext cx="96" cy="9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56" name="Rectangle 20"/>
            <p:cNvSpPr>
              <a:spLocks noChangeArrowheads="1"/>
            </p:cNvSpPr>
            <p:nvPr/>
          </p:nvSpPr>
          <p:spPr bwMode="auto">
            <a:xfrm>
              <a:off x="4704" y="2880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57" name="Rectangle 21"/>
            <p:cNvSpPr>
              <a:spLocks noChangeArrowheads="1"/>
            </p:cNvSpPr>
            <p:nvPr/>
          </p:nvSpPr>
          <p:spPr bwMode="auto">
            <a:xfrm>
              <a:off x="4800" y="278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58" name="Rectangle 22"/>
            <p:cNvSpPr>
              <a:spLocks noChangeArrowheads="1"/>
            </p:cNvSpPr>
            <p:nvPr/>
          </p:nvSpPr>
          <p:spPr bwMode="auto">
            <a:xfrm>
              <a:off x="4896" y="2880"/>
              <a:ext cx="96" cy="9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359" name="Rectangle 23"/>
            <p:cNvSpPr>
              <a:spLocks noChangeArrowheads="1"/>
            </p:cNvSpPr>
            <p:nvPr/>
          </p:nvSpPr>
          <p:spPr bwMode="auto">
            <a:xfrm>
              <a:off x="4896" y="2688"/>
              <a:ext cx="96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0360" name="Group 24"/>
          <p:cNvGrpSpPr>
            <a:grpSpLocks/>
          </p:cNvGrpSpPr>
          <p:nvPr/>
        </p:nvGrpSpPr>
        <p:grpSpPr bwMode="auto">
          <a:xfrm>
            <a:off x="1828800" y="3886200"/>
            <a:ext cx="1219200" cy="1006475"/>
            <a:chOff x="1152" y="2448"/>
            <a:chExt cx="768" cy="634"/>
          </a:xfrm>
        </p:grpSpPr>
        <p:grpSp>
          <p:nvGrpSpPr>
            <p:cNvPr id="270361" name="Group 25"/>
            <p:cNvGrpSpPr>
              <a:grpSpLocks/>
            </p:cNvGrpSpPr>
            <p:nvPr/>
          </p:nvGrpSpPr>
          <p:grpSpPr bwMode="auto">
            <a:xfrm>
              <a:off x="1632" y="2592"/>
              <a:ext cx="288" cy="490"/>
              <a:chOff x="1632" y="2592"/>
              <a:chExt cx="288" cy="490"/>
            </a:xfrm>
          </p:grpSpPr>
          <p:sp>
            <p:nvSpPr>
              <p:cNvPr id="270362" name="Rectangle 26"/>
              <p:cNvSpPr>
                <a:spLocks noChangeArrowheads="1"/>
              </p:cNvSpPr>
              <p:nvPr/>
            </p:nvSpPr>
            <p:spPr bwMode="auto">
              <a:xfrm>
                <a:off x="1632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363" name="Rectangle 27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364" name="Rectangle 28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365" name="Rectangle 29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366" name="Rectangle 30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367" name="Rectangle 31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368" name="Rectangle 32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369" name="Rectangle 33"/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370" name="Rectangle 34"/>
              <p:cNvSpPr>
                <a:spLocks noChangeArrowheads="1"/>
              </p:cNvSpPr>
              <p:nvPr/>
            </p:nvSpPr>
            <p:spPr bwMode="auto">
              <a:xfrm>
                <a:off x="1824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371" name="Text Box 35"/>
              <p:cNvSpPr txBox="1">
                <a:spLocks noChangeArrowheads="1"/>
              </p:cNvSpPr>
              <p:nvPr/>
            </p:nvSpPr>
            <p:spPr bwMode="auto">
              <a:xfrm>
                <a:off x="1680" y="2832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</a:p>
            </p:txBody>
          </p:sp>
        </p:grpSp>
        <p:sp>
          <p:nvSpPr>
            <p:cNvPr id="270372" name="Line 36"/>
            <p:cNvSpPr>
              <a:spLocks noChangeShapeType="1"/>
            </p:cNvSpPr>
            <p:nvPr/>
          </p:nvSpPr>
          <p:spPr bwMode="auto">
            <a:xfrm>
              <a:off x="1152" y="2448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0373" name="Group 37"/>
          <p:cNvGrpSpPr>
            <a:grpSpLocks/>
          </p:cNvGrpSpPr>
          <p:nvPr/>
        </p:nvGrpSpPr>
        <p:grpSpPr bwMode="auto">
          <a:xfrm>
            <a:off x="1828800" y="3886200"/>
            <a:ext cx="1219200" cy="2225675"/>
            <a:chOff x="1152" y="2448"/>
            <a:chExt cx="768" cy="1402"/>
          </a:xfrm>
        </p:grpSpPr>
        <p:grpSp>
          <p:nvGrpSpPr>
            <p:cNvPr id="270374" name="Group 38"/>
            <p:cNvGrpSpPr>
              <a:grpSpLocks/>
            </p:cNvGrpSpPr>
            <p:nvPr/>
          </p:nvGrpSpPr>
          <p:grpSpPr bwMode="auto">
            <a:xfrm>
              <a:off x="1632" y="3360"/>
              <a:ext cx="288" cy="490"/>
              <a:chOff x="1632" y="3360"/>
              <a:chExt cx="288" cy="490"/>
            </a:xfrm>
          </p:grpSpPr>
          <p:sp>
            <p:nvSpPr>
              <p:cNvPr id="270375" name="Text Box 39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70376" name="Group 40"/>
              <p:cNvGrpSpPr>
                <a:grpSpLocks/>
              </p:cNvGrpSpPr>
              <p:nvPr/>
            </p:nvGrpSpPr>
            <p:grpSpPr bwMode="auto">
              <a:xfrm>
                <a:off x="1632" y="3360"/>
                <a:ext cx="288" cy="288"/>
                <a:chOff x="1632" y="3360"/>
                <a:chExt cx="288" cy="288"/>
              </a:xfrm>
            </p:grpSpPr>
            <p:sp>
              <p:nvSpPr>
                <p:cNvPr id="270377" name="Rectangle 41"/>
                <p:cNvSpPr>
                  <a:spLocks noChangeArrowheads="1"/>
                </p:cNvSpPr>
                <p:nvPr/>
              </p:nvSpPr>
              <p:spPr bwMode="auto">
                <a:xfrm>
                  <a:off x="163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78" name="Rectangle 42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79" name="Rectangle 43"/>
                <p:cNvSpPr>
                  <a:spLocks noChangeArrowheads="1"/>
                </p:cNvSpPr>
                <p:nvPr/>
              </p:nvSpPr>
              <p:spPr bwMode="auto">
                <a:xfrm>
                  <a:off x="163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80" name="Rectangle 44"/>
                <p:cNvSpPr>
                  <a:spLocks noChangeArrowheads="1"/>
                </p:cNvSpPr>
                <p:nvPr/>
              </p:nvSpPr>
              <p:spPr bwMode="auto">
                <a:xfrm>
                  <a:off x="1728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8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82" name="Rectangle 46"/>
                <p:cNvSpPr>
                  <a:spLocks noChangeArrowheads="1"/>
                </p:cNvSpPr>
                <p:nvPr/>
              </p:nvSpPr>
              <p:spPr bwMode="auto">
                <a:xfrm>
                  <a:off x="163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83" name="Rectangle 47"/>
                <p:cNvSpPr>
                  <a:spLocks noChangeArrowheads="1"/>
                </p:cNvSpPr>
                <p:nvPr/>
              </p:nvSpPr>
              <p:spPr bwMode="auto">
                <a:xfrm>
                  <a:off x="1824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84" name="Rectangle 48"/>
                <p:cNvSpPr>
                  <a:spLocks noChangeArrowheads="1"/>
                </p:cNvSpPr>
                <p:nvPr/>
              </p:nvSpPr>
              <p:spPr bwMode="auto">
                <a:xfrm>
                  <a:off x="1728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85" name="Rectangle 49"/>
                <p:cNvSpPr>
                  <a:spLocks noChangeArrowheads="1"/>
                </p:cNvSpPr>
                <p:nvPr/>
              </p:nvSpPr>
              <p:spPr bwMode="auto">
                <a:xfrm>
                  <a:off x="1824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70386" name="Line 50"/>
            <p:cNvSpPr>
              <a:spLocks noChangeShapeType="1"/>
            </p:cNvSpPr>
            <p:nvPr/>
          </p:nvSpPr>
          <p:spPr bwMode="auto">
            <a:xfrm>
              <a:off x="1152" y="2448"/>
              <a:ext cx="48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0388" name="Text Box 52"/>
          <p:cNvSpPr txBox="1">
            <a:spLocks noChangeArrowheads="1"/>
          </p:cNvSpPr>
          <p:nvPr/>
        </p:nvSpPr>
        <p:spPr bwMode="auto">
          <a:xfrm>
            <a:off x="685800" y="4495800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Cutoff=5</a:t>
            </a:r>
          </a:p>
        </p:txBody>
      </p:sp>
      <p:grpSp>
        <p:nvGrpSpPr>
          <p:cNvPr id="270389" name="Group 53"/>
          <p:cNvGrpSpPr>
            <a:grpSpLocks/>
          </p:cNvGrpSpPr>
          <p:nvPr/>
        </p:nvGrpSpPr>
        <p:grpSpPr bwMode="auto">
          <a:xfrm>
            <a:off x="3048000" y="4343400"/>
            <a:ext cx="1219200" cy="1781175"/>
            <a:chOff x="1920" y="2736"/>
            <a:chExt cx="768" cy="1122"/>
          </a:xfrm>
        </p:grpSpPr>
        <p:grpSp>
          <p:nvGrpSpPr>
            <p:cNvPr id="270390" name="Group 54"/>
            <p:cNvGrpSpPr>
              <a:grpSpLocks/>
            </p:cNvGrpSpPr>
            <p:nvPr/>
          </p:nvGrpSpPr>
          <p:grpSpPr bwMode="auto">
            <a:xfrm>
              <a:off x="2400" y="3360"/>
              <a:ext cx="288" cy="498"/>
              <a:chOff x="2400" y="3360"/>
              <a:chExt cx="288" cy="498"/>
            </a:xfrm>
          </p:grpSpPr>
          <p:sp>
            <p:nvSpPr>
              <p:cNvPr id="270391" name="Text Box 55"/>
              <p:cNvSpPr txBox="1">
                <a:spLocks noChangeArrowheads="1"/>
              </p:cNvSpPr>
              <p:nvPr/>
            </p:nvSpPr>
            <p:spPr bwMode="auto">
              <a:xfrm>
                <a:off x="2448" y="3608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</a:p>
            </p:txBody>
          </p:sp>
          <p:grpSp>
            <p:nvGrpSpPr>
              <p:cNvPr id="270392" name="Group 56"/>
              <p:cNvGrpSpPr>
                <a:grpSpLocks/>
              </p:cNvGrpSpPr>
              <p:nvPr/>
            </p:nvGrpSpPr>
            <p:grpSpPr bwMode="auto">
              <a:xfrm>
                <a:off x="2400" y="3360"/>
                <a:ext cx="288" cy="288"/>
                <a:chOff x="2400" y="3360"/>
                <a:chExt cx="288" cy="288"/>
              </a:xfrm>
            </p:grpSpPr>
            <p:sp>
              <p:nvSpPr>
                <p:cNvPr id="270393" name="Rectangle 57"/>
                <p:cNvSpPr>
                  <a:spLocks noChangeArrowheads="1"/>
                </p:cNvSpPr>
                <p:nvPr/>
              </p:nvSpPr>
              <p:spPr bwMode="auto">
                <a:xfrm>
                  <a:off x="2400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94" name="Rectangle 58"/>
                <p:cNvSpPr>
                  <a:spLocks noChangeArrowheads="1"/>
                </p:cNvSpPr>
                <p:nvPr/>
              </p:nvSpPr>
              <p:spPr bwMode="auto">
                <a:xfrm>
                  <a:off x="2496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95" name="Rectangle 59"/>
                <p:cNvSpPr>
                  <a:spLocks noChangeArrowheads="1"/>
                </p:cNvSpPr>
                <p:nvPr/>
              </p:nvSpPr>
              <p:spPr bwMode="auto">
                <a:xfrm>
                  <a:off x="2400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96" name="Rectangle 60"/>
                <p:cNvSpPr>
                  <a:spLocks noChangeArrowheads="1"/>
                </p:cNvSpPr>
                <p:nvPr/>
              </p:nvSpPr>
              <p:spPr bwMode="auto">
                <a:xfrm>
                  <a:off x="2496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97" name="Rectangle 61"/>
                <p:cNvSpPr>
                  <a:spLocks noChangeArrowheads="1"/>
                </p:cNvSpPr>
                <p:nvPr/>
              </p:nvSpPr>
              <p:spPr bwMode="auto">
                <a:xfrm>
                  <a:off x="2496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98" name="Rectangle 62"/>
                <p:cNvSpPr>
                  <a:spLocks noChangeArrowheads="1"/>
                </p:cNvSpPr>
                <p:nvPr/>
              </p:nvSpPr>
              <p:spPr bwMode="auto">
                <a:xfrm>
                  <a:off x="2400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399" name="Rectangle 63"/>
                <p:cNvSpPr>
                  <a:spLocks noChangeArrowheads="1"/>
                </p:cNvSpPr>
                <p:nvPr/>
              </p:nvSpPr>
              <p:spPr bwMode="auto">
                <a:xfrm>
                  <a:off x="2592" y="3456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400" name="Rectangle 64"/>
                <p:cNvSpPr>
                  <a:spLocks noChangeArrowheads="1"/>
                </p:cNvSpPr>
                <p:nvPr/>
              </p:nvSpPr>
              <p:spPr bwMode="auto">
                <a:xfrm>
                  <a:off x="2592" y="3552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401" name="Rectangle 65"/>
                <p:cNvSpPr>
                  <a:spLocks noChangeArrowheads="1"/>
                </p:cNvSpPr>
                <p:nvPr/>
              </p:nvSpPr>
              <p:spPr bwMode="auto">
                <a:xfrm>
                  <a:off x="2592" y="3360"/>
                  <a:ext cx="96" cy="9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70402" name="Line 66"/>
            <p:cNvSpPr>
              <a:spLocks noChangeShapeType="1"/>
            </p:cNvSpPr>
            <p:nvPr/>
          </p:nvSpPr>
          <p:spPr bwMode="auto">
            <a:xfrm>
              <a:off x="1920" y="273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0403" name="Group 67"/>
          <p:cNvGrpSpPr>
            <a:grpSpLocks/>
          </p:cNvGrpSpPr>
          <p:nvPr/>
        </p:nvGrpSpPr>
        <p:grpSpPr bwMode="auto">
          <a:xfrm>
            <a:off x="3048000" y="4114800"/>
            <a:ext cx="1219200" cy="776288"/>
            <a:chOff x="1920" y="2592"/>
            <a:chExt cx="768" cy="489"/>
          </a:xfrm>
        </p:grpSpPr>
        <p:grpSp>
          <p:nvGrpSpPr>
            <p:cNvPr id="270404" name="Group 68"/>
            <p:cNvGrpSpPr>
              <a:grpSpLocks/>
            </p:cNvGrpSpPr>
            <p:nvPr/>
          </p:nvGrpSpPr>
          <p:grpSpPr bwMode="auto">
            <a:xfrm>
              <a:off x="2400" y="2592"/>
              <a:ext cx="288" cy="489"/>
              <a:chOff x="2400" y="2592"/>
              <a:chExt cx="288" cy="489"/>
            </a:xfrm>
          </p:grpSpPr>
          <p:sp>
            <p:nvSpPr>
              <p:cNvPr id="270405" name="Rectangle 69"/>
              <p:cNvSpPr>
                <a:spLocks noChangeArrowheads="1"/>
              </p:cNvSpPr>
              <p:nvPr/>
            </p:nvSpPr>
            <p:spPr bwMode="auto">
              <a:xfrm>
                <a:off x="2400" y="259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06" name="Rectangle 70"/>
              <p:cNvSpPr>
                <a:spLocks noChangeArrowheads="1"/>
              </p:cNvSpPr>
              <p:nvPr/>
            </p:nvSpPr>
            <p:spPr bwMode="auto">
              <a:xfrm>
                <a:off x="2496" y="268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07" name="Rectangle 71"/>
              <p:cNvSpPr>
                <a:spLocks noChangeArrowheads="1"/>
              </p:cNvSpPr>
              <p:nvPr/>
            </p:nvSpPr>
            <p:spPr bwMode="auto">
              <a:xfrm>
                <a:off x="2400" y="268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08" name="Rectangle 72"/>
              <p:cNvSpPr>
                <a:spLocks noChangeArrowheads="1"/>
              </p:cNvSpPr>
              <p:nvPr/>
            </p:nvSpPr>
            <p:spPr bwMode="auto">
              <a:xfrm>
                <a:off x="2496" y="278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09" name="Rectangle 73"/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10" name="Rectangle 74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11" name="Rectangle 75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12" name="Rectangle 76"/>
              <p:cNvSpPr>
                <a:spLocks noChangeArrowheads="1"/>
              </p:cNvSpPr>
              <p:nvPr/>
            </p:nvSpPr>
            <p:spPr bwMode="auto">
              <a:xfrm>
                <a:off x="2592" y="278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13" name="Rectangle 77"/>
              <p:cNvSpPr>
                <a:spLocks noChangeArrowheads="1"/>
              </p:cNvSpPr>
              <p:nvPr/>
            </p:nvSpPr>
            <p:spPr bwMode="auto">
              <a:xfrm>
                <a:off x="2592" y="259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14" name="Text Box 78"/>
              <p:cNvSpPr txBox="1">
                <a:spLocks noChangeArrowheads="1"/>
              </p:cNvSpPr>
              <p:nvPr/>
            </p:nvSpPr>
            <p:spPr bwMode="auto">
              <a:xfrm>
                <a:off x="2456" y="283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70415" name="Line 79"/>
            <p:cNvSpPr>
              <a:spLocks noChangeShapeType="1"/>
            </p:cNvSpPr>
            <p:nvPr/>
          </p:nvSpPr>
          <p:spPr bwMode="auto">
            <a:xfrm>
              <a:off x="192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0416" name="Group 80"/>
          <p:cNvGrpSpPr>
            <a:grpSpLocks/>
          </p:cNvGrpSpPr>
          <p:nvPr/>
        </p:nvGrpSpPr>
        <p:grpSpPr bwMode="auto">
          <a:xfrm>
            <a:off x="4267200" y="4343400"/>
            <a:ext cx="1219200" cy="1081088"/>
            <a:chOff x="2688" y="2736"/>
            <a:chExt cx="768" cy="681"/>
          </a:xfrm>
        </p:grpSpPr>
        <p:grpSp>
          <p:nvGrpSpPr>
            <p:cNvPr id="270417" name="Group 81"/>
            <p:cNvGrpSpPr>
              <a:grpSpLocks/>
            </p:cNvGrpSpPr>
            <p:nvPr/>
          </p:nvGrpSpPr>
          <p:grpSpPr bwMode="auto">
            <a:xfrm>
              <a:off x="3168" y="2928"/>
              <a:ext cx="288" cy="489"/>
              <a:chOff x="3168" y="2928"/>
              <a:chExt cx="288" cy="489"/>
            </a:xfrm>
          </p:grpSpPr>
          <p:sp>
            <p:nvSpPr>
              <p:cNvPr id="270418" name="Text Box 82"/>
              <p:cNvSpPr txBox="1">
                <a:spLocks noChangeArrowheads="1"/>
              </p:cNvSpPr>
              <p:nvPr/>
            </p:nvSpPr>
            <p:spPr bwMode="auto">
              <a:xfrm>
                <a:off x="3224" y="3167"/>
                <a:ext cx="203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7</a:t>
                </a:r>
              </a:p>
            </p:txBody>
          </p:sp>
          <p:sp>
            <p:nvSpPr>
              <p:cNvPr id="270419" name="Rectangle 83"/>
              <p:cNvSpPr>
                <a:spLocks noChangeArrowheads="1"/>
              </p:cNvSpPr>
              <p:nvPr/>
            </p:nvSpPr>
            <p:spPr bwMode="auto">
              <a:xfrm>
                <a:off x="3168" y="29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20" name="Rectangle 84"/>
              <p:cNvSpPr>
                <a:spLocks noChangeArrowheads="1"/>
              </p:cNvSpPr>
              <p:nvPr/>
            </p:nvSpPr>
            <p:spPr bwMode="auto">
              <a:xfrm>
                <a:off x="3264" y="30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21" name="Rectangle 85"/>
              <p:cNvSpPr>
                <a:spLocks noChangeArrowheads="1"/>
              </p:cNvSpPr>
              <p:nvPr/>
            </p:nvSpPr>
            <p:spPr bwMode="auto">
              <a:xfrm>
                <a:off x="3168" y="30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22" name="Rectangle 86"/>
              <p:cNvSpPr>
                <a:spLocks noChangeArrowheads="1"/>
              </p:cNvSpPr>
              <p:nvPr/>
            </p:nvSpPr>
            <p:spPr bwMode="auto">
              <a:xfrm>
                <a:off x="3360" y="3024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23" name="Rectangle 87"/>
              <p:cNvSpPr>
                <a:spLocks noChangeArrowheads="1"/>
              </p:cNvSpPr>
              <p:nvPr/>
            </p:nvSpPr>
            <p:spPr bwMode="auto">
              <a:xfrm>
                <a:off x="3168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24" name="Rectangle 8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25" name="Rectangle 89"/>
              <p:cNvSpPr>
                <a:spLocks noChangeArrowheads="1"/>
              </p:cNvSpPr>
              <p:nvPr/>
            </p:nvSpPr>
            <p:spPr bwMode="auto">
              <a:xfrm>
                <a:off x="3360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26" name="Rectangle 90"/>
              <p:cNvSpPr>
                <a:spLocks noChangeArrowheads="1"/>
              </p:cNvSpPr>
              <p:nvPr/>
            </p:nvSpPr>
            <p:spPr bwMode="auto">
              <a:xfrm>
                <a:off x="3264" y="292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27" name="Rectangle 91"/>
              <p:cNvSpPr>
                <a:spLocks noChangeArrowheads="1"/>
              </p:cNvSpPr>
              <p:nvPr/>
            </p:nvSpPr>
            <p:spPr bwMode="auto">
              <a:xfrm>
                <a:off x="3264" y="3120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0428" name="Line 92"/>
            <p:cNvSpPr>
              <a:spLocks noChangeShapeType="1"/>
            </p:cNvSpPr>
            <p:nvPr/>
          </p:nvSpPr>
          <p:spPr bwMode="auto">
            <a:xfrm>
              <a:off x="2688" y="2736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0429" name="Group 93"/>
          <p:cNvGrpSpPr>
            <a:grpSpLocks/>
          </p:cNvGrpSpPr>
          <p:nvPr/>
        </p:nvGrpSpPr>
        <p:grpSpPr bwMode="auto">
          <a:xfrm>
            <a:off x="4267200" y="3733800"/>
            <a:ext cx="1219200" cy="776288"/>
            <a:chOff x="2688" y="2352"/>
            <a:chExt cx="768" cy="489"/>
          </a:xfrm>
        </p:grpSpPr>
        <p:grpSp>
          <p:nvGrpSpPr>
            <p:cNvPr id="270430" name="Group 94"/>
            <p:cNvGrpSpPr>
              <a:grpSpLocks/>
            </p:cNvGrpSpPr>
            <p:nvPr/>
          </p:nvGrpSpPr>
          <p:grpSpPr bwMode="auto">
            <a:xfrm>
              <a:off x="3168" y="2352"/>
              <a:ext cx="288" cy="489"/>
              <a:chOff x="3168" y="2352"/>
              <a:chExt cx="288" cy="489"/>
            </a:xfrm>
          </p:grpSpPr>
          <p:sp>
            <p:nvSpPr>
              <p:cNvPr id="270431" name="Rectangle 95"/>
              <p:cNvSpPr>
                <a:spLocks noChangeArrowheads="1"/>
              </p:cNvSpPr>
              <p:nvPr/>
            </p:nvSpPr>
            <p:spPr bwMode="auto">
              <a:xfrm>
                <a:off x="3264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32" name="Rectangle 96"/>
              <p:cNvSpPr>
                <a:spLocks noChangeArrowheads="1"/>
              </p:cNvSpPr>
              <p:nvPr/>
            </p:nvSpPr>
            <p:spPr bwMode="auto">
              <a:xfrm>
                <a:off x="3264" y="244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33" name="Rectangle 97"/>
              <p:cNvSpPr>
                <a:spLocks noChangeArrowheads="1"/>
              </p:cNvSpPr>
              <p:nvPr/>
            </p:nvSpPr>
            <p:spPr bwMode="auto">
              <a:xfrm>
                <a:off x="3168" y="2448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34" name="Rectangle 98"/>
              <p:cNvSpPr>
                <a:spLocks noChangeArrowheads="1"/>
              </p:cNvSpPr>
              <p:nvPr/>
            </p:nvSpPr>
            <p:spPr bwMode="auto">
              <a:xfrm>
                <a:off x="3264" y="254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35" name="Rectangle 99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36" name="Rectangle 100"/>
              <p:cNvSpPr>
                <a:spLocks noChangeArrowheads="1"/>
              </p:cNvSpPr>
              <p:nvPr/>
            </p:nvSpPr>
            <p:spPr bwMode="auto">
              <a:xfrm>
                <a:off x="3168" y="254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37" name="Rectangle 101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38" name="Rectangle 102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39" name="Rectangle 103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40" name="Text Box 104"/>
              <p:cNvSpPr txBox="1">
                <a:spLocks noChangeArrowheads="1"/>
              </p:cNvSpPr>
              <p:nvPr/>
            </p:nvSpPr>
            <p:spPr bwMode="auto">
              <a:xfrm>
                <a:off x="3224" y="259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70441" name="Line 105"/>
            <p:cNvSpPr>
              <a:spLocks noChangeShapeType="1"/>
            </p:cNvSpPr>
            <p:nvPr/>
          </p:nvSpPr>
          <p:spPr bwMode="auto">
            <a:xfrm flipV="1">
              <a:off x="2688" y="2496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0442" name="Group 106"/>
          <p:cNvGrpSpPr>
            <a:grpSpLocks/>
          </p:cNvGrpSpPr>
          <p:nvPr/>
        </p:nvGrpSpPr>
        <p:grpSpPr bwMode="auto">
          <a:xfrm>
            <a:off x="5486400" y="3733800"/>
            <a:ext cx="1219200" cy="776288"/>
            <a:chOff x="3456" y="2352"/>
            <a:chExt cx="768" cy="489"/>
          </a:xfrm>
        </p:grpSpPr>
        <p:grpSp>
          <p:nvGrpSpPr>
            <p:cNvPr id="270443" name="Group 107"/>
            <p:cNvGrpSpPr>
              <a:grpSpLocks/>
            </p:cNvGrpSpPr>
            <p:nvPr/>
          </p:nvGrpSpPr>
          <p:grpSpPr bwMode="auto">
            <a:xfrm>
              <a:off x="3936" y="2352"/>
              <a:ext cx="288" cy="489"/>
              <a:chOff x="3936" y="2352"/>
              <a:chExt cx="288" cy="489"/>
            </a:xfrm>
          </p:grpSpPr>
          <p:sp>
            <p:nvSpPr>
              <p:cNvPr id="270444" name="Rectangle 108"/>
              <p:cNvSpPr>
                <a:spLocks noChangeArrowheads="1"/>
              </p:cNvSpPr>
              <p:nvPr/>
            </p:nvSpPr>
            <p:spPr bwMode="auto">
              <a:xfrm>
                <a:off x="4032" y="2352"/>
                <a:ext cx="96" cy="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45" name="Rectangle 109"/>
              <p:cNvSpPr>
                <a:spLocks noChangeArrowheads="1"/>
              </p:cNvSpPr>
              <p:nvPr/>
            </p:nvSpPr>
            <p:spPr bwMode="auto">
              <a:xfrm>
                <a:off x="4032" y="2448"/>
                <a:ext cx="96" cy="96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46" name="Rectangle 110"/>
              <p:cNvSpPr>
                <a:spLocks noChangeArrowheads="1"/>
              </p:cNvSpPr>
              <p:nvPr/>
            </p:nvSpPr>
            <p:spPr bwMode="auto">
              <a:xfrm>
                <a:off x="3936" y="2352"/>
                <a:ext cx="96" cy="9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47" name="Rectangle 111"/>
              <p:cNvSpPr>
                <a:spLocks noChangeArrowheads="1"/>
              </p:cNvSpPr>
              <p:nvPr/>
            </p:nvSpPr>
            <p:spPr bwMode="auto">
              <a:xfrm>
                <a:off x="4032" y="254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48" name="Rectangle 112"/>
              <p:cNvSpPr>
                <a:spLocks noChangeArrowheads="1"/>
              </p:cNvSpPr>
              <p:nvPr/>
            </p:nvSpPr>
            <p:spPr bwMode="auto">
              <a:xfrm>
                <a:off x="4128" y="2448"/>
                <a:ext cx="96" cy="9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49" name="Rectangle 113"/>
              <p:cNvSpPr>
                <a:spLocks noChangeArrowheads="1"/>
              </p:cNvSpPr>
              <p:nvPr/>
            </p:nvSpPr>
            <p:spPr bwMode="auto">
              <a:xfrm>
                <a:off x="3936" y="2544"/>
                <a:ext cx="96" cy="96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50" name="Rectangle 114"/>
              <p:cNvSpPr>
                <a:spLocks noChangeArrowheads="1"/>
              </p:cNvSpPr>
              <p:nvPr/>
            </p:nvSpPr>
            <p:spPr bwMode="auto">
              <a:xfrm>
                <a:off x="3936" y="2448"/>
                <a:ext cx="96" cy="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51" name="Rectangle 115"/>
              <p:cNvSpPr>
                <a:spLocks noChangeArrowheads="1"/>
              </p:cNvSpPr>
              <p:nvPr/>
            </p:nvSpPr>
            <p:spPr bwMode="auto">
              <a:xfrm>
                <a:off x="4128" y="2544"/>
                <a:ext cx="96" cy="96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52" name="Rectangle 116"/>
              <p:cNvSpPr>
                <a:spLocks noChangeArrowheads="1"/>
              </p:cNvSpPr>
              <p:nvPr/>
            </p:nvSpPr>
            <p:spPr bwMode="auto">
              <a:xfrm>
                <a:off x="4128" y="235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453" name="Text Box 117"/>
              <p:cNvSpPr txBox="1">
                <a:spLocks noChangeArrowheads="1"/>
              </p:cNvSpPr>
              <p:nvPr/>
            </p:nvSpPr>
            <p:spPr bwMode="auto">
              <a:xfrm>
                <a:off x="3992" y="2591"/>
                <a:ext cx="20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5</a:t>
                </a:r>
              </a:p>
            </p:txBody>
          </p:sp>
        </p:grpSp>
        <p:sp>
          <p:nvSpPr>
            <p:cNvPr id="270454" name="Line 118"/>
            <p:cNvSpPr>
              <a:spLocks noChangeShapeType="1"/>
            </p:cNvSpPr>
            <p:nvPr/>
          </p:nvSpPr>
          <p:spPr bwMode="auto">
            <a:xfrm>
              <a:off x="3456" y="24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0455" name="Line 119"/>
          <p:cNvSpPr>
            <a:spLocks noChangeShapeType="1"/>
          </p:cNvSpPr>
          <p:nvPr/>
        </p:nvSpPr>
        <p:spPr bwMode="auto">
          <a:xfrm>
            <a:off x="6705600" y="3962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0456" name="Text Box 120"/>
          <p:cNvSpPr txBox="1">
            <a:spLocks noChangeArrowheads="1"/>
          </p:cNvSpPr>
          <p:nvPr/>
        </p:nvSpPr>
        <p:spPr bwMode="auto">
          <a:xfrm>
            <a:off x="3749675" y="838200"/>
            <a:ext cx="5318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6600"/>
                </a:solidFill>
              </a:rPr>
              <a:t>f(N) = g(N) + h(N) </a:t>
            </a:r>
          </a:p>
          <a:p>
            <a:r>
              <a:rPr lang="en-US">
                <a:solidFill>
                  <a:srgbClr val="CC6600"/>
                </a:solidFill>
              </a:rPr>
              <a:t>with h(N) = number of misplaced tiles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A75C-F675-4D86-A41D-634A82DF47CA}" type="slidenum">
              <a:rPr lang="ar-SA"/>
              <a:pPr/>
              <a:t>81</a:t>
            </a:fld>
            <a:endParaRPr lang="en-GB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to Use Search Techniques</a:t>
            </a:r>
            <a:endParaRPr lang="en-GB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search space is small, and</a:t>
            </a:r>
          </a:p>
          <a:p>
            <a:pPr lvl="1">
              <a:lnSpc>
                <a:spcPct val="90000"/>
              </a:lnSpc>
            </a:pPr>
            <a:r>
              <a:rPr lang="en-US"/>
              <a:t>There are no other available techniques, or</a:t>
            </a:r>
          </a:p>
          <a:p>
            <a:pPr lvl="1">
              <a:lnSpc>
                <a:spcPct val="90000"/>
              </a:lnSpc>
            </a:pPr>
            <a:r>
              <a:rPr lang="en-US"/>
              <a:t>It is not worth the effort to develop a more efficient technique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 The search space is large, and</a:t>
            </a:r>
          </a:p>
          <a:p>
            <a:pPr lvl="1">
              <a:lnSpc>
                <a:spcPct val="90000"/>
              </a:lnSpc>
            </a:pPr>
            <a:r>
              <a:rPr lang="en-US"/>
              <a:t>There is no other available techniques, and</a:t>
            </a:r>
          </a:p>
          <a:p>
            <a:pPr lvl="1">
              <a:lnSpc>
                <a:spcPct val="90000"/>
              </a:lnSpc>
            </a:pPr>
            <a:r>
              <a:rPr lang="en-US"/>
              <a:t>There exist “</a:t>
            </a:r>
            <a:r>
              <a:rPr lang="en-US">
                <a:solidFill>
                  <a:schemeClr val="hlink"/>
                </a:solidFill>
              </a:rPr>
              <a:t>good</a:t>
            </a:r>
            <a:r>
              <a:rPr lang="en-US"/>
              <a:t>” heuristics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0A3D-9B62-4F26-B60F-51E859E37C12}" type="slidenum">
              <a:rPr lang="ar-SA"/>
              <a:pPr/>
              <a:t>82</a:t>
            </a:fld>
            <a:endParaRPr lang="en-GB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  <a:endParaRPr lang="en-GB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Frustration with </a:t>
            </a:r>
            <a:r>
              <a:rPr lang="en-US" sz="2800" i="1">
                <a:latin typeface="Times New Roman" pitchFamily="18" charset="0"/>
              </a:rPr>
              <a:t>uninformed</a:t>
            </a:r>
            <a:r>
              <a:rPr lang="en-US" sz="2800">
                <a:latin typeface="Times New Roman" pitchFamily="18" charset="0"/>
              </a:rPr>
              <a:t> search led to the idea of using domain specific knowledge in a search so that one can intelligently explore only the relevant part of the search space that has a good chance of containing the goal state. These new techniques are called informed (heuristic) search strategies.</a:t>
            </a:r>
          </a:p>
          <a:p>
            <a:pPr>
              <a:lnSpc>
                <a:spcPct val="90000"/>
              </a:lnSpc>
            </a:pPr>
            <a:endParaRPr lang="en-US" sz="280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Even though heuristics improve the performance of informed search algorithms, they are still time consuming especially for large size instances.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B652-C55D-48A1-80B0-503DA3C215F7}" type="slidenum">
              <a:rPr lang="ar-SA"/>
              <a:pPr/>
              <a:t>9</a:t>
            </a:fld>
            <a:endParaRPr lang="en-GB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4313"/>
            <a:ext cx="7793038" cy="1462087"/>
          </a:xfrm>
        </p:spPr>
        <p:txBody>
          <a:bodyPr/>
          <a:lstStyle/>
          <a:p>
            <a:r>
              <a:rPr lang="en-US" sz="3000"/>
              <a:t>Approach 3: </a:t>
            </a:r>
            <a:r>
              <a:rPr lang="en-US" sz="3000" i="1"/>
              <a:t>f </a:t>
            </a:r>
            <a:r>
              <a:rPr lang="en-US" sz="3000"/>
              <a:t>measures the total cost of the solution path (Admissible Heuristic Functions)</a:t>
            </a:r>
            <a:endParaRPr lang="en-GB" sz="3000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8610600" cy="4343400"/>
          </a:xfrm>
        </p:spPr>
        <p:txBody>
          <a:bodyPr/>
          <a:lstStyle/>
          <a:p>
            <a:r>
              <a:rPr lang="en-US" sz="2300" dirty="0">
                <a:latin typeface="Times New Roman" pitchFamily="18" charset="0"/>
              </a:rPr>
              <a:t>A heuristic function </a:t>
            </a:r>
            <a:r>
              <a:rPr lang="en-US" sz="2300" i="1" dirty="0">
                <a:latin typeface="Times New Roman" pitchFamily="18" charset="0"/>
              </a:rPr>
              <a:t>f(n) = g(n) + h(n)</a:t>
            </a:r>
            <a:r>
              <a:rPr lang="en-US" sz="2300" dirty="0">
                <a:latin typeface="Times New Roman" pitchFamily="18" charset="0"/>
              </a:rPr>
              <a:t> is admissible if </a:t>
            </a:r>
            <a:r>
              <a:rPr lang="en-US" sz="2300" i="1" dirty="0">
                <a:latin typeface="Times New Roman" pitchFamily="18" charset="0"/>
              </a:rPr>
              <a:t>h(n)</a:t>
            </a:r>
            <a:r>
              <a:rPr lang="en-US" sz="2300" dirty="0">
                <a:latin typeface="Times New Roman" pitchFamily="18" charset="0"/>
              </a:rPr>
              <a:t> </a:t>
            </a:r>
            <a:r>
              <a:rPr lang="en-US" sz="2300" b="1" dirty="0">
                <a:latin typeface="Times New Roman" pitchFamily="18" charset="0"/>
              </a:rPr>
              <a:t>never</a:t>
            </a:r>
            <a:r>
              <a:rPr lang="en-US" sz="2300" dirty="0">
                <a:latin typeface="Times New Roman" pitchFamily="18" charset="0"/>
              </a:rPr>
              <a:t> overestimates the cost to reach the goal.</a:t>
            </a:r>
          </a:p>
          <a:p>
            <a:pPr lvl="1"/>
            <a:r>
              <a:rPr lang="en-US" sz="2000" dirty="0">
                <a:latin typeface="Times New Roman" pitchFamily="18" charset="0"/>
              </a:rPr>
              <a:t>Admissible heuristics are “optimistic”: “the cost is not that much …”</a:t>
            </a:r>
          </a:p>
          <a:p>
            <a:r>
              <a:rPr lang="en-US" sz="2300" dirty="0">
                <a:latin typeface="Times New Roman" pitchFamily="18" charset="0"/>
              </a:rPr>
              <a:t>However, </a:t>
            </a:r>
            <a:r>
              <a:rPr lang="en-US" sz="2300" i="1" dirty="0">
                <a:latin typeface="Times New Roman" pitchFamily="18" charset="0"/>
              </a:rPr>
              <a:t>g(n)</a:t>
            </a:r>
            <a:r>
              <a:rPr lang="en-US" sz="2300" dirty="0">
                <a:latin typeface="Times New Roman" pitchFamily="18" charset="0"/>
              </a:rPr>
              <a:t> is the exact cost to reach node </a:t>
            </a:r>
            <a:r>
              <a:rPr lang="en-US" sz="2300" i="1" dirty="0">
                <a:latin typeface="Times New Roman" pitchFamily="18" charset="0"/>
              </a:rPr>
              <a:t>n</a:t>
            </a:r>
            <a:r>
              <a:rPr lang="en-US" sz="2300" dirty="0">
                <a:latin typeface="Times New Roman" pitchFamily="18" charset="0"/>
              </a:rPr>
              <a:t> from the initial state.</a:t>
            </a:r>
          </a:p>
          <a:p>
            <a:r>
              <a:rPr lang="en-US" sz="2300" dirty="0">
                <a:latin typeface="Times New Roman" pitchFamily="18" charset="0"/>
              </a:rPr>
              <a:t>Therefore, </a:t>
            </a:r>
            <a:r>
              <a:rPr lang="en-US" sz="2300" i="1" dirty="0">
                <a:latin typeface="Times New Roman" pitchFamily="18" charset="0"/>
              </a:rPr>
              <a:t>f(n)</a:t>
            </a:r>
            <a:r>
              <a:rPr lang="en-US" sz="2300" dirty="0">
                <a:latin typeface="Times New Roman" pitchFamily="18" charset="0"/>
              </a:rPr>
              <a:t> never over-estimate the true cost to reach the goal state through node </a:t>
            </a:r>
            <a:r>
              <a:rPr lang="en-US" sz="2300" i="1" dirty="0">
                <a:latin typeface="Times New Roman" pitchFamily="18" charset="0"/>
              </a:rPr>
              <a:t>n</a:t>
            </a:r>
            <a:r>
              <a:rPr lang="en-US" sz="2300" dirty="0">
                <a:latin typeface="Times New Roman" pitchFamily="18" charset="0"/>
              </a:rPr>
              <a:t>.</a:t>
            </a:r>
          </a:p>
          <a:p>
            <a:r>
              <a:rPr lang="en-US" sz="2300" dirty="0">
                <a:solidFill>
                  <a:srgbClr val="971103"/>
                </a:solidFill>
                <a:latin typeface="Times New Roman" pitchFamily="18" charset="0"/>
              </a:rPr>
              <a:t>Theorem: A search is optimal if </a:t>
            </a:r>
            <a:r>
              <a:rPr lang="en-US" sz="2300" i="1" dirty="0">
                <a:solidFill>
                  <a:srgbClr val="971103"/>
                </a:solidFill>
                <a:latin typeface="Times New Roman" pitchFamily="18" charset="0"/>
              </a:rPr>
              <a:t>h(n)</a:t>
            </a:r>
            <a:r>
              <a:rPr lang="en-US" sz="2300" dirty="0">
                <a:solidFill>
                  <a:srgbClr val="971103"/>
                </a:solidFill>
                <a:latin typeface="Times New Roman" pitchFamily="18" charset="0"/>
              </a:rPr>
              <a:t> is admissible.</a:t>
            </a:r>
          </a:p>
          <a:p>
            <a:pPr lvl="1"/>
            <a:r>
              <a:rPr lang="en-US" sz="2000" dirty="0">
                <a:solidFill>
                  <a:srgbClr val="971103"/>
                </a:solidFill>
                <a:latin typeface="Times New Roman" pitchFamily="18" charset="0"/>
              </a:rPr>
              <a:t>i</a:t>
            </a:r>
            <a:r>
              <a:rPr lang="en-US" sz="2000" dirty="0" smtClean="0">
                <a:solidFill>
                  <a:srgbClr val="971103"/>
                </a:solidFill>
                <a:latin typeface="Times New Roman" pitchFamily="18" charset="0"/>
              </a:rPr>
              <a:t>.e</a:t>
            </a:r>
            <a:r>
              <a:rPr lang="en-US" sz="2000" dirty="0">
                <a:solidFill>
                  <a:srgbClr val="971103"/>
                </a:solidFill>
                <a:latin typeface="Times New Roman" pitchFamily="18" charset="0"/>
              </a:rPr>
              <a:t>. The search using </a:t>
            </a:r>
            <a:r>
              <a:rPr lang="en-US" sz="2000" i="1" dirty="0">
                <a:solidFill>
                  <a:srgbClr val="971103"/>
                </a:solidFill>
                <a:latin typeface="Times New Roman" pitchFamily="18" charset="0"/>
              </a:rPr>
              <a:t>h(n)</a:t>
            </a:r>
            <a:r>
              <a:rPr lang="en-US" sz="2000" dirty="0">
                <a:solidFill>
                  <a:srgbClr val="971103"/>
                </a:solidFill>
                <a:latin typeface="Times New Roman" pitchFamily="18" charset="0"/>
              </a:rPr>
              <a:t> returns an optimal solution.</a:t>
            </a:r>
          </a:p>
          <a:p>
            <a:r>
              <a:rPr lang="en-US" sz="2300" dirty="0">
                <a:solidFill>
                  <a:srgbClr val="971103"/>
                </a:solidFill>
                <a:latin typeface="Times New Roman" pitchFamily="18" charset="0"/>
              </a:rPr>
              <a:t>Given </a:t>
            </a:r>
            <a:r>
              <a:rPr lang="en-US" sz="2300" i="1" dirty="0">
                <a:solidFill>
                  <a:srgbClr val="971103"/>
                </a:solidFill>
                <a:latin typeface="Times New Roman" pitchFamily="18" charset="0"/>
              </a:rPr>
              <a:t>h</a:t>
            </a:r>
            <a:r>
              <a:rPr lang="en-US" sz="2300" i="1" baseline="-25000" dirty="0">
                <a:solidFill>
                  <a:srgbClr val="971103"/>
                </a:solidFill>
                <a:latin typeface="Times New Roman" pitchFamily="18" charset="0"/>
              </a:rPr>
              <a:t>2</a:t>
            </a:r>
            <a:r>
              <a:rPr lang="en-US" sz="2300" i="1" dirty="0">
                <a:solidFill>
                  <a:srgbClr val="971103"/>
                </a:solidFill>
                <a:latin typeface="Times New Roman" pitchFamily="18" charset="0"/>
              </a:rPr>
              <a:t>(n) &gt; h</a:t>
            </a:r>
            <a:r>
              <a:rPr lang="en-US" sz="2300" i="1" baseline="-25000" dirty="0">
                <a:solidFill>
                  <a:srgbClr val="971103"/>
                </a:solidFill>
                <a:latin typeface="Times New Roman" pitchFamily="18" charset="0"/>
              </a:rPr>
              <a:t>1</a:t>
            </a:r>
            <a:r>
              <a:rPr lang="en-US" sz="2300" i="1" dirty="0">
                <a:solidFill>
                  <a:srgbClr val="971103"/>
                </a:solidFill>
                <a:latin typeface="Times New Roman" pitchFamily="18" charset="0"/>
              </a:rPr>
              <a:t>(n) </a:t>
            </a:r>
            <a:r>
              <a:rPr lang="en-US" sz="2300" dirty="0">
                <a:solidFill>
                  <a:srgbClr val="971103"/>
                </a:solidFill>
                <a:latin typeface="Times New Roman" pitchFamily="18" charset="0"/>
              </a:rPr>
              <a:t>for all </a:t>
            </a:r>
            <a:r>
              <a:rPr lang="en-US" sz="2300" i="1" dirty="0">
                <a:solidFill>
                  <a:srgbClr val="971103"/>
                </a:solidFill>
                <a:latin typeface="Times New Roman" pitchFamily="18" charset="0"/>
              </a:rPr>
              <a:t>n, </a:t>
            </a:r>
            <a:r>
              <a:rPr lang="en-US" sz="2300" dirty="0">
                <a:solidFill>
                  <a:srgbClr val="971103"/>
                </a:solidFill>
                <a:latin typeface="Times New Roman" pitchFamily="18" charset="0"/>
              </a:rPr>
              <a:t>it’s always more </a:t>
            </a:r>
            <a:r>
              <a:rPr lang="en-US" sz="2300" u="sng" dirty="0">
                <a:solidFill>
                  <a:srgbClr val="971103"/>
                </a:solidFill>
                <a:latin typeface="Times New Roman" pitchFamily="18" charset="0"/>
              </a:rPr>
              <a:t>efficient</a:t>
            </a:r>
            <a:r>
              <a:rPr lang="en-US" sz="2300" dirty="0">
                <a:solidFill>
                  <a:srgbClr val="971103"/>
                </a:solidFill>
                <a:latin typeface="Times New Roman" pitchFamily="18" charset="0"/>
              </a:rPr>
              <a:t> to use </a:t>
            </a:r>
            <a:r>
              <a:rPr lang="en-US" sz="2300" i="1" dirty="0">
                <a:solidFill>
                  <a:srgbClr val="971103"/>
                </a:solidFill>
                <a:latin typeface="Times New Roman" pitchFamily="18" charset="0"/>
              </a:rPr>
              <a:t>h</a:t>
            </a:r>
            <a:r>
              <a:rPr lang="en-US" sz="2300" i="1" baseline="-25000" dirty="0">
                <a:solidFill>
                  <a:srgbClr val="971103"/>
                </a:solidFill>
                <a:latin typeface="Times New Roman" pitchFamily="18" charset="0"/>
              </a:rPr>
              <a:t>2</a:t>
            </a:r>
            <a:r>
              <a:rPr lang="en-US" sz="2300" i="1" dirty="0">
                <a:solidFill>
                  <a:srgbClr val="971103"/>
                </a:solidFill>
                <a:latin typeface="Times New Roman" pitchFamily="18" charset="0"/>
              </a:rPr>
              <a:t>(n).</a:t>
            </a:r>
          </a:p>
          <a:p>
            <a:pPr lvl="1"/>
            <a:r>
              <a:rPr lang="en-US" sz="2000" i="1" dirty="0">
                <a:solidFill>
                  <a:srgbClr val="971103"/>
                </a:solidFill>
                <a:latin typeface="Times New Roman" pitchFamily="18" charset="0"/>
              </a:rPr>
              <a:t>h</a:t>
            </a:r>
            <a:r>
              <a:rPr lang="en-US" sz="2000" i="1" baseline="-25000" dirty="0">
                <a:solidFill>
                  <a:srgbClr val="971103"/>
                </a:solidFill>
                <a:latin typeface="Times New Roman" pitchFamily="18" charset="0"/>
              </a:rPr>
              <a:t>2</a:t>
            </a:r>
            <a:r>
              <a:rPr lang="en-US" sz="2000" i="1" dirty="0">
                <a:solidFill>
                  <a:srgbClr val="971103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971103"/>
                </a:solidFill>
                <a:latin typeface="Times New Roman" pitchFamily="18" charset="0"/>
              </a:rPr>
              <a:t>is more realistic than </a:t>
            </a:r>
            <a:r>
              <a:rPr lang="en-US" sz="2000" i="1" dirty="0">
                <a:solidFill>
                  <a:srgbClr val="971103"/>
                </a:solidFill>
                <a:latin typeface="Times New Roman" pitchFamily="18" charset="0"/>
              </a:rPr>
              <a:t>h</a:t>
            </a:r>
            <a:r>
              <a:rPr lang="en-US" sz="2000" i="1" baseline="-25000" dirty="0">
                <a:solidFill>
                  <a:srgbClr val="971103"/>
                </a:solidFill>
                <a:latin typeface="Times New Roman" pitchFamily="18" charset="0"/>
              </a:rPr>
              <a:t>1 </a:t>
            </a:r>
            <a:r>
              <a:rPr lang="en-US" sz="2000" i="1" dirty="0">
                <a:solidFill>
                  <a:srgbClr val="971103"/>
                </a:solidFill>
                <a:latin typeface="Times New Roman" pitchFamily="18" charset="0"/>
              </a:rPr>
              <a:t>(more informed)</a:t>
            </a:r>
            <a:r>
              <a:rPr lang="en-US" sz="2000" dirty="0">
                <a:solidFill>
                  <a:srgbClr val="971103"/>
                </a:solidFill>
                <a:latin typeface="Times New Roman" pitchFamily="18" charset="0"/>
              </a:rPr>
              <a:t>, though both are optimistic.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sion">
  <a:themeElements>
    <a:clrScheme name="Fusion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698FDF180FA49940FB60126EF34C5" ma:contentTypeVersion="1" ma:contentTypeDescription="Create a new document." ma:contentTypeScope="" ma:versionID="eede60e21b1c34709fd89dfb134f430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131E4D3-7706-40AC-BE1A-6727B8B94A1A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F0113B19-941E-4345-894D-DCF87A1FA5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B5365C-E17A-48DD-9721-B7E9771FA0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2001</TotalTime>
  <Words>3589</Words>
  <Application>Microsoft Office PowerPoint</Application>
  <PresentationFormat>On-screen Show (4:3)</PresentationFormat>
  <Paragraphs>1513</Paragraphs>
  <Slides>82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3" baseType="lpstr">
      <vt:lpstr>Fusion</vt:lpstr>
      <vt:lpstr>Artificial Intelligence Problem solving by searching </vt:lpstr>
      <vt:lpstr>Problem Solving by Searching  Search Methods :    informed (Heuristic) search</vt:lpstr>
      <vt:lpstr>Using problem specific knowledge to aid searching</vt:lpstr>
      <vt:lpstr>Using problem specific knowledge to aid searching</vt:lpstr>
      <vt:lpstr>More formally, why heuristic functions work?</vt:lpstr>
      <vt:lpstr>Heuristic Functions</vt:lpstr>
      <vt:lpstr>Approach 1: f  Measures the Value of the Current State</vt:lpstr>
      <vt:lpstr>Approach 2: f  Measures the Cost to the Goal</vt:lpstr>
      <vt:lpstr>Approach 3: f measures the total cost of the solution path (Admissible Heuristic Functions)</vt:lpstr>
      <vt:lpstr>Traditional informed search strategies</vt:lpstr>
      <vt:lpstr>Informed Search Strategies</vt:lpstr>
      <vt:lpstr>An implementation of Best First Search</vt:lpstr>
      <vt:lpstr>Informed Search Strategies</vt:lpstr>
      <vt:lpstr>Greedy Search</vt:lpstr>
      <vt:lpstr>Greedy Search</vt:lpstr>
      <vt:lpstr>Greedy Search</vt:lpstr>
      <vt:lpstr>Greedy Search</vt:lpstr>
      <vt:lpstr>Greedy Search</vt:lpstr>
      <vt:lpstr>Greedy Search</vt:lpstr>
      <vt:lpstr>Greedy Search</vt:lpstr>
      <vt:lpstr>Greedy Search</vt:lpstr>
      <vt:lpstr>Greedy Search</vt:lpstr>
      <vt:lpstr>Greedy Search</vt:lpstr>
      <vt:lpstr>Greedy Search: Tree Search</vt:lpstr>
      <vt:lpstr>Greedy Search: Tree Search</vt:lpstr>
      <vt:lpstr>Greedy Search: Tree Search</vt:lpstr>
      <vt:lpstr>Greedy Search: Tree Search</vt:lpstr>
      <vt:lpstr>Greedy Search: Tree Search</vt:lpstr>
      <vt:lpstr>Greedy Search: Optimal ?</vt:lpstr>
      <vt:lpstr>Greedy Search: Complete ?</vt:lpstr>
      <vt:lpstr>Greedy Search: Tree Search</vt:lpstr>
      <vt:lpstr>Greedy Search: Tree Search</vt:lpstr>
      <vt:lpstr>Greedy Search: Tree Search</vt:lpstr>
      <vt:lpstr>Greedy Search: Tree Search</vt:lpstr>
      <vt:lpstr>Greedy Search: Tree Search</vt:lpstr>
      <vt:lpstr>Greedy Search: Tree Search</vt:lpstr>
      <vt:lpstr>Greedy Search: Time and Space Complexity ?</vt:lpstr>
      <vt:lpstr>Informed Search Strategies</vt:lpstr>
      <vt:lpstr>A* (A Star) </vt:lpstr>
      <vt:lpstr>A* (A Star) </vt:lpstr>
      <vt:lpstr>A* (A Star) </vt:lpstr>
      <vt:lpstr>A* Search</vt:lpstr>
      <vt:lpstr>A* Search: Tree Search</vt:lpstr>
      <vt:lpstr>A* Search: Tree Search</vt:lpstr>
      <vt:lpstr>A* Search: Tree Search</vt:lpstr>
      <vt:lpstr>A* Search: Tree Search</vt:lpstr>
      <vt:lpstr>A* Search: Tree Search</vt:lpstr>
      <vt:lpstr>A* Search: Tree Search</vt:lpstr>
      <vt:lpstr>A* Search: Tree Search</vt:lpstr>
      <vt:lpstr>A* Search: Tree Search</vt:lpstr>
      <vt:lpstr>A* with f() not Admissible</vt:lpstr>
      <vt:lpstr>A* Search: h not admissible !</vt:lpstr>
      <vt:lpstr>A* Search: Tree Search</vt:lpstr>
      <vt:lpstr>A* Search: Tree Search</vt:lpstr>
      <vt:lpstr>A* Search: Tree Search</vt:lpstr>
      <vt:lpstr>A* Search: Tree Search</vt:lpstr>
      <vt:lpstr>A* Search: Tree Search</vt:lpstr>
      <vt:lpstr>A* Search: Tree Search</vt:lpstr>
      <vt:lpstr>A* Search: Tree Search</vt:lpstr>
      <vt:lpstr>A* Search: Tree Search</vt:lpstr>
      <vt:lpstr>A* Search: Tree Search</vt:lpstr>
      <vt:lpstr>A* Algorithm</vt:lpstr>
      <vt:lpstr>A* Algorithm</vt:lpstr>
      <vt:lpstr>A* Search: Analysis</vt:lpstr>
      <vt:lpstr>Informed Search Strategies</vt:lpstr>
      <vt:lpstr>Iterative Deepening A*:IDA*</vt:lpstr>
      <vt:lpstr>Consistent Heuristic</vt:lpstr>
      <vt:lpstr>IDA* Algorithm</vt:lpstr>
      <vt:lpstr>8-Puzzle</vt:lpstr>
      <vt:lpstr>8-Puzzle</vt:lpstr>
      <vt:lpstr>8-Puzzle</vt:lpstr>
      <vt:lpstr>8-Puzzle</vt:lpstr>
      <vt:lpstr>8-Puzzle</vt:lpstr>
      <vt:lpstr>8-Puzzle</vt:lpstr>
      <vt:lpstr>8-Puzzle</vt:lpstr>
      <vt:lpstr>8-Puzzle</vt:lpstr>
      <vt:lpstr>8-Puzzle</vt:lpstr>
      <vt:lpstr>8-Puzzle</vt:lpstr>
      <vt:lpstr>8-Puzzle</vt:lpstr>
      <vt:lpstr>8-Puzzle</vt:lpstr>
      <vt:lpstr>When to Use Search Techniques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CSC 361</dc:title>
  <cp:lastModifiedBy>Sabari Pramanik</cp:lastModifiedBy>
  <cp:revision>106</cp:revision>
  <dcterms:created xsi:type="dcterms:W3CDTF">2007-09-18T02:19:02Z</dcterms:created>
  <dcterms:modified xsi:type="dcterms:W3CDTF">2012-03-30T03:50:18Z</dcterms:modified>
</cp:coreProperties>
</file>