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67" r:id="rId5"/>
    <p:sldId id="268" r:id="rId6"/>
    <p:sldId id="258" r:id="rId7"/>
    <p:sldId id="270" r:id="rId8"/>
    <p:sldId id="269" r:id="rId9"/>
    <p:sldId id="260" r:id="rId10"/>
    <p:sldId id="261" r:id="rId11"/>
    <p:sldId id="262" r:id="rId12"/>
    <p:sldId id="263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764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573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399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3853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829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541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7579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0598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253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5847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4FB3D-EC3F-43D9-8B1D-38A89BFEC162}" type="datetimeFigureOut">
              <a:rPr lang="en-IN" smtClean="0"/>
              <a:t>01-01-2002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83CB-4583-47ED-9FF8-02E5142237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98020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Wildlife Protection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Dr. J Alfred</a:t>
            </a:r>
          </a:p>
          <a:p>
            <a:pPr marL="0" indent="0" algn="ctr">
              <a:buNone/>
            </a:pPr>
            <a:r>
              <a:rPr lang="en-US" dirty="0" smtClean="0"/>
              <a:t>Former Director, ZSI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31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19"/>
          </a:xfrm>
        </p:spPr>
        <p:txBody>
          <a:bodyPr/>
          <a:lstStyle/>
          <a:p>
            <a:r>
              <a:rPr lang="en-US" dirty="0" smtClean="0"/>
              <a:t>Offences under the Act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IN" dirty="0">
                <a:solidFill>
                  <a:schemeClr val="tx1"/>
                </a:solidFill>
              </a:rPr>
              <a:t>Broadly speaking, offences under the Act can be divided into three categories:</a:t>
            </a:r>
          </a:p>
          <a:p>
            <a:pPr marL="514350" indent="-514350" algn="l">
              <a:buAutoNum type="arabicParenR"/>
            </a:pPr>
            <a:r>
              <a:rPr lang="en-IN" b="1" dirty="0" smtClean="0">
                <a:solidFill>
                  <a:schemeClr val="tx1"/>
                </a:solidFill>
              </a:rPr>
              <a:t>Offence </a:t>
            </a:r>
            <a:r>
              <a:rPr lang="en-IN" b="1" dirty="0">
                <a:solidFill>
                  <a:schemeClr val="tx1"/>
                </a:solidFill>
              </a:rPr>
              <a:t>of Hunting (or Picking, Uprooting, etc., of Specified Plants) </a:t>
            </a:r>
            <a:r>
              <a:rPr lang="en-IN" dirty="0">
                <a:solidFill>
                  <a:schemeClr val="tx1"/>
                </a:solidFill>
              </a:rPr>
              <a:t>– S. 9, 17A, and 2(16</a:t>
            </a:r>
            <a:r>
              <a:rPr lang="en-IN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en-IN" dirty="0">
              <a:solidFill>
                <a:schemeClr val="tx1"/>
              </a:solidFill>
            </a:endParaRPr>
          </a:p>
          <a:p>
            <a:pPr algn="l"/>
            <a:r>
              <a:rPr lang="en-IN" dirty="0">
                <a:solidFill>
                  <a:schemeClr val="tx1"/>
                </a:solidFill>
              </a:rPr>
              <a:t>2) </a:t>
            </a:r>
            <a:r>
              <a:rPr lang="en-IN" b="1" dirty="0">
                <a:solidFill>
                  <a:schemeClr val="tx1"/>
                </a:solidFill>
              </a:rPr>
              <a:t>Offences relating to Unauthorized Possession, Transport and Trade </a:t>
            </a:r>
            <a:r>
              <a:rPr lang="en-IN" dirty="0">
                <a:solidFill>
                  <a:schemeClr val="tx1"/>
                </a:solidFill>
              </a:rPr>
              <a:t>- Sections 40, 42,</a:t>
            </a:r>
          </a:p>
          <a:p>
            <a:pPr algn="l"/>
            <a:r>
              <a:rPr lang="en-IN" dirty="0">
                <a:solidFill>
                  <a:schemeClr val="tx1"/>
                </a:solidFill>
              </a:rPr>
              <a:t>43, 44, 48, 48A, and 49, and Chapter </a:t>
            </a:r>
            <a:r>
              <a:rPr lang="en-IN" dirty="0" smtClean="0">
                <a:solidFill>
                  <a:schemeClr val="tx1"/>
                </a:solidFill>
              </a:rPr>
              <a:t>V-A</a:t>
            </a:r>
          </a:p>
          <a:p>
            <a:pPr algn="l"/>
            <a:endParaRPr lang="en-IN" dirty="0">
              <a:solidFill>
                <a:schemeClr val="tx1"/>
              </a:solidFill>
            </a:endParaRPr>
          </a:p>
          <a:p>
            <a:pPr algn="l"/>
            <a:r>
              <a:rPr lang="en-IN" dirty="0">
                <a:solidFill>
                  <a:schemeClr val="tx1"/>
                </a:solidFill>
              </a:rPr>
              <a:t>3) </a:t>
            </a:r>
            <a:r>
              <a:rPr lang="en-IN" b="1" dirty="0">
                <a:solidFill>
                  <a:schemeClr val="tx1"/>
                </a:solidFill>
              </a:rPr>
              <a:t>Offences relating to Protected Areas/Habitat Destruction </a:t>
            </a:r>
            <a:r>
              <a:rPr lang="en-IN" dirty="0">
                <a:solidFill>
                  <a:schemeClr val="tx1"/>
                </a:solidFill>
              </a:rPr>
              <a:t>– Sections 27, 29, 30, 31, 32,</a:t>
            </a:r>
          </a:p>
          <a:p>
            <a:pPr algn="l"/>
            <a:r>
              <a:rPr lang="en-IN" dirty="0">
                <a:solidFill>
                  <a:schemeClr val="tx1"/>
                </a:solidFill>
              </a:rPr>
              <a:t>33-A, 34, 35(6), 35(7), 35(8), 36-A(2), 36-C(2), and 38-V(2).</a:t>
            </a:r>
          </a:p>
        </p:txBody>
      </p:sp>
    </p:spTree>
    <p:extLst>
      <p:ext uri="{BB962C8B-B14F-4D97-AF65-F5344CB8AC3E}">
        <p14:creationId xmlns:p14="http://schemas.microsoft.com/office/powerpoint/2010/main" val="4047060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95739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IN" dirty="0">
                <a:solidFill>
                  <a:schemeClr val="tx1"/>
                </a:solidFill>
              </a:rPr>
              <a:t>“</a:t>
            </a:r>
            <a:r>
              <a:rPr lang="en-IN" i="1" dirty="0">
                <a:solidFill>
                  <a:schemeClr val="tx1"/>
                </a:solidFill>
              </a:rPr>
              <a:t>Merely by finding a person in possession of a leather of wild animal, it cannot </a:t>
            </a:r>
            <a:r>
              <a:rPr lang="en-IN" i="1" dirty="0" smtClean="0">
                <a:solidFill>
                  <a:schemeClr val="tx1"/>
                </a:solidFill>
              </a:rPr>
              <a:t>be presumed </a:t>
            </a:r>
            <a:r>
              <a:rPr lang="en-IN" i="1" dirty="0">
                <a:solidFill>
                  <a:schemeClr val="tx1"/>
                </a:solidFill>
              </a:rPr>
              <a:t>that he hunted or killed the animal, especially in the absence of the evidence </a:t>
            </a:r>
            <a:r>
              <a:rPr lang="en-IN" i="1" dirty="0" smtClean="0">
                <a:solidFill>
                  <a:schemeClr val="tx1"/>
                </a:solidFill>
              </a:rPr>
              <a:t>that the </a:t>
            </a:r>
            <a:r>
              <a:rPr lang="en-IN" i="1" dirty="0">
                <a:solidFill>
                  <a:schemeClr val="tx1"/>
                </a:solidFill>
              </a:rPr>
              <a:t>leather was of a recently killed animal</a:t>
            </a:r>
            <a:r>
              <a:rPr lang="en-IN" i="1" dirty="0" smtClean="0">
                <a:solidFill>
                  <a:schemeClr val="tx1"/>
                </a:solidFill>
              </a:rPr>
              <a:t>…</a:t>
            </a:r>
          </a:p>
          <a:p>
            <a:pPr algn="l"/>
            <a:r>
              <a:rPr lang="en-IN" i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IN" i="1" dirty="0" smtClean="0">
                <a:solidFill>
                  <a:schemeClr val="tx1"/>
                </a:solidFill>
              </a:rPr>
              <a:t>In </a:t>
            </a:r>
            <a:r>
              <a:rPr lang="en-IN" i="1" dirty="0">
                <a:solidFill>
                  <a:schemeClr val="tx1"/>
                </a:solidFill>
              </a:rPr>
              <a:t>the absence of evidence establishing </a:t>
            </a:r>
            <a:r>
              <a:rPr lang="en-IN" i="1" dirty="0" smtClean="0">
                <a:solidFill>
                  <a:schemeClr val="tx1"/>
                </a:solidFill>
              </a:rPr>
              <a:t>the fact </a:t>
            </a:r>
            <a:r>
              <a:rPr lang="en-IN" i="1" dirty="0">
                <a:solidFill>
                  <a:schemeClr val="tx1"/>
                </a:solidFill>
              </a:rPr>
              <a:t>of hunting or killing the wild animal by the accused, he cannot be held guilty u/s. </a:t>
            </a:r>
            <a:r>
              <a:rPr lang="en-IN" i="1" dirty="0" smtClean="0">
                <a:solidFill>
                  <a:schemeClr val="tx1"/>
                </a:solidFill>
              </a:rPr>
              <a:t>9 read </a:t>
            </a:r>
            <a:r>
              <a:rPr lang="en-IN" i="1" dirty="0">
                <a:solidFill>
                  <a:schemeClr val="tx1"/>
                </a:solidFill>
              </a:rPr>
              <a:t>with Section 49A of the Act… </a:t>
            </a:r>
            <a:endParaRPr lang="en-IN" i="1" dirty="0" smtClean="0">
              <a:solidFill>
                <a:schemeClr val="tx1"/>
              </a:solidFill>
            </a:endParaRPr>
          </a:p>
          <a:p>
            <a:pPr algn="l"/>
            <a:endParaRPr lang="en-IN" i="1" dirty="0" smtClean="0">
              <a:solidFill>
                <a:schemeClr val="tx1"/>
              </a:solidFill>
            </a:endParaRPr>
          </a:p>
          <a:p>
            <a:pPr algn="l"/>
            <a:r>
              <a:rPr lang="en-IN" i="1" dirty="0" smtClean="0">
                <a:solidFill>
                  <a:schemeClr val="tx1"/>
                </a:solidFill>
              </a:rPr>
              <a:t>It </a:t>
            </a:r>
            <a:r>
              <a:rPr lang="en-IN" i="1" dirty="0">
                <a:solidFill>
                  <a:schemeClr val="tx1"/>
                </a:solidFill>
              </a:rPr>
              <a:t>is true that the possession of any animal article,</a:t>
            </a:r>
          </a:p>
          <a:p>
            <a:pPr algn="l"/>
            <a:r>
              <a:rPr lang="en-IN" i="1" dirty="0">
                <a:solidFill>
                  <a:schemeClr val="tx1"/>
                </a:solidFill>
              </a:rPr>
              <a:t>without license or making declaration to Chief Wild Life Warden, is punishable u/s. 39 </a:t>
            </a:r>
            <a:r>
              <a:rPr lang="en-IN" i="1" dirty="0" smtClean="0">
                <a:solidFill>
                  <a:schemeClr val="tx1"/>
                </a:solidFill>
              </a:rPr>
              <a:t>of the </a:t>
            </a:r>
            <a:r>
              <a:rPr lang="en-IN" i="1" dirty="0">
                <a:solidFill>
                  <a:schemeClr val="tx1"/>
                </a:solidFill>
              </a:rPr>
              <a:t>Act, but, unfortunately, no charge for that offence was framed by the Trial Court</a:t>
            </a:r>
            <a:r>
              <a:rPr lang="en-IN" i="1" dirty="0" smtClean="0">
                <a:solidFill>
                  <a:schemeClr val="tx1"/>
                </a:solidFill>
              </a:rPr>
              <a:t>, therefore</a:t>
            </a:r>
            <a:r>
              <a:rPr lang="en-IN" i="1" dirty="0">
                <a:solidFill>
                  <a:schemeClr val="tx1"/>
                </a:solidFill>
              </a:rPr>
              <a:t>, in my opinion, it would not be just and proper to remand the case for fresh </a:t>
            </a:r>
            <a:r>
              <a:rPr lang="en-IN" i="1" dirty="0" smtClean="0">
                <a:solidFill>
                  <a:schemeClr val="tx1"/>
                </a:solidFill>
              </a:rPr>
              <a:t>trial after </a:t>
            </a:r>
            <a:r>
              <a:rPr lang="en-IN" i="1" dirty="0">
                <a:solidFill>
                  <a:schemeClr val="tx1"/>
                </a:solidFill>
              </a:rPr>
              <a:t>about 12-13 years of the commission of the offence</a:t>
            </a:r>
            <a:r>
              <a:rPr lang="en-IN" i="1" dirty="0" smtClean="0">
                <a:solidFill>
                  <a:schemeClr val="tx1"/>
                </a:solidFill>
              </a:rPr>
              <a:t>.</a:t>
            </a:r>
            <a:r>
              <a:rPr lang="en-IN" dirty="0" smtClean="0">
                <a:solidFill>
                  <a:schemeClr val="tx1"/>
                </a:solidFill>
              </a:rPr>
              <a:t>”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145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42920"/>
            <a:ext cx="3814192" cy="45719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0"/>
            <a:ext cx="9036496" cy="695739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IN" i="1" dirty="0">
                <a:solidFill>
                  <a:schemeClr val="tx1"/>
                </a:solidFill>
              </a:rPr>
              <a:t>“In the opinion of this Court, a damage caused to the wild life even if the same cannot </a:t>
            </a:r>
            <a:r>
              <a:rPr lang="en-IN" i="1" dirty="0" smtClean="0">
                <a:solidFill>
                  <a:schemeClr val="tx1"/>
                </a:solidFill>
              </a:rPr>
              <a:t>be evaluated </a:t>
            </a:r>
            <a:r>
              <a:rPr lang="en-IN" i="1" dirty="0">
                <a:solidFill>
                  <a:schemeClr val="tx1"/>
                </a:solidFill>
              </a:rPr>
              <a:t>or calculated in terms of money is definitely a loss to the ecology and as a </a:t>
            </a:r>
            <a:r>
              <a:rPr lang="en-IN" i="1" dirty="0" smtClean="0">
                <a:solidFill>
                  <a:schemeClr val="tx1"/>
                </a:solidFill>
              </a:rPr>
              <a:t>result thereof</a:t>
            </a:r>
            <a:r>
              <a:rPr lang="en-IN" i="1" dirty="0">
                <a:solidFill>
                  <a:schemeClr val="tx1"/>
                </a:solidFill>
              </a:rPr>
              <a:t>, it can be considered to be a loss to the public and society at large… </a:t>
            </a:r>
            <a:endParaRPr lang="en-IN" i="1" dirty="0" smtClean="0">
              <a:solidFill>
                <a:schemeClr val="tx1"/>
              </a:solidFill>
            </a:endParaRPr>
          </a:p>
          <a:p>
            <a:pPr algn="l"/>
            <a:r>
              <a:rPr lang="en-IN" i="1" dirty="0" smtClean="0">
                <a:solidFill>
                  <a:schemeClr val="tx1"/>
                </a:solidFill>
              </a:rPr>
              <a:t>It </a:t>
            </a:r>
            <a:r>
              <a:rPr lang="en-IN" i="1" dirty="0">
                <a:solidFill>
                  <a:schemeClr val="tx1"/>
                </a:solidFill>
              </a:rPr>
              <a:t>is the </a:t>
            </a:r>
            <a:r>
              <a:rPr lang="en-IN" i="1" dirty="0" smtClean="0">
                <a:solidFill>
                  <a:schemeClr val="tx1"/>
                </a:solidFill>
              </a:rPr>
              <a:t>firm opinion </a:t>
            </a:r>
            <a:r>
              <a:rPr lang="en-IN" i="1" dirty="0">
                <a:solidFill>
                  <a:schemeClr val="tx1"/>
                </a:solidFill>
              </a:rPr>
              <a:t>of this Court that by the act of using fire arms for killing wild life, the </a:t>
            </a:r>
            <a:r>
              <a:rPr lang="en-IN" i="1" dirty="0" smtClean="0">
                <a:solidFill>
                  <a:schemeClr val="tx1"/>
                </a:solidFill>
              </a:rPr>
              <a:t>accused committed </a:t>
            </a:r>
            <a:r>
              <a:rPr lang="en-IN" i="1" dirty="0">
                <a:solidFill>
                  <a:schemeClr val="tx1"/>
                </a:solidFill>
              </a:rPr>
              <a:t>the offence of mischief as defined in Sections 425 and 429 IPC. </a:t>
            </a:r>
            <a:endParaRPr lang="en-IN" i="1" dirty="0" smtClean="0">
              <a:solidFill>
                <a:schemeClr val="tx1"/>
              </a:solidFill>
            </a:endParaRPr>
          </a:p>
          <a:p>
            <a:pPr algn="l"/>
            <a:r>
              <a:rPr lang="en-IN" i="1" dirty="0" smtClean="0">
                <a:solidFill>
                  <a:schemeClr val="tx1"/>
                </a:solidFill>
              </a:rPr>
              <a:t>Since the Clause </a:t>
            </a:r>
            <a:r>
              <a:rPr lang="en-IN" i="1" dirty="0">
                <a:solidFill>
                  <a:schemeClr val="tx1"/>
                </a:solidFill>
              </a:rPr>
              <a:t>Thirdly of Section 141 IPC covers in its ambit, mischief, criminal trespass or </a:t>
            </a:r>
            <a:r>
              <a:rPr lang="en-IN" i="1" dirty="0" smtClean="0">
                <a:solidFill>
                  <a:schemeClr val="tx1"/>
                </a:solidFill>
              </a:rPr>
              <a:t>other offence</a:t>
            </a:r>
            <a:r>
              <a:rPr lang="en-IN" i="1" dirty="0">
                <a:solidFill>
                  <a:schemeClr val="tx1"/>
                </a:solidFill>
              </a:rPr>
              <a:t>..., the provision of Section 141 IPC can very well be applied to an offence of</a:t>
            </a:r>
          </a:p>
          <a:p>
            <a:pPr algn="l"/>
            <a:r>
              <a:rPr lang="en-IN" i="1" dirty="0">
                <a:solidFill>
                  <a:schemeClr val="tx1"/>
                </a:solidFill>
              </a:rPr>
              <a:t>mischief when committed in relation to a wild animal also. Accordingly, the term </a:t>
            </a:r>
            <a:r>
              <a:rPr lang="en-IN" i="1" dirty="0" smtClean="0">
                <a:solidFill>
                  <a:schemeClr val="tx1"/>
                </a:solidFill>
              </a:rPr>
              <a:t>'other offence</a:t>
            </a:r>
            <a:r>
              <a:rPr lang="en-IN" i="1" dirty="0">
                <a:solidFill>
                  <a:schemeClr val="tx1"/>
                </a:solidFill>
              </a:rPr>
              <a:t>' as mentioned in Section 141 covers in its ambit, an offence under Wild Life</a:t>
            </a:r>
          </a:p>
          <a:p>
            <a:pPr algn="l"/>
            <a:r>
              <a:rPr lang="en-IN" i="1" dirty="0">
                <a:solidFill>
                  <a:schemeClr val="tx1"/>
                </a:solidFill>
              </a:rPr>
              <a:t>Protection Act. </a:t>
            </a:r>
            <a:endParaRPr lang="en-IN" i="1" dirty="0" smtClean="0">
              <a:solidFill>
                <a:schemeClr val="tx1"/>
              </a:solidFill>
            </a:endParaRPr>
          </a:p>
          <a:p>
            <a:pPr algn="l"/>
            <a:r>
              <a:rPr lang="en-IN" i="1" dirty="0" smtClean="0">
                <a:solidFill>
                  <a:schemeClr val="tx1"/>
                </a:solidFill>
              </a:rPr>
              <a:t>Therefore</a:t>
            </a:r>
            <a:r>
              <a:rPr lang="en-IN" i="1" dirty="0">
                <a:solidFill>
                  <a:schemeClr val="tx1"/>
                </a:solidFill>
              </a:rPr>
              <a:t>, every member of the unlawful assembly which participates </a:t>
            </a:r>
            <a:r>
              <a:rPr lang="en-IN" i="1" dirty="0" smtClean="0">
                <a:solidFill>
                  <a:schemeClr val="tx1"/>
                </a:solidFill>
              </a:rPr>
              <a:t>in the </a:t>
            </a:r>
            <a:r>
              <a:rPr lang="en-IN" i="1" dirty="0">
                <a:solidFill>
                  <a:schemeClr val="tx1"/>
                </a:solidFill>
              </a:rPr>
              <a:t>act of hunting is definitely liable for being prosecuted for the offence under Section </a:t>
            </a:r>
            <a:r>
              <a:rPr lang="en-IN" i="1" dirty="0" smtClean="0">
                <a:solidFill>
                  <a:schemeClr val="tx1"/>
                </a:solidFill>
              </a:rPr>
              <a:t>51 of </a:t>
            </a:r>
            <a:r>
              <a:rPr lang="en-IN" i="1" dirty="0">
                <a:solidFill>
                  <a:schemeClr val="tx1"/>
                </a:solidFill>
              </a:rPr>
              <a:t>the Wild Life Protection Act with the aid of Section 149 IPC.”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549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s://akm-img-a-in.tosshub.com/indiatoday/images/bodyeditor/201808/punishment-x363.jpeg?ROcn4JpRRMHV2Q5JA9y5W80MMWNMfDG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41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2384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52735"/>
          </a:xfrm>
        </p:spPr>
        <p:txBody>
          <a:bodyPr>
            <a:normAutofit fontScale="90000"/>
          </a:bodyPr>
          <a:lstStyle/>
          <a:p>
            <a:r>
              <a:rPr lang="en-IN" dirty="0"/>
              <a:t>What is the Wildlife </a:t>
            </a:r>
            <a:r>
              <a:rPr lang="en-IN" dirty="0" smtClean="0"/>
              <a:t>Protection Act</a:t>
            </a:r>
            <a:r>
              <a:rPr lang="en-IN" dirty="0"/>
              <a:t>?</a:t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9144000" cy="6237312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en-IN" sz="6200" dirty="0">
                <a:solidFill>
                  <a:schemeClr val="tx1"/>
                </a:solidFill>
              </a:rPr>
              <a:t>The </a:t>
            </a:r>
            <a:r>
              <a:rPr lang="en-IN" sz="6200" b="1" dirty="0">
                <a:solidFill>
                  <a:schemeClr val="tx1"/>
                </a:solidFill>
              </a:rPr>
              <a:t>Act</a:t>
            </a:r>
            <a:r>
              <a:rPr lang="en-IN" sz="6200" dirty="0">
                <a:solidFill>
                  <a:schemeClr val="tx1"/>
                </a:solidFill>
              </a:rPr>
              <a:t> allows for the creation, management and protection of </a:t>
            </a:r>
            <a:r>
              <a:rPr lang="en-IN" sz="6200" b="1" dirty="0">
                <a:solidFill>
                  <a:schemeClr val="tx1"/>
                </a:solidFill>
              </a:rPr>
              <a:t>wildlife</a:t>
            </a:r>
            <a:r>
              <a:rPr lang="en-IN" sz="6200" dirty="0">
                <a:solidFill>
                  <a:schemeClr val="tx1"/>
                </a:solidFill>
              </a:rPr>
              <a:t> areas </a:t>
            </a:r>
            <a:r>
              <a:rPr lang="en-IN" sz="6200" dirty="0" smtClean="0">
                <a:solidFill>
                  <a:schemeClr val="tx1"/>
                </a:solidFill>
              </a:rPr>
              <a:t>for </a:t>
            </a:r>
            <a:r>
              <a:rPr lang="en-IN" sz="6200" b="1" dirty="0" smtClean="0">
                <a:solidFill>
                  <a:schemeClr val="tx1"/>
                </a:solidFill>
              </a:rPr>
              <a:t>wildlife</a:t>
            </a:r>
            <a:r>
              <a:rPr lang="en-IN" sz="6200" dirty="0">
                <a:solidFill>
                  <a:schemeClr val="tx1"/>
                </a:solidFill>
              </a:rPr>
              <a:t> research activities, or for conservation or interpretation of </a:t>
            </a:r>
            <a:r>
              <a:rPr lang="en-IN" sz="6200" b="1" dirty="0">
                <a:solidFill>
                  <a:schemeClr val="tx1"/>
                </a:solidFill>
              </a:rPr>
              <a:t>wildlife</a:t>
            </a:r>
            <a:r>
              <a:rPr lang="en-IN" sz="6200" dirty="0">
                <a:solidFill>
                  <a:schemeClr val="tx1"/>
                </a:solidFill>
              </a:rPr>
              <a:t>. </a:t>
            </a:r>
            <a:endParaRPr lang="en-IN" sz="6200" dirty="0" smtClean="0">
              <a:solidFill>
                <a:schemeClr val="tx1"/>
              </a:solidFill>
            </a:endParaRPr>
          </a:p>
          <a:p>
            <a:pPr algn="l"/>
            <a:endParaRPr lang="en-IN" sz="6200" dirty="0" smtClean="0">
              <a:solidFill>
                <a:schemeClr val="tx1"/>
              </a:solidFill>
            </a:endParaRPr>
          </a:p>
          <a:p>
            <a:pPr algn="l"/>
            <a:r>
              <a:rPr lang="en-IN" sz="6200" dirty="0" smtClean="0">
                <a:solidFill>
                  <a:schemeClr val="tx1"/>
                </a:solidFill>
              </a:rPr>
              <a:t>The </a:t>
            </a:r>
            <a:r>
              <a:rPr lang="en-IN" sz="6200" dirty="0">
                <a:solidFill>
                  <a:schemeClr val="tx1"/>
                </a:solidFill>
              </a:rPr>
              <a:t>purpose of </a:t>
            </a:r>
            <a:r>
              <a:rPr lang="en-IN" sz="6200" b="1" dirty="0">
                <a:solidFill>
                  <a:schemeClr val="tx1"/>
                </a:solidFill>
              </a:rPr>
              <a:t>wildlife</a:t>
            </a:r>
            <a:r>
              <a:rPr lang="en-IN" sz="6200" dirty="0">
                <a:solidFill>
                  <a:schemeClr val="tx1"/>
                </a:solidFill>
              </a:rPr>
              <a:t> areas is to preserve habitats that are critical to migratory birds and other </a:t>
            </a:r>
            <a:r>
              <a:rPr lang="en-IN" sz="6200" b="1" dirty="0">
                <a:solidFill>
                  <a:schemeClr val="tx1"/>
                </a:solidFill>
              </a:rPr>
              <a:t>wildlife</a:t>
            </a:r>
            <a:r>
              <a:rPr lang="en-IN" sz="6200" dirty="0">
                <a:solidFill>
                  <a:schemeClr val="tx1"/>
                </a:solidFill>
              </a:rPr>
              <a:t> species, particularly those that are at risk</a:t>
            </a:r>
            <a:r>
              <a:rPr lang="en-IN" sz="6200" dirty="0" smtClean="0">
                <a:solidFill>
                  <a:schemeClr val="tx1"/>
                </a:solidFill>
              </a:rPr>
              <a:t>.</a:t>
            </a:r>
            <a:r>
              <a:rPr lang="en-IN" sz="6200" dirty="0"/>
              <a:t> </a:t>
            </a:r>
            <a:endParaRPr lang="en-IN" sz="6200" dirty="0" smtClean="0"/>
          </a:p>
          <a:p>
            <a:pPr algn="l"/>
            <a:endParaRPr lang="en-IN" sz="6200" dirty="0" smtClean="0"/>
          </a:p>
          <a:p>
            <a:pPr lvl="0" algn="l"/>
            <a:r>
              <a:rPr lang="en-IN" sz="6200" dirty="0" smtClean="0">
                <a:solidFill>
                  <a:schemeClr val="tx1"/>
                </a:solidFill>
              </a:rPr>
              <a:t>The</a:t>
            </a:r>
            <a:r>
              <a:rPr lang="en-IN" sz="6200" dirty="0">
                <a:solidFill>
                  <a:schemeClr val="tx1"/>
                </a:solidFill>
              </a:rPr>
              <a:t> </a:t>
            </a:r>
            <a:r>
              <a:rPr lang="en-IN" sz="6200" b="1" dirty="0">
                <a:solidFill>
                  <a:schemeClr val="tx1"/>
                </a:solidFill>
              </a:rPr>
              <a:t>Wildlife Protection Act</a:t>
            </a:r>
            <a:r>
              <a:rPr lang="en-IN" sz="6200" dirty="0">
                <a:solidFill>
                  <a:schemeClr val="tx1"/>
                </a:solidFill>
              </a:rPr>
              <a:t>, </a:t>
            </a:r>
            <a:r>
              <a:rPr lang="en-IN" sz="6200" b="1" dirty="0">
                <a:solidFill>
                  <a:schemeClr val="tx1"/>
                </a:solidFill>
              </a:rPr>
              <a:t>1972</a:t>
            </a:r>
            <a:r>
              <a:rPr lang="en-IN" sz="6200" dirty="0">
                <a:solidFill>
                  <a:schemeClr val="tx1"/>
                </a:solidFill>
              </a:rPr>
              <a:t> is an </a:t>
            </a:r>
            <a:r>
              <a:rPr lang="en-IN" sz="6200" b="1" dirty="0">
                <a:solidFill>
                  <a:schemeClr val="tx1"/>
                </a:solidFill>
              </a:rPr>
              <a:t>Act</a:t>
            </a:r>
            <a:r>
              <a:rPr lang="en-IN" sz="6200" dirty="0">
                <a:solidFill>
                  <a:schemeClr val="tx1"/>
                </a:solidFill>
              </a:rPr>
              <a:t> of the Parliament of India enacted for </a:t>
            </a:r>
            <a:r>
              <a:rPr lang="en-IN" sz="6200" b="1" dirty="0">
                <a:solidFill>
                  <a:schemeClr val="tx1"/>
                </a:solidFill>
              </a:rPr>
              <a:t>protection</a:t>
            </a:r>
            <a:r>
              <a:rPr lang="en-IN" sz="6200" dirty="0">
                <a:solidFill>
                  <a:schemeClr val="tx1"/>
                </a:solidFill>
              </a:rPr>
              <a:t> of plants and animal species. </a:t>
            </a:r>
            <a:endParaRPr lang="en-IN" sz="6200" dirty="0" smtClean="0">
              <a:solidFill>
                <a:schemeClr val="tx1"/>
              </a:solidFill>
            </a:endParaRPr>
          </a:p>
          <a:p>
            <a:pPr lvl="0" algn="l"/>
            <a:endParaRPr lang="en-IN" sz="6200" b="1" dirty="0">
              <a:solidFill>
                <a:schemeClr val="tx1"/>
              </a:solidFill>
            </a:endParaRPr>
          </a:p>
          <a:p>
            <a:pPr algn="l"/>
            <a:endParaRPr lang="en-IN" sz="6200" dirty="0" smtClean="0">
              <a:solidFill>
                <a:schemeClr val="tx1"/>
              </a:solidFill>
            </a:endParaRPr>
          </a:p>
          <a:p>
            <a:pPr algn="l"/>
            <a:r>
              <a:rPr lang="en-IN" sz="6200" dirty="0" smtClean="0">
                <a:solidFill>
                  <a:schemeClr val="tx1"/>
                </a:solidFill>
              </a:rPr>
              <a:t>Before</a:t>
            </a:r>
            <a:r>
              <a:rPr lang="en-IN" sz="6200" dirty="0">
                <a:solidFill>
                  <a:schemeClr val="tx1"/>
                </a:solidFill>
              </a:rPr>
              <a:t> </a:t>
            </a:r>
            <a:r>
              <a:rPr lang="en-IN" sz="6200" b="1" dirty="0">
                <a:solidFill>
                  <a:schemeClr val="tx1"/>
                </a:solidFill>
              </a:rPr>
              <a:t>1972</a:t>
            </a:r>
            <a:r>
              <a:rPr lang="en-IN" sz="6200" dirty="0">
                <a:solidFill>
                  <a:schemeClr val="tx1"/>
                </a:solidFill>
              </a:rPr>
              <a:t>, India had only five designated national parks. ... The specified endemic plants in Schedule VI are prohibited from cultivation and planting.</a:t>
            </a:r>
          </a:p>
          <a:p>
            <a:pPr algn="l"/>
            <a:r>
              <a:rPr lang="en-IN" sz="6200" dirty="0" smtClean="0">
                <a:solidFill>
                  <a:schemeClr val="tx1"/>
                </a:solidFill>
              </a:rPr>
              <a:t>It </a:t>
            </a:r>
            <a:r>
              <a:rPr lang="en-IN" sz="6200" dirty="0">
                <a:solidFill>
                  <a:schemeClr val="tx1"/>
                </a:solidFill>
              </a:rPr>
              <a:t>provides for the constitution of Central Zoo Authority. </a:t>
            </a:r>
            <a:endParaRPr lang="en-IN" sz="6200" dirty="0" smtClean="0">
              <a:solidFill>
                <a:schemeClr val="tx1"/>
              </a:solidFill>
            </a:endParaRPr>
          </a:p>
          <a:p>
            <a:pPr algn="l"/>
            <a:endParaRPr lang="en-IN" sz="6200" dirty="0" smtClean="0">
              <a:solidFill>
                <a:schemeClr val="tx1"/>
              </a:solidFill>
            </a:endParaRPr>
          </a:p>
          <a:p>
            <a:pPr algn="l"/>
            <a:r>
              <a:rPr lang="en-IN" sz="6200" dirty="0" smtClean="0">
                <a:solidFill>
                  <a:schemeClr val="tx1"/>
                </a:solidFill>
              </a:rPr>
              <a:t>It </a:t>
            </a:r>
            <a:r>
              <a:rPr lang="en-IN" sz="6200" dirty="0">
                <a:solidFill>
                  <a:schemeClr val="tx1"/>
                </a:solidFill>
              </a:rPr>
              <a:t>provides for trade and commerce in some </a:t>
            </a:r>
            <a:r>
              <a:rPr lang="en-IN" sz="6200" b="1" dirty="0">
                <a:solidFill>
                  <a:schemeClr val="tx1"/>
                </a:solidFill>
              </a:rPr>
              <a:t>wildlife</a:t>
            </a:r>
            <a:r>
              <a:rPr lang="en-IN" sz="6200" dirty="0">
                <a:solidFill>
                  <a:schemeClr val="tx1"/>
                </a:solidFill>
              </a:rPr>
              <a:t> species with a license for sale, possession, transfer, etc. </a:t>
            </a:r>
            <a:endParaRPr lang="en-IN" sz="6200" dirty="0" smtClean="0">
              <a:solidFill>
                <a:schemeClr val="tx1"/>
              </a:solidFill>
            </a:endParaRPr>
          </a:p>
          <a:p>
            <a:pPr algn="l"/>
            <a:endParaRPr lang="en-US" sz="6200" dirty="0" smtClean="0">
              <a:solidFill>
                <a:schemeClr val="tx1"/>
              </a:solidFill>
            </a:endParaRPr>
          </a:p>
          <a:p>
            <a:pPr algn="l"/>
            <a:r>
              <a:rPr lang="en-IN" sz="6200" dirty="0" smtClean="0">
                <a:solidFill>
                  <a:schemeClr val="tx1"/>
                </a:solidFill>
              </a:rPr>
              <a:t>It </a:t>
            </a:r>
            <a:r>
              <a:rPr lang="en-IN" sz="6200" dirty="0">
                <a:solidFill>
                  <a:schemeClr val="tx1"/>
                </a:solidFill>
              </a:rPr>
              <a:t>imposes a ban on the trade or commerce in scheduled animals. </a:t>
            </a:r>
            <a:endParaRPr lang="en-IN" sz="6200" dirty="0" smtClean="0">
              <a:solidFill>
                <a:schemeClr val="tx1"/>
              </a:solidFill>
            </a:endParaRPr>
          </a:p>
          <a:p>
            <a:pPr algn="l"/>
            <a:endParaRPr lang="en-IN" sz="6200" dirty="0" smtClean="0">
              <a:solidFill>
                <a:schemeClr val="tx1"/>
              </a:solidFill>
            </a:endParaRPr>
          </a:p>
          <a:p>
            <a:pPr algn="l"/>
            <a:r>
              <a:rPr lang="en-IN" sz="6200" dirty="0" smtClean="0">
                <a:solidFill>
                  <a:schemeClr val="tx1"/>
                </a:solidFill>
              </a:rPr>
              <a:t>It </a:t>
            </a:r>
            <a:r>
              <a:rPr lang="en-IN" sz="6200" dirty="0">
                <a:solidFill>
                  <a:schemeClr val="tx1"/>
                </a:solidFill>
              </a:rPr>
              <a:t>provides for legal powers to officers and punishment to offenders</a:t>
            </a:r>
          </a:p>
          <a:p>
            <a:pPr algn="l"/>
            <a:endParaRPr lang="en-IN" sz="4000" dirty="0">
              <a:solidFill>
                <a:schemeClr val="tx1"/>
              </a:solidFill>
            </a:endParaRPr>
          </a:p>
          <a:p>
            <a:r>
              <a:rPr lang="en-IN" b="1" dirty="0"/>
              <a:t> 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07829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0648"/>
            <a:ext cx="9324528" cy="1080120"/>
          </a:xfrm>
        </p:spPr>
        <p:txBody>
          <a:bodyPr>
            <a:normAutofit fontScale="90000"/>
          </a:bodyPr>
          <a:lstStyle/>
          <a:p>
            <a:r>
              <a:rPr lang="en-IN" sz="4000" dirty="0" smtClean="0"/>
              <a:t/>
            </a:r>
            <a:br>
              <a:rPr lang="en-IN" sz="4000" dirty="0" smtClean="0"/>
            </a:br>
            <a:r>
              <a:rPr lang="en-IN" sz="4000" dirty="0" smtClean="0"/>
              <a:t>When </a:t>
            </a:r>
            <a:r>
              <a:rPr lang="en-IN" sz="4000" dirty="0"/>
              <a:t>was Wildlife Protection Act implemented </a:t>
            </a:r>
            <a:r>
              <a:rPr lang="en-IN" sz="4000" dirty="0" smtClean="0"/>
              <a:t>?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IN" dirty="0" smtClean="0">
                <a:solidFill>
                  <a:schemeClr val="tx1"/>
                </a:solidFill>
              </a:rPr>
              <a:t>The </a:t>
            </a:r>
            <a:r>
              <a:rPr lang="en-IN" b="1" dirty="0" smtClean="0">
                <a:solidFill>
                  <a:schemeClr val="tx1"/>
                </a:solidFill>
              </a:rPr>
              <a:t>Wildlife Protection Act</a:t>
            </a:r>
            <a:r>
              <a:rPr lang="en-IN" dirty="0" smtClean="0">
                <a:solidFill>
                  <a:schemeClr val="tx1"/>
                </a:solidFill>
              </a:rPr>
              <a:t>, 1972 is an </a:t>
            </a:r>
            <a:r>
              <a:rPr lang="en-IN" b="1" dirty="0" smtClean="0">
                <a:solidFill>
                  <a:schemeClr val="tx1"/>
                </a:solidFill>
              </a:rPr>
              <a:t>Act</a:t>
            </a:r>
            <a:r>
              <a:rPr lang="en-IN" dirty="0" smtClean="0">
                <a:solidFill>
                  <a:schemeClr val="tx1"/>
                </a:solidFill>
              </a:rPr>
              <a:t> of the Parliament of India </a:t>
            </a:r>
            <a:r>
              <a:rPr lang="en-IN" b="1" dirty="0" smtClean="0">
                <a:solidFill>
                  <a:schemeClr val="tx1"/>
                </a:solidFill>
              </a:rPr>
              <a:t>enacted</a:t>
            </a:r>
            <a:r>
              <a:rPr lang="en-IN" dirty="0" smtClean="0">
                <a:solidFill>
                  <a:schemeClr val="tx1"/>
                </a:solidFill>
              </a:rPr>
              <a:t> for </a:t>
            </a:r>
            <a:r>
              <a:rPr lang="en-IN" b="1" dirty="0" smtClean="0">
                <a:solidFill>
                  <a:schemeClr val="tx1"/>
                </a:solidFill>
              </a:rPr>
              <a:t>protection</a:t>
            </a:r>
            <a:r>
              <a:rPr lang="en-IN" dirty="0" smtClean="0">
                <a:solidFill>
                  <a:schemeClr val="tx1"/>
                </a:solidFill>
              </a:rPr>
              <a:t> of plants and animal species.</a:t>
            </a:r>
          </a:p>
          <a:p>
            <a:pPr algn="l"/>
            <a:endParaRPr lang="en-IN" dirty="0" smtClean="0">
              <a:solidFill>
                <a:schemeClr val="tx1"/>
              </a:solidFill>
            </a:endParaRPr>
          </a:p>
          <a:p>
            <a:pPr lvl="0" algn="l"/>
            <a:r>
              <a:rPr lang="en-IN" dirty="0" smtClean="0">
                <a:solidFill>
                  <a:schemeClr val="tx1"/>
                </a:solidFill>
              </a:rPr>
              <a:t> </a:t>
            </a:r>
            <a:r>
              <a:rPr lang="en-IN" b="1" dirty="0">
                <a:solidFill>
                  <a:schemeClr val="tx1"/>
                </a:solidFill>
              </a:rPr>
              <a:t>Wildlife Protection Act 1972 </a:t>
            </a:r>
            <a:r>
              <a:rPr lang="en-IN" dirty="0">
                <a:solidFill>
                  <a:schemeClr val="tx1"/>
                </a:solidFill>
              </a:rPr>
              <a:t>was passed on August 21, 1972, but was later implemented on September 9, 1972</a:t>
            </a:r>
            <a:r>
              <a:rPr lang="en-IN" dirty="0" smtClean="0">
                <a:solidFill>
                  <a:schemeClr val="tx1"/>
                </a:solidFill>
              </a:rPr>
              <a:t>.</a:t>
            </a:r>
          </a:p>
          <a:p>
            <a:pPr lvl="0" algn="l"/>
            <a:endParaRPr lang="en-IN" dirty="0">
              <a:solidFill>
                <a:schemeClr val="tx1"/>
              </a:solidFill>
            </a:endParaRPr>
          </a:p>
          <a:p>
            <a:pPr algn="l"/>
            <a:r>
              <a:rPr lang="en-IN" dirty="0" smtClean="0">
                <a:solidFill>
                  <a:schemeClr val="tx1"/>
                </a:solidFill>
              </a:rPr>
              <a:t>The Government of </a:t>
            </a:r>
            <a:r>
              <a:rPr lang="en-IN" b="1" dirty="0" smtClean="0">
                <a:solidFill>
                  <a:schemeClr val="tx1"/>
                </a:solidFill>
              </a:rPr>
              <a:t>India</a:t>
            </a:r>
            <a:r>
              <a:rPr lang="en-IN" dirty="0" smtClean="0">
                <a:solidFill>
                  <a:schemeClr val="tx1"/>
                </a:solidFill>
              </a:rPr>
              <a:t> enacted </a:t>
            </a:r>
            <a:r>
              <a:rPr lang="en-IN" b="1" dirty="0" smtClean="0">
                <a:solidFill>
                  <a:schemeClr val="tx1"/>
                </a:solidFill>
              </a:rPr>
              <a:t>Wildlife</a:t>
            </a:r>
            <a:r>
              <a:rPr lang="en-IN" dirty="0" smtClean="0">
                <a:solidFill>
                  <a:schemeClr val="tx1"/>
                </a:solidFill>
              </a:rPr>
              <a:t> (</a:t>
            </a:r>
            <a:r>
              <a:rPr lang="en-IN" b="1" dirty="0" smtClean="0">
                <a:solidFill>
                  <a:schemeClr val="tx1"/>
                </a:solidFill>
              </a:rPr>
              <a:t>Protection</a:t>
            </a:r>
            <a:r>
              <a:rPr lang="en-IN" dirty="0" smtClean="0">
                <a:solidFill>
                  <a:schemeClr val="tx1"/>
                </a:solidFill>
              </a:rPr>
              <a:t>) </a:t>
            </a: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Act</a:t>
            </a:r>
            <a:r>
              <a:rPr lang="en-IN" dirty="0" smtClean="0">
                <a:solidFill>
                  <a:schemeClr val="tx1"/>
                </a:solidFill>
              </a:rPr>
              <a:t> 1972 with the </a:t>
            </a:r>
            <a:r>
              <a:rPr lang="en-IN" b="1" dirty="0" smtClean="0">
                <a:solidFill>
                  <a:schemeClr val="tx1"/>
                </a:solidFill>
              </a:rPr>
              <a:t>objective </a:t>
            </a:r>
            <a:r>
              <a:rPr lang="en-IN" dirty="0" smtClean="0">
                <a:solidFill>
                  <a:schemeClr val="tx1"/>
                </a:solidFill>
              </a:rPr>
              <a:t>to effectively protect the </a:t>
            </a:r>
            <a:r>
              <a:rPr lang="en-IN" b="1" dirty="0" smtClean="0">
                <a:solidFill>
                  <a:schemeClr val="tx1"/>
                </a:solidFill>
              </a:rPr>
              <a:t>wild life</a:t>
            </a:r>
            <a:r>
              <a:rPr lang="en-IN" dirty="0" smtClean="0">
                <a:solidFill>
                  <a:schemeClr val="tx1"/>
                </a:solidFill>
              </a:rPr>
              <a:t> of this country and to control poaching, smuggling and illegal trade in </a:t>
            </a:r>
            <a:r>
              <a:rPr lang="en-IN" b="1" dirty="0" smtClean="0">
                <a:solidFill>
                  <a:schemeClr val="tx1"/>
                </a:solidFill>
              </a:rPr>
              <a:t>wildlife</a:t>
            </a:r>
            <a:r>
              <a:rPr lang="en-IN" dirty="0" smtClean="0">
                <a:solidFill>
                  <a:schemeClr val="tx1"/>
                </a:solidFill>
              </a:rPr>
              <a:t> and </a:t>
            </a:r>
            <a:r>
              <a:rPr lang="en-IN" b="1" dirty="0" smtClean="0">
                <a:solidFill>
                  <a:schemeClr val="tx1"/>
                </a:solidFill>
              </a:rPr>
              <a:t>its </a:t>
            </a:r>
            <a:r>
              <a:rPr lang="en-IN" dirty="0" smtClean="0">
                <a:solidFill>
                  <a:schemeClr val="tx1"/>
                </a:solidFill>
              </a:rPr>
              <a:t>derivatives.</a:t>
            </a:r>
          </a:p>
          <a:p>
            <a:pPr algn="l"/>
            <a:r>
              <a:rPr lang="en-IN" i="1" dirty="0" smtClean="0"/>
              <a:t> </a:t>
            </a:r>
          </a:p>
          <a:p>
            <a:pPr algn="l"/>
            <a:r>
              <a:rPr lang="en-IN" i="1" dirty="0" smtClean="0">
                <a:solidFill>
                  <a:schemeClr val="tx1"/>
                </a:solidFill>
              </a:rPr>
              <a:t>Wildlife </a:t>
            </a:r>
            <a:r>
              <a:rPr lang="en-IN" i="1" dirty="0">
                <a:solidFill>
                  <a:schemeClr val="tx1"/>
                </a:solidFill>
              </a:rPr>
              <a:t>Protection Act 1972 is also against Taxidermy, which is the preservation of a dead wild animal as a trophy, or in the form of rugs, preserved skins, antlers, horns, eggs, teeth, and nails. </a:t>
            </a:r>
            <a:endParaRPr lang="en-IN" i="1" dirty="0" smtClean="0">
              <a:solidFill>
                <a:schemeClr val="tx1"/>
              </a:solidFill>
            </a:endParaRPr>
          </a:p>
          <a:p>
            <a:pPr algn="l"/>
            <a:endParaRPr lang="en-IN" dirty="0" smtClean="0">
              <a:solidFill>
                <a:schemeClr val="tx1"/>
              </a:solidFill>
            </a:endParaRPr>
          </a:p>
          <a:p>
            <a:pPr algn="l"/>
            <a:r>
              <a:rPr lang="en-IN" dirty="0">
                <a:solidFill>
                  <a:schemeClr val="tx1"/>
                </a:solidFill>
              </a:rPr>
              <a:t> The Wild Life Protection Act (The “</a:t>
            </a:r>
            <a:r>
              <a:rPr lang="en-IN" b="1" dirty="0">
                <a:solidFill>
                  <a:schemeClr val="tx1"/>
                </a:solidFill>
              </a:rPr>
              <a:t>Act</a:t>
            </a:r>
            <a:r>
              <a:rPr lang="en-IN" dirty="0">
                <a:solidFill>
                  <a:schemeClr val="tx1"/>
                </a:solidFill>
              </a:rPr>
              <a:t>”) was enacted in 1972 and has been amended six </a:t>
            </a:r>
            <a:r>
              <a:rPr lang="en-IN" dirty="0" smtClean="0">
                <a:solidFill>
                  <a:schemeClr val="tx1"/>
                </a:solidFill>
              </a:rPr>
              <a:t>times since </a:t>
            </a:r>
            <a:r>
              <a:rPr lang="en-IN" dirty="0">
                <a:solidFill>
                  <a:schemeClr val="tx1"/>
                </a:solidFill>
              </a:rPr>
              <a:t>then, the last amendment taking place in 2006.</a:t>
            </a:r>
          </a:p>
          <a:p>
            <a:pPr algn="l"/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365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52735"/>
          </a:xfrm>
        </p:spPr>
        <p:txBody>
          <a:bodyPr/>
          <a:lstStyle/>
          <a:p>
            <a:r>
              <a:rPr lang="en-IN" b="1" cap="all" dirty="0"/>
              <a:t>THE </a:t>
            </a:r>
            <a:r>
              <a:rPr lang="en-IN" b="1" cap="all" dirty="0" smtClean="0"/>
              <a:t>OBJECTIVES OF THE ACT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85000" lnSpcReduction="10000"/>
          </a:bodyPr>
          <a:lstStyle/>
          <a:p>
            <a:pPr fontAlgn="t"/>
            <a:r>
              <a:rPr lang="en-IN" sz="4000" dirty="0">
                <a:solidFill>
                  <a:schemeClr val="tx1"/>
                </a:solidFill>
              </a:rPr>
              <a:t>Prohibition of </a:t>
            </a:r>
            <a:r>
              <a:rPr lang="en-IN" sz="4000" dirty="0" smtClean="0">
                <a:solidFill>
                  <a:schemeClr val="tx1"/>
                </a:solidFill>
              </a:rPr>
              <a:t>hunting</a:t>
            </a:r>
          </a:p>
          <a:p>
            <a:pPr fontAlgn="t"/>
            <a:endParaRPr lang="en-IN" sz="4000" dirty="0">
              <a:solidFill>
                <a:schemeClr val="tx1"/>
              </a:solidFill>
            </a:endParaRPr>
          </a:p>
          <a:p>
            <a:pPr fontAlgn="t"/>
            <a:r>
              <a:rPr lang="en-IN" sz="4000" dirty="0">
                <a:solidFill>
                  <a:schemeClr val="tx1"/>
                </a:solidFill>
              </a:rPr>
              <a:t>Protection and management of wildlife </a:t>
            </a:r>
            <a:r>
              <a:rPr lang="en-IN" sz="4000" dirty="0" smtClean="0">
                <a:solidFill>
                  <a:schemeClr val="tx1"/>
                </a:solidFill>
              </a:rPr>
              <a:t>habitats</a:t>
            </a:r>
          </a:p>
          <a:p>
            <a:pPr fontAlgn="t"/>
            <a:endParaRPr lang="en-IN" sz="4000" dirty="0">
              <a:solidFill>
                <a:schemeClr val="tx1"/>
              </a:solidFill>
            </a:endParaRPr>
          </a:p>
          <a:p>
            <a:pPr fontAlgn="t"/>
            <a:r>
              <a:rPr lang="en-IN" sz="4000" dirty="0">
                <a:solidFill>
                  <a:schemeClr val="tx1"/>
                </a:solidFill>
              </a:rPr>
              <a:t>Establishment of protected </a:t>
            </a:r>
            <a:r>
              <a:rPr lang="en-IN" sz="4000" dirty="0" smtClean="0">
                <a:solidFill>
                  <a:schemeClr val="tx1"/>
                </a:solidFill>
              </a:rPr>
              <a:t>areas</a:t>
            </a:r>
          </a:p>
          <a:p>
            <a:pPr fontAlgn="t"/>
            <a:endParaRPr lang="en-IN" sz="4000" dirty="0">
              <a:solidFill>
                <a:schemeClr val="tx1"/>
              </a:solidFill>
            </a:endParaRPr>
          </a:p>
          <a:p>
            <a:pPr fontAlgn="t"/>
            <a:r>
              <a:rPr lang="en-IN" sz="4000" dirty="0">
                <a:solidFill>
                  <a:schemeClr val="tx1"/>
                </a:solidFill>
              </a:rPr>
              <a:t>Regulation and control of trade in parts and products derived from </a:t>
            </a:r>
            <a:r>
              <a:rPr lang="en-IN" sz="4000" dirty="0" smtClean="0">
                <a:solidFill>
                  <a:schemeClr val="tx1"/>
                </a:solidFill>
              </a:rPr>
              <a:t>wildlife</a:t>
            </a:r>
          </a:p>
          <a:p>
            <a:pPr fontAlgn="t"/>
            <a:endParaRPr lang="en-IN" sz="4000" dirty="0">
              <a:solidFill>
                <a:schemeClr val="tx1"/>
              </a:solidFill>
            </a:endParaRPr>
          </a:p>
          <a:p>
            <a:pPr fontAlgn="t"/>
            <a:r>
              <a:rPr lang="en-IN" sz="4000" dirty="0">
                <a:solidFill>
                  <a:schemeClr val="tx1"/>
                </a:solidFill>
              </a:rPr>
              <a:t>Management of zoos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61681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196751"/>
          </a:xfrm>
        </p:spPr>
        <p:txBody>
          <a:bodyPr>
            <a:normAutofit fontScale="90000"/>
          </a:bodyPr>
          <a:lstStyle/>
          <a:p>
            <a:r>
              <a:rPr lang="en-IN" sz="2700" b="1" dirty="0"/>
              <a:t>THE WILDLIFE (PROTECTION) ACT, 1972</a:t>
            </a:r>
            <a:br>
              <a:rPr lang="en-IN" sz="2700" b="1" dirty="0"/>
            </a:br>
            <a:r>
              <a:rPr lang="en-IN" sz="2700" b="1" dirty="0"/>
              <a:t>(No. 53 of 1972</a:t>
            </a:r>
            <a:r>
              <a:rPr lang="en-IN" sz="2700" b="1" dirty="0" smtClean="0"/>
              <a:t>) (</a:t>
            </a:r>
            <a:r>
              <a:rPr lang="en-IN" sz="2700" b="1" dirty="0"/>
              <a:t>9th September, 1972)</a:t>
            </a:r>
            <a:br>
              <a:rPr lang="en-IN" sz="2700" b="1" dirty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9144000" cy="5990844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 1  PRELIMINARY  (Short title, extent, and commencement)</a:t>
            </a:r>
          </a:p>
          <a:p>
            <a:pPr algn="l"/>
            <a:endParaRPr lang="en-IN" b="1" dirty="0" smtClean="0">
              <a:solidFill>
                <a:schemeClr val="tx1"/>
              </a:solidFill>
            </a:endParaRP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 II  AUTHORITIES TO BE APPOINTED OR CONSTITUTED UNDER THIS ACT</a:t>
            </a:r>
          </a:p>
          <a:p>
            <a:pPr algn="l"/>
            <a:endParaRPr lang="en-IN" b="1" dirty="0" smtClean="0">
              <a:solidFill>
                <a:schemeClr val="tx1"/>
              </a:solidFill>
            </a:endParaRP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 III HUNTING OF WILD ANIMALS – Prohibition</a:t>
            </a:r>
          </a:p>
          <a:p>
            <a:pPr algn="l"/>
            <a:endParaRPr lang="en-IN" b="1" dirty="0" smtClean="0">
              <a:solidFill>
                <a:schemeClr val="tx1"/>
              </a:solidFill>
            </a:endParaRP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CHAPTER-IIIA PROTECTION </a:t>
            </a:r>
            <a:r>
              <a:rPr lang="en-IN" b="1" dirty="0">
                <a:solidFill>
                  <a:schemeClr val="tx1"/>
                </a:solidFill>
              </a:rPr>
              <a:t>OF SPECIFIED </a:t>
            </a:r>
            <a:r>
              <a:rPr lang="en-IN" b="1" dirty="0" smtClean="0">
                <a:solidFill>
                  <a:schemeClr val="tx1"/>
                </a:solidFill>
              </a:rPr>
              <a:t>PLANTS</a:t>
            </a:r>
          </a:p>
          <a:p>
            <a:pPr algn="l"/>
            <a:endParaRPr lang="en-IN" b="1" dirty="0" smtClean="0">
              <a:solidFill>
                <a:schemeClr val="tx1"/>
              </a:solidFill>
            </a:endParaRPr>
          </a:p>
          <a:p>
            <a:pPr algn="l"/>
            <a:r>
              <a:rPr lang="en-IN" b="1" dirty="0">
                <a:solidFill>
                  <a:schemeClr val="tx1"/>
                </a:solidFill>
              </a:rPr>
              <a:t>CHAPTER </a:t>
            </a:r>
            <a:r>
              <a:rPr lang="en-IN" b="1" dirty="0" smtClean="0">
                <a:solidFill>
                  <a:schemeClr val="tx1"/>
                </a:solidFill>
              </a:rPr>
              <a:t>IV SANCTUARIES, NATIONAL PARK, AND CLOSED AREAS</a:t>
            </a:r>
          </a:p>
          <a:p>
            <a:endParaRPr lang="en-IN" b="1" dirty="0" smtClean="0">
              <a:solidFill>
                <a:schemeClr val="tx1"/>
              </a:solidFill>
            </a:endParaRP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 –IVA CENTRAL </a:t>
            </a:r>
            <a:r>
              <a:rPr lang="en-IN" b="1" dirty="0">
                <a:solidFill>
                  <a:schemeClr val="tx1"/>
                </a:solidFill>
              </a:rPr>
              <a:t>ZOO AUTHORITY AND </a:t>
            </a:r>
            <a:r>
              <a:rPr lang="en-IN" b="1" dirty="0" smtClean="0">
                <a:solidFill>
                  <a:schemeClr val="tx1"/>
                </a:solidFill>
              </a:rPr>
              <a:t>RECOGNITION </a:t>
            </a:r>
            <a:r>
              <a:rPr lang="en-IN" b="1" dirty="0">
                <a:solidFill>
                  <a:schemeClr val="tx1"/>
                </a:solidFill>
              </a:rPr>
              <a:t>OF </a:t>
            </a:r>
            <a:r>
              <a:rPr lang="en-IN" b="1" dirty="0" smtClean="0">
                <a:solidFill>
                  <a:schemeClr val="tx1"/>
                </a:solidFill>
              </a:rPr>
              <a:t>ZOOS</a:t>
            </a:r>
          </a:p>
          <a:p>
            <a:pPr algn="l"/>
            <a:r>
              <a:rPr lang="en-IN" dirty="0" smtClean="0"/>
              <a:t> </a:t>
            </a: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 </a:t>
            </a:r>
            <a:r>
              <a:rPr lang="en-IN" b="1" dirty="0">
                <a:solidFill>
                  <a:schemeClr val="tx1"/>
                </a:solidFill>
              </a:rPr>
              <a:t>IV </a:t>
            </a:r>
            <a:r>
              <a:rPr lang="en-IN" b="1" dirty="0" smtClean="0">
                <a:solidFill>
                  <a:schemeClr val="tx1"/>
                </a:solidFill>
              </a:rPr>
              <a:t>B NATIONAL </a:t>
            </a:r>
            <a:r>
              <a:rPr lang="en-IN" b="1" dirty="0">
                <a:solidFill>
                  <a:schemeClr val="tx1"/>
                </a:solidFill>
              </a:rPr>
              <a:t>TIGER CONSERVATION </a:t>
            </a:r>
            <a:r>
              <a:rPr lang="en-IN" b="1" dirty="0" smtClean="0">
                <a:solidFill>
                  <a:schemeClr val="tx1"/>
                </a:solidFill>
              </a:rPr>
              <a:t>AUTHORITY</a:t>
            </a:r>
            <a:r>
              <a:rPr lang="en-IN" dirty="0"/>
              <a:t> </a:t>
            </a:r>
            <a:endParaRPr lang="en-IN" dirty="0" smtClean="0"/>
          </a:p>
          <a:p>
            <a:pPr algn="l"/>
            <a:endParaRPr lang="en-IN" dirty="0" smtClean="0"/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 </a:t>
            </a:r>
            <a:r>
              <a:rPr lang="en-IN" b="1" dirty="0">
                <a:solidFill>
                  <a:schemeClr val="tx1"/>
                </a:solidFill>
              </a:rPr>
              <a:t>IV </a:t>
            </a:r>
            <a:r>
              <a:rPr lang="en-IN" b="1" dirty="0" smtClean="0">
                <a:solidFill>
                  <a:schemeClr val="tx1"/>
                </a:solidFill>
              </a:rPr>
              <a:t>C TIGER </a:t>
            </a:r>
            <a:r>
              <a:rPr lang="en-IN" b="1" dirty="0">
                <a:solidFill>
                  <a:schemeClr val="tx1"/>
                </a:solidFill>
              </a:rPr>
              <a:t>AND OTHER ENDANGERED SPECIES CRIME CONTROL BUREAU</a:t>
            </a:r>
            <a:endParaRPr lang="en-IN" b="1" dirty="0" smtClean="0">
              <a:solidFill>
                <a:schemeClr val="tx1"/>
              </a:solidFill>
            </a:endParaRPr>
          </a:p>
          <a:p>
            <a:pPr algn="l"/>
            <a:endParaRPr lang="en-IN" b="1" dirty="0">
              <a:solidFill>
                <a:schemeClr val="tx1"/>
              </a:solidFill>
            </a:endParaRP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 V TRADE OR COMMERCE IN WILD ANIMALS, ANIMAL ARTICLES AND TROPHIES</a:t>
            </a:r>
          </a:p>
          <a:p>
            <a:pPr algn="l"/>
            <a:endParaRPr lang="en-IN" b="1" dirty="0" smtClean="0">
              <a:solidFill>
                <a:schemeClr val="tx1"/>
              </a:solidFill>
            </a:endParaRP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 VA PROHIBITION OF TRADE OR COMMERCE IN TROPHIES ANIMAL ARTICLES, ETC. DERIVED FROM CERTAIN ANIMALS</a:t>
            </a:r>
          </a:p>
          <a:p>
            <a:pPr algn="l"/>
            <a:endParaRPr lang="en-IN" b="1" dirty="0" smtClean="0">
              <a:solidFill>
                <a:schemeClr val="tx1"/>
              </a:solidFill>
            </a:endParaRP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 VI PREVENTION AND DETECTION OF OFFENCES</a:t>
            </a:r>
            <a:r>
              <a:rPr lang="en-IN" dirty="0" smtClean="0"/>
              <a:t> </a:t>
            </a:r>
          </a:p>
          <a:p>
            <a:pPr algn="l"/>
            <a:endParaRPr lang="en-IN" dirty="0" smtClean="0"/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 VIA FORFEITURE </a:t>
            </a:r>
            <a:r>
              <a:rPr lang="en-IN" b="1" dirty="0">
                <a:solidFill>
                  <a:schemeClr val="tx1"/>
                </a:solidFill>
              </a:rPr>
              <a:t>OF PROPERTY DERIVED FROM ILLEGAL HUNTING AND TRADE</a:t>
            </a:r>
            <a:endParaRPr lang="en-IN" b="1" dirty="0" smtClean="0">
              <a:solidFill>
                <a:schemeClr val="tx1"/>
              </a:solidFill>
            </a:endParaRPr>
          </a:p>
          <a:p>
            <a:pPr algn="l"/>
            <a:endParaRPr lang="en-IN" b="1" dirty="0" smtClean="0">
              <a:solidFill>
                <a:schemeClr val="tx1"/>
              </a:solidFill>
            </a:endParaRP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CHAPTER VII MISCELLANEOUS </a:t>
            </a:r>
            <a:endParaRPr lang="en-IN" b="1" dirty="0" smtClean="0"/>
          </a:p>
          <a:p>
            <a:endParaRPr lang="en-IN" b="1" dirty="0" smtClean="0"/>
          </a:p>
          <a:p>
            <a:endParaRPr lang="en-IN" b="1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18554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036496" cy="1412775"/>
          </a:xfrm>
        </p:spPr>
        <p:txBody>
          <a:bodyPr>
            <a:normAutofit/>
          </a:bodyPr>
          <a:lstStyle/>
          <a:p>
            <a:r>
              <a:rPr lang="en-IN" sz="2700" dirty="0"/>
              <a:t>How many Schedules are there in Wildlife Protection Act 1972?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solidFill>
                  <a:schemeClr val="tx1"/>
                </a:solidFill>
              </a:rPr>
              <a:t>There</a:t>
            </a:r>
            <a:r>
              <a:rPr lang="en-IN" dirty="0">
                <a:solidFill>
                  <a:schemeClr val="tx1"/>
                </a:solidFill>
              </a:rPr>
              <a:t> are six </a:t>
            </a:r>
            <a:r>
              <a:rPr lang="en-IN" b="1" dirty="0">
                <a:solidFill>
                  <a:schemeClr val="tx1"/>
                </a:solidFill>
              </a:rPr>
              <a:t>schedules</a:t>
            </a:r>
            <a:r>
              <a:rPr lang="en-IN" dirty="0">
                <a:solidFill>
                  <a:schemeClr val="tx1"/>
                </a:solidFill>
              </a:rPr>
              <a:t> which give varying degrees of </a:t>
            </a:r>
            <a:r>
              <a:rPr lang="en-IN" b="1" dirty="0">
                <a:solidFill>
                  <a:schemeClr val="tx1"/>
                </a:solidFill>
              </a:rPr>
              <a:t>protection</a:t>
            </a:r>
            <a:r>
              <a:rPr lang="en-IN" dirty="0">
                <a:solidFill>
                  <a:schemeClr val="tx1"/>
                </a:solidFill>
              </a:rPr>
              <a:t>. </a:t>
            </a:r>
            <a:endParaRPr lang="en-IN" dirty="0" smtClean="0">
              <a:solidFill>
                <a:schemeClr val="tx1"/>
              </a:solidFill>
            </a:endParaRPr>
          </a:p>
          <a:p>
            <a:pPr algn="l"/>
            <a:endParaRPr lang="en-IN" dirty="0" smtClean="0">
              <a:solidFill>
                <a:schemeClr val="tx1"/>
              </a:solidFill>
            </a:endParaRPr>
          </a:p>
          <a:p>
            <a:pPr algn="l"/>
            <a:r>
              <a:rPr lang="en-IN" dirty="0" smtClean="0">
                <a:solidFill>
                  <a:schemeClr val="tx1"/>
                </a:solidFill>
              </a:rPr>
              <a:t>Out </a:t>
            </a:r>
            <a:r>
              <a:rPr lang="en-IN" dirty="0">
                <a:solidFill>
                  <a:schemeClr val="tx1"/>
                </a:solidFill>
              </a:rPr>
              <a:t>of the </a:t>
            </a:r>
            <a:r>
              <a:rPr lang="en-IN" dirty="0" smtClean="0">
                <a:solidFill>
                  <a:schemeClr val="tx1"/>
                </a:solidFill>
              </a:rPr>
              <a:t>six </a:t>
            </a:r>
            <a:r>
              <a:rPr lang="en-IN" b="1" dirty="0" smtClean="0">
                <a:solidFill>
                  <a:schemeClr val="tx1"/>
                </a:solidFill>
              </a:rPr>
              <a:t>schedules</a:t>
            </a:r>
            <a:r>
              <a:rPr lang="en-IN" dirty="0">
                <a:solidFill>
                  <a:schemeClr val="tx1"/>
                </a:solidFill>
              </a:rPr>
              <a:t> , </a:t>
            </a:r>
            <a:r>
              <a:rPr lang="en-IN" b="1" dirty="0">
                <a:solidFill>
                  <a:schemeClr val="tx1"/>
                </a:solidFill>
              </a:rPr>
              <a:t>Schedule</a:t>
            </a:r>
            <a:r>
              <a:rPr lang="en-IN" dirty="0">
                <a:solidFill>
                  <a:schemeClr val="tx1"/>
                </a:solidFill>
              </a:rPr>
              <a:t> I and part II of </a:t>
            </a:r>
            <a:r>
              <a:rPr lang="en-IN" b="1" dirty="0">
                <a:solidFill>
                  <a:schemeClr val="tx1"/>
                </a:solidFill>
              </a:rPr>
              <a:t>Schedule</a:t>
            </a:r>
            <a:r>
              <a:rPr lang="en-IN" dirty="0">
                <a:solidFill>
                  <a:schemeClr val="tx1"/>
                </a:solidFill>
              </a:rPr>
              <a:t> II provide absolute </a:t>
            </a:r>
            <a:r>
              <a:rPr lang="en-IN" b="1" dirty="0">
                <a:solidFill>
                  <a:schemeClr val="tx1"/>
                </a:solidFill>
              </a:rPr>
              <a:t>protection</a:t>
            </a:r>
            <a:r>
              <a:rPr lang="en-IN" dirty="0">
                <a:solidFill>
                  <a:schemeClr val="tx1"/>
                </a:solidFill>
              </a:rPr>
              <a:t> and offences under these are prescribed the highest penalties</a:t>
            </a:r>
            <a:r>
              <a:rPr lang="en-IN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N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IN" dirty="0" smtClean="0">
                <a:solidFill>
                  <a:schemeClr val="tx1"/>
                </a:solidFill>
              </a:rPr>
              <a:t>The </a:t>
            </a:r>
            <a:r>
              <a:rPr lang="en-IN" dirty="0">
                <a:solidFill>
                  <a:schemeClr val="tx1"/>
                </a:solidFill>
              </a:rPr>
              <a:t>penalties </a:t>
            </a:r>
            <a:r>
              <a:rPr lang="en-IN" dirty="0" smtClean="0">
                <a:solidFill>
                  <a:schemeClr val="tx1"/>
                </a:solidFill>
              </a:rPr>
              <a:t>for </a:t>
            </a:r>
            <a:r>
              <a:rPr lang="en-IN" b="1" dirty="0" smtClean="0">
                <a:solidFill>
                  <a:schemeClr val="tx1"/>
                </a:solidFill>
              </a:rPr>
              <a:t>Schedule</a:t>
            </a:r>
            <a:r>
              <a:rPr lang="en-IN" dirty="0">
                <a:solidFill>
                  <a:schemeClr val="tx1"/>
                </a:solidFill>
              </a:rPr>
              <a:t> III and </a:t>
            </a:r>
            <a:r>
              <a:rPr lang="en-IN" b="1" dirty="0">
                <a:solidFill>
                  <a:schemeClr val="tx1"/>
                </a:solidFill>
              </a:rPr>
              <a:t>Schedule</a:t>
            </a:r>
            <a:r>
              <a:rPr lang="en-IN" dirty="0">
                <a:solidFill>
                  <a:schemeClr val="tx1"/>
                </a:solidFill>
              </a:rPr>
              <a:t> IV are less </a:t>
            </a:r>
            <a:r>
              <a:rPr lang="en-IN" dirty="0" smtClean="0">
                <a:solidFill>
                  <a:schemeClr val="tx1"/>
                </a:solidFill>
              </a:rPr>
              <a:t>though these </a:t>
            </a:r>
            <a:r>
              <a:rPr lang="en-IN" dirty="0">
                <a:solidFill>
                  <a:schemeClr val="tx1"/>
                </a:solidFill>
              </a:rPr>
              <a:t>animals are </a:t>
            </a:r>
            <a:r>
              <a:rPr lang="en-IN" b="1" dirty="0">
                <a:solidFill>
                  <a:schemeClr val="tx1"/>
                </a:solidFill>
              </a:rPr>
              <a:t>protected</a:t>
            </a:r>
            <a:endParaRPr lang="en-IN" dirty="0">
              <a:solidFill>
                <a:schemeClr val="tx1"/>
              </a:solidFill>
            </a:endParaRPr>
          </a:p>
          <a:p>
            <a:pPr algn="l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94283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19"/>
          </a:xfrm>
        </p:spPr>
        <p:txBody>
          <a:bodyPr/>
          <a:lstStyle/>
          <a:p>
            <a:r>
              <a:rPr lang="en-IN" b="1" dirty="0" smtClean="0"/>
              <a:t>SCHEDULES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solidFill>
                  <a:schemeClr val="tx1"/>
                </a:solidFill>
              </a:rPr>
              <a:t>SCHEDULE </a:t>
            </a:r>
            <a:r>
              <a:rPr lang="en-IN" b="1" dirty="0" smtClean="0">
                <a:solidFill>
                  <a:schemeClr val="tx1"/>
                </a:solidFill>
              </a:rPr>
              <a:t>I </a:t>
            </a:r>
            <a:r>
              <a:rPr lang="fr-FR" i="1" dirty="0" smtClean="0">
                <a:solidFill>
                  <a:schemeClr val="tx1"/>
                </a:solidFill>
              </a:rPr>
              <a:t>(</a:t>
            </a:r>
            <a:r>
              <a:rPr lang="fr-FR" i="1" dirty="0">
                <a:solidFill>
                  <a:schemeClr val="tx1"/>
                </a:solidFill>
              </a:rPr>
              <a:t>Sections 2, 8,9,11, 40,41, 48,51, 61 &amp; 62)</a:t>
            </a:r>
          </a:p>
          <a:p>
            <a:pPr algn="l"/>
            <a:r>
              <a:rPr lang="en-IN" b="1" dirty="0">
                <a:solidFill>
                  <a:schemeClr val="tx1"/>
                </a:solidFill>
              </a:rPr>
              <a:t>PART </a:t>
            </a:r>
            <a:r>
              <a:rPr lang="en-IN" b="1" dirty="0" smtClean="0">
                <a:solidFill>
                  <a:schemeClr val="tx1"/>
                </a:solidFill>
              </a:rPr>
              <a:t>I </a:t>
            </a:r>
            <a:r>
              <a:rPr lang="en-IN" dirty="0" smtClean="0">
                <a:solidFill>
                  <a:schemeClr val="tx1"/>
                </a:solidFill>
              </a:rPr>
              <a:t>MAMMALS</a:t>
            </a: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PART </a:t>
            </a:r>
            <a:r>
              <a:rPr lang="en-IN" b="1" dirty="0">
                <a:solidFill>
                  <a:schemeClr val="tx1"/>
                </a:solidFill>
              </a:rPr>
              <a:t>II </a:t>
            </a:r>
            <a:r>
              <a:rPr lang="en-IN" dirty="0">
                <a:solidFill>
                  <a:schemeClr val="tx1"/>
                </a:solidFill>
              </a:rPr>
              <a:t>AMPHIBIANS AND </a:t>
            </a:r>
            <a:r>
              <a:rPr lang="en-IN" dirty="0" smtClean="0">
                <a:solidFill>
                  <a:schemeClr val="tx1"/>
                </a:solidFill>
              </a:rPr>
              <a:t>REPTILES</a:t>
            </a: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PART </a:t>
            </a:r>
            <a:r>
              <a:rPr lang="en-IN" b="1" dirty="0">
                <a:solidFill>
                  <a:schemeClr val="tx1"/>
                </a:solidFill>
              </a:rPr>
              <a:t>IIA </a:t>
            </a:r>
            <a:r>
              <a:rPr lang="en-IN" dirty="0" smtClean="0">
                <a:solidFill>
                  <a:schemeClr val="tx1"/>
                </a:solidFill>
              </a:rPr>
              <a:t>FISHES</a:t>
            </a: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PART </a:t>
            </a:r>
            <a:r>
              <a:rPr lang="en-IN" b="1" dirty="0">
                <a:solidFill>
                  <a:schemeClr val="tx1"/>
                </a:solidFill>
              </a:rPr>
              <a:t>III </a:t>
            </a:r>
            <a:r>
              <a:rPr lang="en-IN" dirty="0" smtClean="0">
                <a:solidFill>
                  <a:schemeClr val="tx1"/>
                </a:solidFill>
              </a:rPr>
              <a:t>BIRDS</a:t>
            </a: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PART IV </a:t>
            </a:r>
            <a:r>
              <a:rPr lang="en-IN" dirty="0" smtClean="0">
                <a:solidFill>
                  <a:schemeClr val="tx1"/>
                </a:solidFill>
              </a:rPr>
              <a:t>CRUSTACEA </a:t>
            </a:r>
            <a:r>
              <a:rPr lang="en-IN" dirty="0">
                <a:solidFill>
                  <a:schemeClr val="tx1"/>
                </a:solidFill>
              </a:rPr>
              <a:t>AND </a:t>
            </a:r>
            <a:r>
              <a:rPr lang="en-IN" dirty="0" smtClean="0">
                <a:solidFill>
                  <a:schemeClr val="tx1"/>
                </a:solidFill>
              </a:rPr>
              <a:t>INSECTS</a:t>
            </a: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PART IVA </a:t>
            </a:r>
            <a:r>
              <a:rPr lang="en-IN" dirty="0" smtClean="0">
                <a:solidFill>
                  <a:schemeClr val="tx1"/>
                </a:solidFill>
              </a:rPr>
              <a:t>COELENTERATES</a:t>
            </a: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PART </a:t>
            </a:r>
            <a:r>
              <a:rPr lang="en-IN" b="1" dirty="0">
                <a:solidFill>
                  <a:schemeClr val="tx1"/>
                </a:solidFill>
              </a:rPr>
              <a:t>IVB </a:t>
            </a:r>
            <a:r>
              <a:rPr lang="en-IN" dirty="0" smtClean="0">
                <a:solidFill>
                  <a:schemeClr val="tx1"/>
                </a:solidFill>
              </a:rPr>
              <a:t>MOLLUSCA</a:t>
            </a: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PART IVC </a:t>
            </a:r>
            <a:r>
              <a:rPr lang="en-IN" dirty="0">
                <a:solidFill>
                  <a:schemeClr val="tx1"/>
                </a:solidFill>
              </a:rPr>
              <a:t>ECHINODERMATA</a:t>
            </a:r>
          </a:p>
        </p:txBody>
      </p:sp>
    </p:spTree>
    <p:extLst>
      <p:ext uri="{BB962C8B-B14F-4D97-AF65-F5344CB8AC3E}">
        <p14:creationId xmlns:p14="http://schemas.microsoft.com/office/powerpoint/2010/main" val="1225493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19"/>
          </a:xfrm>
        </p:spPr>
        <p:txBody>
          <a:bodyPr/>
          <a:lstStyle/>
          <a:p>
            <a:r>
              <a:rPr lang="en-IN" b="1" dirty="0" smtClean="0"/>
              <a:t>SCHEDULES II, III ,IV, V &amp; VI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solidFill>
                  <a:schemeClr val="tx1"/>
                </a:solidFill>
              </a:rPr>
              <a:t>SCHEDULE II</a:t>
            </a:r>
          </a:p>
          <a:p>
            <a:pPr algn="l"/>
            <a:r>
              <a:rPr lang="en-IN" i="1" dirty="0">
                <a:solidFill>
                  <a:schemeClr val="tx1"/>
                </a:solidFill>
              </a:rPr>
              <a:t>(Sections 2, 8, 9,11, 40, 41, 43,48,51, 61, and 62)</a:t>
            </a:r>
          </a:p>
          <a:p>
            <a:pPr algn="l"/>
            <a:r>
              <a:rPr lang="en-IN" dirty="0" smtClean="0">
                <a:solidFill>
                  <a:schemeClr val="tx1"/>
                </a:solidFill>
              </a:rPr>
              <a:t>PART I Mammals and Reptiles</a:t>
            </a:r>
            <a:r>
              <a:rPr lang="en-IN" b="1" dirty="0"/>
              <a:t> </a:t>
            </a:r>
            <a:endParaRPr lang="en-IN" b="1" dirty="0" smtClean="0"/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PART II </a:t>
            </a:r>
            <a:r>
              <a:rPr lang="en-IN" dirty="0" smtClean="0">
                <a:solidFill>
                  <a:schemeClr val="tx1"/>
                </a:solidFill>
              </a:rPr>
              <a:t>1</a:t>
            </a:r>
            <a:r>
              <a:rPr lang="en-IN" dirty="0">
                <a:solidFill>
                  <a:schemeClr val="tx1"/>
                </a:solidFill>
              </a:rPr>
              <a:t>. </a:t>
            </a:r>
            <a:r>
              <a:rPr lang="en-IN" dirty="0" smtClean="0">
                <a:solidFill>
                  <a:schemeClr val="tx1"/>
                </a:solidFill>
              </a:rPr>
              <a:t>Beetles</a:t>
            </a:r>
          </a:p>
          <a:p>
            <a:pPr algn="l"/>
            <a:r>
              <a:rPr lang="en-IN" b="1" dirty="0">
                <a:solidFill>
                  <a:schemeClr val="tx1"/>
                </a:solidFill>
              </a:rPr>
              <a:t>SCHEDULE </a:t>
            </a:r>
            <a:r>
              <a:rPr lang="en-IN" b="1" dirty="0" smtClean="0">
                <a:solidFill>
                  <a:schemeClr val="tx1"/>
                </a:solidFill>
              </a:rPr>
              <a:t>III </a:t>
            </a:r>
            <a:r>
              <a:rPr lang="en-IN" i="1" dirty="0" smtClean="0">
                <a:solidFill>
                  <a:schemeClr val="tx1"/>
                </a:solidFill>
              </a:rPr>
              <a:t>(Sections </a:t>
            </a:r>
            <a:r>
              <a:rPr lang="en-IN" i="1" dirty="0">
                <a:solidFill>
                  <a:schemeClr val="tx1"/>
                </a:solidFill>
              </a:rPr>
              <a:t>2, 8l[*"] 9, 11 and </a:t>
            </a:r>
            <a:r>
              <a:rPr lang="en-IN" i="1" dirty="0" smtClean="0">
                <a:solidFill>
                  <a:schemeClr val="tx1"/>
                </a:solidFill>
              </a:rPr>
              <a:t>611</a:t>
            </a:r>
            <a:r>
              <a:rPr lang="en-IN" b="1" dirty="0"/>
              <a:t> </a:t>
            </a:r>
            <a:endParaRPr lang="en-IN" b="1" dirty="0" smtClean="0"/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SCHEDULE IV </a:t>
            </a:r>
            <a:r>
              <a:rPr lang="en-IN" i="1" dirty="0" smtClean="0">
                <a:solidFill>
                  <a:schemeClr val="tx1"/>
                </a:solidFill>
              </a:rPr>
              <a:t>(</a:t>
            </a:r>
            <a:r>
              <a:rPr lang="en-IN" i="1" dirty="0">
                <a:solidFill>
                  <a:schemeClr val="tx1"/>
                </a:solidFill>
              </a:rPr>
              <a:t>Sections 2, 8, 9,11 and 61</a:t>
            </a:r>
            <a:r>
              <a:rPr lang="en-IN" i="1" dirty="0" smtClean="0">
                <a:solidFill>
                  <a:schemeClr val="tx1"/>
                </a:solidFill>
              </a:rPr>
              <a:t>)</a:t>
            </a:r>
            <a:r>
              <a:rPr lang="en-IN" b="1" dirty="0"/>
              <a:t> </a:t>
            </a:r>
            <a:endParaRPr lang="en-IN" b="1" dirty="0" smtClean="0"/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SCHEDULE V </a:t>
            </a:r>
            <a:r>
              <a:rPr lang="en-IN" i="1" dirty="0" smtClean="0">
                <a:solidFill>
                  <a:schemeClr val="tx1"/>
                </a:solidFill>
              </a:rPr>
              <a:t>(</a:t>
            </a:r>
            <a:r>
              <a:rPr lang="en-IN" i="1" dirty="0">
                <a:solidFill>
                  <a:schemeClr val="tx1"/>
                </a:solidFill>
              </a:rPr>
              <a:t>Sections 2, 8, 61 and 62</a:t>
            </a:r>
            <a:r>
              <a:rPr lang="en-IN" i="1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IN" b="1" dirty="0" smtClean="0">
                <a:solidFill>
                  <a:schemeClr val="tx1"/>
                </a:solidFill>
              </a:rPr>
              <a:t>SCHEDULE VI </a:t>
            </a:r>
            <a:r>
              <a:rPr lang="en-IN" i="1" dirty="0" smtClean="0">
                <a:solidFill>
                  <a:schemeClr val="tx1"/>
                </a:solidFill>
              </a:rPr>
              <a:t>(</a:t>
            </a:r>
            <a:r>
              <a:rPr lang="en-IN" i="1" dirty="0">
                <a:solidFill>
                  <a:schemeClr val="tx1"/>
                </a:solidFill>
              </a:rPr>
              <a:t>Section 2</a:t>
            </a:r>
            <a:r>
              <a:rPr lang="en-IN" i="1" dirty="0" smtClean="0">
                <a:solidFill>
                  <a:schemeClr val="tx1"/>
                </a:solidFill>
              </a:rPr>
              <a:t>) Plants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380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"/>
            <a:ext cx="9036496" cy="980727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Punishments under the Act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144000" cy="602128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IN" dirty="0">
                <a:solidFill>
                  <a:schemeClr val="tx1"/>
                </a:solidFill>
              </a:rPr>
              <a:t>Penalties for any violation under this act can be carried out by agencies like</a:t>
            </a:r>
            <a:r>
              <a:rPr lang="en-IN" dirty="0" smtClean="0">
                <a:solidFill>
                  <a:schemeClr val="tx1"/>
                </a:solidFill>
              </a:rPr>
              <a:t>:</a:t>
            </a:r>
          </a:p>
          <a:p>
            <a:pPr algn="l"/>
            <a:endParaRPr lang="en-IN" dirty="0">
              <a:solidFill>
                <a:schemeClr val="tx1"/>
              </a:solidFill>
            </a:endParaRPr>
          </a:p>
          <a:p>
            <a:pPr lvl="0" algn="l"/>
            <a:r>
              <a:rPr lang="en-IN" dirty="0">
                <a:solidFill>
                  <a:schemeClr val="tx1"/>
                </a:solidFill>
              </a:rPr>
              <a:t>The </a:t>
            </a:r>
            <a:r>
              <a:rPr lang="en-IN" dirty="0" smtClean="0">
                <a:solidFill>
                  <a:schemeClr val="tx1"/>
                </a:solidFill>
              </a:rPr>
              <a:t>Police</a:t>
            </a:r>
          </a:p>
          <a:p>
            <a:pPr lvl="0" algn="l"/>
            <a:endParaRPr lang="en-IN" dirty="0">
              <a:solidFill>
                <a:schemeClr val="tx1"/>
              </a:solidFill>
            </a:endParaRPr>
          </a:p>
          <a:p>
            <a:pPr lvl="0" algn="l"/>
            <a:r>
              <a:rPr lang="en-IN" dirty="0">
                <a:solidFill>
                  <a:schemeClr val="tx1"/>
                </a:solidFill>
              </a:rPr>
              <a:t>The Central Bureau of </a:t>
            </a:r>
            <a:r>
              <a:rPr lang="en-IN" dirty="0" smtClean="0">
                <a:solidFill>
                  <a:schemeClr val="tx1"/>
                </a:solidFill>
              </a:rPr>
              <a:t>Investigation</a:t>
            </a:r>
          </a:p>
          <a:p>
            <a:pPr lvl="0" algn="l"/>
            <a:endParaRPr lang="en-IN" dirty="0" smtClean="0">
              <a:solidFill>
                <a:schemeClr val="tx1"/>
              </a:solidFill>
            </a:endParaRPr>
          </a:p>
          <a:p>
            <a:pPr lvl="0" algn="l"/>
            <a:r>
              <a:rPr lang="en-IN" dirty="0" smtClean="0">
                <a:solidFill>
                  <a:schemeClr val="tx1"/>
                </a:solidFill>
              </a:rPr>
              <a:t>The Forest Department</a:t>
            </a:r>
          </a:p>
          <a:p>
            <a:pPr lvl="0" algn="l"/>
            <a:endParaRPr lang="en-IN" dirty="0">
              <a:solidFill>
                <a:schemeClr val="tx1"/>
              </a:solidFill>
            </a:endParaRPr>
          </a:p>
          <a:p>
            <a:pPr lvl="0" algn="l"/>
            <a:r>
              <a:rPr lang="en-IN" dirty="0">
                <a:solidFill>
                  <a:schemeClr val="tx1"/>
                </a:solidFill>
              </a:rPr>
              <a:t>The C</a:t>
            </a:r>
            <a:r>
              <a:rPr lang="en-IN" dirty="0" smtClean="0">
                <a:solidFill>
                  <a:schemeClr val="tx1"/>
                </a:solidFill>
              </a:rPr>
              <a:t>ustoms</a:t>
            </a:r>
          </a:p>
          <a:p>
            <a:pPr lvl="0" algn="l"/>
            <a:endParaRPr lang="en-IN" dirty="0">
              <a:solidFill>
                <a:schemeClr val="tx1"/>
              </a:solidFill>
            </a:endParaRPr>
          </a:p>
          <a:p>
            <a:pPr algn="l"/>
            <a:r>
              <a:rPr lang="en-IN" dirty="0">
                <a:solidFill>
                  <a:schemeClr val="tx1"/>
                </a:solidFill>
              </a:rPr>
              <a:t>Charge sheets are filed by the Forest Department and other agencies who encounter violators, then usually hand over their case to the Forest Department.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03792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863</Words>
  <Application>Microsoft Office PowerPoint</Application>
  <PresentationFormat>On-screen Show (4:3)</PresentationFormat>
  <Paragraphs>127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Wildlife Protection Act</vt:lpstr>
      <vt:lpstr>What is the Wildlife Protection Act? </vt:lpstr>
      <vt:lpstr> When was Wildlife Protection Act implemented ? </vt:lpstr>
      <vt:lpstr>THE OBJECTIVES OF THE ACT</vt:lpstr>
      <vt:lpstr>THE WILDLIFE (PROTECTION) ACT, 1972 (No. 53 of 1972) (9th September, 1972) </vt:lpstr>
      <vt:lpstr>How many Schedules are there in Wildlife Protection Act 1972? </vt:lpstr>
      <vt:lpstr>SCHEDULES</vt:lpstr>
      <vt:lpstr>SCHEDULES II, III ,IV, V &amp; VI</vt:lpstr>
      <vt:lpstr>Punishments under the Act </vt:lpstr>
      <vt:lpstr>Offences under the Act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Wildlife Protection Act?</dc:title>
  <dc:creator>News</dc:creator>
  <cp:lastModifiedBy>user</cp:lastModifiedBy>
  <cp:revision>23</cp:revision>
  <dcterms:created xsi:type="dcterms:W3CDTF">2019-09-04T08:04:47Z</dcterms:created>
  <dcterms:modified xsi:type="dcterms:W3CDTF">2001-12-31T18:45:56Z</dcterms:modified>
</cp:coreProperties>
</file>