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51"/>
  </p:notesMasterIdLst>
  <p:sldIdLst>
    <p:sldId id="256" r:id="rId5"/>
    <p:sldId id="265" r:id="rId6"/>
    <p:sldId id="341" r:id="rId7"/>
    <p:sldId id="342" r:id="rId8"/>
    <p:sldId id="371" r:id="rId9"/>
    <p:sldId id="372" r:id="rId10"/>
    <p:sldId id="379" r:id="rId11"/>
    <p:sldId id="498" r:id="rId12"/>
    <p:sldId id="499" r:id="rId13"/>
    <p:sldId id="500" r:id="rId14"/>
    <p:sldId id="501" r:id="rId15"/>
    <p:sldId id="370" r:id="rId16"/>
    <p:sldId id="352" r:id="rId17"/>
    <p:sldId id="374" r:id="rId18"/>
    <p:sldId id="353" r:id="rId19"/>
    <p:sldId id="375" r:id="rId20"/>
    <p:sldId id="377" r:id="rId21"/>
    <p:sldId id="354" r:id="rId22"/>
    <p:sldId id="355" r:id="rId23"/>
    <p:sldId id="356" r:id="rId24"/>
    <p:sldId id="378" r:id="rId25"/>
    <p:sldId id="376" r:id="rId26"/>
    <p:sldId id="466" r:id="rId27"/>
    <p:sldId id="467" r:id="rId28"/>
    <p:sldId id="468" r:id="rId29"/>
    <p:sldId id="469" r:id="rId30"/>
    <p:sldId id="470" r:id="rId31"/>
    <p:sldId id="471" r:id="rId32"/>
    <p:sldId id="382" r:id="rId33"/>
    <p:sldId id="380" r:id="rId34"/>
    <p:sldId id="357" r:id="rId35"/>
    <p:sldId id="358" r:id="rId36"/>
    <p:sldId id="390" r:id="rId37"/>
    <p:sldId id="38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389" r:id="rId62"/>
    <p:sldId id="388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5" r:id="rId77"/>
    <p:sldId id="456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369" r:id="rId87"/>
    <p:sldId id="385" r:id="rId88"/>
    <p:sldId id="360" r:id="rId89"/>
    <p:sldId id="400" r:id="rId90"/>
    <p:sldId id="401" r:id="rId91"/>
    <p:sldId id="402" r:id="rId92"/>
    <p:sldId id="403" r:id="rId93"/>
    <p:sldId id="408" r:id="rId94"/>
    <p:sldId id="404" r:id="rId95"/>
    <p:sldId id="409" r:id="rId96"/>
    <p:sldId id="405" r:id="rId97"/>
    <p:sldId id="410" r:id="rId98"/>
    <p:sldId id="411" r:id="rId99"/>
    <p:sldId id="413" r:id="rId100"/>
    <p:sldId id="412" r:id="rId101"/>
    <p:sldId id="414" r:id="rId102"/>
    <p:sldId id="416" r:id="rId103"/>
    <p:sldId id="415" r:id="rId104"/>
    <p:sldId id="417" r:id="rId105"/>
    <p:sldId id="418" r:id="rId106"/>
    <p:sldId id="386" r:id="rId107"/>
    <p:sldId id="361" r:id="rId108"/>
    <p:sldId id="362" r:id="rId109"/>
    <p:sldId id="363" r:id="rId110"/>
    <p:sldId id="364" r:id="rId111"/>
    <p:sldId id="396" r:id="rId112"/>
    <p:sldId id="393" r:id="rId113"/>
    <p:sldId id="395" r:id="rId114"/>
    <p:sldId id="373" r:id="rId115"/>
    <p:sldId id="496" r:id="rId116"/>
    <p:sldId id="497" r:id="rId117"/>
    <p:sldId id="365" r:id="rId118"/>
    <p:sldId id="423" r:id="rId119"/>
    <p:sldId id="424" r:id="rId120"/>
    <p:sldId id="425" r:id="rId121"/>
    <p:sldId id="426" r:id="rId122"/>
    <p:sldId id="428" r:id="rId123"/>
    <p:sldId id="427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441" r:id="rId137"/>
    <p:sldId id="399" r:id="rId138"/>
    <p:sldId id="391" r:id="rId139"/>
    <p:sldId id="397" r:id="rId140"/>
    <p:sldId id="398" r:id="rId141"/>
    <p:sldId id="419" r:id="rId142"/>
    <p:sldId id="420" r:id="rId143"/>
    <p:sldId id="387" r:id="rId144"/>
    <p:sldId id="383" r:id="rId145"/>
    <p:sldId id="384" r:id="rId146"/>
    <p:sldId id="421" r:id="rId147"/>
    <p:sldId id="422" r:id="rId148"/>
    <p:sldId id="495" r:id="rId149"/>
    <p:sldId id="368" r:id="rId1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7F34947-EE8C-46A2-B502-C80849A48137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E7A12F-7FE3-4C29-8D86-6FAFD54EFCF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DCA6-11B9-463F-9CB8-88ADD112919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0681B-B16D-428F-9E40-1263B185604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6C679C-106F-4631-9373-9F60C0A4C66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9C32DA-0D77-4F43-B7E1-A96F13AF4F4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92F38-FEB6-4160-866E-0E209D8F27C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CA6BC-A84B-451A-ABF6-4B990D3D596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EA881-0E28-4484-A04F-BA3A488344C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275F-1DEB-4A9A-B8A4-A73C3B876C55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6401-DF10-42CF-80F7-037D9F4E5134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D6EDC-9A01-4FBF-9087-3223A01D9F8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D43F9-0029-4B41-B4B2-BD6F7D610972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8607F-2AFC-4273-BD6B-0B73D3434E4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704988-B833-462A-8600-63CFEE14B25C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772400" cy="1462088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Artificial </a:t>
            </a:r>
            <a:r>
              <a:rPr lang="en-US" sz="4000" dirty="0"/>
              <a:t>Intelligence</a:t>
            </a:r>
            <a:br>
              <a:rPr lang="en-US" sz="4000" dirty="0"/>
            </a:br>
            <a:r>
              <a:rPr lang="en-US" sz="4000" dirty="0">
                <a:solidFill>
                  <a:schemeClr val="accent2"/>
                </a:solidFill>
              </a:rPr>
              <a:t>Problem solving by searching</a:t>
            </a:r>
            <a:br>
              <a:rPr lang="en-US" sz="4000" dirty="0">
                <a:solidFill>
                  <a:schemeClr val="accent2"/>
                </a:solidFill>
              </a:rPr>
            </a:b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272D-D685-457D-A9AE-B56F6A709C37}" type="slidenum">
              <a:rPr lang="ar-SA"/>
              <a:pPr/>
              <a:t>10</a:t>
            </a:fld>
            <a:endParaRPr lang="en-GB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0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188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Remove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7A4F-7A10-462E-AED6-DB7957BF1E7A}" type="slidenum">
              <a:rPr lang="ar-SA"/>
              <a:pPr/>
              <a:t>100</a:t>
            </a:fld>
            <a:endParaRPr lang="en-GB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21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0" name="Oval 16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75E2-9C47-4195-9293-21310316E434}" type="slidenum">
              <a:rPr lang="ar-SA"/>
              <a:pPr/>
              <a:t>101</a:t>
            </a:fld>
            <a:endParaRPr lang="en-GB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9" name="Oval 7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0" name="Oval 8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2" name="Oval 10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3" name="Oval 11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4" name="Oval 12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5" name="Oval 13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94F-1C2B-4932-AB38-A2676320AA5A}" type="slidenum">
              <a:rPr lang="ar-SA"/>
              <a:pPr/>
              <a:t>102</a:t>
            </a:fld>
            <a:endParaRPr lang="en-GB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44196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45720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7244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8768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  <a:p>
            <a:r>
              <a:rPr lang="en-US"/>
              <a:t>Genetic programming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A9E2-F442-4852-A007-9597CAF63570}" type="slidenum">
              <a:rPr lang="ar-SA"/>
              <a:pPr/>
              <a:t>104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85800"/>
            <a:ext cx="7793037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4373562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2400"/>
              <a:t>Formally introduced in the US in the 70s by John Holland.</a:t>
            </a:r>
          </a:p>
          <a:p>
            <a:pPr marL="609600" indent="-609600" algn="just">
              <a:lnSpc>
                <a:spcPct val="90000"/>
              </a:lnSpc>
            </a:pPr>
            <a:endParaRPr lang="en-US" sz="12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GAs emulate ideas from genetics and natural selection and can search potentially large spaces.</a:t>
            </a:r>
          </a:p>
          <a:p>
            <a:pPr marL="609600" indent="-609600" algn="just">
              <a:lnSpc>
                <a:spcPct val="90000"/>
              </a:lnSpc>
            </a:pPr>
            <a:endParaRPr lang="en-US" sz="10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Before we can apply Genetic Algorithm to a problem, we need to answer:</a:t>
            </a:r>
          </a:p>
          <a:p>
            <a:pPr marL="609600" indent="-609600" algn="just">
              <a:lnSpc>
                <a:spcPct val="90000"/>
              </a:lnSpc>
            </a:pPr>
            <a:endParaRPr lang="en-US" sz="2400"/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is an individual represented?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What is the fitness function?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are individuals selected?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do individuals reproduce?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E781-A943-48D3-8026-2D2CF0ED8343}" type="slidenum">
              <a:rPr lang="ar-SA"/>
              <a:pPr/>
              <a:t>105</a:t>
            </a:fld>
            <a:endParaRPr lang="en-GB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7793038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Representation of states (solutions)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5135562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endParaRPr lang="fr-FR" sz="2400"/>
          </a:p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400"/>
              <a:t>Each state or individual is represented as a string over a finite alphabet. It is also called </a:t>
            </a:r>
            <a:r>
              <a:rPr lang="fr-FR" sz="2400" b="1"/>
              <a:t>chromosome </a:t>
            </a:r>
            <a:r>
              <a:rPr lang="fr-FR" sz="2400"/>
              <a:t>which Contains </a:t>
            </a:r>
            <a:r>
              <a:rPr lang="fr-FR" sz="2400" b="1"/>
              <a:t>genes.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562600" y="4191000"/>
            <a:ext cx="297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>
                <a:latin typeface="Times" pitchFamily="18" charset="0"/>
              </a:rPr>
              <a:t>1001011111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Solution: 607 </a:t>
            </a:r>
            <a:endParaRPr lang="en-GB" sz="2400" b="1"/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200400" y="4572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Encoding</a:t>
            </a:r>
            <a:endParaRPr lang="en-GB" sz="2400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6248400" y="5029200"/>
            <a:ext cx="220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Chromosome:</a:t>
            </a:r>
            <a:endParaRPr lang="en-GB" sz="2400"/>
          </a:p>
          <a:p>
            <a:pPr>
              <a:spcBef>
                <a:spcPct val="50000"/>
              </a:spcBef>
            </a:pPr>
            <a:r>
              <a:rPr lang="en-US" sz="2400"/>
              <a:t>Binary String</a:t>
            </a:r>
            <a:endParaRPr lang="en-GB" sz="2400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6477000" y="3886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61722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genes</a:t>
            </a:r>
            <a:endParaRPr lang="en-GB"/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6248400" y="3886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E808-CA77-4664-8DE0-7E30FE7FBE20}" type="slidenum">
              <a:rPr lang="ar-SA"/>
              <a:pPr/>
              <a:t>106</a:t>
            </a:fld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91440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Fitness Function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1828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000"/>
              <a:t>Each state is rated by the evaluation function called fitness function. Fitness function should return higher values for better states: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Fitness(X) should be greater than Fitness(Y) !! 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[Fitness(x) = 1/Cost(x)]</a:t>
            </a:r>
          </a:p>
        </p:txBody>
      </p:sp>
      <p:grpSp>
        <p:nvGrpSpPr>
          <p:cNvPr id="189458" name="Group 18"/>
          <p:cNvGrpSpPr>
            <a:grpSpLocks/>
          </p:cNvGrpSpPr>
          <p:nvPr/>
        </p:nvGrpSpPr>
        <p:grpSpPr bwMode="auto">
          <a:xfrm>
            <a:off x="1676400" y="3352800"/>
            <a:ext cx="5791200" cy="3490913"/>
            <a:chOff x="1056" y="2112"/>
            <a:chExt cx="3648" cy="2199"/>
          </a:xfrm>
        </p:grpSpPr>
        <p:sp>
          <p:nvSpPr>
            <p:cNvPr id="189445" name="Line 5"/>
            <p:cNvSpPr>
              <a:spLocks noChangeShapeType="1"/>
            </p:cNvSpPr>
            <p:nvPr/>
          </p:nvSpPr>
          <p:spPr bwMode="auto">
            <a:xfrm>
              <a:off x="1536" y="240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>
              <a:off x="1536" y="4032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Line 8"/>
            <p:cNvSpPr>
              <a:spLocks noChangeShapeType="1"/>
            </p:cNvSpPr>
            <p:nvPr/>
          </p:nvSpPr>
          <p:spPr bwMode="auto">
            <a:xfrm>
              <a:off x="1872" y="31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Line 9"/>
            <p:cNvSpPr>
              <a:spLocks noChangeShapeType="1"/>
            </p:cNvSpPr>
            <p:nvPr/>
          </p:nvSpPr>
          <p:spPr bwMode="auto">
            <a:xfrm>
              <a:off x="3792" y="254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Line 10"/>
            <p:cNvSpPr>
              <a:spLocks noChangeShapeType="1"/>
            </p:cNvSpPr>
            <p:nvPr/>
          </p:nvSpPr>
          <p:spPr bwMode="auto">
            <a:xfrm flipH="1">
              <a:off x="1536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Line 11"/>
            <p:cNvSpPr>
              <a:spLocks noChangeShapeType="1"/>
            </p:cNvSpPr>
            <p:nvPr/>
          </p:nvSpPr>
          <p:spPr bwMode="auto">
            <a:xfrm flipH="1">
              <a:off x="1536" y="25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1056" y="264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Cost</a:t>
              </a:r>
              <a:endParaRPr lang="en-GB" b="1"/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4128" y="3888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States</a:t>
              </a:r>
              <a:endParaRPr lang="en-GB" b="1"/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1776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endParaRPr lang="en-GB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3648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  <a:endParaRPr lang="en-GB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1728" y="2112"/>
              <a:ext cx="2264" cy="193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432" y="1680"/>
                </a:cxn>
                <a:cxn ang="0">
                  <a:pos x="864" y="960"/>
                </a:cxn>
                <a:cxn ang="0">
                  <a:pos x="1344" y="1824"/>
                </a:cxn>
                <a:cxn ang="0">
                  <a:pos x="2160" y="288"/>
                </a:cxn>
                <a:cxn ang="0">
                  <a:pos x="2256" y="96"/>
                </a:cxn>
              </a:cxnLst>
              <a:rect l="0" t="0" r="r" b="b"/>
              <a:pathLst>
                <a:path w="2312" h="1936">
                  <a:moveTo>
                    <a:pt x="0" y="528"/>
                  </a:moveTo>
                  <a:cubicBezTo>
                    <a:pt x="144" y="1068"/>
                    <a:pt x="288" y="1608"/>
                    <a:pt x="432" y="1680"/>
                  </a:cubicBezTo>
                  <a:cubicBezTo>
                    <a:pt x="576" y="1752"/>
                    <a:pt x="712" y="936"/>
                    <a:pt x="864" y="960"/>
                  </a:cubicBezTo>
                  <a:cubicBezTo>
                    <a:pt x="1016" y="984"/>
                    <a:pt x="1128" y="1936"/>
                    <a:pt x="1344" y="1824"/>
                  </a:cubicBezTo>
                  <a:cubicBezTo>
                    <a:pt x="1560" y="1712"/>
                    <a:pt x="2008" y="576"/>
                    <a:pt x="2160" y="288"/>
                  </a:cubicBezTo>
                  <a:cubicBezTo>
                    <a:pt x="2312" y="0"/>
                    <a:pt x="2284" y="48"/>
                    <a:pt x="2256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EF65-E628-4D03-840E-B1A895C726BB}" type="slidenum">
              <a:rPr lang="ar-SA"/>
              <a:pPr/>
              <a:t>107</a:t>
            </a:fld>
            <a:endParaRPr lang="en-GB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Selection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52600"/>
            <a:ext cx="7427912" cy="4379913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are individuals selected ? 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400"/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en-GB" sz="2400"/>
              <a:t>Roulette Wheel Selection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2400"/>
          </a:p>
        </p:txBody>
      </p:sp>
      <p:grpSp>
        <p:nvGrpSpPr>
          <p:cNvPr id="190508" name="Group 44"/>
          <p:cNvGrpSpPr>
            <a:grpSpLocks/>
          </p:cNvGrpSpPr>
          <p:nvPr/>
        </p:nvGrpSpPr>
        <p:grpSpPr bwMode="auto">
          <a:xfrm>
            <a:off x="304800" y="3276600"/>
            <a:ext cx="8610600" cy="3062288"/>
            <a:chOff x="144" y="1950"/>
            <a:chExt cx="5424" cy="1929"/>
          </a:xfrm>
        </p:grpSpPr>
        <p:sp>
          <p:nvSpPr>
            <p:cNvPr id="190473" name="Line 9"/>
            <p:cNvSpPr>
              <a:spLocks noChangeShapeType="1"/>
            </p:cNvSpPr>
            <p:nvPr/>
          </p:nvSpPr>
          <p:spPr bwMode="auto">
            <a:xfrm>
              <a:off x="384" y="2238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384" y="2574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>
              <a:off x="38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>
              <a:off x="672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134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>
              <a:off x="216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>
              <a:off x="249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32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4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480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537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Text Box 20"/>
            <p:cNvSpPr txBox="1">
              <a:spLocks noChangeArrowheads="1"/>
            </p:cNvSpPr>
            <p:nvPr/>
          </p:nvSpPr>
          <p:spPr bwMode="auto">
            <a:xfrm>
              <a:off x="432" y="228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485" name="Text Box 21"/>
            <p:cNvSpPr txBox="1">
              <a:spLocks noChangeArrowheads="1"/>
            </p:cNvSpPr>
            <p:nvPr/>
          </p:nvSpPr>
          <p:spPr bwMode="auto">
            <a:xfrm>
              <a:off x="720" y="228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86" name="Text Box 22"/>
            <p:cNvSpPr txBox="1">
              <a:spLocks noChangeArrowheads="1"/>
            </p:cNvSpPr>
            <p:nvPr/>
          </p:nvSpPr>
          <p:spPr bwMode="auto">
            <a:xfrm>
              <a:off x="1344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7" name="Text Box 23"/>
            <p:cNvSpPr txBox="1">
              <a:spLocks noChangeArrowheads="1"/>
            </p:cNvSpPr>
            <p:nvPr/>
          </p:nvSpPr>
          <p:spPr bwMode="auto">
            <a:xfrm>
              <a:off x="2160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88" name="Text Box 24"/>
            <p:cNvSpPr txBox="1">
              <a:spLocks noChangeArrowheads="1"/>
            </p:cNvSpPr>
            <p:nvPr/>
          </p:nvSpPr>
          <p:spPr bwMode="auto">
            <a:xfrm>
              <a:off x="2496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9" name="Text Box 25"/>
            <p:cNvSpPr txBox="1">
              <a:spLocks noChangeArrowheads="1"/>
            </p:cNvSpPr>
            <p:nvPr/>
          </p:nvSpPr>
          <p:spPr bwMode="auto">
            <a:xfrm>
              <a:off x="3264" y="228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490" name="Text Box 26"/>
            <p:cNvSpPr txBox="1">
              <a:spLocks noChangeArrowheads="1"/>
            </p:cNvSpPr>
            <p:nvPr/>
          </p:nvSpPr>
          <p:spPr bwMode="auto">
            <a:xfrm>
              <a:off x="4464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1" name="Text Box 27"/>
            <p:cNvSpPr txBox="1">
              <a:spLocks noChangeArrowheads="1"/>
            </p:cNvSpPr>
            <p:nvPr/>
          </p:nvSpPr>
          <p:spPr bwMode="auto">
            <a:xfrm>
              <a:off x="4848" y="228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 flipV="1">
              <a:off x="38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 flipV="1">
              <a:off x="5376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4" name="Text Box 30"/>
            <p:cNvSpPr txBox="1">
              <a:spLocks noChangeArrowheads="1"/>
            </p:cNvSpPr>
            <p:nvPr/>
          </p:nvSpPr>
          <p:spPr bwMode="auto">
            <a:xfrm>
              <a:off x="144" y="319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0</a:t>
              </a:r>
            </a:p>
          </p:txBody>
        </p:sp>
        <p:sp>
          <p:nvSpPr>
            <p:cNvPr id="190495" name="Text Box 31"/>
            <p:cNvSpPr txBox="1">
              <a:spLocks noChangeArrowheads="1"/>
            </p:cNvSpPr>
            <p:nvPr/>
          </p:nvSpPr>
          <p:spPr bwMode="auto">
            <a:xfrm>
              <a:off x="5184" y="324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18</a:t>
              </a:r>
            </a:p>
          </p:txBody>
        </p:sp>
        <p:sp>
          <p:nvSpPr>
            <p:cNvPr id="190496" name="Text Box 32"/>
            <p:cNvSpPr txBox="1">
              <a:spLocks noChangeArrowheads="1"/>
            </p:cNvSpPr>
            <p:nvPr/>
          </p:nvSpPr>
          <p:spPr bwMode="auto">
            <a:xfrm>
              <a:off x="720" y="195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7" name="Text Box 33"/>
            <p:cNvSpPr txBox="1">
              <a:spLocks noChangeArrowheads="1"/>
            </p:cNvSpPr>
            <p:nvPr/>
          </p:nvSpPr>
          <p:spPr bwMode="auto">
            <a:xfrm>
              <a:off x="38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8" name="Text Box 34"/>
            <p:cNvSpPr txBox="1">
              <a:spLocks noChangeArrowheads="1"/>
            </p:cNvSpPr>
            <p:nvPr/>
          </p:nvSpPr>
          <p:spPr bwMode="auto">
            <a:xfrm>
              <a:off x="134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99" name="Text Box 35"/>
            <p:cNvSpPr txBox="1">
              <a:spLocks noChangeArrowheads="1"/>
            </p:cNvSpPr>
            <p:nvPr/>
          </p:nvSpPr>
          <p:spPr bwMode="auto">
            <a:xfrm>
              <a:off x="216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4</a:t>
              </a:r>
            </a:p>
          </p:txBody>
        </p:sp>
        <p:sp>
          <p:nvSpPr>
            <p:cNvPr id="190500" name="Text Box 36"/>
            <p:cNvSpPr txBox="1">
              <a:spLocks noChangeArrowheads="1"/>
            </p:cNvSpPr>
            <p:nvPr/>
          </p:nvSpPr>
          <p:spPr bwMode="auto">
            <a:xfrm>
              <a:off x="2496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501" name="Text Box 37"/>
            <p:cNvSpPr txBox="1">
              <a:spLocks noChangeArrowheads="1"/>
            </p:cNvSpPr>
            <p:nvPr/>
          </p:nvSpPr>
          <p:spPr bwMode="auto">
            <a:xfrm>
              <a:off x="32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6</a:t>
              </a:r>
            </a:p>
          </p:txBody>
        </p:sp>
        <p:sp>
          <p:nvSpPr>
            <p:cNvPr id="190502" name="Text Box 38"/>
            <p:cNvSpPr txBox="1">
              <a:spLocks noChangeArrowheads="1"/>
            </p:cNvSpPr>
            <p:nvPr/>
          </p:nvSpPr>
          <p:spPr bwMode="auto">
            <a:xfrm>
              <a:off x="44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7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503" name="Text Box 39"/>
            <p:cNvSpPr txBox="1">
              <a:spLocks noChangeArrowheads="1"/>
            </p:cNvSpPr>
            <p:nvPr/>
          </p:nvSpPr>
          <p:spPr bwMode="auto">
            <a:xfrm>
              <a:off x="480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8</a:t>
              </a:r>
            </a:p>
          </p:txBody>
        </p:sp>
        <p:sp>
          <p:nvSpPr>
            <p:cNvPr id="190504" name="Line 40"/>
            <p:cNvSpPr>
              <a:spLocks noChangeShapeType="1"/>
            </p:cNvSpPr>
            <p:nvPr/>
          </p:nvSpPr>
          <p:spPr bwMode="auto">
            <a:xfrm flipV="1">
              <a:off x="2352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5" name="Line 41"/>
            <p:cNvSpPr>
              <a:spLocks noChangeShapeType="1"/>
            </p:cNvSpPr>
            <p:nvPr/>
          </p:nvSpPr>
          <p:spPr bwMode="auto">
            <a:xfrm flipV="1">
              <a:off x="374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6" name="Text Box 42"/>
            <p:cNvSpPr txBox="1">
              <a:spLocks noChangeArrowheads="1"/>
            </p:cNvSpPr>
            <p:nvPr/>
          </p:nvSpPr>
          <p:spPr bwMode="auto">
            <a:xfrm>
              <a:off x="1152" y="3246"/>
              <a:ext cx="13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7</a:t>
              </a:r>
            </a:p>
            <a:p>
              <a:pPr algn="ctr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en-GB" sz="2400">
                  <a:latin typeface="Times" pitchFamily="18" charset="0"/>
                </a:rPr>
                <a:t>Chromosome4</a:t>
              </a:r>
            </a:p>
          </p:txBody>
        </p:sp>
        <p:sp>
          <p:nvSpPr>
            <p:cNvPr id="190507" name="Text Box 43"/>
            <p:cNvSpPr txBox="1">
              <a:spLocks noChangeArrowheads="1"/>
            </p:cNvSpPr>
            <p:nvPr/>
          </p:nvSpPr>
          <p:spPr bwMode="auto">
            <a:xfrm>
              <a:off x="2544" y="3246"/>
              <a:ext cx="144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12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Chromosome6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7026-1B2B-42F8-96E9-01A3DCEE2221}" type="slidenum">
              <a:rPr lang="ar-SA"/>
              <a:pPr/>
              <a:t>108</a:t>
            </a:fld>
            <a:endParaRPr lang="en-GB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Cross-Over and Mutation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4114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do individuals reproduce ?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219450"/>
            <a:ext cx="7696200" cy="257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6A8C-5DF9-4FC0-940C-21219143C062}" type="slidenum">
              <a:rPr lang="ar-SA"/>
              <a:pPr/>
              <a:t>109</a:t>
            </a:fld>
            <a:endParaRPr lang="en-GB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Crossover - Recombination</a:t>
            </a:r>
          </a:p>
        </p:txBody>
      </p:sp>
      <p:grpSp>
        <p:nvGrpSpPr>
          <p:cNvPr id="238598" name="Group 6"/>
          <p:cNvGrpSpPr>
            <a:grpSpLocks/>
          </p:cNvGrpSpPr>
          <p:nvPr/>
        </p:nvGrpSpPr>
        <p:grpSpPr bwMode="auto">
          <a:xfrm>
            <a:off x="677863" y="2497138"/>
            <a:ext cx="7620000" cy="3487737"/>
            <a:chOff x="427" y="1573"/>
            <a:chExt cx="4800" cy="2197"/>
          </a:xfrm>
        </p:grpSpPr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582" y="176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582" y="2196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1001011111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>
              <a:off x="996" y="1573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427" y="2747"/>
              <a:ext cx="113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Crossover single point - random</a:t>
              </a: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3931" y="1762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3931" y="219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1983" y="1778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Parent1</a:t>
              </a:r>
            </a:p>
          </p:txBody>
        </p:sp>
        <p:sp>
          <p:nvSpPr>
            <p:cNvPr id="238606" name="Text Box 14"/>
            <p:cNvSpPr txBox="1">
              <a:spLocks noChangeArrowheads="1"/>
            </p:cNvSpPr>
            <p:nvPr/>
          </p:nvSpPr>
          <p:spPr bwMode="auto">
            <a:xfrm>
              <a:off x="1974" y="2258"/>
              <a:ext cx="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Parent2</a:t>
              </a:r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2853" y="179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Offspring1</a:t>
              </a:r>
            </a:p>
          </p:txBody>
        </p:sp>
        <p:sp>
          <p:nvSpPr>
            <p:cNvPr id="238608" name="Text Box 16"/>
            <p:cNvSpPr txBox="1">
              <a:spLocks noChangeArrowheads="1"/>
            </p:cNvSpPr>
            <p:nvPr/>
          </p:nvSpPr>
          <p:spPr bwMode="auto">
            <a:xfrm>
              <a:off x="2861" y="225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Offspring2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1964" y="3022"/>
              <a:ext cx="324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With some high probability (</a:t>
              </a:r>
              <a:r>
                <a:rPr lang="en-GB" sz="2400" i="1">
                  <a:latin typeface="Times" pitchFamily="18" charset="0"/>
                </a:rPr>
                <a:t>crossover rate</a:t>
              </a:r>
              <a:r>
                <a:rPr lang="en-GB" sz="2400">
                  <a:latin typeface="Times" pitchFamily="18" charset="0"/>
                </a:rPr>
                <a:t>) apply crossover to the parents. (</a:t>
              </a:r>
              <a:r>
                <a:rPr lang="en-GB" sz="2400" i="1">
                  <a:latin typeface="Times" pitchFamily="18" charset="0"/>
                </a:rPr>
                <a:t>typical values are 0.8 to 0.95</a:t>
              </a:r>
              <a:r>
                <a:rPr lang="en-GB" sz="2400">
                  <a:latin typeface="Times" pitchFamily="18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6BF8-D5A2-4A4E-987F-69BB371445C5}" type="slidenum">
              <a:rPr lang="ar-SA"/>
              <a:pPr/>
              <a:t>11</a:t>
            </a:fld>
            <a:endParaRPr lang="en-GB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Reconnect in a different way  (there is only one valid new way)</a:t>
            </a:r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H="1">
            <a:off x="2627313" y="37163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flipV="1">
            <a:off x="1403350" y="3068638"/>
            <a:ext cx="417671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258C-0DDB-4FF9-9B98-7CBBFDBF1E17}" type="slidenum">
              <a:rPr lang="ar-SA"/>
              <a:pPr/>
              <a:t>110</a:t>
            </a:fld>
            <a:endParaRPr lang="en-GB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2049463" y="20351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2049463" y="27209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338138" y="208915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350838" y="281940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496050" y="20193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6496050" y="27051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4784725" y="20732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4797425" y="28035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>
            <a:off x="7605713" y="1171575"/>
            <a:ext cx="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746125" y="4868863"/>
            <a:ext cx="7635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Times" pitchFamily="18" charset="0"/>
              </a:rPr>
              <a:t>With some small probability (the </a:t>
            </a:r>
            <a:r>
              <a:rPr lang="en-GB" sz="2800" i="1">
                <a:latin typeface="Times" pitchFamily="18" charset="0"/>
              </a:rPr>
              <a:t>mutation rate</a:t>
            </a:r>
            <a:r>
              <a:rPr lang="en-GB" sz="2800">
                <a:latin typeface="Times" pitchFamily="18" charset="0"/>
              </a:rPr>
              <a:t>) flip each bit in the offspring (</a:t>
            </a:r>
            <a:r>
              <a:rPr lang="en-GB" sz="2800" i="1">
                <a:latin typeface="Times" pitchFamily="18" charset="0"/>
              </a:rPr>
              <a:t>typical values between 0.1 and 0.001</a:t>
            </a:r>
            <a:r>
              <a:rPr lang="en-GB" sz="2800">
                <a:latin typeface="Times" pitchFamily="18" charset="0"/>
              </a:rPr>
              <a:t>)</a:t>
            </a:r>
            <a:endParaRPr lang="en-GB" sz="2400">
              <a:latin typeface="Times" pitchFamily="18" charset="0"/>
            </a:endParaRP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7099300" y="776288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</a:t>
            </a: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946150" y="3556000"/>
            <a:ext cx="297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Original offspring</a:t>
            </a: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 flipH="1">
            <a:off x="7097713" y="1200150"/>
            <a:ext cx="366712" cy="155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6008688" y="3600450"/>
            <a:ext cx="251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Mutated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78-FE3A-4206-B929-30B1688CFEC7}" type="slidenum">
              <a:rPr lang="ar-SA"/>
              <a:pPr/>
              <a:t>111</a:t>
            </a:fld>
            <a:endParaRPr lang="en-GB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GA is an iterative process and can be described as follows: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Iterative process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Start with an initial population of “solutions” (think:  chromosomes)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Evaluate fitness of solutions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Allow for evolution of new (and potentially better) solution populations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 E.g., via “crossover,”  “mutation”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Stop when “optimality” criteria are satisfied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B9-72B5-4CE5-8974-2FFBD238086D}" type="slidenum">
              <a:rPr lang="ar-SA"/>
              <a:pPr/>
              <a:t>112</a:t>
            </a:fld>
            <a:endParaRPr lang="en-GB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Algorithm:</a:t>
            </a:r>
          </a:p>
          <a:p>
            <a:pPr marL="533400" indent="-533400">
              <a:lnSpc>
                <a:spcPct val="90000"/>
              </a:lnSpc>
            </a:pPr>
            <a:endParaRPr lang="en-US" sz="28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1.	  Initialize population with </a:t>
            </a:r>
            <a:r>
              <a:rPr lang="en-US" sz="2400" b="1"/>
              <a:t>p</a:t>
            </a:r>
            <a:r>
              <a:rPr lang="en-US" sz="2400"/>
              <a:t> Individuals at random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2.    For each Individual </a:t>
            </a:r>
            <a:r>
              <a:rPr lang="en-US" sz="2400" b="1"/>
              <a:t>h</a:t>
            </a:r>
            <a:r>
              <a:rPr lang="en-US" sz="2400"/>
              <a:t> compute its fitness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3.    While max fitness &lt; threshold do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Create a new generation Ps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4.    Return the Individual with highest fitness</a:t>
            </a:r>
          </a:p>
          <a:p>
            <a:pPr marL="533400" indent="-533400">
              <a:spcBef>
                <a:spcPct val="0"/>
              </a:spcBef>
              <a:buClrTx/>
              <a:buSzTx/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F9DB-9494-466E-B0C1-0424A62E9AC5}" type="slidenum">
              <a:rPr lang="ar-SA"/>
              <a:pPr/>
              <a:t>113</a:t>
            </a:fld>
            <a:endParaRPr lang="en-GB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Create a new generation Ps: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/>
              <a:t>Select (1-r)p members of P and add them to Ps. The probability of selecting a member is as follows: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		P(hi) = Fitness (hi) /  Σj Fitness (hj)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000"/>
              <a:t>Crossover: select rp/2 pairs of hypotheses from P according to P(hi).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For each pair (h1,h2) produce two offspring by applying the Crossover operator. Add all offspring to Ps.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2000"/>
              <a:t>Mutate: Choose mp members of Ps with uniform probability. Invert  one bit in the representation randomly.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US" sz="2000"/>
              <a:t>Update P with Ps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sz="2000"/>
              <a:t>Evaluate: for each h compute its 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DF6B-EED2-4481-9691-43C7472A9C88}" type="slidenum">
              <a:rPr lang="ar-SA"/>
              <a:pPr/>
              <a:t>114</a:t>
            </a:fld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19150"/>
          </a:xfrm>
        </p:spPr>
        <p:txBody>
          <a:bodyPr/>
          <a:lstStyle/>
          <a:p>
            <a:r>
              <a:rPr lang="en-US" sz="2800"/>
              <a:t>Stochastic</a:t>
            </a:r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/>
              <a:t>Search: Genetic Algorithms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74838"/>
            <a:ext cx="8229600" cy="513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E966-E8E2-4DC4-9A03-547E27912D58}" type="slidenum">
              <a:rPr lang="ar-SA"/>
              <a:pPr/>
              <a:t>115</a:t>
            </a:fld>
            <a:endParaRPr lang="en-GB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0AC3-F9E1-417E-8A49-8B6988FBD431}" type="slidenum">
              <a:rPr lang="ar-SA"/>
              <a:pPr/>
              <a:t>116</a:t>
            </a:fld>
            <a:endParaRPr lang="en-GB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64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>
            <a:off x="2895600" y="3124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 flipH="1" flipV="1">
            <a:off x="5638800" y="2438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715000" y="2316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Mutation</a:t>
            </a:r>
            <a:endParaRPr lang="en-GB" sz="1200" b="1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124200" y="29718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Cross-Over</a:t>
            </a:r>
            <a:endParaRPr lang="en-GB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66C4-4577-4072-81E1-55FC1AF132F9}" type="slidenum">
              <a:rPr lang="ar-SA"/>
              <a:pPr/>
              <a:t>117</a:t>
            </a:fld>
            <a:endParaRPr lang="en-GB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3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4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5A0-DE3F-4C0A-8F6F-2C907A02F9A8}" type="slidenum">
              <a:rPr lang="ar-SA"/>
              <a:pPr/>
              <a:t>118</a:t>
            </a:fld>
            <a:endParaRPr lang="en-GB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85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5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9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40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E41F-4B04-483D-8FA3-FC5B3BB40580}" type="slidenum">
              <a:rPr lang="ar-SA"/>
              <a:pPr/>
              <a:t>119</a:t>
            </a:fld>
            <a:endParaRPr lang="en-GB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05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 flipH="1">
            <a:off x="34290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0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 flipV="1">
            <a:off x="6324600" y="2971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 flipV="1">
            <a:off x="4191000" y="2667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0BE9-C56B-42E8-A6D5-1335732B78B8}" type="slidenum">
              <a:rPr lang="ar-SA"/>
              <a:pPr/>
              <a:t>120</a:t>
            </a:fld>
            <a:endParaRPr lang="en-GB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3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5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6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5979-D2FC-4E26-B06F-4E1034BCC693}" type="slidenum">
              <a:rPr lang="ar-SA"/>
              <a:pPr/>
              <a:t>121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36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6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9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2BF0-C4CA-4199-A990-BB379DEA5C64}" type="slidenum">
              <a:rPr lang="ar-SA"/>
              <a:pPr/>
              <a:t>122</a:t>
            </a:fld>
            <a:endParaRPr lang="en-GB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8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0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8277-5A65-4BCE-8CF7-A2CF6270772E}" type="slidenum">
              <a:rPr lang="ar-SA"/>
              <a:pPr/>
              <a:t>123</a:t>
            </a:fld>
            <a:endParaRPr lang="en-GB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56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V="1">
            <a:off x="4495800" y="3657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 flipH="1">
            <a:off x="3429000" y="4191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4038600" y="3657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D9E7-E214-4FB0-92E4-5E673B027EF5}" type="slidenum">
              <a:rPr lang="ar-SA"/>
              <a:pPr/>
              <a:t>124</a:t>
            </a:fld>
            <a:endParaRPr lang="en-GB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2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6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7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36C-1765-4EFE-9C9D-3876FFAF130F}" type="slidenum">
              <a:rPr lang="ar-SA"/>
              <a:pPr/>
              <a:t>125</a:t>
            </a:fld>
            <a:endParaRPr lang="en-GB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Oval 10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Oval 11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Oval 12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C9D5-0799-4537-A30F-C775DC88E85B}" type="slidenum">
              <a:rPr lang="ar-SA"/>
              <a:pPr/>
              <a:t>126</a:t>
            </a:fld>
            <a:endParaRPr lang="en-GB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7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57FE-3F12-4D8A-91B0-CD2068AA5427}" type="slidenum">
              <a:rPr lang="ar-SA"/>
              <a:pPr/>
              <a:t>127</a:t>
            </a:fld>
            <a:endParaRPr lang="en-GB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V="1">
            <a:off x="45720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6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H="1" flipV="1">
            <a:off x="2743200" y="4114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44958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DF30-339C-4A3F-B800-A182FE0DBB0C}" type="slidenum">
              <a:rPr lang="ar-SA"/>
              <a:pPr/>
              <a:t>128</a:t>
            </a:fld>
            <a:endParaRPr lang="en-GB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08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108E-4214-4597-8332-9E99F28F7476}" type="slidenum">
              <a:rPr lang="ar-SA"/>
              <a:pPr/>
              <a:t>129</a:t>
            </a:fld>
            <a:endParaRPr lang="en-GB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9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620F-B423-44F9-84BD-BB396DED7DFC}" type="slidenum">
              <a:rPr lang="ar-SA"/>
              <a:pPr/>
              <a:t>13</a:t>
            </a:fld>
            <a:endParaRPr lang="en-GB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10400" cy="4648200"/>
          </a:xfrm>
          <a:noFill/>
          <a:ln/>
        </p:spPr>
        <p:txBody>
          <a:bodyPr/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The search algorithms we have seen so far keep track of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the “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fringe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” of the search space, and the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to the final state.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In some problems, one doesn’t care about a solution path but only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orientation of the final goal state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Example: 8-queen problem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Local search algorithms operate on a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state – 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– and move to one of its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neighboring states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Solution path needs not be maintained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Hence, the search is “local”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7843-FA81-4D34-BC5D-5B2A446BEE9A}" type="slidenum">
              <a:rPr lang="ar-SA"/>
              <a:pPr/>
              <a:t>130</a:t>
            </a:fld>
            <a:endParaRPr lang="en-GB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4572000" y="4724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V="1">
            <a:off x="45720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 flipV="1">
            <a:off x="5105400" y="3886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CAE9-D660-4CEA-AA39-547A16DD80D5}" type="slidenum">
              <a:rPr lang="ar-SA"/>
              <a:pPr/>
              <a:t>131</a:t>
            </a:fld>
            <a:endParaRPr lang="en-GB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49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8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3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7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8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12D-1DF3-4159-80E0-CE160351255C}" type="slidenum">
              <a:rPr lang="ar-SA"/>
              <a:pPr/>
              <a:t>132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59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4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B96B-7BCB-4110-B11C-650FA622B7F4}" type="slidenum">
              <a:rPr lang="ar-SA"/>
              <a:pPr/>
              <a:t>133</a:t>
            </a:fld>
            <a:endParaRPr lang="en-GB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Oval 8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Oval 9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programming: GP</a:t>
            </a:r>
            <a:endParaRPr lang="en-GB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B6E-C2D9-4153-B30F-3FB8AEF1F56F}" type="slidenum">
              <a:rPr lang="ar-SA"/>
              <a:pPr/>
              <a:t>135</a:t>
            </a:fld>
            <a:endParaRPr lang="en-GB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Programming</a:t>
            </a:r>
            <a:endParaRPr lang="en-GB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3733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2000" b="1" i="1"/>
              <a:t>Genetic programming (GP)</a:t>
            </a:r>
          </a:p>
          <a:p>
            <a:endParaRPr kumimoji="1" lang="en-US" sz="2000" b="1" i="1"/>
          </a:p>
          <a:p>
            <a:r>
              <a:rPr lang="en-US" sz="2000" i="1"/>
              <a:t>Programming of Computers</a:t>
            </a:r>
          </a:p>
          <a:p>
            <a:r>
              <a:rPr lang="en-US" sz="2000" i="1"/>
              <a:t>by Means of Simulated Evolution</a:t>
            </a:r>
            <a:endParaRPr lang="en-US" sz="2000"/>
          </a:p>
          <a:p>
            <a:endParaRPr kumimoji="1" lang="en-US" sz="2000"/>
          </a:p>
          <a:p>
            <a:r>
              <a:rPr lang="en-US" sz="2000" i="1"/>
              <a:t>How to Program a Computer</a:t>
            </a:r>
          </a:p>
          <a:p>
            <a:r>
              <a:rPr lang="en-US" sz="2000" i="1"/>
              <a:t>Without Explicitly Telling It What to Do?</a:t>
            </a:r>
          </a:p>
          <a:p>
            <a:endParaRPr lang="en-US" sz="2000" i="1"/>
          </a:p>
          <a:p>
            <a:r>
              <a:rPr lang="en-US" sz="2000" i="1"/>
              <a:t>Genetic Programming is Genetic Algorithms where solutions are programs …</a:t>
            </a:r>
          </a:p>
        </p:txBody>
      </p:sp>
      <p:pic>
        <p:nvPicPr>
          <p:cNvPr id="23654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9913" y="2943225"/>
            <a:ext cx="2800350" cy="300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28C7-EB63-4845-9C43-1C759381DE5B}" type="slidenum">
              <a:rPr lang="ar-SA"/>
              <a:pPr/>
              <a:t>136</a:t>
            </a:fld>
            <a:endParaRPr lang="en-GB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When the chromosome encodes an entire program or function itself this is called genetic programming (GP)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In order to make this work,encoding is often done in the form of a tree representation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Crossover entials swaping subtrees between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8E81-8536-4282-BDC8-65BAAD5025DC}" type="slidenum">
              <a:rPr lang="ar-SA"/>
              <a:pPr/>
              <a:t>137</a:t>
            </a:fld>
            <a:endParaRPr lang="en-GB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081213"/>
            <a:ext cx="7373938" cy="2825750"/>
          </a:xfrm>
          <a:prstGeom prst="rect">
            <a:avLst/>
          </a:prstGeom>
          <a:noFill/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241425" y="5235575"/>
            <a:ext cx="643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It is possible to evolve whole programs like this but only small ones. Large programs with complex functions present big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0890-9409-468B-A666-2C7F2BA319F0}" type="slidenum">
              <a:rPr lang="ar-SA"/>
              <a:pPr/>
              <a:t>138</a:t>
            </a:fld>
            <a:endParaRPr lang="en-GB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  <a:endParaRPr lang="en-GB" sz="2400">
              <a:latin typeface="Times" pitchFamily="18" charset="0"/>
            </a:endParaRPr>
          </a:p>
        </p:txBody>
      </p:sp>
      <p:grpSp>
        <p:nvGrpSpPr>
          <p:cNvPr id="267273" name="Group 9"/>
          <p:cNvGrpSpPr>
            <a:grpSpLocks/>
          </p:cNvGrpSpPr>
          <p:nvPr/>
        </p:nvGrpSpPr>
        <p:grpSpPr bwMode="auto">
          <a:xfrm>
            <a:off x="2819400" y="2438400"/>
            <a:ext cx="3962400" cy="3886200"/>
            <a:chOff x="1045" y="1658"/>
            <a:chExt cx="1800" cy="1818"/>
          </a:xfrm>
        </p:grpSpPr>
        <p:pic>
          <p:nvPicPr>
            <p:cNvPr id="2672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" y="1658"/>
              <a:ext cx="1800" cy="18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67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64"/>
              <a:ext cx="300" cy="1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33400" y="2667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1676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Red Spiral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33400" y="3367088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90600" y="32908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Blue Spiral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2313-CF84-49D1-AC2E-0D3228D79DC1}" type="slidenum">
              <a:rPr lang="ar-SA"/>
              <a:pPr/>
              <a:t>139</a:t>
            </a:fld>
            <a:endParaRPr lang="en-GB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435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400">
              <a:latin typeface="Times" pitchFamily="18" charset="0"/>
            </a:endParaRPr>
          </a:p>
        </p:txBody>
      </p:sp>
      <p:pic>
        <p:nvPicPr>
          <p:cNvPr id="270343" name="Picture 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339975"/>
            <a:ext cx="5943600" cy="4041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B915-79F6-4F0D-9B7B-DA1A6F20922C}" type="slidenum">
              <a:rPr lang="ar-SA"/>
              <a:pPr/>
              <a:t>14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GB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04" name="Picture 4" descr="4queens-sequenc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898900"/>
            <a:ext cx="7239000" cy="1804988"/>
          </a:xfrm>
          <a:noFill/>
          <a:ln/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85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Example:</a:t>
            </a:r>
          </a:p>
          <a:p>
            <a:pPr>
              <a:spcBef>
                <a:spcPct val="50000"/>
              </a:spcBef>
            </a:pPr>
            <a:r>
              <a:rPr lang="en-US" sz="2400"/>
              <a:t> Put N Queens on an </a:t>
            </a:r>
            <a:r>
              <a:rPr lang="en-US" sz="2400" i="1"/>
              <a:t>n × n</a:t>
            </a:r>
            <a:r>
              <a:rPr lang="en-US" sz="2400"/>
              <a:t> board with no two queens on the same row, column, or diagonal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371600" y="58674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Initial state … Improve it … using local transformations  (perturbations)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New Algorithms</a:t>
            </a:r>
          </a:p>
          <a:p>
            <a:r>
              <a:rPr lang="en-US"/>
              <a:t>ACO, PSO, QGA …</a:t>
            </a:r>
            <a:endParaRPr lang="en-GB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4F6-625B-41FA-88EE-E6B5D0BD532F}" type="slidenum">
              <a:rPr lang="ar-SA"/>
              <a:pPr/>
              <a:t>141</a:t>
            </a:fld>
            <a:endParaRPr lang="en-GB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Anything to be Learnt from Ant Colonies?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/>
              <a:t>Fairly simple units generate complicated global behaviour.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An ant colony expresses a complex collective behavior providing </a:t>
            </a:r>
            <a:r>
              <a:rPr lang="en-US" sz="1600" b="1"/>
              <a:t>intelligent solutions to problems</a:t>
            </a:r>
            <a:r>
              <a:rPr lang="en-US" sz="1600"/>
              <a:t> such as: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400"/>
              <a:t> carrying large items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forming bridges</a:t>
            </a:r>
          </a:p>
          <a:p>
            <a:pPr lvl="1">
              <a:lnSpc>
                <a:spcPct val="80000"/>
              </a:lnSpc>
            </a:pPr>
            <a:r>
              <a:rPr lang="en-US" sz="1400" b="1"/>
              <a:t>finding the shortest routes from the nest to a food source</a:t>
            </a:r>
            <a:r>
              <a:rPr lang="en-US" sz="1400"/>
              <a:t>, prioritizing food sources based on their distance and ease of access.</a:t>
            </a:r>
            <a:endParaRPr lang="en-GB" sz="1400"/>
          </a:p>
          <a:p>
            <a:pPr>
              <a:lnSpc>
                <a:spcPct val="80000"/>
              </a:lnSpc>
            </a:pPr>
            <a:endParaRPr lang="en-GB" sz="1600"/>
          </a:p>
          <a:p>
            <a:pPr>
              <a:lnSpc>
                <a:spcPct val="80000"/>
              </a:lnSpc>
            </a:pPr>
            <a:r>
              <a:rPr lang="en-GB" sz="1600" i="1"/>
              <a:t>“If we knew how an ant colony works, we might understand more about how all such systems work, from brains to ecosystems.”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600"/>
              <a:t>   (Gordon, 1999)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/>
          </a:p>
        </p:txBody>
      </p:sp>
      <p:pic>
        <p:nvPicPr>
          <p:cNvPr id="22528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962400"/>
            <a:ext cx="3810000" cy="2057400"/>
          </a:xfrm>
          <a:noFill/>
          <a:ln/>
        </p:spPr>
      </p:pic>
      <p:pic>
        <p:nvPicPr>
          <p:cNvPr id="22528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792538" cy="198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4551-B342-459C-B518-E70B5144F726}" type="slidenum">
              <a:rPr lang="ar-SA"/>
              <a:pPr/>
              <a:t>142</a:t>
            </a:fld>
            <a:endParaRPr lang="en-GB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26307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8229600" cy="4887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DBE9-69AD-4703-8F81-5D3E28C988F2}" type="slidenum">
              <a:rPr lang="ar-SA"/>
              <a:pPr/>
              <a:t>143</a:t>
            </a:fld>
            <a:endParaRPr lang="en-GB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72392" name="Picture 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362200"/>
            <a:ext cx="4579938" cy="4178300"/>
          </a:xfrm>
          <a:noFill/>
          <a:ln/>
        </p:spPr>
      </p:pic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371600" y="1828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Ants get to find the shortest path after few minutes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B204-6908-4B7B-B0F6-BB8A2B5B1E03}" type="slidenum">
              <a:rPr lang="ar-SA"/>
              <a:pPr/>
              <a:t>144</a:t>
            </a:fld>
            <a:endParaRPr lang="en-GB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Ant Colony Optimization </a:t>
            </a:r>
            <a:endParaRPr lang="en-GB"/>
          </a:p>
        </p:txBody>
      </p:sp>
      <p:pic>
        <p:nvPicPr>
          <p:cNvPr id="273414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3124200"/>
            <a:ext cx="5410200" cy="3670300"/>
          </a:xfrm>
          <a:noFill/>
          <a:ln/>
        </p:spPr>
      </p:pic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artificial ant is a probabilistic mechanism that constructs a solution to the problem, using: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Artificial pheromone deposition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Heuristic information: pheromone trails, already visited cities memory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3345-E5DD-4BDD-A4AD-BB670CAE219C}" type="slidenum">
              <a:rPr lang="ar-SA"/>
              <a:pPr/>
              <a:t>145</a:t>
            </a:fld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914400"/>
          </a:xfrm>
        </p:spPr>
        <p:txBody>
          <a:bodyPr/>
          <a:lstStyle/>
          <a:p>
            <a:r>
              <a:rPr lang="en-US"/>
              <a:t>TSP Solved using ACO </a:t>
            </a:r>
            <a:endParaRPr lang="en-GB"/>
          </a:p>
        </p:txBody>
      </p:sp>
      <p:grpSp>
        <p:nvGrpSpPr>
          <p:cNvPr id="352262" name="Group 6"/>
          <p:cNvGrpSpPr>
            <a:grpSpLocks/>
          </p:cNvGrpSpPr>
          <p:nvPr/>
        </p:nvGrpSpPr>
        <p:grpSpPr bwMode="auto">
          <a:xfrm>
            <a:off x="1401763" y="1260475"/>
            <a:ext cx="7056437" cy="5368925"/>
            <a:chOff x="612" y="742"/>
            <a:chExt cx="4445" cy="3382"/>
          </a:xfrm>
        </p:grpSpPr>
        <p:pic>
          <p:nvPicPr>
            <p:cNvPr id="35226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754"/>
              <a:ext cx="1473" cy="17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1891"/>
            <a:stretch>
              <a:fillRect/>
            </a:stretch>
          </p:blipFill>
          <p:spPr bwMode="auto">
            <a:xfrm>
              <a:off x="2069" y="742"/>
              <a:ext cx="1532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754"/>
              <a:ext cx="1429" cy="1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2286"/>
              <a:ext cx="1454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9" y="2286"/>
              <a:ext cx="1504" cy="1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6" y="2251"/>
              <a:ext cx="1531" cy="1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911-C6FB-4BB3-B6C4-B74D414A64C6}" type="slidenum">
              <a:rPr lang="ar-SA"/>
              <a:pPr/>
              <a:t>146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93038" cy="81915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4838"/>
            <a:ext cx="8229600" cy="5135562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1200">
              <a:solidFill>
                <a:schemeClr val="tx2"/>
              </a:solidFill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Local search methods keep small number of nodes in memory.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They are suitable for problems where the solution is the goal state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itself and not the path.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Hill climbing, simulated annealing and local beam search are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examples of local search algorithms.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Stochastic algorithms represent another class of methods for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informed search. Genetic algorithms are a kind of stochastic hill-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climbing search in which a large population of states 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maintained. New states are generated by mutation and by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crossover which combines pairs of states from the population.</a:t>
            </a:r>
            <a:r>
              <a:rPr lang="fr-FR" sz="2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CAA7-C13E-403F-A872-1445DA2125F8}" type="slidenum">
              <a:rPr lang="ar-SA"/>
              <a:pPr/>
              <a:t>15</a:t>
            </a:fld>
            <a:endParaRPr lang="en-GB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400" u="sng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Basic idea:</a:t>
            </a:r>
            <a:r>
              <a:rPr lang="en-US" sz="2200">
                <a:latin typeface="Times New Roman" pitchFamily="18" charset="0"/>
              </a:rPr>
              <a:t> Local search algorithms operate on a </a:t>
            </a:r>
            <a:r>
              <a:rPr lang="en-US" sz="2200" i="1">
                <a:latin typeface="Times New Roman" pitchFamily="18" charset="0"/>
              </a:rPr>
              <a:t>single</a:t>
            </a:r>
            <a:r>
              <a:rPr lang="en-US" sz="2200">
                <a:latin typeface="Times New Roman" pitchFamily="18" charset="0"/>
              </a:rPr>
              <a:t> state – current state – and move to one of its neighboring states.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The principle</a:t>
            </a:r>
            <a:r>
              <a:rPr lang="en-US" sz="2200">
                <a:latin typeface="Times New Roman" pitchFamily="18" charset="0"/>
              </a:rPr>
              <a:t>:	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keep a single "current" state, try to improve it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Therefore</a:t>
            </a:r>
            <a:r>
              <a:rPr lang="en-US" sz="2000">
                <a:latin typeface="Times New Roman" pitchFamily="18" charset="0"/>
              </a:rPr>
              <a:t>: Solution path needs not be maintained.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                 Hence, the search is “local”.</a:t>
            </a:r>
            <a:endParaRPr lang="fr-FR" sz="320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sz="120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Two advantages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Use little memory.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More applicable in searching large/infinite search space. They find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reasonable solutions</a:t>
            </a:r>
            <a:r>
              <a:rPr lang="en-US" sz="2000">
                <a:latin typeface="Times New Roman" pitchFamily="18" charset="0"/>
              </a:rPr>
              <a:t> in this case.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5527-4CFF-4B1B-AA9D-56BE025318DA}" type="slidenum">
              <a:rPr lang="ar-SA"/>
              <a:pPr/>
              <a:t>16</a:t>
            </a:fld>
            <a:endParaRPr lang="en-GB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 for optimization Problems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456112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100"/>
              <a:t>Local search algorithms are very useful for optimization problems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systematic search doesn’t work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however, can start with a suboptimal solution and improve it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Goal: find a state such that the objective function is optimized</a:t>
            </a: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206859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133600"/>
            <a:ext cx="3084513" cy="3084513"/>
          </a:xfrm>
          <a:noFill/>
          <a:ln/>
        </p:spPr>
      </p:pic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715000" y="533400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Minimize the number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of attacks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Hill Climbing,</a:t>
            </a:r>
          </a:p>
          <a:p>
            <a:r>
              <a:rPr lang="en-US"/>
              <a:t>Simulated Annealing,</a:t>
            </a:r>
          </a:p>
          <a:p>
            <a:r>
              <a:rPr lang="en-US"/>
              <a:t>Tabu Search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A73D-4A3F-4303-A74B-EC67CE45532B}" type="slidenum">
              <a:rPr lang="ar-SA"/>
              <a:pPr/>
              <a:t>18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Search: State Space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8" name="Picture 4" descr="hill-climbing-picture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3900" y="3124200"/>
            <a:ext cx="5626100" cy="3149600"/>
          </a:xfrm>
          <a:noFill/>
          <a:ln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09600" y="198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state space landscape</a:t>
            </a:r>
            <a:r>
              <a:rPr lang="en-US" sz="2000">
                <a:latin typeface="Arial" charset="0"/>
              </a:rPr>
              <a:t> is a graph of states associated with their costs</a:t>
            </a:r>
            <a:endParaRPr lang="en-US" sz="2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361-7585-4790-BE64-282D83AFF097}" type="slidenum">
              <a:rPr lang="ar-SA"/>
              <a:pPr/>
              <a:t>19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>
                <a:solidFill>
                  <a:schemeClr val="accent2"/>
                </a:solidFill>
              </a:rPr>
              <a:t>Hill Climbing</a:t>
            </a:r>
            <a:endParaRPr lang="en-US" b="1" i="1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038600"/>
            <a:ext cx="7467600" cy="20939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14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Hill climbing search algorithm (also known as greedy local search) uses a loop that continually moves in the direction of increasing values (that is uphill).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sz="20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It teminates when it reaches a peak where no neighbor has a higher value.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fr-FR" sz="2000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23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  "Like climbing Everest in thick fog with amnesia"</a:t>
            </a:r>
          </a:p>
          <a:p>
            <a:pPr>
              <a:spcBef>
                <a:spcPct val="50000"/>
              </a:spcBef>
            </a:pPr>
            <a:endParaRPr lang="en-GB" sz="2000" b="1"/>
          </a:p>
        </p:txBody>
      </p:sp>
      <p:grpSp>
        <p:nvGrpSpPr>
          <p:cNvPr id="181258" name="Group 10"/>
          <p:cNvGrpSpPr>
            <a:grpSpLocks/>
          </p:cNvGrpSpPr>
          <p:nvPr/>
        </p:nvGrpSpPr>
        <p:grpSpPr bwMode="auto">
          <a:xfrm>
            <a:off x="3200400" y="2209800"/>
            <a:ext cx="3657600" cy="2133600"/>
            <a:chOff x="2016" y="1392"/>
            <a:chExt cx="2304" cy="1296"/>
          </a:xfrm>
        </p:grpSpPr>
        <p:pic>
          <p:nvPicPr>
            <p:cNvPr id="181254" name="Picture 6" descr="h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6" y="1392"/>
              <a:ext cx="2304" cy="12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1257" name="Freeform 9"/>
            <p:cNvSpPr>
              <a:spLocks/>
            </p:cNvSpPr>
            <p:nvPr/>
          </p:nvSpPr>
          <p:spPr bwMode="auto">
            <a:xfrm>
              <a:off x="2064" y="2208"/>
              <a:ext cx="480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92" y="144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64" y="268"/>
                    <a:pt x="128" y="200"/>
                    <a:pt x="192" y="144"/>
                  </a:cubicBezTo>
                  <a:cubicBezTo>
                    <a:pt x="256" y="88"/>
                    <a:pt x="352" y="24"/>
                    <a:pt x="38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8077200" cy="3124200"/>
          </a:xfrm>
        </p:spPr>
        <p:txBody>
          <a:bodyPr/>
          <a:lstStyle/>
          <a:p>
            <a:pPr marL="762000" indent="-762000"/>
            <a:r>
              <a:rPr lang="en-US"/>
              <a:t>Problem Solving by Searching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200"/>
              <a:t>Search Methods : </a:t>
            </a:r>
            <a:br>
              <a:rPr lang="en-US" sz="3200"/>
            </a:br>
            <a:r>
              <a:rPr lang="en-US" sz="3200"/>
              <a:t>		</a:t>
            </a:r>
            <a:r>
              <a:rPr lang="en-US" sz="3200">
                <a:solidFill>
                  <a:schemeClr val="accent2"/>
                </a:solidFill>
              </a:rPr>
              <a:t>Local Search for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3200">
                <a:solidFill>
                  <a:schemeClr val="accent2"/>
                </a:solidFill>
              </a:rPr>
              <a:t>		Optimization Problems</a:t>
            </a:r>
            <a:endParaRPr lang="en-GB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210F-64F6-48E1-8338-EA25162E34EC}" type="slidenum">
              <a:rPr lang="ar-SA"/>
              <a:pPr/>
              <a:t>20</a:t>
            </a:fld>
            <a:endParaRPr lang="en-GB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Steepest Ascent Version</a:t>
            </a:r>
            <a:endParaRPr lang="en-U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4102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 algn="ctr">
              <a:buFontTx/>
              <a:buNone/>
            </a:pPr>
            <a:r>
              <a:rPr lang="fr-FR" sz="2800" b="1" i="1">
                <a:solidFill>
                  <a:schemeClr val="tx2"/>
                </a:solidFill>
              </a:rPr>
              <a:t>Steepest ascent version</a:t>
            </a:r>
          </a:p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Function</a:t>
            </a:r>
            <a:r>
              <a:rPr lang="fr-FR" sz="2000">
                <a:solidFill>
                  <a:schemeClr val="tx2"/>
                </a:solidFill>
              </a:rPr>
              <a:t> Hill climbing (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) </a:t>
            </a:r>
            <a:r>
              <a:rPr lang="fr-FR" sz="2000" b="1">
                <a:solidFill>
                  <a:schemeClr val="tx2"/>
                </a:solidFill>
              </a:rPr>
              <a:t>return</a:t>
            </a:r>
            <a:r>
              <a:rPr lang="fr-FR" sz="2000">
                <a:solidFill>
                  <a:schemeClr val="tx2"/>
                </a:solidFill>
              </a:rPr>
              <a:t> state that is a local maximun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Inputs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, a problem 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Local variables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                         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Make-Node (initial-state [problem])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Loop do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 ← a highest-valued successor of current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If</a:t>
            </a:r>
            <a:r>
              <a:rPr lang="fr-FR" sz="2000">
                <a:solidFill>
                  <a:schemeClr val="tx2"/>
                </a:solidFill>
              </a:rPr>
              <a:t> Value[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] ≤ Value[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] </a:t>
            </a:r>
            <a:r>
              <a:rPr lang="fr-FR" sz="2000" b="1">
                <a:solidFill>
                  <a:schemeClr val="tx2"/>
                </a:solidFill>
              </a:rPr>
              <a:t>then</a:t>
            </a:r>
            <a:r>
              <a:rPr lang="fr-FR" sz="2000">
                <a:solidFill>
                  <a:schemeClr val="tx2"/>
                </a:solidFill>
              </a:rPr>
              <a:t> return state [current]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58F-BC21-4701-949C-C484D6D0258F}" type="slidenum">
              <a:rPr lang="ar-SA"/>
              <a:pPr/>
              <a:t>21</a:t>
            </a:fld>
            <a:endParaRPr lang="en-GB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 Climbing: Neighborhood</a:t>
            </a:r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7580313" cy="190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/>
              <a:t>Consider the 8-queen problem: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A State contains 8 queens on the board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neighborhood of a state is all states generated by moving a single queen to another square in the same column (</a:t>
            </a:r>
            <a:r>
              <a:rPr lang="en-US" sz="1400" b="1">
                <a:solidFill>
                  <a:schemeClr val="hlink"/>
                </a:solidFill>
              </a:rPr>
              <a:t>8*7 = 56 next states</a:t>
            </a:r>
            <a:r>
              <a:rPr lang="en-US" sz="1400" b="1"/>
              <a:t>)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objective function h(s) = number of queens that attack each other in state s.</a:t>
            </a:r>
            <a:endParaRPr lang="en-GB" sz="1400" b="1"/>
          </a:p>
        </p:txBody>
      </p:sp>
      <p:pic>
        <p:nvPicPr>
          <p:cNvPr id="217092" name="Picture 4" descr="8queens-heuristic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778250"/>
            <a:ext cx="5486400" cy="2317750"/>
          </a:xfrm>
          <a:noFill/>
          <a:ln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362200" y="6172200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h(s) = 17 best next is 12	    h(s)=1 [local minima]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B6EB-86B6-464E-BEF3-40B1BF958CCD}" type="slidenum">
              <a:rPr lang="ar-SA"/>
              <a:pPr/>
              <a:t>22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Hill Climbing Drawbacks</a:t>
            </a:r>
            <a:endParaRPr lang="en-US" sz="32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894512" cy="118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Local maxima/minima : </a:t>
            </a:r>
            <a:r>
              <a:rPr lang="en-US" sz="2400"/>
              <a:t>local search can get stuck on a local maximum/minimum and not find the optimal solution</a:t>
            </a:r>
            <a:endParaRPr lang="en-GB" sz="2400"/>
          </a:p>
        </p:txBody>
      </p:sp>
      <p:pic>
        <p:nvPicPr>
          <p:cNvPr id="208901" name="Picture 5" descr="8queens-local-minimum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67450" y="2914650"/>
            <a:ext cx="2343150" cy="2343150"/>
          </a:xfrm>
          <a:noFill/>
          <a:ln/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400800" y="5486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Local minimum</a:t>
            </a:r>
            <a:endParaRPr lang="en-GB" b="1"/>
          </a:p>
        </p:txBody>
      </p:sp>
      <p:graphicFrame>
        <p:nvGraphicFramePr>
          <p:cNvPr id="20890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3124200"/>
          <a:ext cx="5943600" cy="2895600"/>
        </p:xfrm>
        <a:graphic>
          <a:graphicData uri="http://schemas.openxmlformats.org/presentationml/2006/ole">
            <p:oleObj spid="_x0000_s208908" name="비트맵 이미지" r:id="rId4" imgW="39428571" imgH="17161905" progId="Paint.Picture">
              <p:embed/>
            </p:oleObj>
          </a:graphicData>
        </a:graphic>
      </p:graphicFrame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295400" y="58674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altLang="ko-KR" sz="2000">
                <a:ea typeface="Gulim" pitchFamily="34" charset="-127"/>
              </a:rPr>
              <a:t>Cure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Random restart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Good for Only few local maxima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A2B0-312C-4C0F-B5ED-9227BBEA2436}" type="slidenum">
              <a:rPr lang="ar-SA"/>
              <a:pPr/>
              <a:t>23</a:t>
            </a:fld>
            <a:endParaRPr lang="en-GB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F7-6983-47A5-A9F5-B8A0EF28CC8A}" type="slidenum">
              <a:rPr lang="ar-SA"/>
              <a:pPr/>
              <a:t>24</a:t>
            </a:fld>
            <a:endParaRPr lang="en-GB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  <p:sp>
        <p:nvSpPr>
          <p:cNvPr id="323592" name="Line 8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3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9067-1945-4412-B816-366721907A88}" type="slidenum">
              <a:rPr lang="ar-SA"/>
              <a:pPr/>
              <a:t>25</a:t>
            </a:fld>
            <a:endParaRPr lang="en-GB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7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4F58-3E32-4326-8E50-EF006E29E3E2}" type="slidenum">
              <a:rPr lang="ar-SA"/>
              <a:pPr/>
              <a:t>26</a:t>
            </a:fld>
            <a:endParaRPr lang="en-GB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1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9F50-F74E-4F4F-A588-29FBE7D11FE0}" type="slidenum">
              <a:rPr lang="ar-SA"/>
              <a:pPr/>
              <a:t>27</a:t>
            </a:fld>
            <a:endParaRPr lang="en-GB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7AB3-7B7E-4734-9046-BCFCAD040115}" type="slidenum">
              <a:rPr lang="ar-SA"/>
              <a:pPr/>
              <a:t>28</a:t>
            </a:fld>
            <a:endParaRPr lang="en-GB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76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Simulated Annealing</a:t>
            </a:r>
          </a:p>
          <a:p>
            <a:r>
              <a:rPr lang="en-US"/>
              <a:t>(Stochastic hill climbing …)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4445-9174-466B-8A57-578BF718D19C}" type="slidenum">
              <a:rPr lang="ar-SA"/>
              <a:pPr/>
              <a:t>3</a:t>
            </a:fld>
            <a:endParaRPr lang="en-GB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Functions</a:t>
            </a: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 heuristic function is a function </a:t>
            </a:r>
            <a:r>
              <a:rPr lang="en-US" sz="2000" i="1"/>
              <a:t>f(n)</a:t>
            </a:r>
            <a:r>
              <a:rPr lang="en-US" sz="2000"/>
              <a:t> that gives an </a:t>
            </a:r>
            <a:r>
              <a:rPr lang="en-US" sz="2000" u="sng"/>
              <a:t>estimation</a:t>
            </a:r>
            <a:r>
              <a:rPr lang="en-US" sz="2000"/>
              <a:t> on the “cost” of getting from node </a:t>
            </a:r>
            <a:r>
              <a:rPr lang="en-US" sz="2000" i="1"/>
              <a:t>n</a:t>
            </a:r>
            <a:r>
              <a:rPr lang="en-US" sz="2000"/>
              <a:t> to the goal state – so that the node with the least cost among all possible choices can be selected for expansion first.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Three approaches to defining </a:t>
            </a:r>
            <a:r>
              <a:rPr lang="en-US" sz="2000" i="1"/>
              <a:t>f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 b="1" i="1"/>
              <a:t>f </a:t>
            </a:r>
            <a:r>
              <a:rPr lang="en-US" sz="1800" b="1"/>
              <a:t>measures the value of the current state (its “goodness”)</a:t>
            </a:r>
          </a:p>
          <a:p>
            <a:pPr lvl="1">
              <a:lnSpc>
                <a:spcPct val="80000"/>
              </a:lnSpc>
            </a:pPr>
            <a:endParaRPr lang="en-US" sz="1800" b="1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from the current state: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h(n) </a:t>
            </a:r>
            <a:r>
              <a:rPr lang="en-US" sz="1600"/>
              <a:t>where </a:t>
            </a:r>
            <a:r>
              <a:rPr lang="en-US" sz="1600" i="1"/>
              <a:t>h(n)</a:t>
            </a:r>
            <a:r>
              <a:rPr lang="en-US" sz="1600"/>
              <a:t> = an estimate of the cost to get from </a:t>
            </a:r>
            <a:r>
              <a:rPr lang="en-US" sz="1600" i="1"/>
              <a:t>n</a:t>
            </a:r>
            <a:r>
              <a:rPr lang="en-US" sz="1600"/>
              <a:t> to a goal</a:t>
            </a:r>
          </a:p>
          <a:p>
            <a:pPr lvl="1">
              <a:lnSpc>
                <a:spcPct val="80000"/>
              </a:lnSpc>
            </a:pPr>
            <a:endParaRPr lang="en-US" sz="1800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state from the </a:t>
            </a:r>
            <a:r>
              <a:rPr lang="en-US" sz="1800" i="1"/>
              <a:t>current state</a:t>
            </a:r>
            <a:r>
              <a:rPr lang="en-US" sz="1800"/>
              <a:t> and the cost of the existing path to it.  Often, in this case, we decompose </a:t>
            </a:r>
            <a:r>
              <a:rPr lang="en-US" sz="1800" i="1"/>
              <a:t>f</a:t>
            </a:r>
            <a:r>
              <a:rPr lang="en-US" sz="1800"/>
              <a:t>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g(n)</a:t>
            </a:r>
            <a:r>
              <a:rPr lang="en-US" sz="1600"/>
              <a:t> + </a:t>
            </a:r>
            <a:r>
              <a:rPr lang="en-US" sz="1600" i="1"/>
              <a:t>h(n)</a:t>
            </a:r>
            <a:r>
              <a:rPr lang="en-US" sz="1600"/>
              <a:t> where </a:t>
            </a:r>
            <a:r>
              <a:rPr lang="en-US" sz="1600" i="1"/>
              <a:t>g(n)</a:t>
            </a:r>
            <a:r>
              <a:rPr lang="en-US" sz="1600"/>
              <a:t> = the cost to get to </a:t>
            </a:r>
            <a:r>
              <a:rPr lang="en-US" sz="1600" i="1"/>
              <a:t>n </a:t>
            </a:r>
            <a:r>
              <a:rPr lang="en-US" sz="1600"/>
              <a:t>(from initial state)</a:t>
            </a:r>
            <a:r>
              <a:rPr lang="en-US" sz="1600" i="1"/>
              <a:t>	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0691-D764-453B-A578-0ECC8539C91E}" type="slidenum">
              <a:rPr lang="ar-SA"/>
              <a:pPr/>
              <a:t>30</a:t>
            </a:fld>
            <a:endParaRPr lang="en-GB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GB" sz="4800" i="1">
              <a:solidFill>
                <a:schemeClr val="accent2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000"/>
              <a:t>Key Idea: escape local maxima by allowing some "bad" moves but </a:t>
            </a:r>
            <a:r>
              <a:rPr lang="en-US" sz="2000">
                <a:solidFill>
                  <a:srgbClr val="FF0000"/>
                </a:solidFill>
              </a:rPr>
              <a:t>gradually decrease</a:t>
            </a:r>
            <a:r>
              <a:rPr lang="en-US" sz="2000"/>
              <a:t> their frequency</a:t>
            </a: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Take some uphill steps to escape the local minimum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Instead of picking the best move, it picks a random move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If the move improves the situation, it is executed. Otherwise, move with some probability less than 1.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Physical analogy with the annealing process: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Allowing liquid to gradually cool until it freezes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heuristic value is the energy, 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Temperature parameter, T, controls speed of convergence.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F92C-4C58-4D56-82C6-D7B10694ED02}" type="slidenum">
              <a:rPr lang="ar-SA"/>
              <a:pPr/>
              <a:t>31</a:t>
            </a:fld>
            <a:endParaRPr lang="en-GB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8"/>
            <a:ext cx="8229600" cy="51355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800" i="1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</a:rPr>
              <a:t> </a:t>
            </a:r>
            <a:r>
              <a:rPr lang="fr-FR" sz="2000" b="1"/>
              <a:t>Basic inspiration</a:t>
            </a:r>
            <a:r>
              <a:rPr lang="fr-FR" sz="2000"/>
              <a:t>: What is annealing?</a:t>
            </a:r>
          </a:p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In mettallurgy, annealing is the physical process used to temper or harden metals or glass by heating them to a high temperature and then gradually cooling them, thus allowing the material to coalesce into a low energy cristalline state.</a:t>
            </a:r>
          </a:p>
          <a:p>
            <a:pPr marL="609600" indent="-609600"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 b="1">
                <a:solidFill>
                  <a:schemeClr val="accent2"/>
                </a:solidFill>
              </a:rPr>
              <a:t>Heating then slowly cooling a substance to obtain a strong cristalline structure.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 b="1">
              <a:solidFill>
                <a:schemeClr val="accent2"/>
              </a:solidFill>
            </a:endParaRP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b="1"/>
              <a:t>Key idea:</a:t>
            </a:r>
            <a:r>
              <a:rPr lang="fr-FR" sz="2000"/>
              <a:t> Simulated Annealing combines Hill Climbing with a random walk in some way that yields both efficiency and completeness.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000"/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/>
              <a:t>Used to solve VLSI layout problems in the early 1980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88FA-1B47-4D78-BDE3-E08FF1F3BC30}" type="slidenum">
              <a:rPr lang="ar-SA"/>
              <a:pPr/>
              <a:t>32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184328" name="Picture 8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562725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3F4B-3BEE-482B-AF6E-BE18CB1DCF07}" type="slidenum">
              <a:rPr lang="ar-SA"/>
              <a:pPr/>
              <a:t>33</a:t>
            </a:fld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7969" t="31250" r="13281" b="17709"/>
          <a:stretch>
            <a:fillRect/>
          </a:stretch>
        </p:blipFill>
        <p:spPr>
          <a:xfrm>
            <a:off x="1447800" y="1789113"/>
            <a:ext cx="64008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AE9-9E13-4A51-B92A-141F92BE2C3F}" type="slidenum">
              <a:rPr lang="ar-SA"/>
              <a:pPr/>
              <a:t>34</a:t>
            </a:fld>
            <a:endParaRPr lang="en-GB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57250"/>
            <a:ext cx="7793038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Temperature 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Used to determine the probability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High T : large changes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 T : small changes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Cooling Schedule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Determines rate at which the temperature T is lowered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Lowers T slowly enough, the algorithm will find a global optimum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In the beginning, aggressive for searching alternatives, become conservative when time goes by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DD1A-3D93-4A67-91C4-66918261BFCA}" type="slidenum">
              <a:rPr lang="ar-SA"/>
              <a:pPr/>
              <a:t>35</a:t>
            </a:fld>
            <a:endParaRPr lang="en-GB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 flipH="1">
            <a:off x="2819400" y="2590800"/>
            <a:ext cx="106680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DB59-4D3E-4673-9D38-C546EFEF5D10}" type="slidenum">
              <a:rPr lang="ar-SA"/>
              <a:pPr/>
              <a:t>36</a:t>
            </a:fld>
            <a:endParaRPr lang="en-GB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4" name="Oval 6"/>
          <p:cNvSpPr>
            <a:spLocks noChangeArrowheads="1"/>
          </p:cNvSpPr>
          <p:nvPr/>
        </p:nvSpPr>
        <p:spPr bwMode="auto">
          <a:xfrm>
            <a:off x="28194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1D6-813C-497A-908B-0132F439F844}" type="slidenum">
              <a:rPr lang="ar-SA"/>
              <a:pPr/>
              <a:t>37</a:t>
            </a:fld>
            <a:endParaRPr lang="en-GB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2743200" y="3124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3605-43A0-44B2-899D-8DDB116634B8}" type="slidenum">
              <a:rPr lang="ar-SA"/>
              <a:pPr/>
              <a:t>38</a:t>
            </a:fld>
            <a:endParaRPr lang="en-GB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17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28956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 flipH="1">
            <a:off x="3048000" y="2590800"/>
            <a:ext cx="8382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CA50-B178-415C-8B07-B90A1B28C254}" type="slidenum">
              <a:rPr lang="ar-SA"/>
              <a:pPr/>
              <a:t>39</a:t>
            </a:fld>
            <a:endParaRPr lang="en-GB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2971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FD4B-BF88-42F0-8FD3-CCA787915EFC}" type="slidenum">
              <a:rPr lang="ar-SA"/>
              <a:pPr/>
              <a:t>4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462088"/>
          </a:xfrm>
        </p:spPr>
        <p:txBody>
          <a:bodyPr/>
          <a:lstStyle/>
          <a:p>
            <a:r>
              <a:rPr lang="en-US" sz="3400"/>
              <a:t>Approach 1: </a:t>
            </a:r>
            <a:r>
              <a:rPr lang="en-US" sz="3400" i="1"/>
              <a:t>f</a:t>
            </a:r>
            <a:r>
              <a:rPr lang="en-US" sz="3400"/>
              <a:t>  Measures the Value of the Current State</a:t>
            </a:r>
            <a:endParaRPr lang="en-GB" sz="340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Usually the case when solving optimization problems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Finding a state such that the value of the metric </a:t>
            </a:r>
            <a:r>
              <a:rPr lang="en-US" sz="2000" i="1"/>
              <a:t>f</a:t>
            </a:r>
            <a:r>
              <a:rPr lang="en-US" sz="2000"/>
              <a:t> is optimized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Often, in these cases, </a:t>
            </a:r>
            <a:r>
              <a:rPr lang="en-US" sz="2400" i="1"/>
              <a:t>f</a:t>
            </a:r>
            <a:r>
              <a:rPr lang="en-US" sz="2400"/>
              <a:t> could be a weighted sum of a set of component values: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Chess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 Example: piece values, board orientations …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Traveling Salesman Person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1800"/>
              <a:t>Example: the length of a tour (sum of distances between visited cities)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82B-CC4C-479C-933A-6E7FCEEF3CEF}" type="slidenum">
              <a:rPr lang="ar-SA"/>
              <a:pPr/>
              <a:t>40</a:t>
            </a:fld>
            <a:endParaRPr lang="en-GB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38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8-DE35-468F-AEBA-D40A8F51B63E}" type="slidenum">
              <a:rPr lang="ar-SA"/>
              <a:pPr/>
              <a:t>41</a:t>
            </a:fld>
            <a:endParaRPr lang="en-GB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9B22-77ED-48DF-B1B0-8FF82E58D79F}" type="slidenum">
              <a:rPr lang="ar-SA"/>
              <a:pPr/>
              <a:t>42</a:t>
            </a:fld>
            <a:endParaRPr lang="en-GB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3505200" y="3886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FD62-0A30-44D2-8A03-DE813EE1C0C8}" type="slidenum">
              <a:rPr lang="ar-SA"/>
              <a:pPr/>
              <a:t>43</a:t>
            </a:fld>
            <a:endParaRPr lang="en-GB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38100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D95C-712F-4C16-A78F-395889AE8305}" type="slidenum">
              <a:rPr lang="ar-SA"/>
              <a:pPr/>
              <a:t>44</a:t>
            </a:fld>
            <a:endParaRPr lang="en-GB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79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35814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7929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CF59-1F8E-4EF3-8078-FC877E380527}" type="slidenum">
              <a:rPr lang="ar-SA"/>
              <a:pPr/>
              <a:t>45</a:t>
            </a:fld>
            <a:endParaRPr lang="en-GB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32C-148D-4F29-9466-BF7ED6F2E3B4}" type="slidenum">
              <a:rPr lang="ar-SA"/>
              <a:pPr/>
              <a:t>46</a:t>
            </a:fld>
            <a:endParaRPr lang="en-GB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99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4C1-4547-4609-885B-3D7BC283E2E2}" type="slidenum">
              <a:rPr lang="ar-SA"/>
              <a:pPr/>
              <a:t>47</a:t>
            </a:fld>
            <a:endParaRPr lang="en-GB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8" name="Oval 6"/>
          <p:cNvSpPr>
            <a:spLocks noChangeArrowheads="1"/>
          </p:cNvSpPr>
          <p:nvPr/>
        </p:nvSpPr>
        <p:spPr bwMode="auto">
          <a:xfrm>
            <a:off x="41910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2770-5A84-4831-A8DF-EF82831D9923}" type="slidenum">
              <a:rPr lang="ar-SA"/>
              <a:pPr/>
              <a:t>48</a:t>
            </a:fld>
            <a:endParaRPr lang="en-GB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0D05-7CCA-4906-91A1-7C0064D3A1A4}" type="slidenum">
              <a:rPr lang="ar-SA"/>
              <a:pPr/>
              <a:t>49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4419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9FA-1E24-4437-A3E0-4172B9EC1B64}" type="slidenum">
              <a:rPr lang="ar-SA"/>
              <a:pPr/>
              <a:t>5</a:t>
            </a:fld>
            <a:endParaRPr lang="en-GB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801687"/>
          </a:xfrm>
        </p:spPr>
        <p:txBody>
          <a:bodyPr/>
          <a:lstStyle/>
          <a:p>
            <a:r>
              <a:rPr lang="en-US" sz="2400"/>
              <a:t>Find the shortest Tour traversing all cities once.</a:t>
            </a:r>
            <a:endParaRPr lang="en-GB" sz="2400"/>
          </a:p>
        </p:txBody>
      </p:sp>
      <p:pic>
        <p:nvPicPr>
          <p:cNvPr id="1996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667000"/>
            <a:ext cx="4654550" cy="3697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8AC1-AD92-4A8A-A0B9-53637E295812}" type="slidenum">
              <a:rPr lang="ar-SA"/>
              <a:pPr/>
              <a:t>50</a:t>
            </a:fld>
            <a:endParaRPr lang="en-GB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4419600" y="4419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3F44-CD72-4517-880A-D6AAF44AAEA7}" type="slidenum">
              <a:rPr lang="ar-SA"/>
              <a:pPr/>
              <a:t>51</a:t>
            </a:fld>
            <a:endParaRPr lang="en-GB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4" name="Oval 6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3886200" y="2590800"/>
            <a:ext cx="533400" cy="2362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BDF7-0400-479F-8EB2-2A96A1BB845C}" type="slidenum">
              <a:rPr lang="ar-SA"/>
              <a:pPr/>
              <a:t>52</a:t>
            </a:fld>
            <a:endParaRPr lang="en-GB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45720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0626-AC80-4BE1-BDA0-08F7CAF82204}" type="slidenum">
              <a:rPr lang="ar-SA"/>
              <a:pPr/>
              <a:t>53</a:t>
            </a:fld>
            <a:endParaRPr lang="en-GB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1FED-3D0A-44A1-BD8E-89535990823B}" type="slidenum">
              <a:rPr lang="ar-SA"/>
              <a:pPr/>
              <a:t>54</a:t>
            </a:fld>
            <a:endParaRPr lang="en-GB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81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1077-16C4-4B73-986E-3CBC5DD67B78}" type="slidenum">
              <a:rPr lang="ar-SA"/>
              <a:pPr/>
              <a:t>55</a:t>
            </a:fld>
            <a:endParaRPr lang="en-GB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47244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60C-6828-4FC3-889C-1FCED1806578}" type="slidenum">
              <a:rPr lang="ar-SA"/>
              <a:pPr/>
              <a:t>56</a:t>
            </a:fld>
            <a:endParaRPr lang="en-GB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02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4928-9FEE-4EF9-A8D6-13086856FE72}" type="slidenum">
              <a:rPr lang="ar-SA"/>
              <a:pPr/>
              <a:t>57</a:t>
            </a:fld>
            <a:endParaRPr lang="en-GB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8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Tabu Search</a:t>
            </a:r>
          </a:p>
          <a:p>
            <a:r>
              <a:rPr lang="en-US"/>
              <a:t>(hill climbing with small memory)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1FD-F0D4-46B1-B4A0-0118C94676B9}" type="slidenum">
              <a:rPr lang="ar-SA"/>
              <a:pPr/>
              <a:t>59</a:t>
            </a:fld>
            <a:endParaRPr lang="en-GB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Tabu Search</a:t>
            </a:r>
            <a:endParaRPr lang="en-GB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The basic concept of Tabu Search as described by Glover (1986) is "a meta-heuristic superimposed on another heuristic.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overall approach is to avoid entrainment in cycles by forbidding or penalizing moves which take the solution, in the next iteration, to points in the solution space previously visited ( hence "tabu").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Tabu search is fairly new, Glover attributes it's origin to about 1977 (see Glover, 1977).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F58B-74AE-47A0-8132-5605E8CDB67B}" type="slidenum">
              <a:rPr lang="ar-SA"/>
              <a:pPr/>
              <a:t>6</a:t>
            </a:fld>
            <a:endParaRPr lang="en-GB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Solution: Exhaustive Search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(Generate and Test) !!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The number of all tours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is about (n-1)!/2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If n = 36 the number is about: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566573983193072464833325668761600000000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Not Viable Approach !!</a:t>
            </a:r>
            <a:endParaRPr lang="en-GB" sz="2400"/>
          </a:p>
        </p:txBody>
      </p:sp>
      <p:pic>
        <p:nvPicPr>
          <p:cNvPr id="20173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939925"/>
            <a:ext cx="3505200" cy="2784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3FF-89EC-4B21-88AD-68386649BE6D}" type="slidenum">
              <a:rPr lang="ar-SA"/>
              <a:pPr/>
              <a:t>60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79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EEFD-3E68-45C5-B3EF-2305907C4FBD}" type="slidenum">
              <a:rPr lang="ar-SA"/>
              <a:pPr/>
              <a:t>61</a:t>
            </a:fld>
            <a:endParaRPr lang="en-GB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3AFC-25E8-4454-BFDD-0AEBA719FFD5}" type="slidenum">
              <a:rPr lang="ar-SA"/>
              <a:pPr/>
              <a:t>62</a:t>
            </a:fld>
            <a:endParaRPr lang="en-GB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725-F814-4190-81ED-3832EAB7B752}" type="slidenum">
              <a:rPr lang="ar-SA"/>
              <a:pPr/>
              <a:t>63</a:t>
            </a:fld>
            <a:endParaRPr lang="en-GB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10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2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260-CB38-4912-9FF3-0D03805BA204}" type="slidenum">
              <a:rPr lang="ar-SA"/>
              <a:pPr/>
              <a:t>64</a:t>
            </a:fld>
            <a:endParaRPr lang="en-GB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9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48A7-7A2C-4EC8-AE16-5F0705C83BD9}" type="slidenum">
              <a:rPr lang="ar-SA"/>
              <a:pPr/>
              <a:t>65</a:t>
            </a:fld>
            <a:endParaRPr lang="en-GB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31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670A-2C17-4238-9ABE-8F4B08D805DF}" type="slidenum">
              <a:rPr lang="ar-SA"/>
              <a:pPr/>
              <a:t>66</a:t>
            </a:fld>
            <a:endParaRPr lang="en-GB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6B36-F157-42CE-A615-E75695162E62}" type="slidenum">
              <a:rPr lang="ar-SA"/>
              <a:pPr/>
              <a:t>67</a:t>
            </a:fld>
            <a:endParaRPr lang="en-GB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4239-2603-4485-BC51-51D1426C2066}" type="slidenum">
              <a:rPr lang="ar-SA"/>
              <a:pPr/>
              <a:t>68</a:t>
            </a:fld>
            <a:endParaRPr lang="en-GB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3243-35D0-48B2-B1AB-BFCA896D2936}" type="slidenum">
              <a:rPr lang="ar-SA"/>
              <a:pPr/>
              <a:t>69</a:t>
            </a:fld>
            <a:endParaRPr lang="en-GB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72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9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1F9E9-527A-490C-A25F-2D0110ADC345}" type="slidenum">
              <a:rPr lang="ar-SA"/>
              <a:pPr/>
              <a:t>7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r>
              <a:rPr lang="en-US" sz="2800"/>
              <a:t>A Solution: Start from an initial solution and improve using local transformations.</a:t>
            </a:r>
          </a:p>
        </p:txBody>
      </p:sp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533400" y="2884488"/>
            <a:ext cx="8229600" cy="3440112"/>
            <a:chOff x="384" y="1847"/>
            <a:chExt cx="5184" cy="2167"/>
          </a:xfrm>
        </p:grpSpPr>
        <p:pic>
          <p:nvPicPr>
            <p:cNvPr id="21811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2112"/>
              <a:ext cx="2688" cy="1398"/>
            </a:xfrm>
            <a:prstGeom prst="rect">
              <a:avLst/>
            </a:prstGeom>
          </p:spPr>
        </p:pic>
        <p:pic>
          <p:nvPicPr>
            <p:cNvPr id="21812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1847"/>
              <a:ext cx="2400" cy="1945"/>
            </a:xfrm>
            <a:prstGeom prst="rect">
              <a:avLst/>
            </a:prstGeom>
          </p:spPr>
        </p:pic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3792"/>
              <a:ext cx="10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B5F-4A1E-4E43-80DE-6352CE45B1BF}" type="slidenum">
              <a:rPr lang="ar-SA"/>
              <a:pPr/>
              <a:t>70</a:t>
            </a:fld>
            <a:endParaRPr lang="en-GB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82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3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3031-438A-4CAB-8AF8-692B8C5A2C32}" type="slidenum">
              <a:rPr lang="ar-SA"/>
              <a:pPr/>
              <a:t>71</a:t>
            </a:fld>
            <a:endParaRPr lang="en-GB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3886200" y="23622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7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C70-442D-4881-8BC9-B99E929AC0A6}" type="slidenum">
              <a:rPr lang="ar-SA"/>
              <a:pPr/>
              <a:t>72</a:t>
            </a:fld>
            <a:endParaRPr lang="en-GB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3E47-0E0F-4183-B852-D8442A7BA68C}" type="slidenum">
              <a:rPr lang="ar-SA"/>
              <a:pPr/>
              <a:t>73</a:t>
            </a:fld>
            <a:endParaRPr lang="en-GB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2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5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B07E-AA25-4B48-AD62-E03FE701950A}" type="slidenum">
              <a:rPr lang="ar-SA"/>
              <a:pPr/>
              <a:t>74</a:t>
            </a:fld>
            <a:endParaRPr lang="en-GB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23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5B34-1EF2-4DB4-8408-917D416E1784}" type="slidenum">
              <a:rPr lang="ar-SA"/>
              <a:pPr/>
              <a:t>75</a:t>
            </a:fld>
            <a:endParaRPr lang="en-GB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4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7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2820-8C3A-4768-8018-02E2D4C23E4C}" type="slidenum">
              <a:rPr lang="ar-SA"/>
              <a:pPr/>
              <a:t>76</a:t>
            </a:fld>
            <a:endParaRPr lang="en-GB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793-D347-40D3-BBD9-95AF26B7C8A8}" type="slidenum">
              <a:rPr lang="ar-SA"/>
              <a:pPr/>
              <a:t>77</a:t>
            </a:fld>
            <a:endParaRPr lang="en-GB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5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679-FF05-4768-B9C9-9C492F167CE7}" type="slidenum">
              <a:rPr lang="ar-SA"/>
              <a:pPr/>
              <a:t>78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658B-C5D2-41A9-BD10-56BF4EFA0CDA}" type="slidenum">
              <a:rPr lang="ar-SA"/>
              <a:pPr/>
              <a:t>79</a:t>
            </a:fld>
            <a:endParaRPr lang="en-GB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0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3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758-2BBB-4F2E-986C-53B876FF16AF}" type="slidenum">
              <a:rPr lang="ar-SA"/>
              <a:pPr/>
              <a:t>8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772400" cy="874713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F150-806A-4F4B-8856-68EB7B507B91}" type="slidenum">
              <a:rPr lang="ar-SA"/>
              <a:pPr/>
              <a:t>80</a:t>
            </a:fld>
            <a:endParaRPr lang="en-GB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7613-DC30-4914-A04E-828851013279}" type="slidenum">
              <a:rPr lang="ar-SA"/>
              <a:pPr/>
              <a:t>81</a:t>
            </a:fld>
            <a:endParaRPr lang="en-GB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05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8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1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7C9F-8C09-4F03-8C71-11DDEC860809}" type="slidenum">
              <a:rPr lang="ar-SA"/>
              <a:pPr/>
              <a:t>82</a:t>
            </a:fld>
            <a:endParaRPr lang="en-GB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Population Based Algorithms</a:t>
            </a:r>
          </a:p>
          <a:p>
            <a:r>
              <a:rPr lang="en-US"/>
              <a:t>Beam Search, Genetic Algorithms &amp; Genetic Programming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Beam Search Algorithm</a:t>
            </a:r>
            <a:endParaRPr lang="en-GB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D6D8-2C69-4625-A01A-941AE90B43EA}" type="slidenum">
              <a:rPr lang="ar-SA"/>
              <a:pPr/>
              <a:t>85</a:t>
            </a:fld>
            <a:endParaRPr lang="en-GB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fr-FR" sz="2000"/>
              <a:t>Unlike Hill Climbing, Local Beam Search keeps track</a:t>
            </a:r>
            <a:r>
              <a:rPr lang="fr-FR" sz="2000" i="1"/>
              <a:t> of k </a:t>
            </a:r>
            <a:r>
              <a:rPr lang="fr-FR" sz="2000"/>
              <a:t>states rather than just one.</a:t>
            </a:r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It starts with </a:t>
            </a:r>
            <a:r>
              <a:rPr lang="fr-FR" sz="2000" i="1"/>
              <a:t>k </a:t>
            </a:r>
            <a:r>
              <a:rPr lang="fr-FR" sz="2000"/>
              <a:t>randomly generated states.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At each step, all the successors of all the states are generated.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If any one is a goal, the algorithm halts, otherwise it selects the </a:t>
            </a:r>
            <a:r>
              <a:rPr lang="fr-FR" sz="2000" i="1"/>
              <a:t>k </a:t>
            </a:r>
            <a:r>
              <a:rPr lang="fr-FR" sz="2000"/>
              <a:t>best successors from the complete list and repeats.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LBS≠ running </a:t>
            </a:r>
            <a:r>
              <a:rPr lang="fr-FR" sz="2000" i="1"/>
              <a:t>k </a:t>
            </a:r>
            <a:r>
              <a:rPr lang="fr-FR" sz="2000"/>
              <a:t>random restarts in parallel instead of sequence.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Drawback: less diversity. → Stochastic Beam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97C1-0762-450F-A1DF-417D21A6DF73}" type="slidenum">
              <a:rPr lang="ar-SA"/>
              <a:pPr/>
              <a:t>86</a:t>
            </a:fld>
            <a:endParaRPr lang="en-GB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fr-FR"/>
              <a:t>Idea: keep k states instead of just 1</a:t>
            </a:r>
          </a:p>
          <a:p>
            <a:pPr marL="609600" indent="-6096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Begins with k randomly generated states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At each step all the successors of all k states are generated.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If one is a goal, we stop, otherwise select k best successors from complete list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476-BFD9-4D95-B948-D0C38A915026}" type="slidenum">
              <a:rPr lang="ar-SA"/>
              <a:pPr/>
              <a:t>87</a:t>
            </a:fld>
            <a:endParaRPr lang="en-GB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5" name="Freeform 7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Oval 10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Oval 11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C68-3C03-448F-B6F1-C619A88E4D4A}" type="slidenum">
              <a:rPr lang="ar-SA"/>
              <a:pPr/>
              <a:t>88</a:t>
            </a:fld>
            <a:endParaRPr lang="en-GB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105400" y="3276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2514600" y="3200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495800" y="3733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0292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H="1">
            <a:off x="6172200" y="3429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ED5A-5CE7-49F7-A6CD-1078B690DD50}" type="slidenum">
              <a:rPr lang="ar-SA"/>
              <a:pPr/>
              <a:t>89</a:t>
            </a:fld>
            <a:endParaRPr lang="en-GB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8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3135-CAD9-47D6-BF26-87D632FBD9E7}" type="slidenum">
              <a:rPr lang="ar-SA"/>
              <a:pPr/>
              <a:t>9</a:t>
            </a:fld>
            <a:endParaRPr lang="en-GB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EF3E-AE63-477D-9307-ADB6B059C7B6}" type="slidenum">
              <a:rPr lang="ar-SA"/>
              <a:pPr/>
              <a:t>90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2F9E-BD87-4B6B-8AA5-A9CEF99BD7B2}" type="slidenum">
              <a:rPr lang="ar-SA"/>
              <a:pPr/>
              <a:t>91</a:t>
            </a:fld>
            <a:endParaRPr lang="en-GB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Oval 14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Oval 15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Oval 17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4B4B-1B67-4C3E-BDB3-7976C8552574}" type="slidenum">
              <a:rPr lang="ar-SA"/>
              <a:pPr/>
              <a:t>92</a:t>
            </a:fld>
            <a:endParaRPr lang="en-GB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6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9383-ECDF-4FBC-AC02-BF7B63EC19FD}" type="slidenum">
              <a:rPr lang="ar-SA"/>
              <a:pPr/>
              <a:t>93</a:t>
            </a:fld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19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BB6A-015B-4D06-A641-D451B97CEFED}" type="slidenum">
              <a:rPr lang="ar-SA"/>
              <a:pPr/>
              <a:t>94</a:t>
            </a:fld>
            <a:endParaRPr lang="en-GB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6BFD-819A-42E5-8849-7B47447877A6}" type="slidenum">
              <a:rPr lang="ar-SA"/>
              <a:pPr/>
              <a:t>95</a:t>
            </a:fld>
            <a:endParaRPr lang="en-GB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80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8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9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0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B120-5FF2-4ED0-BBD2-05E64E7DBA27}" type="slidenum">
              <a:rPr lang="ar-SA"/>
              <a:pPr/>
              <a:t>96</a:t>
            </a:fld>
            <a:endParaRPr lang="en-GB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00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4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992-3C58-465D-B74D-A88EDB323AB6}" type="slidenum">
              <a:rPr lang="ar-SA"/>
              <a:pPr/>
              <a:t>97</a:t>
            </a:fld>
            <a:endParaRPr lang="en-GB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4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5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6" name="Oval 14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7" name="Oval 15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8" name="Oval 16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9" name="Oval 17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1932-C00A-4591-9FA3-8E4F69D73106}" type="slidenum">
              <a:rPr lang="ar-SA"/>
              <a:pPr/>
              <a:t>98</a:t>
            </a:fld>
            <a:endParaRPr lang="en-GB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2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3" name="Oval 13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22C4-1C3A-4688-87BB-3A829197776E}" type="slidenum">
              <a:rPr lang="ar-SA"/>
              <a:pPr/>
              <a:t>99</a:t>
            </a:fld>
            <a:endParaRPr lang="en-GB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9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698FDF180FA49940FB60126EF34C5" ma:contentTypeVersion="1" ma:contentTypeDescription="Create a new document." ma:contentTypeScope="" ma:versionID="eede60e21b1c34709fd89dfb134f430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8BAD19-B308-4592-A9D4-1271B70C8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3551F-8FC7-4709-A508-744DDA80F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A029E23-609F-432B-A420-75A8F725420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1879</TotalTime>
  <Words>2544</Words>
  <Application>Microsoft Office PowerPoint</Application>
  <PresentationFormat>On-screen Show (4:3)</PresentationFormat>
  <Paragraphs>726</Paragraphs>
  <Slides>146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6" baseType="lpstr">
      <vt:lpstr>Arial</vt:lpstr>
      <vt:lpstr>Tahoma</vt:lpstr>
      <vt:lpstr>Wingdings</vt:lpstr>
      <vt:lpstr>Times New Roman</vt:lpstr>
      <vt:lpstr>Gulim</vt:lpstr>
      <vt:lpstr>Times</vt:lpstr>
      <vt:lpstr>MS Gothic</vt:lpstr>
      <vt:lpstr>Symbol</vt:lpstr>
      <vt:lpstr>Fusion</vt:lpstr>
      <vt:lpstr>비트맵 이미지</vt:lpstr>
      <vt:lpstr>     Artificial Intelligence Problem solving by searching </vt:lpstr>
      <vt:lpstr>Problem Solving by Searching  Search Methods :    Local Search for   Optimization Problems</vt:lpstr>
      <vt:lpstr>Heuristic Functions</vt:lpstr>
      <vt:lpstr>Approach 1: f  Measures the Value of the Current State</vt:lpstr>
      <vt:lpstr>Traveling Salesman Person</vt:lpstr>
      <vt:lpstr>Traveling Salesman Person</vt:lpstr>
      <vt:lpstr>Traveling Salesman Person</vt:lpstr>
      <vt:lpstr> 2-opt mutation for TSP</vt:lpstr>
      <vt:lpstr> 2-opt mutation for TSP</vt:lpstr>
      <vt:lpstr> 2-opt mutation for TSP</vt:lpstr>
      <vt:lpstr> 2-opt mutation for TSP</vt:lpstr>
      <vt:lpstr>Optimization Problems</vt:lpstr>
      <vt:lpstr>Local Search Algorithms</vt:lpstr>
      <vt:lpstr>Local Search Algorithms</vt:lpstr>
      <vt:lpstr>Local Search Algorithms</vt:lpstr>
      <vt:lpstr>Local Search Algorithms for optimization Problems</vt:lpstr>
      <vt:lpstr>Local Search Algorithms</vt:lpstr>
      <vt:lpstr>Local Search: State Space</vt:lpstr>
      <vt:lpstr>Hill Climbing</vt:lpstr>
      <vt:lpstr>Steepest Ascent Version</vt:lpstr>
      <vt:lpstr>Hill Climbing: Neighborhood</vt:lpstr>
      <vt:lpstr>Hill Climbing Drawbacks</vt:lpstr>
      <vt:lpstr>Hill Climbing</vt:lpstr>
      <vt:lpstr>Hill Climbing</vt:lpstr>
      <vt:lpstr>Hill Climbing</vt:lpstr>
      <vt:lpstr>Hill Climbing</vt:lpstr>
      <vt:lpstr>Hill Climbing</vt:lpstr>
      <vt:lpstr>Hill Climbing</vt:lpstr>
      <vt:lpstr>Local Search Algorithms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Local Search Algorithms</vt:lpstr>
      <vt:lpstr>Tabu Search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Optimization Problems</vt:lpstr>
      <vt:lpstr>Population based Algorithms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Population based Algorithms</vt:lpstr>
      <vt:lpstr>Stochastic Search: Genetic Algorithms</vt:lpstr>
      <vt:lpstr>Stochastic Search: Genetic Algorithms Representation of states (solutions)</vt:lpstr>
      <vt:lpstr>Stochastic Search: Genetic Algorithms Fitness Function</vt:lpstr>
      <vt:lpstr>Stochastic Search: Genetic Algorithms Selection</vt:lpstr>
      <vt:lpstr>Stochastic Search: Genetic Algorithms Cross-Over and Mutation</vt:lpstr>
      <vt:lpstr>Stochastic Search: Genetic Algorithms Crossover - Recombination</vt:lpstr>
      <vt:lpstr>Stochastic Search: Genetic Algorithms Mutation</vt:lpstr>
      <vt:lpstr>Genetic Algorithms</vt:lpstr>
      <vt:lpstr>Genetic Algorithms</vt:lpstr>
      <vt:lpstr>Genetic Algorithms</vt:lpstr>
      <vt:lpstr>Stochastic Search: 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Optimization Problems</vt:lpstr>
      <vt:lpstr>Genetic Programming</vt:lpstr>
      <vt:lpstr>Genetic programming</vt:lpstr>
      <vt:lpstr>Genetic programming</vt:lpstr>
      <vt:lpstr>Genetic programming</vt:lpstr>
      <vt:lpstr>Genetic programming</vt:lpstr>
      <vt:lpstr>Optimization Problems</vt:lpstr>
      <vt:lpstr>Anything to be Learnt from Ant Colonies?</vt:lpstr>
      <vt:lpstr>Shortest path discovery </vt:lpstr>
      <vt:lpstr>Shortest path discovery </vt:lpstr>
      <vt:lpstr>Ant Colony Optimization </vt:lpstr>
      <vt:lpstr>TSP Solved using ACO </vt:lpstr>
      <vt:lpstr>Summary</vt:lpstr>
    </vt:vector>
  </TitlesOfParts>
  <Company>KSU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CSC 361</dc:title>
  <dc:creator>mbatouche</dc:creator>
  <cp:lastModifiedBy>Sabari Pramanik</cp:lastModifiedBy>
  <cp:revision>92</cp:revision>
  <dcterms:created xsi:type="dcterms:W3CDTF">2007-09-18T02:19:02Z</dcterms:created>
  <dcterms:modified xsi:type="dcterms:W3CDTF">2012-04-10T03:25:52Z</dcterms:modified>
</cp:coreProperties>
</file>