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73" r:id="rId14"/>
    <p:sldId id="270" r:id="rId15"/>
    <p:sldId id="276" r:id="rId16"/>
    <p:sldId id="274" r:id="rId17"/>
    <p:sldId id="275" r:id="rId18"/>
    <p:sldId id="269" r:id="rId19"/>
    <p:sldId id="271" r:id="rId20"/>
    <p:sldId id="277"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B6F15528-21DE-4FAA-801E-634DDDAF4B2B}"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16159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2205976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853320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242547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1188076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4135584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4076650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30093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21223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2464556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25618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248659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2858226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221489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336422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744141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990824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12/3/2019</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 xmlns:p14="http://schemas.microsoft.com/office/powerpoint/2010/main" val="185913918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solidFill>
                  <a:srgbClr val="7030A0"/>
                </a:solidFill>
              </a:rPr>
              <a:t>State Politics in India: emerging Trends-State politics in West Bengal: Key issues</a:t>
            </a:r>
            <a:endParaRPr lang="en-US" sz="2400" dirty="0">
              <a:solidFill>
                <a:srgbClr val="7030A0"/>
              </a:solidFill>
            </a:endParaRPr>
          </a:p>
        </p:txBody>
      </p:sp>
      <p:sp>
        <p:nvSpPr>
          <p:cNvPr id="3" name="Subtitle 2"/>
          <p:cNvSpPr>
            <a:spLocks noGrp="1"/>
          </p:cNvSpPr>
          <p:nvPr>
            <p:ph type="subTitle" idx="1"/>
          </p:nvPr>
        </p:nvSpPr>
        <p:spPr/>
        <p:txBody>
          <a:bodyPr>
            <a:normAutofit fontScale="62500" lnSpcReduction="20000"/>
          </a:bodyPr>
          <a:lstStyle/>
          <a:p>
            <a:r>
              <a:rPr lang="en-US" dirty="0" smtClean="0"/>
              <a:t>For MA 1</a:t>
            </a:r>
            <a:r>
              <a:rPr lang="en-US" baseline="30000" dirty="0" smtClean="0"/>
              <a:t>st</a:t>
            </a:r>
            <a:r>
              <a:rPr lang="en-US" dirty="0" smtClean="0"/>
              <a:t> Semester</a:t>
            </a:r>
            <a:br>
              <a:rPr lang="en-US" dirty="0" smtClean="0"/>
            </a:br>
            <a:r>
              <a:rPr lang="en-US" dirty="0" smtClean="0"/>
              <a:t>Course No. PLS 104</a:t>
            </a:r>
          </a:p>
          <a:p>
            <a:r>
              <a:rPr lang="en-US" dirty="0" smtClean="0"/>
              <a:t>Topic- 6</a:t>
            </a:r>
          </a:p>
          <a:p>
            <a:r>
              <a:rPr lang="en-US" dirty="0" smtClean="0"/>
              <a:t>Prepared By: Dr. </a:t>
            </a:r>
            <a:r>
              <a:rPr lang="en-US" dirty="0" err="1" smtClean="0"/>
              <a:t>Eyasin</a:t>
            </a:r>
            <a:r>
              <a:rPr lang="en-US" dirty="0" smtClean="0"/>
              <a:t> </a:t>
            </a:r>
            <a:r>
              <a:rPr lang="en-US" dirty="0" smtClean="0"/>
              <a:t>Khan</a:t>
            </a:r>
          </a:p>
          <a:p>
            <a:r>
              <a:rPr lang="en-US" dirty="0" smtClean="0"/>
              <a:t>Assistant Professor, Dept. of Political </a:t>
            </a:r>
            <a:r>
              <a:rPr lang="en-US" dirty="0" smtClean="0"/>
              <a:t>Science</a:t>
            </a:r>
          </a:p>
          <a:p>
            <a:endParaRPr lang="en-US" dirty="0" smtClean="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lstStyle/>
          <a:p>
            <a:pPr algn="just"/>
            <a:r>
              <a:rPr lang="en-US" dirty="0" smtClean="0"/>
              <a:t>A framework (Paradigm) is needed to identify and articulate the points of study and research in the panorama of state politics in India and to encourage scientific investigations into the web of state politics, which may ultimately lead to the emergence of a possible theory of state politics.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lnSpcReduction="10000"/>
          </a:bodyPr>
          <a:lstStyle/>
          <a:p>
            <a:pPr algn="just"/>
            <a:r>
              <a:rPr lang="en-US" dirty="0" smtClean="0"/>
              <a:t>It is indeed a very difficult job to provide a theoretical framework for the study of state politics in India because in India there is not one pattern but many patterns of state politics. Furthermore, since India is a transitional society, its politics tends to be in a process of flux and change. </a:t>
            </a:r>
          </a:p>
          <a:p>
            <a:pPr algn="just"/>
            <a:r>
              <a:rPr lang="en-US" dirty="0" smtClean="0"/>
              <a:t>The polarization of political forces has not freely taken place and therefore the job for providing theoretical framework becomes all the more difficult.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a:bodyPr>
          <a:lstStyle/>
          <a:p>
            <a:pPr algn="just"/>
            <a:r>
              <a:rPr lang="en-US" dirty="0" smtClean="0"/>
              <a:t>Scholars engaged in the study of Government and politics in India have examined the political forces and internal political pattern at the state level with national perspective. Although a large number of case studies have been conducted on the various aspects of state politics, yet many authors in the field have been content to describe the formal structural and legal aspects of state government on the pattern of national political system.</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Conceptual framework</a:t>
            </a:r>
            <a:endParaRPr lang="en-US" dirty="0"/>
          </a:p>
        </p:txBody>
      </p:sp>
      <p:sp>
        <p:nvSpPr>
          <p:cNvPr id="3" name="Content Placeholder 2"/>
          <p:cNvSpPr>
            <a:spLocks noGrp="1"/>
          </p:cNvSpPr>
          <p:nvPr>
            <p:ph idx="1"/>
          </p:nvPr>
        </p:nvSpPr>
        <p:spPr/>
        <p:txBody>
          <a:bodyPr/>
          <a:lstStyle/>
          <a:p>
            <a:r>
              <a:rPr lang="en-US" dirty="0" smtClean="0"/>
              <a:t>Myron Weiner (1968) </a:t>
            </a:r>
            <a:r>
              <a:rPr lang="en-US" i="1" dirty="0" smtClean="0"/>
              <a:t>State politics in India</a:t>
            </a:r>
          </a:p>
          <a:p>
            <a:pPr marL="633222" indent="-514350">
              <a:buAutoNum type="alphaLcPeriod"/>
            </a:pPr>
            <a:r>
              <a:rPr lang="en-US" dirty="0" smtClean="0"/>
              <a:t>The socio economic environment in which politics occurs</a:t>
            </a:r>
          </a:p>
          <a:p>
            <a:pPr marL="633222" indent="-514350">
              <a:buAutoNum type="alphaLcPeriod"/>
            </a:pPr>
            <a:r>
              <a:rPr lang="en-US" dirty="0" smtClean="0"/>
              <a:t>The performance of the government.</a:t>
            </a:r>
          </a:p>
          <a:p>
            <a:pPr marL="118872" indent="0">
              <a:buNone/>
            </a:pPr>
            <a:endParaRPr lang="en-US" dirty="0" smtClean="0"/>
          </a:p>
          <a:p>
            <a:pPr marL="633222" indent="-514350">
              <a:buFont typeface="Wingdings" pitchFamily="2" charset="2"/>
              <a:buChar char="§"/>
            </a:pPr>
            <a:r>
              <a:rPr lang="en-US" dirty="0" smtClean="0"/>
              <a:t>S R </a:t>
            </a:r>
            <a:r>
              <a:rPr lang="en-US" dirty="0" err="1" smtClean="0"/>
              <a:t>Maheshwari</a:t>
            </a:r>
            <a:r>
              <a:rPr lang="en-US" dirty="0" smtClean="0"/>
              <a:t> (1979) </a:t>
            </a:r>
            <a:r>
              <a:rPr lang="en-US" i="1" dirty="0" smtClean="0"/>
              <a:t>State Government in India</a:t>
            </a:r>
          </a:p>
          <a:p>
            <a:pPr marL="633222" indent="-514350">
              <a:buFont typeface="Wingdings" pitchFamily="2" charset="2"/>
              <a:buChar char="§"/>
            </a:pPr>
            <a:endParaRPr lang="en-US" i="1" dirty="0" smtClean="0"/>
          </a:p>
          <a:p>
            <a:pPr marL="633222" indent="-514350">
              <a:buNone/>
            </a:pP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dimensional framework</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smtClean="0"/>
              <a:t>Iqbal</a:t>
            </a:r>
            <a:r>
              <a:rPr lang="en-US" dirty="0" smtClean="0"/>
              <a:t> </a:t>
            </a:r>
            <a:r>
              <a:rPr lang="en-US" dirty="0" err="1" smtClean="0"/>
              <a:t>Narain</a:t>
            </a:r>
            <a:r>
              <a:rPr lang="en-US" dirty="0" smtClean="0"/>
              <a:t> (ed.) </a:t>
            </a:r>
            <a:r>
              <a:rPr lang="en-US" i="1" dirty="0" smtClean="0"/>
              <a:t>State Politics in India</a:t>
            </a:r>
          </a:p>
          <a:p>
            <a:r>
              <a:rPr lang="en-US" dirty="0" smtClean="0"/>
              <a:t>Contextual</a:t>
            </a:r>
          </a:p>
          <a:p>
            <a:r>
              <a:rPr lang="en-US" dirty="0" smtClean="0"/>
              <a:t>Structural</a:t>
            </a:r>
          </a:p>
          <a:p>
            <a:r>
              <a:rPr lang="en-US" dirty="0" smtClean="0"/>
              <a:t>Operational</a:t>
            </a:r>
          </a:p>
          <a:p>
            <a:pPr>
              <a:buNone/>
            </a:pPr>
            <a:endParaRPr lang="en-US" dirty="0" smtClean="0"/>
          </a:p>
          <a:p>
            <a:r>
              <a:rPr lang="en-US" dirty="0" err="1" smtClean="0"/>
              <a:t>Iqbal</a:t>
            </a:r>
            <a:r>
              <a:rPr lang="en-US" dirty="0" smtClean="0"/>
              <a:t> </a:t>
            </a:r>
            <a:r>
              <a:rPr lang="en-US" dirty="0" err="1" smtClean="0"/>
              <a:t>Narain</a:t>
            </a:r>
            <a:r>
              <a:rPr lang="en-US" dirty="0" smtClean="0"/>
              <a:t> “Issues in State Politics and Administration”</a:t>
            </a:r>
          </a:p>
          <a:p>
            <a:r>
              <a:rPr lang="en-US" dirty="0" smtClean="0"/>
              <a:t>Latent Phase</a:t>
            </a:r>
          </a:p>
          <a:p>
            <a:r>
              <a:rPr lang="en-US" dirty="0" smtClean="0"/>
              <a:t>Bridge Phase and Patent Phase</a:t>
            </a:r>
          </a:p>
          <a:p>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8872"/>
            <a:r>
              <a:rPr lang="en-US" dirty="0"/>
              <a:t>Continued…</a:t>
            </a:r>
            <a:endParaRPr lang="en-US" i="1" dirty="0"/>
          </a:p>
        </p:txBody>
      </p:sp>
      <p:sp>
        <p:nvSpPr>
          <p:cNvPr id="3" name="Content Placeholder 2"/>
          <p:cNvSpPr>
            <a:spLocks noGrp="1"/>
          </p:cNvSpPr>
          <p:nvPr>
            <p:ph idx="1"/>
          </p:nvPr>
        </p:nvSpPr>
        <p:spPr/>
        <p:txBody>
          <a:bodyPr>
            <a:normAutofit fontScale="55000" lnSpcReduction="20000"/>
          </a:bodyPr>
          <a:lstStyle/>
          <a:p>
            <a:r>
              <a:rPr lang="en-US" b="1" dirty="0" smtClean="0"/>
              <a:t>Contextual dimensions :</a:t>
            </a:r>
          </a:p>
          <a:p>
            <a:pPr>
              <a:buFont typeface="Wingdings" pitchFamily="2" charset="2"/>
              <a:buChar char="Ø"/>
            </a:pPr>
            <a:r>
              <a:rPr lang="en-US" b="1" dirty="0" smtClean="0"/>
              <a:t> </a:t>
            </a:r>
            <a:r>
              <a:rPr lang="en-US" dirty="0" smtClean="0"/>
              <a:t>History of a State</a:t>
            </a:r>
          </a:p>
          <a:p>
            <a:pPr>
              <a:buFont typeface="Wingdings" pitchFamily="2" charset="2"/>
              <a:buChar char="Ø"/>
            </a:pPr>
            <a:r>
              <a:rPr lang="en-US" dirty="0" smtClean="0"/>
              <a:t> Historical identity of a state</a:t>
            </a:r>
          </a:p>
          <a:p>
            <a:pPr>
              <a:buFont typeface="Wingdings" pitchFamily="2" charset="2"/>
              <a:buChar char="Ø"/>
            </a:pPr>
            <a:r>
              <a:rPr lang="en-US" dirty="0" smtClean="0"/>
              <a:t> its political status before independence</a:t>
            </a:r>
          </a:p>
          <a:p>
            <a:pPr>
              <a:buFont typeface="Wingdings" pitchFamily="2" charset="2"/>
              <a:buChar char="Ø"/>
            </a:pPr>
            <a:r>
              <a:rPr lang="en-US" dirty="0" smtClean="0"/>
              <a:t> its role  in the freedom struggle</a:t>
            </a:r>
          </a:p>
          <a:p>
            <a:pPr>
              <a:buFont typeface="Wingdings" pitchFamily="2" charset="2"/>
              <a:buChar char="Ø"/>
            </a:pPr>
            <a:r>
              <a:rPr lang="en-US" dirty="0" smtClean="0"/>
              <a:t> the impact of integration of princely states or of linguistic </a:t>
            </a:r>
            <a:r>
              <a:rPr lang="en-US" dirty="0" err="1" smtClean="0"/>
              <a:t>reorganisation</a:t>
            </a:r>
            <a:endParaRPr lang="en-US" dirty="0" smtClean="0"/>
          </a:p>
          <a:p>
            <a:pPr>
              <a:buFont typeface="Wingdings" pitchFamily="2" charset="2"/>
              <a:buChar char="Ø"/>
            </a:pPr>
            <a:r>
              <a:rPr lang="en-US" dirty="0" smtClean="0"/>
              <a:t> the geographical locale</a:t>
            </a:r>
          </a:p>
          <a:p>
            <a:pPr>
              <a:buFont typeface="Wingdings" pitchFamily="2" charset="2"/>
              <a:buChar char="Ø"/>
            </a:pPr>
            <a:r>
              <a:rPr lang="en-US" dirty="0" smtClean="0"/>
              <a:t> infrastructure manifesting itself in social pluralism</a:t>
            </a:r>
          </a:p>
          <a:p>
            <a:pPr>
              <a:buFont typeface="Wingdings" pitchFamily="2" charset="2"/>
              <a:buChar char="Ø"/>
            </a:pPr>
            <a:r>
              <a:rPr lang="en-US" dirty="0" smtClean="0"/>
              <a:t> the level and pattern of economic development</a:t>
            </a:r>
          </a:p>
          <a:p>
            <a:pPr>
              <a:buFont typeface="Wingdings" pitchFamily="2" charset="2"/>
              <a:buChar char="Ø"/>
            </a:pPr>
            <a:r>
              <a:rPr lang="en-US" dirty="0" smtClean="0"/>
              <a:t>human resources</a:t>
            </a:r>
          </a:p>
          <a:p>
            <a:pPr>
              <a:buFont typeface="Wingdings" pitchFamily="2" charset="2"/>
              <a:buChar char="Ø"/>
            </a:pPr>
            <a:r>
              <a:rPr lang="en-US" dirty="0" smtClean="0"/>
              <a:t> the level of education and</a:t>
            </a:r>
          </a:p>
          <a:p>
            <a:pPr>
              <a:buFont typeface="Wingdings" pitchFamily="2" charset="2"/>
              <a:buChar char="Ø"/>
            </a:pPr>
            <a:r>
              <a:rPr lang="en-US" dirty="0" smtClean="0"/>
              <a:t> </a:t>
            </a:r>
            <a:r>
              <a:rPr lang="en-US" dirty="0" err="1" smtClean="0"/>
              <a:t>urbanisation</a:t>
            </a:r>
            <a:r>
              <a:rPr lang="en-US" dirty="0" smtClean="0"/>
              <a:t>.</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fontScale="85000" lnSpcReduction="20000"/>
          </a:bodyPr>
          <a:lstStyle/>
          <a:p>
            <a:r>
              <a:rPr lang="en-US" b="1" dirty="0" smtClean="0"/>
              <a:t>The structural Dimension:</a:t>
            </a:r>
          </a:p>
          <a:p>
            <a:pPr>
              <a:buFont typeface="Wingdings" pitchFamily="2" charset="2"/>
              <a:buChar char="Ø"/>
            </a:pPr>
            <a:r>
              <a:rPr lang="en-US" dirty="0" smtClean="0"/>
              <a:t>Consists of formal constitutional structure – </a:t>
            </a:r>
          </a:p>
          <a:p>
            <a:pPr>
              <a:buFont typeface="Wingdings" pitchFamily="2" charset="2"/>
              <a:buChar char="ü"/>
            </a:pPr>
            <a:r>
              <a:rPr lang="en-US" dirty="0" smtClean="0"/>
              <a:t>Office of the Governor,</a:t>
            </a:r>
          </a:p>
          <a:p>
            <a:pPr>
              <a:buFont typeface="Wingdings" pitchFamily="2" charset="2"/>
              <a:buChar char="ü"/>
            </a:pPr>
            <a:r>
              <a:rPr lang="en-US" dirty="0" smtClean="0"/>
              <a:t> Office of the Chief Minister, </a:t>
            </a:r>
          </a:p>
          <a:p>
            <a:pPr>
              <a:buFont typeface="Wingdings" pitchFamily="2" charset="2"/>
              <a:buChar char="ü"/>
            </a:pPr>
            <a:r>
              <a:rPr lang="en-US" dirty="0" smtClean="0"/>
              <a:t>the Ministry and the Legislature, </a:t>
            </a:r>
          </a:p>
          <a:p>
            <a:pPr>
              <a:buFont typeface="Wingdings" pitchFamily="2" charset="2"/>
              <a:buChar char="Ø"/>
            </a:pPr>
            <a:r>
              <a:rPr lang="en-US" dirty="0" smtClean="0"/>
              <a:t>Political Institutions and Process- </a:t>
            </a:r>
          </a:p>
          <a:p>
            <a:pPr>
              <a:buFont typeface="Wingdings" pitchFamily="2" charset="2"/>
              <a:buChar char="ü"/>
            </a:pPr>
            <a:r>
              <a:rPr lang="en-US" dirty="0" smtClean="0"/>
              <a:t>Political Parties, </a:t>
            </a:r>
          </a:p>
          <a:p>
            <a:pPr>
              <a:buFont typeface="Wingdings" pitchFamily="2" charset="2"/>
              <a:buChar char="ü"/>
            </a:pPr>
            <a:r>
              <a:rPr lang="en-US" dirty="0" smtClean="0"/>
              <a:t>Pressure group and elections, </a:t>
            </a:r>
          </a:p>
          <a:p>
            <a:pPr>
              <a:buFont typeface="Wingdings" pitchFamily="2" charset="2"/>
              <a:buChar char="ü"/>
            </a:pPr>
            <a:r>
              <a:rPr lang="en-US" dirty="0" smtClean="0"/>
              <a:t>and administrative framework.</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lstStyle/>
          <a:p>
            <a:r>
              <a:rPr lang="en-US" b="1" dirty="0" smtClean="0"/>
              <a:t>Operational Dimension</a:t>
            </a:r>
            <a:r>
              <a:rPr lang="en-US" dirty="0" smtClean="0"/>
              <a:t>:</a:t>
            </a:r>
          </a:p>
          <a:p>
            <a:pPr>
              <a:buFont typeface="Wingdings" pitchFamily="2" charset="2"/>
              <a:buChar char="ü"/>
            </a:pPr>
            <a:r>
              <a:rPr lang="en-US" dirty="0" smtClean="0"/>
              <a:t>The role-orientation of the actors in the drama of state politics</a:t>
            </a:r>
          </a:p>
          <a:p>
            <a:pPr>
              <a:buFont typeface="Wingdings" pitchFamily="2" charset="2"/>
              <a:buChar char="§"/>
            </a:pPr>
            <a:r>
              <a:rPr lang="en-US" dirty="0" smtClean="0"/>
              <a:t>Behavioral aspect</a:t>
            </a:r>
          </a:p>
          <a:p>
            <a:pPr>
              <a:buFont typeface="Wingdings" pitchFamily="2" charset="2"/>
              <a:buChar char="§"/>
            </a:pPr>
            <a:r>
              <a:rPr lang="en-US" dirty="0" smtClean="0"/>
              <a:t>Functional Aspect</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Determinants of State Politics</a:t>
            </a:r>
            <a:endParaRPr lang="en-US" dirty="0"/>
          </a:p>
        </p:txBody>
      </p:sp>
      <p:sp>
        <p:nvSpPr>
          <p:cNvPr id="3" name="Content Placeholder 2"/>
          <p:cNvSpPr>
            <a:spLocks noGrp="1"/>
          </p:cNvSpPr>
          <p:nvPr>
            <p:ph idx="1"/>
          </p:nvPr>
        </p:nvSpPr>
        <p:spPr/>
        <p:txBody>
          <a:bodyPr>
            <a:normAutofit lnSpcReduction="10000"/>
          </a:bodyPr>
          <a:lstStyle/>
          <a:p>
            <a:r>
              <a:rPr lang="en-US" dirty="0" smtClean="0"/>
              <a:t>Constitutional Determinant</a:t>
            </a:r>
          </a:p>
          <a:p>
            <a:r>
              <a:rPr lang="en-US" dirty="0" smtClean="0"/>
              <a:t>Economic determinant</a:t>
            </a:r>
          </a:p>
          <a:p>
            <a:r>
              <a:rPr lang="en-US" dirty="0" smtClean="0"/>
              <a:t>Socio-cultural determinant</a:t>
            </a:r>
          </a:p>
          <a:p>
            <a:r>
              <a:rPr lang="en-US" dirty="0" smtClean="0"/>
              <a:t>Bureaucracy as a determinant</a:t>
            </a:r>
          </a:p>
          <a:p>
            <a:r>
              <a:rPr lang="en-US" dirty="0" smtClean="0"/>
              <a:t>Physiological determinant</a:t>
            </a:r>
          </a:p>
          <a:p>
            <a:r>
              <a:rPr lang="en-US" dirty="0" smtClean="0"/>
              <a:t>Geographical determinant</a:t>
            </a:r>
          </a:p>
          <a:p>
            <a:r>
              <a:rPr lang="en-US" dirty="0" smtClean="0"/>
              <a:t>Political determinants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Salient features of State Politics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Amalgamation of Traditional and Modern Language</a:t>
            </a:r>
          </a:p>
          <a:p>
            <a:r>
              <a:rPr lang="en-US" dirty="0" smtClean="0"/>
              <a:t>Caste is a dominant factor in state politics</a:t>
            </a:r>
          </a:p>
          <a:p>
            <a:r>
              <a:rPr lang="en-US" dirty="0" smtClean="0"/>
              <a:t>The competitive party system</a:t>
            </a:r>
          </a:p>
          <a:p>
            <a:r>
              <a:rPr lang="en-US" dirty="0" smtClean="0"/>
              <a:t>Political participation</a:t>
            </a:r>
          </a:p>
          <a:p>
            <a:r>
              <a:rPr lang="en-US" dirty="0" smtClean="0"/>
              <a:t> Factionalism</a:t>
            </a:r>
          </a:p>
          <a:p>
            <a:r>
              <a:rPr lang="en-US" dirty="0" smtClean="0"/>
              <a:t>Occupational interests play a stronger part</a:t>
            </a:r>
          </a:p>
          <a:p>
            <a:r>
              <a:rPr lang="en-US" dirty="0" smtClean="0"/>
              <a:t>Segmental politics</a:t>
            </a:r>
          </a:p>
          <a:p>
            <a:r>
              <a:rPr lang="en-US" dirty="0" smtClean="0"/>
              <a:t>Defections and state politics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components</a:t>
            </a:r>
            <a:endParaRPr lang="en-US" b="1" dirty="0"/>
          </a:p>
        </p:txBody>
      </p:sp>
      <p:sp>
        <p:nvSpPr>
          <p:cNvPr id="3" name="Content Placeholder 2"/>
          <p:cNvSpPr>
            <a:spLocks noGrp="1"/>
          </p:cNvSpPr>
          <p:nvPr>
            <p:ph idx="1"/>
          </p:nvPr>
        </p:nvSpPr>
        <p:spPr/>
        <p:txBody>
          <a:bodyPr/>
          <a:lstStyle/>
          <a:p>
            <a:r>
              <a:rPr lang="en-US" b="1" dirty="0" smtClean="0"/>
              <a:t>Significance of State politics</a:t>
            </a:r>
          </a:p>
          <a:p>
            <a:r>
              <a:rPr lang="en-US" b="1" dirty="0" smtClean="0"/>
              <a:t>Theorization of state politics</a:t>
            </a:r>
          </a:p>
          <a:p>
            <a:r>
              <a:rPr lang="en-US" b="1" dirty="0" smtClean="0"/>
              <a:t>Determinants of State Politics</a:t>
            </a:r>
          </a:p>
          <a:p>
            <a:r>
              <a:rPr lang="en-US" b="1" dirty="0" smtClean="0"/>
              <a:t>State Politics in west Bengal</a:t>
            </a:r>
            <a:endParaRPr lang="en-US"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Refernces</a:t>
            </a:r>
            <a:endParaRPr lang="en-US" dirty="0"/>
          </a:p>
        </p:txBody>
      </p:sp>
      <p:sp>
        <p:nvSpPr>
          <p:cNvPr id="3" name="Content Placeholder 2"/>
          <p:cNvSpPr>
            <a:spLocks noGrp="1"/>
          </p:cNvSpPr>
          <p:nvPr>
            <p:ph idx="1"/>
          </p:nvPr>
        </p:nvSpPr>
        <p:spPr/>
        <p:txBody>
          <a:bodyPr/>
          <a:lstStyle/>
          <a:p>
            <a:r>
              <a:rPr lang="en-US" dirty="0" smtClean="0"/>
              <a:t>Myron Weiner (ed.)(1968)  </a:t>
            </a:r>
            <a:r>
              <a:rPr lang="en-US" i="1" dirty="0" smtClean="0"/>
              <a:t>State Politics in India</a:t>
            </a:r>
          </a:p>
          <a:p>
            <a:r>
              <a:rPr lang="en-US" dirty="0" err="1" smtClean="0"/>
              <a:t>Babulal</a:t>
            </a:r>
            <a:r>
              <a:rPr lang="en-US" dirty="0" smtClean="0"/>
              <a:t> </a:t>
            </a:r>
            <a:r>
              <a:rPr lang="en-US" dirty="0" err="1" smtClean="0"/>
              <a:t>Fadia</a:t>
            </a:r>
            <a:r>
              <a:rPr lang="en-US" dirty="0" smtClean="0"/>
              <a:t> (1984) </a:t>
            </a:r>
            <a:r>
              <a:rPr lang="en-US" i="1" dirty="0" smtClean="0"/>
              <a:t>State Politics in India </a:t>
            </a:r>
          </a:p>
          <a:p>
            <a:r>
              <a:rPr lang="en-US" dirty="0"/>
              <a:t>S R </a:t>
            </a:r>
            <a:r>
              <a:rPr lang="en-US" dirty="0" err="1"/>
              <a:t>Maheshwari</a:t>
            </a:r>
            <a:r>
              <a:rPr lang="en-US" dirty="0"/>
              <a:t> (1979) </a:t>
            </a:r>
            <a:r>
              <a:rPr lang="en-US" i="1" dirty="0"/>
              <a:t>State Government in India</a:t>
            </a:r>
          </a:p>
          <a:p>
            <a:r>
              <a:rPr lang="en-US" dirty="0" err="1" smtClean="0"/>
              <a:t>Ashutosh</a:t>
            </a:r>
            <a:r>
              <a:rPr lang="en-US" dirty="0" smtClean="0"/>
              <a:t> Kumar(2011 ) </a:t>
            </a:r>
            <a:r>
              <a:rPr lang="en-US" i="1" dirty="0"/>
              <a:t>Rethinking State Politics in India: Regions within </a:t>
            </a:r>
            <a:r>
              <a:rPr lang="en-US" i="1" dirty="0" smtClean="0"/>
              <a:t>Regions</a:t>
            </a:r>
          </a:p>
          <a:p>
            <a:endParaRPr lang="en-US" i="1" dirty="0"/>
          </a:p>
        </p:txBody>
      </p:sp>
    </p:spTree>
    <p:extLst>
      <p:ext uri="{BB962C8B-B14F-4D97-AF65-F5344CB8AC3E}">
        <p14:creationId xmlns="" xmlns:p14="http://schemas.microsoft.com/office/powerpoint/2010/main" val="3068208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4800" b="1" dirty="0" smtClean="0"/>
              <a:t>Thank You</a:t>
            </a:r>
            <a:endParaRPr lang="en-US" sz="4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of state politics</a:t>
            </a:r>
            <a:endParaRPr lang="en-US" dirty="0"/>
          </a:p>
        </p:txBody>
      </p:sp>
      <p:sp>
        <p:nvSpPr>
          <p:cNvPr id="3" name="Content Placeholder 2"/>
          <p:cNvSpPr>
            <a:spLocks noGrp="1"/>
          </p:cNvSpPr>
          <p:nvPr>
            <p:ph idx="1"/>
          </p:nvPr>
        </p:nvSpPr>
        <p:spPr/>
        <p:txBody>
          <a:bodyPr>
            <a:normAutofit/>
          </a:bodyPr>
          <a:lstStyle/>
          <a:p>
            <a:pPr algn="just"/>
            <a:r>
              <a:rPr lang="en-US" dirty="0" smtClean="0"/>
              <a:t>An analytical study of politics in the Indian states is long overdue.</a:t>
            </a:r>
          </a:p>
          <a:p>
            <a:pPr algn="just"/>
            <a:r>
              <a:rPr lang="en-US" dirty="0" smtClean="0"/>
              <a:t>With the ending of the “Congress system” trends towards the regionalization of Indian politics have become more manifest, and the states have become increasingly important and powerful units of the Indian political system. Some scholars have considered them as separate political systems.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It can be argued that our very understanding of the Indian political system depends upon our assessment of patterns of political development within the constituent states. </a:t>
            </a:r>
          </a:p>
          <a:p>
            <a:pPr algn="just"/>
            <a:r>
              <a:rPr lang="en-US" dirty="0" smtClean="0"/>
              <a:t>In India, the state governments are the real governments in the context of public welfare. The Central Government’s role in development administration is primarily that of leadership, consultation and advice. The responsibility for the implementation of </a:t>
            </a:r>
            <a:r>
              <a:rPr lang="en-US" dirty="0" err="1" smtClean="0"/>
              <a:t>programmes</a:t>
            </a:r>
            <a:r>
              <a:rPr lang="en-US" dirty="0" smtClean="0"/>
              <a:t> rests mainly on the states.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a:bodyPr>
          <a:lstStyle/>
          <a:p>
            <a:pPr algn="just"/>
            <a:r>
              <a:rPr lang="en-US" dirty="0" smtClean="0"/>
              <a:t>No doubt every state in India follows a parliamentary system of democracy, with the permanent civil service accountable to the elected representatives of the people. In practice, however, we witness many deviations in the </a:t>
            </a:r>
            <a:r>
              <a:rPr lang="en-US" dirty="0" err="1" smtClean="0"/>
              <a:t>behaviour</a:t>
            </a:r>
            <a:r>
              <a:rPr lang="en-US" dirty="0" smtClean="0"/>
              <a:t> of the political institutions because of the compulsions of specific situation obtaining in the various states. In fact the states of the Indian Union have diverse profiles.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fontScale="92500" lnSpcReduction="20000"/>
          </a:bodyPr>
          <a:lstStyle/>
          <a:p>
            <a:pPr algn="just"/>
            <a:r>
              <a:rPr lang="en-US" dirty="0" smtClean="0"/>
              <a:t>The state serve as implementing agencies for national development plan. </a:t>
            </a:r>
          </a:p>
          <a:p>
            <a:pPr algn="just"/>
            <a:r>
              <a:rPr lang="en-US" dirty="0" smtClean="0"/>
              <a:t>In a sense the state governments play an unusual middle role. They are in touch with both the central government and the district and sub-district government units and officials.</a:t>
            </a:r>
          </a:p>
          <a:p>
            <a:pPr algn="just"/>
            <a:r>
              <a:rPr lang="en-US" dirty="0" smtClean="0"/>
              <a:t>Since states perform most of the traditional functions of Governmental units and deal with subjects having direct, immediate and intimate impact on the fortunes of the citizens, state politics has an obvious and tangible objective relevance.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lnSpcReduction="10000"/>
          </a:bodyPr>
          <a:lstStyle/>
          <a:p>
            <a:pPr algn="just"/>
            <a:r>
              <a:rPr lang="en-US" dirty="0" smtClean="0"/>
              <a:t>A systematic study of state governments and politics is necessary for acquiring knowledge of the organizational set-up of the government machinery in the states, and their functioning. </a:t>
            </a:r>
          </a:p>
          <a:p>
            <a:pPr algn="just"/>
            <a:r>
              <a:rPr lang="en-US" dirty="0" smtClean="0"/>
              <a:t>The states of the Indian Union share a common legal system, a common constitutional framework, a common administrative structure and a common international environment, but their internal political patterns vary considerably.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Theoretical Framework</a:t>
            </a:r>
            <a:endParaRPr lang="en-US" dirty="0"/>
          </a:p>
        </p:txBody>
      </p:sp>
      <p:sp>
        <p:nvSpPr>
          <p:cNvPr id="3" name="Content Placeholder 2"/>
          <p:cNvSpPr>
            <a:spLocks noGrp="1"/>
          </p:cNvSpPr>
          <p:nvPr>
            <p:ph idx="1"/>
          </p:nvPr>
        </p:nvSpPr>
        <p:spPr/>
        <p:txBody>
          <a:bodyPr>
            <a:normAutofit/>
          </a:bodyPr>
          <a:lstStyle/>
          <a:p>
            <a:pPr algn="just"/>
            <a:r>
              <a:rPr lang="en-US" dirty="0" smtClean="0"/>
              <a:t>A word “theory” or “theoretical framework” is full of ambiguity. It is often employed as a system synonym for a thought, a conjecture or an idea. </a:t>
            </a:r>
          </a:p>
          <a:p>
            <a:pPr algn="just"/>
            <a:r>
              <a:rPr lang="en-US" dirty="0" smtClean="0"/>
              <a:t> To some people theory means an interpretation or a point of view, whereas others would view it as the consummation of explanation.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normAutofit/>
          </a:bodyPr>
          <a:lstStyle/>
          <a:p>
            <a:pPr algn="just"/>
            <a:r>
              <a:rPr lang="en-US" dirty="0" smtClean="0"/>
              <a:t>There is a little disagreement, however, on the view that the main function of theory is explanation.  But the difficulty arises from the fact that there is no clear agreement on the question as to what should be explained and what can be explained. The difference of opinion on this question is specially important to theory of state politics.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250</TotalTime>
  <Words>1043</Words>
  <Application>Microsoft Office PowerPoint</Application>
  <PresentationFormat>On-screen Show (4:3)</PresentationFormat>
  <Paragraphs>103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Organic</vt:lpstr>
      <vt:lpstr>State Politics in India: emerging Trends-State politics in West Bengal: Key issues</vt:lpstr>
      <vt:lpstr>Key components</vt:lpstr>
      <vt:lpstr>Significance of state politics</vt:lpstr>
      <vt:lpstr>Continued…</vt:lpstr>
      <vt:lpstr>Continued…</vt:lpstr>
      <vt:lpstr>Continued…</vt:lpstr>
      <vt:lpstr>Continued…</vt:lpstr>
      <vt:lpstr>Theoretical Framework</vt:lpstr>
      <vt:lpstr>Continued…</vt:lpstr>
      <vt:lpstr>Continued…</vt:lpstr>
      <vt:lpstr>Continued…</vt:lpstr>
      <vt:lpstr>Continued…</vt:lpstr>
      <vt:lpstr>Conceptual framework</vt:lpstr>
      <vt:lpstr>Three dimensional framework</vt:lpstr>
      <vt:lpstr>Continued…</vt:lpstr>
      <vt:lpstr>Continued…</vt:lpstr>
      <vt:lpstr>Continued…</vt:lpstr>
      <vt:lpstr>Determinants of State Politics</vt:lpstr>
      <vt:lpstr>Salient features of State Politics</vt:lpstr>
      <vt:lpstr>Refernces</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Politics in India: emerging Trends-State politics in West Bengal: Key issues</dc:title>
  <dc:creator>EYASIN</dc:creator>
  <cp:lastModifiedBy>IQAC_Lap112</cp:lastModifiedBy>
  <cp:revision>61</cp:revision>
  <dcterms:created xsi:type="dcterms:W3CDTF">2006-08-16T00:00:00Z</dcterms:created>
  <dcterms:modified xsi:type="dcterms:W3CDTF">2019-12-03T06:59:24Z</dcterms:modified>
</cp:coreProperties>
</file>