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1" r:id="rId1"/>
  </p:sldMasterIdLst>
  <p:sldIdLst>
    <p:sldId id="256" r:id="rId2"/>
    <p:sldId id="257" r:id="rId3"/>
    <p:sldId id="259" r:id="rId4"/>
    <p:sldId id="260" r:id="rId5"/>
    <p:sldId id="261" r:id="rId6"/>
    <p:sldId id="262" r:id="rId7"/>
    <p:sldId id="263" r:id="rId8"/>
    <p:sldId id="264" r:id="rId9"/>
    <p:sldId id="265" r:id="rId10"/>
    <p:sldId id="266" r:id="rId11"/>
    <p:sldId id="267" r:id="rId12"/>
    <p:sldId id="268" r:id="rId13"/>
    <p:sldId id="273" r:id="rId14"/>
    <p:sldId id="270" r:id="rId15"/>
    <p:sldId id="276" r:id="rId16"/>
    <p:sldId id="274" r:id="rId17"/>
    <p:sldId id="275" r:id="rId18"/>
    <p:sldId id="269" r:id="rId19"/>
    <p:sldId id="271" r:id="rId20"/>
    <p:sldId id="277" r:id="rId21"/>
    <p:sldId id="272"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8" name="Group 17"/>
          <p:cNvGrpSpPr/>
          <p:nvPr/>
        </p:nvGrpSpPr>
        <p:grpSpPr>
          <a:xfrm>
            <a:off x="0" y="0"/>
            <a:ext cx="9144677" cy="6858000"/>
            <a:chOff x="0" y="0"/>
            <a:chExt cx="9144677" cy="6858000"/>
          </a:xfrm>
        </p:grpSpPr>
        <p:pic>
          <p:nvPicPr>
            <p:cNvPr id="8" name="Picture 7" descr="SD-PanelTitle-R1.png"/>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0" y="0"/>
              <a:ext cx="9144000" cy="6858000"/>
            </a:xfrm>
            <a:prstGeom prst="rect">
              <a:avLst/>
            </a:prstGeom>
          </p:spPr>
        </p:pic>
        <p:sp>
          <p:nvSpPr>
            <p:cNvPr id="11" name="Rectangle 10"/>
            <p:cNvSpPr/>
            <p:nvPr/>
          </p:nvSpPr>
          <p:spPr>
            <a:xfrm>
              <a:off x="1515532" y="1520422"/>
              <a:ext cx="6112935" cy="3818468"/>
            </a:xfrm>
            <a:prstGeom prst="rect">
              <a:avLst/>
            </a:prstGeom>
            <a:noFill/>
            <a:ln w="15875" cap="flat">
              <a:miter lim="800000"/>
            </a:ln>
          </p:spPr>
          <p:style>
            <a:lnRef idx="1">
              <a:schemeClr val="accent1"/>
            </a:lnRef>
            <a:fillRef idx="3">
              <a:schemeClr val="accent1"/>
            </a:fillRef>
            <a:effectRef idx="2">
              <a:schemeClr val="accent1"/>
            </a:effectRef>
            <a:fontRef idx="minor">
              <a:schemeClr val="lt1"/>
            </a:fontRef>
          </p:style>
        </p:sp>
        <p:pic>
          <p:nvPicPr>
            <p:cNvPr id="12" name="Picture 11" descr="HDRibbonTitle-UniformTrim.png"/>
            <p:cNvPicPr>
              <a:picLocks noChangeAspect="1"/>
            </p:cNvPicPr>
            <p:nvPr/>
          </p:nvPicPr>
          <p:blipFill rotWithShape="1">
            <a:blip r:embed="rId3">
              <a:extLst>
                <a:ext uri="{28A0092B-C50C-407E-A947-70E740481C1C}">
                  <a14:useLocalDpi xmlns="" xmlns:a14="http://schemas.microsoft.com/office/drawing/2010/main" val="0"/>
                </a:ext>
              </a:extLst>
            </a:blip>
            <a:srcRect l="-2" r="47959"/>
            <a:stretch/>
          </p:blipFill>
          <p:spPr>
            <a:xfrm>
              <a:off x="0" y="3128434"/>
              <a:ext cx="1664208" cy="612648"/>
            </a:xfrm>
            <a:prstGeom prst="rect">
              <a:avLst/>
            </a:prstGeom>
          </p:spPr>
        </p:pic>
        <p:pic>
          <p:nvPicPr>
            <p:cNvPr id="13" name="Picture 12" descr="HDRibbonTitle-UniformTrim.png"/>
            <p:cNvPicPr>
              <a:picLocks noChangeAspect="1"/>
            </p:cNvPicPr>
            <p:nvPr/>
          </p:nvPicPr>
          <p:blipFill rotWithShape="1">
            <a:blip r:embed="rId3">
              <a:extLst>
                <a:ext uri="{28A0092B-C50C-407E-A947-70E740481C1C}">
                  <a14:useLocalDpi xmlns="" xmlns:a14="http://schemas.microsoft.com/office/drawing/2010/main" val="0"/>
                </a:ext>
              </a:extLst>
            </a:blip>
            <a:srcRect l="-2" r="47959"/>
            <a:stretch/>
          </p:blipFill>
          <p:spPr>
            <a:xfrm>
              <a:off x="7480469" y="3128434"/>
              <a:ext cx="1664208" cy="612648"/>
            </a:xfrm>
            <a:prstGeom prst="rect">
              <a:avLst/>
            </a:prstGeom>
          </p:spPr>
        </p:pic>
      </p:grpSp>
      <p:sp>
        <p:nvSpPr>
          <p:cNvPr id="2" name="Title 1"/>
          <p:cNvSpPr>
            <a:spLocks noGrp="1"/>
          </p:cNvSpPr>
          <p:nvPr>
            <p:ph type="ctrTitle"/>
          </p:nvPr>
        </p:nvSpPr>
        <p:spPr>
          <a:xfrm>
            <a:off x="1921934" y="1811863"/>
            <a:ext cx="5308866" cy="1515533"/>
          </a:xfrm>
        </p:spPr>
        <p:txBody>
          <a:bodyPr anchor="b">
            <a:noAutofit/>
          </a:bodyPr>
          <a:lstStyle>
            <a:lvl1pPr algn="ctr">
              <a:defRPr sz="48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1921934" y="3598327"/>
            <a:ext cx="5308866" cy="1377651"/>
          </a:xfrm>
        </p:spPr>
        <p:txBody>
          <a:bodyPr anchor="t">
            <a:normAutofit/>
          </a:bodyPr>
          <a:lstStyle>
            <a:lvl1pPr marL="0" indent="0" algn="ctr">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6065417" y="5054602"/>
            <a:ext cx="673276" cy="279400"/>
          </a:xfrm>
        </p:spPr>
        <p:txBody>
          <a:bodyPr/>
          <a:lstStyle/>
          <a:p>
            <a:fld id="{1D8BD707-D9CF-40AE-B4C6-C98DA3205C09}" type="datetimeFigureOut">
              <a:rPr lang="en-US" smtClean="0"/>
              <a:pPr/>
              <a:t>12/3/2019</a:t>
            </a:fld>
            <a:endParaRPr lang="en-US"/>
          </a:p>
        </p:txBody>
      </p:sp>
      <p:sp>
        <p:nvSpPr>
          <p:cNvPr id="5" name="Footer Placeholder 4"/>
          <p:cNvSpPr>
            <a:spLocks noGrp="1"/>
          </p:cNvSpPr>
          <p:nvPr>
            <p:ph type="ftr" sz="quarter" idx="11"/>
          </p:nvPr>
        </p:nvSpPr>
        <p:spPr>
          <a:xfrm>
            <a:off x="1921934" y="5054602"/>
            <a:ext cx="4064860" cy="279400"/>
          </a:xfrm>
        </p:spPr>
        <p:txBody>
          <a:bodyPr/>
          <a:lstStyle/>
          <a:p>
            <a:endParaRPr lang="en-US"/>
          </a:p>
        </p:txBody>
      </p:sp>
      <p:sp>
        <p:nvSpPr>
          <p:cNvPr id="6" name="Slide Number Placeholder 5"/>
          <p:cNvSpPr>
            <a:spLocks noGrp="1"/>
          </p:cNvSpPr>
          <p:nvPr>
            <p:ph type="sldNum" sz="quarter" idx="12"/>
          </p:nvPr>
        </p:nvSpPr>
        <p:spPr>
          <a:xfrm>
            <a:off x="6817317" y="5054602"/>
            <a:ext cx="413483" cy="279400"/>
          </a:xfrm>
        </p:spPr>
        <p:txBody>
          <a:bodyPr/>
          <a:lstStyle/>
          <a:p>
            <a:fld id="{B6F15528-21DE-4FAA-801E-634DDDAF4B2B}" type="slidenum">
              <a:rPr lang="en-US" smtClean="0"/>
              <a:pPr/>
              <a:t>‹#›</a:t>
            </a:fld>
            <a:endParaRPr lang="en-US"/>
          </a:p>
        </p:txBody>
      </p:sp>
      <p:cxnSp>
        <p:nvCxnSpPr>
          <p:cNvPr id="15" name="Straight Connector 14"/>
          <p:cNvCxnSpPr/>
          <p:nvPr/>
        </p:nvCxnSpPr>
        <p:spPr>
          <a:xfrm>
            <a:off x="2019825" y="3471329"/>
            <a:ext cx="5113083"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 xmlns:p14="http://schemas.microsoft.com/office/powerpoint/2010/main" val="11615933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76866" y="4815415"/>
            <a:ext cx="6798734" cy="566738"/>
          </a:xfrm>
        </p:spPr>
        <p:txBody>
          <a:bodyPr anchor="b">
            <a:normAutofit/>
          </a:bodyPr>
          <a:lstStyle>
            <a:lvl1pPr algn="ctr">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026260" y="1032933"/>
            <a:ext cx="7091482" cy="3361269"/>
          </a:xfrm>
          <a:prstGeom prst="roundRect">
            <a:avLst>
              <a:gd name="adj" fmla="val 0"/>
            </a:avLst>
          </a:prstGeom>
          <a:ln w="57150" cmpd="thickThin">
            <a:solidFill>
              <a:schemeClr val="tx1">
                <a:lumMod val="50000"/>
                <a:lumOff val="5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76866" y="5382153"/>
            <a:ext cx="6798734" cy="493712"/>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 xmlns:p14="http://schemas.microsoft.com/office/powerpoint/2010/main" val="22059763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76866" y="906873"/>
            <a:ext cx="6798734" cy="3097860"/>
          </a:xfrm>
        </p:spPr>
        <p:txBody>
          <a:bodyPr anchor="ctr">
            <a:normAutofit/>
          </a:bodyPr>
          <a:lstStyle>
            <a:lvl1pPr algn="ct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76865" y="4275666"/>
            <a:ext cx="6798736" cy="1600202"/>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cxnSp>
        <p:nvCxnSpPr>
          <p:cNvPr id="15" name="Straight Connector 14"/>
          <p:cNvCxnSpPr/>
          <p:nvPr/>
        </p:nvCxnSpPr>
        <p:spPr>
          <a:xfrm>
            <a:off x="1278465" y="4140199"/>
            <a:ext cx="6606425"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 xmlns:p14="http://schemas.microsoft.com/office/powerpoint/2010/main" val="28533206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34333" y="982132"/>
            <a:ext cx="6400250" cy="2370668"/>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600200" y="3352799"/>
            <a:ext cx="5892798" cy="651933"/>
          </a:xfrm>
        </p:spPr>
        <p:txBody>
          <a:bodyPr anchor="ctr">
            <a:normAutofit/>
          </a:bodyPr>
          <a:lstStyle>
            <a:lvl1pPr marL="0" indent="0" algn="r">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1176863" y="4343400"/>
            <a:ext cx="6798738" cy="1532467"/>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14" name="TextBox 13"/>
          <p:cNvSpPr txBox="1"/>
          <p:nvPr/>
        </p:nvSpPr>
        <p:spPr>
          <a:xfrm>
            <a:off x="849969" y="905362"/>
            <a:ext cx="457319" cy="584776"/>
          </a:xfrm>
          <a:prstGeom prst="rect">
            <a:avLst/>
          </a:prstGeom>
        </p:spPr>
        <p:txBody>
          <a:bodyPr vert="horz" lIns="91440" tIns="45720" rIns="91440" bIns="45720" rtlCol="0" anchor="ctr">
            <a:noAutofit/>
          </a:bodyPr>
          <a:lstStyle/>
          <a:p>
            <a:pPr lvl="0"/>
            <a:r>
              <a:rPr lang="en-US" sz="7200" dirty="0">
                <a:solidFill>
                  <a:schemeClr val="tx1"/>
                </a:solidFill>
                <a:effectLst/>
              </a:rPr>
              <a:t>“</a:t>
            </a:r>
          </a:p>
        </p:txBody>
      </p:sp>
      <p:sp>
        <p:nvSpPr>
          <p:cNvPr id="15" name="TextBox 14"/>
          <p:cNvSpPr txBox="1"/>
          <p:nvPr/>
        </p:nvSpPr>
        <p:spPr>
          <a:xfrm>
            <a:off x="7633503" y="2827870"/>
            <a:ext cx="457319" cy="584776"/>
          </a:xfrm>
          <a:prstGeom prst="rect">
            <a:avLst/>
          </a:prstGeom>
        </p:spPr>
        <p:txBody>
          <a:bodyPr vert="horz" lIns="91440" tIns="45720" rIns="91440" bIns="45720" rtlCol="0" anchor="ctr">
            <a:noAutofit/>
          </a:bodyPr>
          <a:lstStyle/>
          <a:p>
            <a:pPr lvl="0" algn="r"/>
            <a:r>
              <a:rPr lang="en-US" sz="7200" dirty="0">
                <a:solidFill>
                  <a:schemeClr val="tx1"/>
                </a:solidFill>
                <a:effectLst/>
              </a:rPr>
              <a:t>”</a:t>
            </a:r>
          </a:p>
        </p:txBody>
      </p:sp>
      <p:cxnSp>
        <p:nvCxnSpPr>
          <p:cNvPr id="19" name="Straight Connector 18"/>
          <p:cNvCxnSpPr/>
          <p:nvPr/>
        </p:nvCxnSpPr>
        <p:spPr>
          <a:xfrm>
            <a:off x="1278466" y="4140199"/>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 xmlns:p14="http://schemas.microsoft.com/office/powerpoint/2010/main" val="22425479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76869" y="3308581"/>
            <a:ext cx="6798728" cy="1468800"/>
          </a:xfrm>
        </p:spPr>
        <p:txBody>
          <a:bodyPr anchor="b">
            <a:normAutofit/>
          </a:bodyPr>
          <a:lstStyle>
            <a:lvl1pPr algn="l">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76868" y="4777381"/>
            <a:ext cx="6798730" cy="8604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 xmlns:p14="http://schemas.microsoft.com/office/powerpoint/2010/main" val="11880764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409416" y="982132"/>
            <a:ext cx="6325168" cy="2243668"/>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8" name="Text Placeholder 2"/>
          <p:cNvSpPr>
            <a:spLocks noGrp="1"/>
          </p:cNvSpPr>
          <p:nvPr>
            <p:ph type="body" idx="13"/>
          </p:nvPr>
        </p:nvSpPr>
        <p:spPr>
          <a:xfrm>
            <a:off x="1176868" y="3639312"/>
            <a:ext cx="6798730" cy="886968"/>
          </a:xfrm>
        </p:spPr>
        <p:txBody>
          <a:bodyPr anchor="b">
            <a:normAutofit/>
          </a:bodyPr>
          <a:lstStyle>
            <a:lvl1pPr marL="0" indent="0" algn="l">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3" name="Text Placeholder 2"/>
          <p:cNvSpPr>
            <a:spLocks noGrp="1"/>
          </p:cNvSpPr>
          <p:nvPr>
            <p:ph type="body" idx="1"/>
          </p:nvPr>
        </p:nvSpPr>
        <p:spPr>
          <a:xfrm>
            <a:off x="1176865" y="4529667"/>
            <a:ext cx="6798736" cy="1346200"/>
          </a:xfrm>
        </p:spPr>
        <p:txBody>
          <a:bodyPr anchor="t">
            <a:normAutofit/>
          </a:bodyPr>
          <a:lstStyle>
            <a:lvl1pPr marL="0" indent="0" algn="l">
              <a:buNone/>
              <a:defRPr sz="1600">
                <a:solidFill>
                  <a:schemeClr val="tx1"/>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12" name="TextBox 11"/>
          <p:cNvSpPr txBox="1"/>
          <p:nvPr/>
        </p:nvSpPr>
        <p:spPr>
          <a:xfrm>
            <a:off x="878060" y="896895"/>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3" name="TextBox 12"/>
          <p:cNvSpPr txBox="1"/>
          <p:nvPr/>
        </p:nvSpPr>
        <p:spPr>
          <a:xfrm>
            <a:off x="7649796" y="2607728"/>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cxnSp>
        <p:nvCxnSpPr>
          <p:cNvPr id="26" name="Straight Connector 25"/>
          <p:cNvCxnSpPr/>
          <p:nvPr/>
        </p:nvCxnSpPr>
        <p:spPr>
          <a:xfrm>
            <a:off x="1278466" y="342900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 xmlns:p14="http://schemas.microsoft.com/office/powerpoint/2010/main" val="41355844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176865" y="982131"/>
            <a:ext cx="6798734" cy="2294467"/>
          </a:xfrm>
        </p:spPr>
        <p:txBody>
          <a:bodyPr vert="horz" lIns="91440" tIns="45720" rIns="91440" bIns="45720" rtlCol="0" anchor="ctr">
            <a:normAutofit/>
          </a:bodyPr>
          <a:lstStyle>
            <a:lvl1pPr>
              <a:defRPr lang="en-US" sz="3200" b="0" dirty="0"/>
            </a:lvl1pPr>
          </a:lstStyle>
          <a:p>
            <a:pPr marL="0" lvl="0"/>
            <a:r>
              <a:rPr lang="en-US" smtClean="0"/>
              <a:t>Click to edit Master title style</a:t>
            </a:r>
            <a:endParaRPr lang="en-US" dirty="0"/>
          </a:p>
        </p:txBody>
      </p:sp>
      <p:sp>
        <p:nvSpPr>
          <p:cNvPr id="14" name="Text Placeholder 2"/>
          <p:cNvSpPr>
            <a:spLocks noGrp="1"/>
          </p:cNvSpPr>
          <p:nvPr>
            <p:ph type="body" idx="13"/>
          </p:nvPr>
        </p:nvSpPr>
        <p:spPr>
          <a:xfrm>
            <a:off x="1176868" y="3566160"/>
            <a:ext cx="6798730" cy="905256"/>
          </a:xfrm>
        </p:spPr>
        <p:txBody>
          <a:bodyPr anchor="b">
            <a:normAutofit/>
          </a:bodyPr>
          <a:lstStyle>
            <a:lvl1pPr marL="0" indent="0" algn="l">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3" name="Text Placeholder 2"/>
          <p:cNvSpPr>
            <a:spLocks noGrp="1"/>
          </p:cNvSpPr>
          <p:nvPr>
            <p:ph type="body" idx="1"/>
          </p:nvPr>
        </p:nvSpPr>
        <p:spPr>
          <a:xfrm>
            <a:off x="1176866" y="4470400"/>
            <a:ext cx="6798734" cy="1405467"/>
          </a:xfrm>
        </p:spPr>
        <p:txBody>
          <a:bodyPr anchor="t">
            <a:normAutofit/>
          </a:bodyPr>
          <a:lstStyle>
            <a:lvl1pPr marL="0" indent="0" algn="l">
              <a:buNone/>
              <a:defRPr sz="1600">
                <a:solidFill>
                  <a:schemeClr val="tx1"/>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cxnSp>
        <p:nvCxnSpPr>
          <p:cNvPr id="15" name="Straight Connector 14"/>
          <p:cNvCxnSpPr/>
          <p:nvPr/>
        </p:nvCxnSpPr>
        <p:spPr>
          <a:xfrm>
            <a:off x="1278469" y="3429000"/>
            <a:ext cx="6606421"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 xmlns:p14="http://schemas.microsoft.com/office/powerpoint/2010/main" val="40766505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76865" y="2490135"/>
            <a:ext cx="6798736" cy="3385733"/>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cxnSp>
        <p:nvCxnSpPr>
          <p:cNvPr id="14" name="Straight Connector 13"/>
          <p:cNvCxnSpPr/>
          <p:nvPr/>
        </p:nvCxnSpPr>
        <p:spPr>
          <a:xfrm>
            <a:off x="1278466" y="2354670"/>
            <a:ext cx="660642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 xmlns:p14="http://schemas.microsoft.com/office/powerpoint/2010/main" val="23009384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356667" y="906873"/>
            <a:ext cx="1618930" cy="496899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76867" y="906873"/>
            <a:ext cx="4915509" cy="4968993"/>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cxnSp>
        <p:nvCxnSpPr>
          <p:cNvPr id="14" name="Straight Connector 13"/>
          <p:cNvCxnSpPr/>
          <p:nvPr/>
        </p:nvCxnSpPr>
        <p:spPr>
          <a:xfrm>
            <a:off x="6245512" y="906873"/>
            <a:ext cx="0" cy="4968993"/>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 xmlns:p14="http://schemas.microsoft.com/office/powerpoint/2010/main" val="22122330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cxnSp>
        <p:nvCxnSpPr>
          <p:cNvPr id="7" name="Straight Connector 6"/>
          <p:cNvCxnSpPr/>
          <p:nvPr/>
        </p:nvCxnSpPr>
        <p:spPr>
          <a:xfrm>
            <a:off x="1278465" y="235626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 xmlns:p14="http://schemas.microsoft.com/office/powerpoint/2010/main" val="24645561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78465" y="1641413"/>
            <a:ext cx="6595534" cy="1822514"/>
          </a:xfrm>
        </p:spPr>
        <p:txBody>
          <a:bodyPr anchor="b">
            <a:normAutofit/>
          </a:bodyPr>
          <a:lstStyle>
            <a:lvl1pPr algn="ctr">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278465" y="3734859"/>
            <a:ext cx="6595534" cy="1090015"/>
          </a:xfrm>
        </p:spPr>
        <p:txBody>
          <a:bodyPr anchor="t">
            <a:normAutofit/>
          </a:bodyPr>
          <a:lstStyle>
            <a:lvl1pPr marL="0" indent="0" algn="ctr">
              <a:buNone/>
              <a:defRPr sz="24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cxnSp>
        <p:nvCxnSpPr>
          <p:cNvPr id="31" name="Straight Connector 30"/>
          <p:cNvCxnSpPr/>
          <p:nvPr/>
        </p:nvCxnSpPr>
        <p:spPr>
          <a:xfrm>
            <a:off x="1278466" y="3599392"/>
            <a:ext cx="6595533"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 xmlns:p14="http://schemas.microsoft.com/office/powerpoint/2010/main" val="32561874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cxnSp>
        <p:nvCxnSpPr>
          <p:cNvPr id="8" name="Straight Connector 7"/>
          <p:cNvCxnSpPr/>
          <p:nvPr/>
        </p:nvCxnSpPr>
        <p:spPr>
          <a:xfrm>
            <a:off x="1278465" y="235626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1176866" y="915337"/>
            <a:ext cx="6798734" cy="130386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76866" y="2487168"/>
            <a:ext cx="3337560" cy="3447288"/>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5152" y="2487168"/>
            <a:ext cx="3337560" cy="3447288"/>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12/3/2019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 xmlns:p14="http://schemas.microsoft.com/office/powerpoint/2010/main" val="24865954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76868" y="2658533"/>
            <a:ext cx="333756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76868" y="3243263"/>
            <a:ext cx="3337560" cy="2706624"/>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1832" y="2658533"/>
            <a:ext cx="333756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1832" y="3243263"/>
            <a:ext cx="3337560" cy="2706624"/>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12/3/2019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cxnSp>
        <p:nvCxnSpPr>
          <p:cNvPr id="41" name="Straight Connector 40"/>
          <p:cNvCxnSpPr/>
          <p:nvPr/>
        </p:nvCxnSpPr>
        <p:spPr>
          <a:xfrm>
            <a:off x="1278466" y="235467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 xmlns:p14="http://schemas.microsoft.com/office/powerpoint/2010/main" val="28582260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176865" y="915337"/>
            <a:ext cx="6798735" cy="1303867"/>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pPr/>
              <a:t>12/3/2019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cxnSp>
        <p:nvCxnSpPr>
          <p:cNvPr id="14" name="Straight Connector 13"/>
          <p:cNvCxnSpPr/>
          <p:nvPr/>
        </p:nvCxnSpPr>
        <p:spPr>
          <a:xfrm>
            <a:off x="1278466" y="235467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 xmlns:p14="http://schemas.microsoft.com/office/powerpoint/2010/main" val="12214896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 xmlns:p14="http://schemas.microsoft.com/office/powerpoint/2010/main" val="33642272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76865" y="1388534"/>
            <a:ext cx="2536798" cy="1371600"/>
          </a:xfrm>
        </p:spPr>
        <p:txBody>
          <a:bodyPr anchor="b">
            <a:normAutofit/>
          </a:bodyPr>
          <a:lstStyle>
            <a:lvl1pPr algn="ctr">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120062" y="982132"/>
            <a:ext cx="3855539" cy="4893735"/>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76865" y="3031065"/>
            <a:ext cx="2536798" cy="2438404"/>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cxnSp>
        <p:nvCxnSpPr>
          <p:cNvPr id="16" name="Straight Connector 15"/>
          <p:cNvCxnSpPr/>
          <p:nvPr/>
        </p:nvCxnSpPr>
        <p:spPr>
          <a:xfrm>
            <a:off x="1278466" y="2912533"/>
            <a:ext cx="233359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 xmlns:p14="http://schemas.microsoft.com/office/powerpoint/2010/main" val="37441411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76865" y="1883832"/>
            <a:ext cx="3632202" cy="1371600"/>
          </a:xfrm>
        </p:spPr>
        <p:txBody>
          <a:bodyPr anchor="b">
            <a:normAutofit/>
          </a:bodyPr>
          <a:lstStyle>
            <a:lvl1pPr algn="ctr">
              <a:defRPr sz="2400" b="0"/>
            </a:lvl1pPr>
          </a:lstStyle>
          <a:p>
            <a:r>
              <a:rPr lang="en-US" smtClean="0"/>
              <a:t>Click to edit Master title style</a:t>
            </a:r>
            <a:endParaRPr lang="en-US" dirty="0"/>
          </a:p>
        </p:txBody>
      </p:sp>
      <p:sp>
        <p:nvSpPr>
          <p:cNvPr id="17" name="Picture Placeholder 2"/>
          <p:cNvSpPr>
            <a:spLocks noGrp="1" noChangeAspect="1"/>
          </p:cNvSpPr>
          <p:nvPr>
            <p:ph type="pic" idx="1"/>
          </p:nvPr>
        </p:nvSpPr>
        <p:spPr>
          <a:xfrm>
            <a:off x="5183069" y="1032933"/>
            <a:ext cx="2929463" cy="4792136"/>
          </a:xfrm>
          <a:prstGeom prst="roundRect">
            <a:avLst>
              <a:gd name="adj" fmla="val 0"/>
            </a:avLst>
          </a:prstGeom>
          <a:ln w="57150" cmpd="thickThin">
            <a:solidFill>
              <a:schemeClr val="tx1">
                <a:lumMod val="50000"/>
                <a:lumOff val="5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76865" y="3255432"/>
            <a:ext cx="3632201" cy="1828800"/>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 xmlns:p14="http://schemas.microsoft.com/office/powerpoint/2010/main" val="9908241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3.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grpSp>
        <p:nvGrpSpPr>
          <p:cNvPr id="7" name="Group 6"/>
          <p:cNvGrpSpPr/>
          <p:nvPr/>
        </p:nvGrpSpPr>
        <p:grpSpPr>
          <a:xfrm>
            <a:off x="0" y="0"/>
            <a:ext cx="9152467" cy="6858000"/>
            <a:chOff x="0" y="0"/>
            <a:chExt cx="9152467" cy="6858000"/>
          </a:xfrm>
        </p:grpSpPr>
        <p:pic>
          <p:nvPicPr>
            <p:cNvPr id="8" name="Picture 7" descr="SD-PanelContent.png"/>
            <p:cNvPicPr>
              <a:picLocks noChangeAspect="1"/>
            </p:cNvPicPr>
            <p:nvPr/>
          </p:nvPicPr>
          <p:blipFill>
            <a:blip r:embed="rId19">
              <a:extLst>
                <a:ext uri="{28A0092B-C50C-407E-A947-70E740481C1C}">
                  <a14:useLocalDpi xmlns="" xmlns:a14="http://schemas.microsoft.com/office/drawing/2010/main" val="0"/>
                </a:ext>
              </a:extLst>
            </a:blip>
            <a:stretch>
              <a:fillRect/>
            </a:stretch>
          </p:blipFill>
          <p:spPr>
            <a:xfrm>
              <a:off x="0" y="0"/>
              <a:ext cx="9144000" cy="6858000"/>
            </a:xfrm>
            <a:prstGeom prst="rect">
              <a:avLst/>
            </a:prstGeom>
          </p:spPr>
        </p:pic>
        <p:sp>
          <p:nvSpPr>
            <p:cNvPr id="9" name="Rectangle 8"/>
            <p:cNvSpPr/>
            <p:nvPr/>
          </p:nvSpPr>
          <p:spPr>
            <a:xfrm>
              <a:off x="553888" y="542807"/>
              <a:ext cx="8039776" cy="5756392"/>
            </a:xfrm>
            <a:prstGeom prst="rect">
              <a:avLst/>
            </a:prstGeom>
            <a:noFill/>
            <a:ln w="15875" cap="flat">
              <a:miter lim="800000"/>
            </a:ln>
          </p:spPr>
          <p:style>
            <a:lnRef idx="1">
              <a:schemeClr val="accent1"/>
            </a:lnRef>
            <a:fillRef idx="3">
              <a:schemeClr val="accent1"/>
            </a:fillRef>
            <a:effectRef idx="2">
              <a:schemeClr val="accent1"/>
            </a:effectRef>
            <a:fontRef idx="minor">
              <a:schemeClr val="lt1"/>
            </a:fontRef>
          </p:style>
        </p:sp>
        <p:pic>
          <p:nvPicPr>
            <p:cNvPr id="10" name="Picture 9" descr="HDRibbonContent-UniformTrim.png"/>
            <p:cNvPicPr>
              <a:picLocks noChangeAspect="1"/>
            </p:cNvPicPr>
            <p:nvPr/>
          </p:nvPicPr>
          <p:blipFill rotWithShape="1">
            <a:blip r:embed="rId20">
              <a:extLst>
                <a:ext uri="{28A0092B-C50C-407E-A947-70E740481C1C}">
                  <a14:useLocalDpi xmlns="" xmlns:a14="http://schemas.microsoft.com/office/drawing/2010/main" val="0"/>
                </a:ext>
              </a:extLst>
            </a:blip>
            <a:srcRect l="1" r="14240"/>
            <a:stretch/>
          </p:blipFill>
          <p:spPr>
            <a:xfrm>
              <a:off x="0" y="3128434"/>
              <a:ext cx="685800" cy="606425"/>
            </a:xfrm>
            <a:prstGeom prst="rect">
              <a:avLst/>
            </a:prstGeom>
          </p:spPr>
        </p:pic>
        <p:pic>
          <p:nvPicPr>
            <p:cNvPr id="11" name="Picture 10" descr="HDRibbonContent-UniformTrim.png"/>
            <p:cNvPicPr>
              <a:picLocks noChangeAspect="1"/>
            </p:cNvPicPr>
            <p:nvPr/>
          </p:nvPicPr>
          <p:blipFill rotWithShape="1">
            <a:blip r:embed="rId20">
              <a:extLst>
                <a:ext uri="{28A0092B-C50C-407E-A947-70E740481C1C}">
                  <a14:useLocalDpi xmlns="" xmlns:a14="http://schemas.microsoft.com/office/drawing/2010/main" val="0"/>
                </a:ext>
              </a:extLst>
            </a:blip>
            <a:srcRect l="1" r="14240"/>
            <a:stretch/>
          </p:blipFill>
          <p:spPr>
            <a:xfrm>
              <a:off x="8466667" y="3128434"/>
              <a:ext cx="685800" cy="606425"/>
            </a:xfrm>
            <a:prstGeom prst="rect">
              <a:avLst/>
            </a:prstGeom>
          </p:spPr>
        </p:pic>
      </p:grpSp>
      <p:sp>
        <p:nvSpPr>
          <p:cNvPr id="2" name="Title Placeholder 1"/>
          <p:cNvSpPr>
            <a:spLocks noGrp="1"/>
          </p:cNvSpPr>
          <p:nvPr>
            <p:ph type="title"/>
          </p:nvPr>
        </p:nvSpPr>
        <p:spPr>
          <a:xfrm>
            <a:off x="1176866" y="915337"/>
            <a:ext cx="6798734" cy="1303867"/>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176865" y="2490135"/>
            <a:ext cx="6798736" cy="3444997"/>
          </a:xfrm>
          <a:prstGeom prst="rect">
            <a:avLst/>
          </a:prstGeom>
        </p:spPr>
        <p:txBody>
          <a:bodyPr vert="horz" lIns="91440" tIns="45720" rIns="91440" bIns="45720" rtlCol="0"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356670" y="5960533"/>
            <a:ext cx="1148283" cy="279400"/>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1D8BD707-D9CF-40AE-B4C6-C98DA3205C09}" type="datetimeFigureOut">
              <a:rPr lang="en-US" smtClean="0"/>
              <a:pPr/>
              <a:t>12/3/2019</a:t>
            </a:fld>
            <a:endParaRPr lang="en-US"/>
          </a:p>
        </p:txBody>
      </p:sp>
      <p:sp>
        <p:nvSpPr>
          <p:cNvPr id="5" name="Footer Placeholder 4"/>
          <p:cNvSpPr>
            <a:spLocks noGrp="1"/>
          </p:cNvSpPr>
          <p:nvPr>
            <p:ph type="ftr" sz="quarter" idx="3"/>
          </p:nvPr>
        </p:nvSpPr>
        <p:spPr>
          <a:xfrm>
            <a:off x="1176865" y="5960533"/>
            <a:ext cx="5104667" cy="279400"/>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a:p>
        </p:txBody>
      </p:sp>
      <p:sp>
        <p:nvSpPr>
          <p:cNvPr id="6" name="Slide Number Placeholder 5"/>
          <p:cNvSpPr>
            <a:spLocks noGrp="1"/>
          </p:cNvSpPr>
          <p:nvPr>
            <p:ph type="sldNum" sz="quarter" idx="4"/>
          </p:nvPr>
        </p:nvSpPr>
        <p:spPr>
          <a:xfrm>
            <a:off x="7580091" y="5960533"/>
            <a:ext cx="395510" cy="279400"/>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F15528-21DE-4FAA-801E-634DDDAF4B2B}" type="slidenum">
              <a:rPr lang="en-US" smtClean="0"/>
              <a:pPr/>
              <a:t>‹#›</a:t>
            </a:fld>
            <a:endParaRPr lang="en-US"/>
          </a:p>
        </p:txBody>
      </p:sp>
    </p:spTree>
    <p:extLst>
      <p:ext uri="{BB962C8B-B14F-4D97-AF65-F5344CB8AC3E}">
        <p14:creationId xmlns="" xmlns:p14="http://schemas.microsoft.com/office/powerpoint/2010/main" val="1859139186"/>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 id="2147483713" r:id="rId12"/>
    <p:sldLayoutId id="2147483714" r:id="rId13"/>
    <p:sldLayoutId id="2147483715" r:id="rId14"/>
    <p:sldLayoutId id="2147483716" r:id="rId15"/>
    <p:sldLayoutId id="2147483717" r:id="rId16"/>
    <p:sldLayoutId id="2147483718" r:id="rId17"/>
  </p:sldLayoutIdLst>
  <p:txStyles>
    <p:titleStyle>
      <a:lvl1pPr algn="ctr" defTabSz="457200" rtl="0" eaLnBrk="1" latinLnBrk="0" hangingPunct="1">
        <a:spcBef>
          <a:spcPct val="0"/>
        </a:spcBef>
        <a:buNone/>
        <a:defRPr sz="4000" kern="1200" cap="none">
          <a:ln w="3175" cmpd="sng">
            <a:noFill/>
          </a:ln>
          <a:solidFill>
            <a:schemeClr val="tx1">
              <a:lumMod val="85000"/>
              <a:lumOff val="15000"/>
            </a:schemeClr>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buClr>
        <a:buSzPct val="115000"/>
        <a:buFont typeface="Arial"/>
        <a:buChar char="•"/>
        <a:defRPr sz="2400" kern="1200" cap="none">
          <a:solidFill>
            <a:schemeClr val="tx1">
              <a:lumMod val="85000"/>
              <a:lumOff val="1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buClr>
        <a:buSzPct val="115000"/>
        <a:buFont typeface="Arial"/>
        <a:buChar char="•"/>
        <a:defRPr sz="2000" kern="1200" cap="none">
          <a:solidFill>
            <a:schemeClr val="tx1">
              <a:lumMod val="85000"/>
              <a:lumOff val="1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buClr>
        <a:buSzPct val="115000"/>
        <a:buFont typeface="Arial"/>
        <a:buChar char="•"/>
        <a:defRPr sz="1800" kern="1200" cap="none">
          <a:solidFill>
            <a:schemeClr val="tx1">
              <a:lumMod val="85000"/>
              <a:lumOff val="1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buClr>
        <a:buSzPct val="115000"/>
        <a:buFont typeface="Arial"/>
        <a:buChar char="•"/>
        <a:defRPr sz="1600" kern="1200" cap="none">
          <a:solidFill>
            <a:schemeClr val="tx1">
              <a:lumMod val="85000"/>
              <a:lumOff val="1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2400" dirty="0" smtClean="0">
                <a:solidFill>
                  <a:srgbClr val="7030A0"/>
                </a:solidFill>
              </a:rPr>
              <a:t>State Politics in India: emerging Trends-State politics in West Bengal: Key issues</a:t>
            </a:r>
            <a:endParaRPr lang="en-US" sz="2400" dirty="0">
              <a:solidFill>
                <a:srgbClr val="7030A0"/>
              </a:solidFill>
            </a:endParaRPr>
          </a:p>
        </p:txBody>
      </p:sp>
      <p:sp>
        <p:nvSpPr>
          <p:cNvPr id="3" name="Subtitle 2"/>
          <p:cNvSpPr>
            <a:spLocks noGrp="1"/>
          </p:cNvSpPr>
          <p:nvPr>
            <p:ph type="subTitle" idx="1"/>
          </p:nvPr>
        </p:nvSpPr>
        <p:spPr/>
        <p:txBody>
          <a:bodyPr>
            <a:normAutofit fontScale="62500" lnSpcReduction="20000"/>
          </a:bodyPr>
          <a:lstStyle/>
          <a:p>
            <a:r>
              <a:rPr lang="en-US" dirty="0" smtClean="0"/>
              <a:t>For MA 1</a:t>
            </a:r>
            <a:r>
              <a:rPr lang="en-US" baseline="30000" dirty="0" smtClean="0"/>
              <a:t>st</a:t>
            </a:r>
            <a:r>
              <a:rPr lang="en-US" dirty="0" smtClean="0"/>
              <a:t> Semester</a:t>
            </a:r>
            <a:br>
              <a:rPr lang="en-US" dirty="0" smtClean="0"/>
            </a:br>
            <a:r>
              <a:rPr lang="en-US" dirty="0" smtClean="0"/>
              <a:t>Course No. PLS 104</a:t>
            </a:r>
          </a:p>
          <a:p>
            <a:r>
              <a:rPr lang="en-US" dirty="0" smtClean="0"/>
              <a:t>Topic- 6</a:t>
            </a:r>
          </a:p>
          <a:p>
            <a:r>
              <a:rPr lang="en-US" dirty="0" smtClean="0"/>
              <a:t>Prepared By: Dr. </a:t>
            </a:r>
            <a:r>
              <a:rPr lang="en-US" dirty="0" err="1" smtClean="0"/>
              <a:t>Eyasin</a:t>
            </a:r>
            <a:r>
              <a:rPr lang="en-US" dirty="0" smtClean="0"/>
              <a:t> </a:t>
            </a:r>
            <a:r>
              <a:rPr lang="en-US" dirty="0" smtClean="0"/>
              <a:t>Khan</a:t>
            </a:r>
          </a:p>
          <a:p>
            <a:r>
              <a:rPr lang="en-US" dirty="0" smtClean="0"/>
              <a:t>Assistant Professor, Dept. of Political </a:t>
            </a:r>
            <a:r>
              <a:rPr lang="en-US" dirty="0" smtClean="0"/>
              <a:t>Science</a:t>
            </a:r>
          </a:p>
          <a:p>
            <a:endParaRPr lang="en-US" dirty="0" smtClean="0"/>
          </a:p>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Continued…</a:t>
            </a:r>
          </a:p>
        </p:txBody>
      </p:sp>
      <p:sp>
        <p:nvSpPr>
          <p:cNvPr id="3" name="Content Placeholder 2"/>
          <p:cNvSpPr>
            <a:spLocks noGrp="1"/>
          </p:cNvSpPr>
          <p:nvPr>
            <p:ph idx="1"/>
          </p:nvPr>
        </p:nvSpPr>
        <p:spPr/>
        <p:txBody>
          <a:bodyPr/>
          <a:lstStyle/>
          <a:p>
            <a:pPr algn="just"/>
            <a:r>
              <a:rPr lang="en-US" dirty="0" smtClean="0"/>
              <a:t>A framework (Paradigm) is needed to identify and articulate the points of study and research in the panorama of state politics in India and to encourage scientific investigations into the web of state politics, which may ultimately lead to the emergence of a possible theory of state politics. </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Continued…</a:t>
            </a:r>
          </a:p>
        </p:txBody>
      </p:sp>
      <p:sp>
        <p:nvSpPr>
          <p:cNvPr id="3" name="Content Placeholder 2"/>
          <p:cNvSpPr>
            <a:spLocks noGrp="1"/>
          </p:cNvSpPr>
          <p:nvPr>
            <p:ph idx="1"/>
          </p:nvPr>
        </p:nvSpPr>
        <p:spPr/>
        <p:txBody>
          <a:bodyPr>
            <a:normAutofit lnSpcReduction="10000"/>
          </a:bodyPr>
          <a:lstStyle/>
          <a:p>
            <a:pPr algn="just"/>
            <a:r>
              <a:rPr lang="en-US" dirty="0" smtClean="0"/>
              <a:t>It is indeed a very difficult job to provide a theoretical framework for the study of state politics in India because in India there is not one pattern but many patterns of state politics. Furthermore, since India is a transitional society, its politics tends to be in a process of flux and change. </a:t>
            </a:r>
          </a:p>
          <a:p>
            <a:pPr algn="just"/>
            <a:r>
              <a:rPr lang="en-US" dirty="0" smtClean="0"/>
              <a:t>The polarization of political forces has not freely taken place and therefore the job for providing theoretical framework becomes all the more difficult.  </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Continued…</a:t>
            </a:r>
          </a:p>
        </p:txBody>
      </p:sp>
      <p:sp>
        <p:nvSpPr>
          <p:cNvPr id="3" name="Content Placeholder 2"/>
          <p:cNvSpPr>
            <a:spLocks noGrp="1"/>
          </p:cNvSpPr>
          <p:nvPr>
            <p:ph idx="1"/>
          </p:nvPr>
        </p:nvSpPr>
        <p:spPr/>
        <p:txBody>
          <a:bodyPr>
            <a:normAutofit/>
          </a:bodyPr>
          <a:lstStyle/>
          <a:p>
            <a:pPr algn="just"/>
            <a:r>
              <a:rPr lang="en-US" dirty="0" smtClean="0"/>
              <a:t>Scholars engaged in the study of Government and politics in India have examined the political forces and internal political pattern at the state level with national perspective. Although a large number of case studies have been conducted on the various aspects of state politics, yet many authors in the field have been content to describe the formal structural and legal aspects of state government on the pattern of national political system.</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Conceptual framework</a:t>
            </a:r>
            <a:endParaRPr lang="en-US" dirty="0"/>
          </a:p>
        </p:txBody>
      </p:sp>
      <p:sp>
        <p:nvSpPr>
          <p:cNvPr id="3" name="Content Placeholder 2"/>
          <p:cNvSpPr>
            <a:spLocks noGrp="1"/>
          </p:cNvSpPr>
          <p:nvPr>
            <p:ph idx="1"/>
          </p:nvPr>
        </p:nvSpPr>
        <p:spPr/>
        <p:txBody>
          <a:bodyPr/>
          <a:lstStyle/>
          <a:p>
            <a:r>
              <a:rPr lang="en-US" dirty="0" smtClean="0"/>
              <a:t>Myron Weiner (1968) </a:t>
            </a:r>
            <a:r>
              <a:rPr lang="en-US" i="1" dirty="0" smtClean="0"/>
              <a:t>State politics in India</a:t>
            </a:r>
          </a:p>
          <a:p>
            <a:pPr marL="633222" indent="-514350">
              <a:buAutoNum type="alphaLcPeriod"/>
            </a:pPr>
            <a:r>
              <a:rPr lang="en-US" dirty="0" smtClean="0"/>
              <a:t>The socio economic environment in which politics occurs</a:t>
            </a:r>
          </a:p>
          <a:p>
            <a:pPr marL="633222" indent="-514350">
              <a:buAutoNum type="alphaLcPeriod"/>
            </a:pPr>
            <a:r>
              <a:rPr lang="en-US" dirty="0" smtClean="0"/>
              <a:t>The performance of the government.</a:t>
            </a:r>
          </a:p>
          <a:p>
            <a:pPr marL="118872" indent="0">
              <a:buNone/>
            </a:pPr>
            <a:endParaRPr lang="en-US" dirty="0" smtClean="0"/>
          </a:p>
          <a:p>
            <a:pPr marL="633222" indent="-514350">
              <a:buFont typeface="Wingdings" pitchFamily="2" charset="2"/>
              <a:buChar char="§"/>
            </a:pPr>
            <a:r>
              <a:rPr lang="en-US" dirty="0" smtClean="0"/>
              <a:t>S R </a:t>
            </a:r>
            <a:r>
              <a:rPr lang="en-US" dirty="0" err="1" smtClean="0"/>
              <a:t>Maheshwari</a:t>
            </a:r>
            <a:r>
              <a:rPr lang="en-US" dirty="0" smtClean="0"/>
              <a:t> (1979) </a:t>
            </a:r>
            <a:r>
              <a:rPr lang="en-US" i="1" dirty="0" smtClean="0"/>
              <a:t>State Government in India</a:t>
            </a:r>
          </a:p>
          <a:p>
            <a:pPr marL="633222" indent="-514350">
              <a:buFont typeface="Wingdings" pitchFamily="2" charset="2"/>
              <a:buChar char="§"/>
            </a:pPr>
            <a:endParaRPr lang="en-US" i="1" dirty="0" smtClean="0"/>
          </a:p>
          <a:p>
            <a:pPr marL="633222" indent="-514350">
              <a:buNone/>
            </a:pPr>
            <a:endParaRPr lang="en-US"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Three dimensional framework</a:t>
            </a:r>
            <a:endParaRPr lang="en-US" dirty="0"/>
          </a:p>
        </p:txBody>
      </p:sp>
      <p:sp>
        <p:nvSpPr>
          <p:cNvPr id="3" name="Content Placeholder 2"/>
          <p:cNvSpPr>
            <a:spLocks noGrp="1"/>
          </p:cNvSpPr>
          <p:nvPr>
            <p:ph idx="1"/>
          </p:nvPr>
        </p:nvSpPr>
        <p:spPr/>
        <p:txBody>
          <a:bodyPr>
            <a:normAutofit fontScale="92500" lnSpcReduction="20000"/>
          </a:bodyPr>
          <a:lstStyle/>
          <a:p>
            <a:r>
              <a:rPr lang="en-US" dirty="0" err="1" smtClean="0"/>
              <a:t>Iqbal</a:t>
            </a:r>
            <a:r>
              <a:rPr lang="en-US" dirty="0" smtClean="0"/>
              <a:t> </a:t>
            </a:r>
            <a:r>
              <a:rPr lang="en-US" dirty="0" err="1" smtClean="0"/>
              <a:t>Narain</a:t>
            </a:r>
            <a:r>
              <a:rPr lang="en-US" dirty="0" smtClean="0"/>
              <a:t> (ed.) </a:t>
            </a:r>
            <a:r>
              <a:rPr lang="en-US" i="1" dirty="0" smtClean="0"/>
              <a:t>State Politics in India</a:t>
            </a:r>
          </a:p>
          <a:p>
            <a:r>
              <a:rPr lang="en-US" dirty="0" smtClean="0"/>
              <a:t>Contextual</a:t>
            </a:r>
          </a:p>
          <a:p>
            <a:r>
              <a:rPr lang="en-US" dirty="0" smtClean="0"/>
              <a:t>Structural</a:t>
            </a:r>
          </a:p>
          <a:p>
            <a:r>
              <a:rPr lang="en-US" dirty="0" smtClean="0"/>
              <a:t>Operational</a:t>
            </a:r>
          </a:p>
          <a:p>
            <a:pPr>
              <a:buNone/>
            </a:pPr>
            <a:endParaRPr lang="en-US" dirty="0" smtClean="0"/>
          </a:p>
          <a:p>
            <a:r>
              <a:rPr lang="en-US" dirty="0" err="1" smtClean="0"/>
              <a:t>Iqbal</a:t>
            </a:r>
            <a:r>
              <a:rPr lang="en-US" dirty="0" smtClean="0"/>
              <a:t> </a:t>
            </a:r>
            <a:r>
              <a:rPr lang="en-US" dirty="0" err="1" smtClean="0"/>
              <a:t>Narain</a:t>
            </a:r>
            <a:r>
              <a:rPr lang="en-US" dirty="0" smtClean="0"/>
              <a:t> “Issues in State Politics and Administration”</a:t>
            </a:r>
          </a:p>
          <a:p>
            <a:r>
              <a:rPr lang="en-US" dirty="0" smtClean="0"/>
              <a:t>Latent Phase</a:t>
            </a:r>
          </a:p>
          <a:p>
            <a:r>
              <a:rPr lang="en-US" dirty="0" smtClean="0"/>
              <a:t>Bridge Phase and Patent Phase</a:t>
            </a:r>
          </a:p>
          <a:p>
            <a:endParaRPr lang="en-US"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118872"/>
            <a:r>
              <a:rPr lang="en-US" dirty="0"/>
              <a:t>Continued…</a:t>
            </a:r>
            <a:endParaRPr lang="en-US" i="1" dirty="0"/>
          </a:p>
        </p:txBody>
      </p:sp>
      <p:sp>
        <p:nvSpPr>
          <p:cNvPr id="3" name="Content Placeholder 2"/>
          <p:cNvSpPr>
            <a:spLocks noGrp="1"/>
          </p:cNvSpPr>
          <p:nvPr>
            <p:ph idx="1"/>
          </p:nvPr>
        </p:nvSpPr>
        <p:spPr/>
        <p:txBody>
          <a:bodyPr>
            <a:normAutofit fontScale="55000" lnSpcReduction="20000"/>
          </a:bodyPr>
          <a:lstStyle/>
          <a:p>
            <a:r>
              <a:rPr lang="en-US" b="1" dirty="0" smtClean="0"/>
              <a:t>Contextual dimensions :</a:t>
            </a:r>
          </a:p>
          <a:p>
            <a:pPr>
              <a:buFont typeface="Wingdings" pitchFamily="2" charset="2"/>
              <a:buChar char="Ø"/>
            </a:pPr>
            <a:r>
              <a:rPr lang="en-US" b="1" dirty="0" smtClean="0"/>
              <a:t> </a:t>
            </a:r>
            <a:r>
              <a:rPr lang="en-US" dirty="0" smtClean="0"/>
              <a:t>History of a State</a:t>
            </a:r>
          </a:p>
          <a:p>
            <a:pPr>
              <a:buFont typeface="Wingdings" pitchFamily="2" charset="2"/>
              <a:buChar char="Ø"/>
            </a:pPr>
            <a:r>
              <a:rPr lang="en-US" dirty="0" smtClean="0"/>
              <a:t> Historical identity of a state</a:t>
            </a:r>
          </a:p>
          <a:p>
            <a:pPr>
              <a:buFont typeface="Wingdings" pitchFamily="2" charset="2"/>
              <a:buChar char="Ø"/>
            </a:pPr>
            <a:r>
              <a:rPr lang="en-US" dirty="0" smtClean="0"/>
              <a:t> its political status before independence</a:t>
            </a:r>
          </a:p>
          <a:p>
            <a:pPr>
              <a:buFont typeface="Wingdings" pitchFamily="2" charset="2"/>
              <a:buChar char="Ø"/>
            </a:pPr>
            <a:r>
              <a:rPr lang="en-US" dirty="0" smtClean="0"/>
              <a:t> its role  in the freedom struggle</a:t>
            </a:r>
          </a:p>
          <a:p>
            <a:pPr>
              <a:buFont typeface="Wingdings" pitchFamily="2" charset="2"/>
              <a:buChar char="Ø"/>
            </a:pPr>
            <a:r>
              <a:rPr lang="en-US" dirty="0" smtClean="0"/>
              <a:t> the impact of integration of princely states or of linguistic </a:t>
            </a:r>
            <a:r>
              <a:rPr lang="en-US" dirty="0" err="1" smtClean="0"/>
              <a:t>reorganisation</a:t>
            </a:r>
            <a:endParaRPr lang="en-US" dirty="0" smtClean="0"/>
          </a:p>
          <a:p>
            <a:pPr>
              <a:buFont typeface="Wingdings" pitchFamily="2" charset="2"/>
              <a:buChar char="Ø"/>
            </a:pPr>
            <a:r>
              <a:rPr lang="en-US" dirty="0" smtClean="0"/>
              <a:t> the geographical locale</a:t>
            </a:r>
          </a:p>
          <a:p>
            <a:pPr>
              <a:buFont typeface="Wingdings" pitchFamily="2" charset="2"/>
              <a:buChar char="Ø"/>
            </a:pPr>
            <a:r>
              <a:rPr lang="en-US" dirty="0" smtClean="0"/>
              <a:t> infrastructure manifesting itself in social pluralism</a:t>
            </a:r>
          </a:p>
          <a:p>
            <a:pPr>
              <a:buFont typeface="Wingdings" pitchFamily="2" charset="2"/>
              <a:buChar char="Ø"/>
            </a:pPr>
            <a:r>
              <a:rPr lang="en-US" dirty="0" smtClean="0"/>
              <a:t> the level and pattern of economic development</a:t>
            </a:r>
          </a:p>
          <a:p>
            <a:pPr>
              <a:buFont typeface="Wingdings" pitchFamily="2" charset="2"/>
              <a:buChar char="Ø"/>
            </a:pPr>
            <a:r>
              <a:rPr lang="en-US" dirty="0" smtClean="0"/>
              <a:t>human resources</a:t>
            </a:r>
          </a:p>
          <a:p>
            <a:pPr>
              <a:buFont typeface="Wingdings" pitchFamily="2" charset="2"/>
              <a:buChar char="Ø"/>
            </a:pPr>
            <a:r>
              <a:rPr lang="en-US" dirty="0" smtClean="0"/>
              <a:t> the level of education and</a:t>
            </a:r>
          </a:p>
          <a:p>
            <a:pPr>
              <a:buFont typeface="Wingdings" pitchFamily="2" charset="2"/>
              <a:buChar char="Ø"/>
            </a:pPr>
            <a:r>
              <a:rPr lang="en-US" dirty="0" smtClean="0"/>
              <a:t> </a:t>
            </a:r>
            <a:r>
              <a:rPr lang="en-US" dirty="0" err="1" smtClean="0"/>
              <a:t>urbanisation</a:t>
            </a:r>
            <a:r>
              <a:rPr lang="en-US" dirty="0" smtClean="0"/>
              <a:t>.</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Continued…</a:t>
            </a:r>
          </a:p>
        </p:txBody>
      </p:sp>
      <p:sp>
        <p:nvSpPr>
          <p:cNvPr id="3" name="Content Placeholder 2"/>
          <p:cNvSpPr>
            <a:spLocks noGrp="1"/>
          </p:cNvSpPr>
          <p:nvPr>
            <p:ph idx="1"/>
          </p:nvPr>
        </p:nvSpPr>
        <p:spPr/>
        <p:txBody>
          <a:bodyPr>
            <a:normAutofit fontScale="85000" lnSpcReduction="20000"/>
          </a:bodyPr>
          <a:lstStyle/>
          <a:p>
            <a:r>
              <a:rPr lang="en-US" b="1" dirty="0" smtClean="0"/>
              <a:t>The structural Dimension:</a:t>
            </a:r>
          </a:p>
          <a:p>
            <a:pPr>
              <a:buFont typeface="Wingdings" pitchFamily="2" charset="2"/>
              <a:buChar char="Ø"/>
            </a:pPr>
            <a:r>
              <a:rPr lang="en-US" dirty="0" smtClean="0"/>
              <a:t>Consists of formal constitutional structure – </a:t>
            </a:r>
          </a:p>
          <a:p>
            <a:pPr>
              <a:buFont typeface="Wingdings" pitchFamily="2" charset="2"/>
              <a:buChar char="ü"/>
            </a:pPr>
            <a:r>
              <a:rPr lang="en-US" dirty="0" smtClean="0"/>
              <a:t>Office of the Governor,</a:t>
            </a:r>
          </a:p>
          <a:p>
            <a:pPr>
              <a:buFont typeface="Wingdings" pitchFamily="2" charset="2"/>
              <a:buChar char="ü"/>
            </a:pPr>
            <a:r>
              <a:rPr lang="en-US" dirty="0" smtClean="0"/>
              <a:t> Office of the Chief Minister, </a:t>
            </a:r>
          </a:p>
          <a:p>
            <a:pPr>
              <a:buFont typeface="Wingdings" pitchFamily="2" charset="2"/>
              <a:buChar char="ü"/>
            </a:pPr>
            <a:r>
              <a:rPr lang="en-US" dirty="0" smtClean="0"/>
              <a:t>the Ministry and the Legislature, </a:t>
            </a:r>
          </a:p>
          <a:p>
            <a:pPr>
              <a:buFont typeface="Wingdings" pitchFamily="2" charset="2"/>
              <a:buChar char="Ø"/>
            </a:pPr>
            <a:r>
              <a:rPr lang="en-US" dirty="0" smtClean="0"/>
              <a:t>Political Institutions and Process- </a:t>
            </a:r>
          </a:p>
          <a:p>
            <a:pPr>
              <a:buFont typeface="Wingdings" pitchFamily="2" charset="2"/>
              <a:buChar char="ü"/>
            </a:pPr>
            <a:r>
              <a:rPr lang="en-US" dirty="0" smtClean="0"/>
              <a:t>Political Parties, </a:t>
            </a:r>
          </a:p>
          <a:p>
            <a:pPr>
              <a:buFont typeface="Wingdings" pitchFamily="2" charset="2"/>
              <a:buChar char="ü"/>
            </a:pPr>
            <a:r>
              <a:rPr lang="en-US" dirty="0" smtClean="0"/>
              <a:t>Pressure group and elections, </a:t>
            </a:r>
          </a:p>
          <a:p>
            <a:pPr>
              <a:buFont typeface="Wingdings" pitchFamily="2" charset="2"/>
              <a:buChar char="ü"/>
            </a:pPr>
            <a:r>
              <a:rPr lang="en-US" dirty="0" smtClean="0"/>
              <a:t>and administrative framework.</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Continued…</a:t>
            </a:r>
          </a:p>
        </p:txBody>
      </p:sp>
      <p:sp>
        <p:nvSpPr>
          <p:cNvPr id="3" name="Content Placeholder 2"/>
          <p:cNvSpPr>
            <a:spLocks noGrp="1"/>
          </p:cNvSpPr>
          <p:nvPr>
            <p:ph idx="1"/>
          </p:nvPr>
        </p:nvSpPr>
        <p:spPr/>
        <p:txBody>
          <a:bodyPr/>
          <a:lstStyle/>
          <a:p>
            <a:r>
              <a:rPr lang="en-US" b="1" dirty="0" smtClean="0"/>
              <a:t>Operational Dimension</a:t>
            </a:r>
            <a:r>
              <a:rPr lang="en-US" dirty="0" smtClean="0"/>
              <a:t>:</a:t>
            </a:r>
          </a:p>
          <a:p>
            <a:pPr>
              <a:buFont typeface="Wingdings" pitchFamily="2" charset="2"/>
              <a:buChar char="ü"/>
            </a:pPr>
            <a:r>
              <a:rPr lang="en-US" dirty="0" smtClean="0"/>
              <a:t>The role-orientation of the actors in the drama of state politics</a:t>
            </a:r>
          </a:p>
          <a:p>
            <a:pPr>
              <a:buFont typeface="Wingdings" pitchFamily="2" charset="2"/>
              <a:buChar char="§"/>
            </a:pPr>
            <a:r>
              <a:rPr lang="en-US" dirty="0" smtClean="0"/>
              <a:t>Behavioral aspect</a:t>
            </a:r>
          </a:p>
          <a:p>
            <a:pPr>
              <a:buFont typeface="Wingdings" pitchFamily="2" charset="2"/>
              <a:buChar char="§"/>
            </a:pPr>
            <a:r>
              <a:rPr lang="en-US" dirty="0" smtClean="0"/>
              <a:t>Functional Aspect</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Determinants of State Politics</a:t>
            </a:r>
            <a:endParaRPr lang="en-US" dirty="0"/>
          </a:p>
        </p:txBody>
      </p:sp>
      <p:sp>
        <p:nvSpPr>
          <p:cNvPr id="3" name="Content Placeholder 2"/>
          <p:cNvSpPr>
            <a:spLocks noGrp="1"/>
          </p:cNvSpPr>
          <p:nvPr>
            <p:ph idx="1"/>
          </p:nvPr>
        </p:nvSpPr>
        <p:spPr/>
        <p:txBody>
          <a:bodyPr>
            <a:normAutofit lnSpcReduction="10000"/>
          </a:bodyPr>
          <a:lstStyle/>
          <a:p>
            <a:r>
              <a:rPr lang="en-US" dirty="0" smtClean="0"/>
              <a:t>Constitutional Determinant</a:t>
            </a:r>
          </a:p>
          <a:p>
            <a:r>
              <a:rPr lang="en-US" dirty="0" smtClean="0"/>
              <a:t>Economic determinant</a:t>
            </a:r>
          </a:p>
          <a:p>
            <a:r>
              <a:rPr lang="en-US" dirty="0" smtClean="0"/>
              <a:t>Socio-cultural determinant</a:t>
            </a:r>
          </a:p>
          <a:p>
            <a:r>
              <a:rPr lang="en-US" dirty="0" smtClean="0"/>
              <a:t>Bureaucracy as a determinant</a:t>
            </a:r>
          </a:p>
          <a:p>
            <a:r>
              <a:rPr lang="en-US" dirty="0" smtClean="0"/>
              <a:t>Physiological determinant</a:t>
            </a:r>
          </a:p>
          <a:p>
            <a:r>
              <a:rPr lang="en-US" dirty="0" smtClean="0"/>
              <a:t>Geographical determinant</a:t>
            </a:r>
          </a:p>
          <a:p>
            <a:r>
              <a:rPr lang="en-US" dirty="0" smtClean="0"/>
              <a:t>Political determinants</a:t>
            </a:r>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Salient features of State Politics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Amalgamation of Traditional and Modern Language</a:t>
            </a:r>
          </a:p>
          <a:p>
            <a:r>
              <a:rPr lang="en-US" dirty="0" smtClean="0"/>
              <a:t>Caste is a dominant factor in state politics</a:t>
            </a:r>
          </a:p>
          <a:p>
            <a:r>
              <a:rPr lang="en-US" dirty="0" smtClean="0"/>
              <a:t>The competitive party system</a:t>
            </a:r>
          </a:p>
          <a:p>
            <a:r>
              <a:rPr lang="en-US" dirty="0" smtClean="0"/>
              <a:t>Political participation</a:t>
            </a:r>
          </a:p>
          <a:p>
            <a:r>
              <a:rPr lang="en-US" dirty="0" smtClean="0"/>
              <a:t> Factionalism</a:t>
            </a:r>
          </a:p>
          <a:p>
            <a:r>
              <a:rPr lang="en-US" dirty="0" smtClean="0"/>
              <a:t>Occupational interests play a stronger part</a:t>
            </a:r>
          </a:p>
          <a:p>
            <a:r>
              <a:rPr lang="en-US" dirty="0" smtClean="0"/>
              <a:t>Segmental politics</a:t>
            </a:r>
          </a:p>
          <a:p>
            <a:r>
              <a:rPr lang="en-US" dirty="0" smtClean="0"/>
              <a:t>Defections and state politics</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Key components</a:t>
            </a:r>
            <a:endParaRPr lang="en-US" b="1" dirty="0"/>
          </a:p>
        </p:txBody>
      </p:sp>
      <p:sp>
        <p:nvSpPr>
          <p:cNvPr id="3" name="Content Placeholder 2"/>
          <p:cNvSpPr>
            <a:spLocks noGrp="1"/>
          </p:cNvSpPr>
          <p:nvPr>
            <p:ph idx="1"/>
          </p:nvPr>
        </p:nvSpPr>
        <p:spPr/>
        <p:txBody>
          <a:bodyPr/>
          <a:lstStyle/>
          <a:p>
            <a:r>
              <a:rPr lang="en-US" b="1" dirty="0" smtClean="0"/>
              <a:t>Significance of State politics</a:t>
            </a:r>
          </a:p>
          <a:p>
            <a:r>
              <a:rPr lang="en-US" b="1" dirty="0" smtClean="0"/>
              <a:t>Theorization of state politics</a:t>
            </a:r>
          </a:p>
          <a:p>
            <a:r>
              <a:rPr lang="en-US" b="1" dirty="0" smtClean="0"/>
              <a:t>Determinants of State Politics</a:t>
            </a:r>
          </a:p>
          <a:p>
            <a:r>
              <a:rPr lang="en-US" b="1" dirty="0" smtClean="0"/>
              <a:t>State Politics in west Bengal</a:t>
            </a:r>
            <a:endParaRPr lang="en-US" b="1"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Refernces</a:t>
            </a:r>
            <a:endParaRPr lang="en-US" dirty="0"/>
          </a:p>
        </p:txBody>
      </p:sp>
      <p:sp>
        <p:nvSpPr>
          <p:cNvPr id="3" name="Content Placeholder 2"/>
          <p:cNvSpPr>
            <a:spLocks noGrp="1"/>
          </p:cNvSpPr>
          <p:nvPr>
            <p:ph idx="1"/>
          </p:nvPr>
        </p:nvSpPr>
        <p:spPr/>
        <p:txBody>
          <a:bodyPr/>
          <a:lstStyle/>
          <a:p>
            <a:r>
              <a:rPr lang="en-US" dirty="0" smtClean="0"/>
              <a:t>Myron Weiner (ed.)(1968)  </a:t>
            </a:r>
            <a:r>
              <a:rPr lang="en-US" i="1" dirty="0" smtClean="0"/>
              <a:t>State Politics in India</a:t>
            </a:r>
          </a:p>
          <a:p>
            <a:r>
              <a:rPr lang="en-US" dirty="0" err="1" smtClean="0"/>
              <a:t>Babulal</a:t>
            </a:r>
            <a:r>
              <a:rPr lang="en-US" dirty="0" smtClean="0"/>
              <a:t> </a:t>
            </a:r>
            <a:r>
              <a:rPr lang="en-US" dirty="0" err="1" smtClean="0"/>
              <a:t>Fadia</a:t>
            </a:r>
            <a:r>
              <a:rPr lang="en-US" dirty="0" smtClean="0"/>
              <a:t> (1984) </a:t>
            </a:r>
            <a:r>
              <a:rPr lang="en-US" i="1" dirty="0" smtClean="0"/>
              <a:t>State Politics in India </a:t>
            </a:r>
          </a:p>
          <a:p>
            <a:r>
              <a:rPr lang="en-US" dirty="0"/>
              <a:t>S R </a:t>
            </a:r>
            <a:r>
              <a:rPr lang="en-US" dirty="0" err="1"/>
              <a:t>Maheshwari</a:t>
            </a:r>
            <a:r>
              <a:rPr lang="en-US" dirty="0"/>
              <a:t> (1979) </a:t>
            </a:r>
            <a:r>
              <a:rPr lang="en-US" i="1" dirty="0"/>
              <a:t>State Government in India</a:t>
            </a:r>
          </a:p>
          <a:p>
            <a:r>
              <a:rPr lang="en-US" dirty="0" err="1" smtClean="0"/>
              <a:t>Ashutosh</a:t>
            </a:r>
            <a:r>
              <a:rPr lang="en-US" dirty="0" smtClean="0"/>
              <a:t> Kumar(2011 ) </a:t>
            </a:r>
            <a:r>
              <a:rPr lang="en-US" i="1" dirty="0"/>
              <a:t>Rethinking State Politics in India: Regions within </a:t>
            </a:r>
            <a:r>
              <a:rPr lang="en-US" i="1" dirty="0" smtClean="0"/>
              <a:t>Regions</a:t>
            </a:r>
          </a:p>
          <a:p>
            <a:endParaRPr lang="en-US" i="1" dirty="0"/>
          </a:p>
        </p:txBody>
      </p:sp>
    </p:spTree>
    <p:extLst>
      <p:ext uri="{BB962C8B-B14F-4D97-AF65-F5344CB8AC3E}">
        <p14:creationId xmlns="" xmlns:p14="http://schemas.microsoft.com/office/powerpoint/2010/main" val="30682080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ctr">
              <a:buNone/>
            </a:pPr>
            <a:r>
              <a:rPr lang="en-US" sz="4800" b="1" dirty="0" smtClean="0"/>
              <a:t>Thank You</a:t>
            </a:r>
            <a:endParaRPr lang="en-US" sz="4800"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Significance of state politics</a:t>
            </a:r>
            <a:endParaRPr lang="en-US" dirty="0"/>
          </a:p>
        </p:txBody>
      </p:sp>
      <p:sp>
        <p:nvSpPr>
          <p:cNvPr id="3" name="Content Placeholder 2"/>
          <p:cNvSpPr>
            <a:spLocks noGrp="1"/>
          </p:cNvSpPr>
          <p:nvPr>
            <p:ph idx="1"/>
          </p:nvPr>
        </p:nvSpPr>
        <p:spPr/>
        <p:txBody>
          <a:bodyPr>
            <a:normAutofit/>
          </a:bodyPr>
          <a:lstStyle/>
          <a:p>
            <a:pPr algn="just"/>
            <a:r>
              <a:rPr lang="en-US" dirty="0" smtClean="0"/>
              <a:t>An analytical study of politics in the Indian states is long overdue.</a:t>
            </a:r>
          </a:p>
          <a:p>
            <a:pPr algn="just"/>
            <a:r>
              <a:rPr lang="en-US" dirty="0" smtClean="0"/>
              <a:t>With the ending of the “Congress system” trends towards the regionalization of Indian politics have become more manifest, and the states have become increasingly important and powerful units of the Indian political system. Some scholars have considered them as separate political systems.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Continued…</a:t>
            </a:r>
            <a:endParaRPr lang="en-US" dirty="0"/>
          </a:p>
        </p:txBody>
      </p:sp>
      <p:sp>
        <p:nvSpPr>
          <p:cNvPr id="3" name="Content Placeholder 2"/>
          <p:cNvSpPr>
            <a:spLocks noGrp="1"/>
          </p:cNvSpPr>
          <p:nvPr>
            <p:ph idx="1"/>
          </p:nvPr>
        </p:nvSpPr>
        <p:spPr/>
        <p:txBody>
          <a:bodyPr>
            <a:normAutofit fontScale="92500" lnSpcReduction="10000"/>
          </a:bodyPr>
          <a:lstStyle/>
          <a:p>
            <a:pPr algn="just"/>
            <a:r>
              <a:rPr lang="en-US" dirty="0" smtClean="0"/>
              <a:t>It can be argued that our very understanding of the Indian political system depends upon our assessment of patterns of political development within the constituent states. </a:t>
            </a:r>
          </a:p>
          <a:p>
            <a:pPr algn="just"/>
            <a:r>
              <a:rPr lang="en-US" dirty="0" smtClean="0"/>
              <a:t>In India, the state governments are the real governments in the context of public welfare. The Central Government’s role in development administration is primarily that of leadership, consultation and advice. The responsibility for the implementation of </a:t>
            </a:r>
            <a:r>
              <a:rPr lang="en-US" dirty="0" err="1" smtClean="0"/>
              <a:t>programmes</a:t>
            </a:r>
            <a:r>
              <a:rPr lang="en-US" dirty="0" smtClean="0"/>
              <a:t> rests mainly on the states. </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Continued…</a:t>
            </a:r>
          </a:p>
        </p:txBody>
      </p:sp>
      <p:sp>
        <p:nvSpPr>
          <p:cNvPr id="3" name="Content Placeholder 2"/>
          <p:cNvSpPr>
            <a:spLocks noGrp="1"/>
          </p:cNvSpPr>
          <p:nvPr>
            <p:ph idx="1"/>
          </p:nvPr>
        </p:nvSpPr>
        <p:spPr/>
        <p:txBody>
          <a:bodyPr>
            <a:normAutofit/>
          </a:bodyPr>
          <a:lstStyle/>
          <a:p>
            <a:pPr algn="just"/>
            <a:r>
              <a:rPr lang="en-US" dirty="0" smtClean="0"/>
              <a:t>No doubt every state in India follows a parliamentary system of democracy, with the permanent civil service accountable to the elected representatives of the people. In practice, however, we witness many deviations in the </a:t>
            </a:r>
            <a:r>
              <a:rPr lang="en-US" dirty="0" err="1" smtClean="0"/>
              <a:t>behaviour</a:t>
            </a:r>
            <a:r>
              <a:rPr lang="en-US" dirty="0" smtClean="0"/>
              <a:t> of the political institutions because of the compulsions of specific situation obtaining in the various states. In fact the states of the Indian Union have diverse profiles. </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Continued…</a:t>
            </a:r>
          </a:p>
        </p:txBody>
      </p:sp>
      <p:sp>
        <p:nvSpPr>
          <p:cNvPr id="3" name="Content Placeholder 2"/>
          <p:cNvSpPr>
            <a:spLocks noGrp="1"/>
          </p:cNvSpPr>
          <p:nvPr>
            <p:ph idx="1"/>
          </p:nvPr>
        </p:nvSpPr>
        <p:spPr/>
        <p:txBody>
          <a:bodyPr>
            <a:normAutofit fontScale="92500" lnSpcReduction="20000"/>
          </a:bodyPr>
          <a:lstStyle/>
          <a:p>
            <a:pPr algn="just"/>
            <a:r>
              <a:rPr lang="en-US" dirty="0" smtClean="0"/>
              <a:t>The state serve as implementing agencies for national development plan. </a:t>
            </a:r>
          </a:p>
          <a:p>
            <a:pPr algn="just"/>
            <a:r>
              <a:rPr lang="en-US" dirty="0" smtClean="0"/>
              <a:t>In a sense the state governments play an unusual middle role. They are in touch with both the central government and the district and sub-district government units and officials.</a:t>
            </a:r>
          </a:p>
          <a:p>
            <a:pPr algn="just"/>
            <a:r>
              <a:rPr lang="en-US" dirty="0" smtClean="0"/>
              <a:t>Since states perform most of the traditional functions of Governmental units and deal with subjects having direct, immediate and intimate impact on the fortunes of the citizens, state politics has an obvious and tangible objective relevance. </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Continued…</a:t>
            </a:r>
          </a:p>
        </p:txBody>
      </p:sp>
      <p:sp>
        <p:nvSpPr>
          <p:cNvPr id="3" name="Content Placeholder 2"/>
          <p:cNvSpPr>
            <a:spLocks noGrp="1"/>
          </p:cNvSpPr>
          <p:nvPr>
            <p:ph idx="1"/>
          </p:nvPr>
        </p:nvSpPr>
        <p:spPr/>
        <p:txBody>
          <a:bodyPr>
            <a:normAutofit lnSpcReduction="10000"/>
          </a:bodyPr>
          <a:lstStyle/>
          <a:p>
            <a:pPr algn="just"/>
            <a:r>
              <a:rPr lang="en-US" dirty="0" smtClean="0"/>
              <a:t>A systematic study of state governments and politics is necessary for acquiring knowledge of the organizational set-up of the government machinery in the states, and their functioning. </a:t>
            </a:r>
          </a:p>
          <a:p>
            <a:pPr algn="just"/>
            <a:r>
              <a:rPr lang="en-US" dirty="0" smtClean="0"/>
              <a:t>The states of the Indian Union share a common legal system, a common constitutional framework, a common administrative structure and a common international environment, but their internal political patterns vary considerably. </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Theoretical Framework</a:t>
            </a:r>
            <a:endParaRPr lang="en-US" dirty="0"/>
          </a:p>
        </p:txBody>
      </p:sp>
      <p:sp>
        <p:nvSpPr>
          <p:cNvPr id="3" name="Content Placeholder 2"/>
          <p:cNvSpPr>
            <a:spLocks noGrp="1"/>
          </p:cNvSpPr>
          <p:nvPr>
            <p:ph idx="1"/>
          </p:nvPr>
        </p:nvSpPr>
        <p:spPr/>
        <p:txBody>
          <a:bodyPr>
            <a:normAutofit/>
          </a:bodyPr>
          <a:lstStyle/>
          <a:p>
            <a:pPr algn="just"/>
            <a:r>
              <a:rPr lang="en-US" dirty="0" smtClean="0"/>
              <a:t>A word “theory” or “theoretical framework” is full of ambiguity. It is often employed as a system synonym for a thought, a conjecture or an idea. </a:t>
            </a:r>
          </a:p>
          <a:p>
            <a:pPr algn="just"/>
            <a:r>
              <a:rPr lang="en-US" dirty="0" smtClean="0"/>
              <a:t> To some people theory means an interpretation or a point of view, whereas others would view it as the consummation of explanation. </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Continued…</a:t>
            </a:r>
          </a:p>
        </p:txBody>
      </p:sp>
      <p:sp>
        <p:nvSpPr>
          <p:cNvPr id="3" name="Content Placeholder 2"/>
          <p:cNvSpPr>
            <a:spLocks noGrp="1"/>
          </p:cNvSpPr>
          <p:nvPr>
            <p:ph idx="1"/>
          </p:nvPr>
        </p:nvSpPr>
        <p:spPr/>
        <p:txBody>
          <a:bodyPr>
            <a:normAutofit/>
          </a:bodyPr>
          <a:lstStyle/>
          <a:p>
            <a:pPr algn="just"/>
            <a:r>
              <a:rPr lang="en-US" dirty="0" smtClean="0"/>
              <a:t>There is a little disagreement, however, on the view that the main function of theory is explanation.  But the difficulty arises from the fact that there is no clear agreement on the question as to what should be explained and what can be explained. The difference of opinion on this question is specially important to theory of state politics. </a:t>
            </a:r>
            <a:endParaRPr lang="en-US"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Organic">
  <a:themeElements>
    <a:clrScheme name="Organic">
      <a:dk1>
        <a:sysClr val="windowText" lastClr="000000"/>
      </a:dk1>
      <a:lt1>
        <a:sysClr val="window" lastClr="FFFFFF"/>
      </a:lt1>
      <a:dk2>
        <a:srgbClr val="212121"/>
      </a:dk2>
      <a:lt2>
        <a:srgbClr val="DADADA"/>
      </a:lt2>
      <a:accent1>
        <a:srgbClr val="83992A"/>
      </a:accent1>
      <a:accent2>
        <a:srgbClr val="3C9770"/>
      </a:accent2>
      <a:accent3>
        <a:srgbClr val="44709D"/>
      </a:accent3>
      <a:accent4>
        <a:srgbClr val="A23C33"/>
      </a:accent4>
      <a:accent5>
        <a:srgbClr val="D97828"/>
      </a:accent5>
      <a:accent6>
        <a:srgbClr val="DEB340"/>
      </a:accent6>
      <a:hlink>
        <a:srgbClr val="A8BF4D"/>
      </a:hlink>
      <a:folHlink>
        <a:srgbClr val="B4CA80"/>
      </a:folHlink>
    </a:clrScheme>
    <a:fontScheme name="Organic">
      <a:majorFont>
        <a:latin typeface="Garamond"/>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aramond"/>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ganic">
      <a:fillStyleLst>
        <a:solidFill>
          <a:schemeClr val="phClr"/>
        </a:solidFill>
        <a:gradFill rotWithShape="1">
          <a:gsLst>
            <a:gs pos="0">
              <a:schemeClr val="phClr">
                <a:tint val="60000"/>
                <a:lumMod val="110000"/>
              </a:schemeClr>
            </a:gs>
            <a:gs pos="100000">
              <a:schemeClr val="phClr">
                <a:tint val="82000"/>
              </a:schemeClr>
            </a:gs>
          </a:gsLst>
          <a:lin ang="5400000" scaled="0"/>
        </a:gradFill>
        <a:blipFill rotWithShape="1">
          <a:blip xmlns:r="http://schemas.openxmlformats.org/officeDocument/2006/relationships" r:embed="rId1">
            <a:duotone>
              <a:schemeClr val="phClr">
                <a:shade val="74000"/>
                <a:satMod val="130000"/>
                <a:lumMod val="90000"/>
              </a:schemeClr>
              <a:schemeClr val="phClr">
                <a:tint val="94000"/>
                <a:satMod val="120000"/>
                <a:lumMod val="104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38100" dist="25400" dir="5400000" rotWithShape="0">
              <a:srgbClr val="000000">
                <a:alpha val="60000"/>
              </a:srgbClr>
            </a:outerShdw>
          </a:effectLst>
        </a:effectStyle>
      </a:effectStyleLst>
      <a:bgFillStyleLst>
        <a:solidFill>
          <a:schemeClr val="phClr"/>
        </a:solidFill>
        <a:gradFill rotWithShape="1">
          <a:gsLst>
            <a:gs pos="0">
              <a:schemeClr val="phClr">
                <a:tint val="90000"/>
                <a:lumMod val="110000"/>
              </a:schemeClr>
            </a:gs>
            <a:gs pos="100000">
              <a:schemeClr val="phClr">
                <a:shade val="88000"/>
                <a:lumMod val="98000"/>
              </a:schemeClr>
            </a:gs>
          </a:gsLst>
          <a:lin ang="5400000" scaled="0"/>
        </a:gradFill>
        <a:blipFill>
          <a:blip xmlns:r="http://schemas.openxmlformats.org/officeDocument/2006/relationships" r:embed="rId2"/>
          <a:stretch/>
        </a:blipFill>
      </a:bgFillStyleLst>
    </a:fmtScheme>
  </a:themeElements>
  <a:objectDefaults/>
  <a:extraClrSchemeLst/>
  <a:extLst>
    <a:ext uri="{05A4C25C-085E-4340-85A3-A5531E510DB2}">
      <thm15:themeFamily xmlns="" xmlns:thm15="http://schemas.microsoft.com/office/thememl/2012/main" name="Organic" id="{28CDC826-8792-45C0-861B-85EB3ADEDA33}" vid="{7DAC20F1-423D-49E2-BD0B-50532748BAD0}"/>
    </a:ext>
  </a:extLst>
</a:theme>
</file>

<file path=docProps/app.xml><?xml version="1.0" encoding="utf-8"?>
<Properties xmlns="http://schemas.openxmlformats.org/officeDocument/2006/extended-properties" xmlns:vt="http://schemas.openxmlformats.org/officeDocument/2006/docPropsVTypes">
  <Template>Organic</Template>
  <TotalTime>250</TotalTime>
  <Words>1043</Words>
  <Application>Microsoft Office PowerPoint</Application>
  <PresentationFormat>On-screen Show (4:3)</PresentationFormat>
  <Paragraphs>103</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Organic</vt:lpstr>
      <vt:lpstr>State Politics in India: emerging Trends-State politics in West Bengal: Key issues</vt:lpstr>
      <vt:lpstr>Key components</vt:lpstr>
      <vt:lpstr>Significance of state politics</vt:lpstr>
      <vt:lpstr>Continued…</vt:lpstr>
      <vt:lpstr>Continued…</vt:lpstr>
      <vt:lpstr>Continued…</vt:lpstr>
      <vt:lpstr>Continued…</vt:lpstr>
      <vt:lpstr>Theoretical Framework</vt:lpstr>
      <vt:lpstr>Continued…</vt:lpstr>
      <vt:lpstr>Continued…</vt:lpstr>
      <vt:lpstr>Continued…</vt:lpstr>
      <vt:lpstr>Continued…</vt:lpstr>
      <vt:lpstr>Conceptual framework</vt:lpstr>
      <vt:lpstr>Three dimensional framework</vt:lpstr>
      <vt:lpstr>Continued…</vt:lpstr>
      <vt:lpstr>Continued…</vt:lpstr>
      <vt:lpstr>Continued…</vt:lpstr>
      <vt:lpstr>Determinants of State Politics</vt:lpstr>
      <vt:lpstr>Salient features of State Politics</vt:lpstr>
      <vt:lpstr>Refernces</vt:lpstr>
      <vt:lpstr>Slide 21</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State Politics in India: emerging Trends-State politics in West Bengal: Key issues</dc:title>
  <dc:creator>EYASIN</dc:creator>
  <cp:lastModifiedBy>IQAC_Lap112</cp:lastModifiedBy>
  <cp:revision>61</cp:revision>
  <dcterms:created xsi:type="dcterms:W3CDTF">2006-08-16T00:00:00Z</dcterms:created>
  <dcterms:modified xsi:type="dcterms:W3CDTF">2019-12-03T06:59:24Z</dcterms:modified>
</cp:coreProperties>
</file>