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3" r:id="rId3"/>
    <p:sldId id="259" r:id="rId4"/>
    <p:sldId id="260" r:id="rId5"/>
    <p:sldId id="261" r:id="rId6"/>
    <p:sldId id="262" r:id="rId7"/>
    <p:sldId id="264" r:id="rId8"/>
    <p:sldId id="266" r:id="rId9"/>
    <p:sldId id="267" r:id="rId10"/>
    <p:sldId id="265" r:id="rId11"/>
    <p:sldId id="269" r:id="rId12"/>
    <p:sldId id="268" r:id="rId13"/>
    <p:sldId id="270" r:id="rId14"/>
    <p:sldId id="271"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D8BD707-D9CF-40AE-B4C6-C98DA3205C09}" type="datetimeFigureOut">
              <a:rPr lang="en-US" smtClean="0"/>
              <a:pPr/>
              <a:t>23/04/2020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23/04/2020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23/04/2020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23/04/2020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23/04/2020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23/04/2020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23/04/2020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23/04/2020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23/04/2020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23/04/2020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23/04/2020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D8BD707-D9CF-40AE-B4C6-C98DA3205C09}" type="datetimeFigureOut">
              <a:rPr lang="en-US" smtClean="0"/>
              <a:pPr/>
              <a:t>23/04/2020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143000"/>
            <a:ext cx="7851648" cy="2057400"/>
          </a:xfrm>
        </p:spPr>
        <p:txBody>
          <a:bodyPr>
            <a:normAutofit/>
          </a:bodyPr>
          <a:lstStyle/>
          <a:p>
            <a:pPr algn="l"/>
            <a:r>
              <a:rPr lang="en-US" dirty="0" smtClean="0"/>
              <a:t>Chapter IV - A Portrait of the Artist as a Young Man </a:t>
            </a:r>
            <a:endParaRPr lang="en-US" dirty="0"/>
          </a:p>
        </p:txBody>
      </p:sp>
      <p:sp>
        <p:nvSpPr>
          <p:cNvPr id="3" name="Subtitle 2"/>
          <p:cNvSpPr>
            <a:spLocks noGrp="1"/>
          </p:cNvSpPr>
          <p:nvPr>
            <p:ph type="subTitle" idx="1"/>
          </p:nvPr>
        </p:nvSpPr>
        <p:spPr>
          <a:xfrm>
            <a:off x="533400" y="3228536"/>
            <a:ext cx="7854696" cy="2715064"/>
          </a:xfrm>
        </p:spPr>
        <p:txBody>
          <a:bodyPr>
            <a:normAutofit/>
          </a:bodyPr>
          <a:lstStyle/>
          <a:p>
            <a:pPr algn="l"/>
            <a:r>
              <a:rPr lang="en-US" sz="3200" dirty="0" smtClean="0"/>
              <a:t>Life of virtue and piety – call to the spiritual life – realization of his destiny – university and the mother – voice of nature and the bather’s calls – epiphany at </a:t>
            </a:r>
            <a:r>
              <a:rPr lang="en-US" sz="3200" dirty="0" err="1" smtClean="0"/>
              <a:t>Dollymount</a:t>
            </a:r>
            <a:r>
              <a:rPr lang="en-US" sz="3200" dirty="0" smtClean="0"/>
              <a:t> beach </a:t>
            </a:r>
            <a:endParaRPr lang="en-US" sz="3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143000"/>
            <a:ext cx="7851648" cy="685800"/>
          </a:xfrm>
        </p:spPr>
        <p:txBody>
          <a:bodyPr>
            <a:normAutofit fontScale="90000"/>
          </a:bodyPr>
          <a:lstStyle/>
          <a:p>
            <a:pPr algn="l"/>
            <a:r>
              <a:rPr lang="en-US" dirty="0" smtClean="0"/>
              <a:t>The mother and the voices of the bathers </a:t>
            </a:r>
            <a:endParaRPr lang="en-US" dirty="0"/>
          </a:p>
        </p:txBody>
      </p:sp>
      <p:sp>
        <p:nvSpPr>
          <p:cNvPr id="3" name="Subtitle 2"/>
          <p:cNvSpPr>
            <a:spLocks noGrp="1"/>
          </p:cNvSpPr>
          <p:nvPr>
            <p:ph type="subTitle" idx="1"/>
          </p:nvPr>
        </p:nvSpPr>
        <p:spPr>
          <a:xfrm>
            <a:off x="533400" y="1905000"/>
            <a:ext cx="7854696" cy="4038600"/>
          </a:xfrm>
        </p:spPr>
        <p:txBody>
          <a:bodyPr>
            <a:normAutofit fontScale="85000" lnSpcReduction="20000"/>
          </a:bodyPr>
          <a:lstStyle/>
          <a:p>
            <a:pPr algn="l"/>
            <a:r>
              <a:rPr lang="en-US" sz="3200" dirty="0" smtClean="0"/>
              <a:t>Stephen decides to go to the university instead of becoming a priest. But why?</a:t>
            </a:r>
          </a:p>
          <a:p>
            <a:pPr algn="l"/>
            <a:r>
              <a:rPr lang="en-US" sz="3200" dirty="0" smtClean="0"/>
              <a:t>Mother silent – disloyalty – a dim antagonism -  a noiseless sundering of their lives</a:t>
            </a:r>
          </a:p>
          <a:p>
            <a:pPr algn="l"/>
            <a:r>
              <a:rPr lang="en-US" sz="3200" dirty="0" smtClean="0"/>
              <a:t>The </a:t>
            </a:r>
            <a:r>
              <a:rPr lang="en-US" sz="3200" dirty="0" err="1" smtClean="0"/>
              <a:t>Dedalus</a:t>
            </a:r>
            <a:r>
              <a:rPr lang="en-US" sz="3200" dirty="0" smtClean="0"/>
              <a:t>; </a:t>
            </a:r>
            <a:r>
              <a:rPr lang="en-US" sz="3200" dirty="0" err="1" smtClean="0"/>
              <a:t>Bous</a:t>
            </a:r>
            <a:r>
              <a:rPr lang="en-US" sz="3200" dirty="0" smtClean="0"/>
              <a:t> </a:t>
            </a:r>
            <a:r>
              <a:rPr lang="en-US" sz="3200" dirty="0" err="1" smtClean="0"/>
              <a:t>Stephanoumenos</a:t>
            </a:r>
            <a:r>
              <a:rPr lang="en-US" sz="3200" dirty="0" smtClean="0"/>
              <a:t>! </a:t>
            </a:r>
            <a:r>
              <a:rPr lang="en-US" sz="3200" dirty="0" err="1" smtClean="0"/>
              <a:t>Bous</a:t>
            </a:r>
            <a:r>
              <a:rPr lang="en-US" sz="3200" dirty="0" smtClean="0"/>
              <a:t> </a:t>
            </a:r>
            <a:r>
              <a:rPr lang="en-US" sz="3200" dirty="0" err="1" smtClean="0"/>
              <a:t>Stephaneforos</a:t>
            </a:r>
            <a:r>
              <a:rPr lang="en-US" sz="3200" dirty="0" smtClean="0"/>
              <a:t>! – ox or bull sacrifice.</a:t>
            </a:r>
          </a:p>
          <a:p>
            <a:pPr algn="l"/>
            <a:r>
              <a:rPr lang="en-US" sz="3200" dirty="0" smtClean="0"/>
              <a:t>The </a:t>
            </a:r>
            <a:r>
              <a:rPr lang="en-US" sz="3200" dirty="0" err="1" smtClean="0"/>
              <a:t>hawklike</a:t>
            </a:r>
            <a:r>
              <a:rPr lang="en-US" sz="3200" dirty="0" smtClean="0"/>
              <a:t> man flying sunward – artificer – a prophesy of his destiny – delivered of incertitude </a:t>
            </a:r>
          </a:p>
          <a:p>
            <a:pPr algn="l"/>
            <a:r>
              <a:rPr lang="en-US" sz="3200" dirty="0" smtClean="0"/>
              <a:t>Icarus imagery referring to the ambitions of Stephen </a:t>
            </a:r>
            <a:r>
              <a:rPr lang="en-US" sz="3200" dirty="0" err="1" smtClean="0"/>
              <a:t>Dedalus</a:t>
            </a:r>
            <a:r>
              <a:rPr lang="en-US" sz="3200" dirty="0" smtClean="0"/>
              <a:t> – o, cripes, I’m </a:t>
            </a:r>
            <a:r>
              <a:rPr lang="en-US" sz="3200" dirty="0" err="1" smtClean="0"/>
              <a:t>drownded</a:t>
            </a:r>
            <a:r>
              <a:rPr lang="en-US" sz="3200" dirty="0" smtClean="0"/>
              <a:t>!</a:t>
            </a:r>
            <a:endParaRPr lang="en-US" sz="3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Epiphany</a:t>
            </a:r>
            <a:endParaRPr lang="en-US" dirty="0"/>
          </a:p>
        </p:txBody>
      </p:sp>
      <p:sp>
        <p:nvSpPr>
          <p:cNvPr id="3" name="Content Placeholder 2"/>
          <p:cNvSpPr>
            <a:spLocks noGrp="1"/>
          </p:cNvSpPr>
          <p:nvPr>
            <p:ph idx="1"/>
          </p:nvPr>
        </p:nvSpPr>
        <p:spPr/>
        <p:txBody>
          <a:bodyPr>
            <a:normAutofit lnSpcReduction="10000"/>
          </a:bodyPr>
          <a:lstStyle/>
          <a:p>
            <a:r>
              <a:rPr lang="en-US" dirty="0" smtClean="0"/>
              <a:t>Epiphany – literally meaning “a manifestation, a shining forth” </a:t>
            </a:r>
          </a:p>
          <a:p>
            <a:r>
              <a:rPr lang="en-US" dirty="0" smtClean="0"/>
              <a:t>Epiphany is a term which was first used in a religious context – the sudden realization that Christ is the son of god. </a:t>
            </a:r>
          </a:p>
          <a:p>
            <a:r>
              <a:rPr lang="en-US" dirty="0" err="1" smtClean="0"/>
              <a:t>Joycean</a:t>
            </a:r>
            <a:r>
              <a:rPr lang="en-US" dirty="0" smtClean="0"/>
              <a:t> </a:t>
            </a:r>
            <a:r>
              <a:rPr lang="en-US" dirty="0"/>
              <a:t>epiphany – secular - "a sudden spiritual manifestation, whether from some object, scene, event, or memorable phase of the mind — the manifestation being out of proportion to the significance or strictly logical relevance of whatever produces it."</a:t>
            </a:r>
          </a:p>
        </p:txBody>
      </p:sp>
    </p:spTree>
    <p:extLst>
      <p:ext uri="{BB962C8B-B14F-4D97-AF65-F5344CB8AC3E}">
        <p14:creationId xmlns:p14="http://schemas.microsoft.com/office/powerpoint/2010/main" val="3057039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Epiphany </a:t>
            </a:r>
            <a:r>
              <a:rPr lang="en-US" dirty="0" err="1" smtClean="0"/>
              <a:t>Cont</a:t>
            </a:r>
            <a:r>
              <a:rPr lang="en-US" dirty="0" smtClean="0"/>
              <a:t>…</a:t>
            </a:r>
            <a:endParaRPr lang="en-US" dirty="0"/>
          </a:p>
        </p:txBody>
      </p:sp>
      <p:sp>
        <p:nvSpPr>
          <p:cNvPr id="3" name="Content Placeholder 2"/>
          <p:cNvSpPr>
            <a:spLocks noGrp="1"/>
          </p:cNvSpPr>
          <p:nvPr>
            <p:ph idx="1"/>
          </p:nvPr>
        </p:nvSpPr>
        <p:spPr/>
        <p:txBody>
          <a:bodyPr/>
          <a:lstStyle/>
          <a:p>
            <a:r>
              <a:rPr lang="en-US" dirty="0" smtClean="0"/>
              <a:t>Similar concepts were used by Romantic Poets – Wordsworth’s spots of time or Shelley image of fading coal</a:t>
            </a:r>
          </a:p>
          <a:p>
            <a:r>
              <a:rPr lang="en-US" dirty="0" smtClean="0"/>
              <a:t>These moments of insight and realization are most delicate and evanescent of moments.</a:t>
            </a:r>
          </a:p>
          <a:p>
            <a:r>
              <a:rPr lang="en-US" dirty="0" smtClean="0"/>
              <a:t>Major epiphany in the novel occurs at the end of this chapter </a:t>
            </a:r>
          </a:p>
          <a:p>
            <a:r>
              <a:rPr lang="en-US" dirty="0" smtClean="0"/>
              <a:t>See next slide …</a:t>
            </a:r>
            <a:endParaRPr lang="en-US" dirty="0"/>
          </a:p>
        </p:txBody>
      </p:sp>
    </p:spTree>
    <p:extLst>
      <p:ext uri="{BB962C8B-B14F-4D97-AF65-F5344CB8AC3E}">
        <p14:creationId xmlns:p14="http://schemas.microsoft.com/office/powerpoint/2010/main" val="19125280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Epiphany of the </a:t>
            </a:r>
            <a:r>
              <a:rPr lang="en-US" dirty="0" err="1" smtClean="0"/>
              <a:t>birdgirl</a:t>
            </a:r>
            <a:endParaRPr lang="en-US" dirty="0"/>
          </a:p>
        </p:txBody>
      </p:sp>
      <p:sp>
        <p:nvSpPr>
          <p:cNvPr id="3" name="Content Placeholder 2"/>
          <p:cNvSpPr>
            <a:spLocks noGrp="1"/>
          </p:cNvSpPr>
          <p:nvPr>
            <p:ph idx="1"/>
          </p:nvPr>
        </p:nvSpPr>
        <p:spPr>
          <a:xfrm>
            <a:off x="477672" y="1837989"/>
            <a:ext cx="8229600" cy="4389120"/>
          </a:xfrm>
        </p:spPr>
        <p:txBody>
          <a:bodyPr/>
          <a:lstStyle/>
          <a:p>
            <a:r>
              <a:rPr lang="en-US" dirty="0" smtClean="0"/>
              <a:t>Highest and the most powerful epiphany evoked by a birdlike (crane like) girl at the </a:t>
            </a:r>
            <a:r>
              <a:rPr lang="en-US" dirty="0" err="1" smtClean="0"/>
              <a:t>Dollymount</a:t>
            </a:r>
            <a:r>
              <a:rPr lang="en-US" dirty="0" smtClean="0"/>
              <a:t> beach</a:t>
            </a:r>
          </a:p>
          <a:p>
            <a:r>
              <a:rPr lang="en-US" dirty="0" smtClean="0"/>
              <a:t>The girl symbolizes the realm of error, chances – a symbol of the chaos of earthly life as opposed to the dead certitudes of the altar (church)</a:t>
            </a:r>
          </a:p>
          <a:p>
            <a:r>
              <a:rPr lang="en-US" dirty="0" smtClean="0"/>
              <a:t>Stephen </a:t>
            </a:r>
            <a:r>
              <a:rPr lang="en-US" dirty="0" err="1"/>
              <a:t>D</a:t>
            </a:r>
            <a:r>
              <a:rPr lang="en-US" dirty="0" err="1" smtClean="0"/>
              <a:t>edalus</a:t>
            </a:r>
            <a:r>
              <a:rPr lang="en-US" dirty="0" smtClean="0"/>
              <a:t> understands that sin and fear are better spiritual stimulants for the poet’s imagination than are virtue and piety </a:t>
            </a:r>
          </a:p>
          <a:p>
            <a:r>
              <a:rPr lang="en-US" dirty="0" smtClean="0"/>
              <a:t>“to live, to err, to fall, to triumph, to recreate life out of life”</a:t>
            </a:r>
            <a:endParaRPr lang="en-US" dirty="0"/>
          </a:p>
        </p:txBody>
      </p:sp>
    </p:spTree>
    <p:extLst>
      <p:ext uri="{BB962C8B-B14F-4D97-AF65-F5344CB8AC3E}">
        <p14:creationId xmlns:p14="http://schemas.microsoft.com/office/powerpoint/2010/main" val="30655363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normAutofit lnSpcReduction="10000"/>
          </a:bodyPr>
          <a:lstStyle/>
          <a:p>
            <a:r>
              <a:rPr lang="en-US" dirty="0" smtClean="0"/>
              <a:t>All the negative connotations associated with birds in the previous chapters turn positive in this chapter.</a:t>
            </a:r>
          </a:p>
          <a:p>
            <a:r>
              <a:rPr lang="en-US" dirty="0" smtClean="0"/>
              <a:t>1</a:t>
            </a:r>
            <a:r>
              <a:rPr lang="en-US" baseline="30000" dirty="0" smtClean="0"/>
              <a:t>st</a:t>
            </a:r>
            <a:r>
              <a:rPr lang="en-US" dirty="0" smtClean="0"/>
              <a:t> chapter – a reference to eagles symbolizing punishment; the football was like a heavy bird symbolizing physical weakness</a:t>
            </a:r>
          </a:p>
          <a:p>
            <a:r>
              <a:rPr lang="en-US" dirty="0" smtClean="0"/>
              <a:t>2</a:t>
            </a:r>
            <a:r>
              <a:rPr lang="en-US" baseline="30000" dirty="0" smtClean="0"/>
              <a:t>nd</a:t>
            </a:r>
            <a:r>
              <a:rPr lang="en-US" dirty="0" smtClean="0"/>
              <a:t> chapter – Heron (one of Stephen’s classmates) – symbolizes accusation and punishment </a:t>
            </a:r>
          </a:p>
          <a:p>
            <a:r>
              <a:rPr lang="en-US" dirty="0" smtClean="0"/>
              <a:t>In this chapter the bird image is remade into an image of beauty and of his destiny; it symbolizes freedom and release, active and self-defining rather than passive.</a:t>
            </a:r>
            <a:endParaRPr lang="en-US" dirty="0"/>
          </a:p>
        </p:txBody>
      </p:sp>
    </p:spTree>
    <p:extLst>
      <p:ext uri="{BB962C8B-B14F-4D97-AF65-F5344CB8AC3E}">
        <p14:creationId xmlns:p14="http://schemas.microsoft.com/office/powerpoint/2010/main" val="47804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914400"/>
            <a:ext cx="8229600" cy="5638800"/>
          </a:xfrm>
        </p:spPr>
        <p:txBody>
          <a:bodyPr>
            <a:normAutofit/>
          </a:bodyPr>
          <a:lstStyle/>
          <a:p>
            <a:pPr algn="l">
              <a:buFont typeface="Arial" pitchFamily="34" charset="0"/>
              <a:buChar char="•"/>
            </a:pPr>
            <a:r>
              <a:rPr lang="en-US" sz="4000" dirty="0" smtClean="0">
                <a:effectLst/>
              </a:rPr>
              <a:t>Attempting to transform himself into a hero of the early church – his namesake – St. Stephen</a:t>
            </a:r>
            <a:br>
              <a:rPr lang="en-US" sz="4000" dirty="0" smtClean="0">
                <a:effectLst/>
              </a:rPr>
            </a:br>
            <a:r>
              <a:rPr lang="en-US" sz="4000" dirty="0" smtClean="0">
                <a:effectLst/>
              </a:rPr>
              <a:t>“heroic offering of its every moment of thought or action” (159)</a:t>
            </a:r>
            <a:br>
              <a:rPr lang="en-US" sz="4000" dirty="0" smtClean="0">
                <a:effectLst/>
              </a:rPr>
            </a:br>
            <a:r>
              <a:rPr lang="en-US" sz="4000" dirty="0" smtClean="0">
                <a:effectLst/>
              </a:rPr>
              <a:t>“life became a divine gift for every moment and sensation of which … his soul should praise and thank the giver …” (162)</a:t>
            </a:r>
            <a:endParaRPr lang="en-US" sz="4000" dirty="0">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143000"/>
            <a:ext cx="7851648" cy="1447800"/>
          </a:xfrm>
        </p:spPr>
        <p:txBody>
          <a:bodyPr>
            <a:normAutofit fontScale="90000"/>
          </a:bodyPr>
          <a:lstStyle/>
          <a:p>
            <a:pPr algn="l"/>
            <a:r>
              <a:rPr lang="en-US" dirty="0" smtClean="0"/>
              <a:t>Mortification of senses to repent for his sinful past </a:t>
            </a:r>
            <a:endParaRPr lang="en-US" dirty="0"/>
          </a:p>
        </p:txBody>
      </p:sp>
      <p:sp>
        <p:nvSpPr>
          <p:cNvPr id="3" name="Subtitle 2"/>
          <p:cNvSpPr>
            <a:spLocks noGrp="1"/>
          </p:cNvSpPr>
          <p:nvPr>
            <p:ph type="subTitle" idx="1"/>
          </p:nvPr>
        </p:nvSpPr>
        <p:spPr>
          <a:xfrm>
            <a:off x="533400" y="2514600"/>
            <a:ext cx="7854696" cy="3429000"/>
          </a:xfrm>
        </p:spPr>
        <p:txBody>
          <a:bodyPr>
            <a:normAutofit fontScale="77500" lnSpcReduction="20000"/>
          </a:bodyPr>
          <a:lstStyle/>
          <a:p>
            <a:pPr algn="l"/>
            <a:r>
              <a:rPr lang="en-US" sz="3200" dirty="0" smtClean="0"/>
              <a:t>Strips words of all </a:t>
            </a:r>
            <a:r>
              <a:rPr lang="en-US" sz="3200" dirty="0" err="1" smtClean="0"/>
              <a:t>colour</a:t>
            </a:r>
            <a:r>
              <a:rPr lang="en-US" sz="3200" dirty="0" smtClean="0"/>
              <a:t> and </a:t>
            </a:r>
            <a:r>
              <a:rPr lang="en-US" sz="3200" dirty="0" err="1" smtClean="0"/>
              <a:t>odour</a:t>
            </a:r>
            <a:r>
              <a:rPr lang="en-US" sz="3200" dirty="0" smtClean="0"/>
              <a:t> and all sensual referents  - the rosary becomes </a:t>
            </a:r>
            <a:r>
              <a:rPr lang="en-US" sz="3200" dirty="0" err="1" smtClean="0"/>
              <a:t>hueless</a:t>
            </a:r>
            <a:r>
              <a:rPr lang="en-US" sz="3200" dirty="0" smtClean="0"/>
              <a:t> and </a:t>
            </a:r>
            <a:r>
              <a:rPr lang="en-US" sz="3200" dirty="0" err="1" smtClean="0"/>
              <a:t>odourless</a:t>
            </a:r>
            <a:r>
              <a:rPr lang="en-US" sz="3200" dirty="0" smtClean="0"/>
              <a:t> and stripped of any kind of sexual/sensual connotations </a:t>
            </a:r>
          </a:p>
          <a:p>
            <a:pPr algn="l"/>
            <a:r>
              <a:rPr lang="en-US" sz="3200" dirty="0" smtClean="0"/>
              <a:t>Subjugate, control and tortures his senses – sense of sight – walks with downcast eyes, deliberately does not look into the eyes of women</a:t>
            </a:r>
          </a:p>
          <a:p>
            <a:pPr algn="l"/>
            <a:r>
              <a:rPr lang="en-US" sz="3200" dirty="0" smtClean="0"/>
              <a:t>Sense of hearing – stopped singing and whistling; deliberately listened to noises that irritated him – sharpening of knives, brushing carpet, gathering cinders on the </a:t>
            </a:r>
            <a:r>
              <a:rPr lang="en-US" sz="3200" dirty="0" err="1" smtClean="0"/>
              <a:t>fireshovel</a:t>
            </a:r>
            <a:endParaRPr lang="en-US" sz="3200" dirty="0" smtClean="0"/>
          </a:p>
          <a:p>
            <a:pPr algn="l"/>
            <a:endParaRPr lang="en-US" sz="3200" dirty="0" smtClean="0"/>
          </a:p>
          <a:p>
            <a:pPr algn="l"/>
            <a:endParaRPr lang="en-US" sz="3200" dirty="0" smtClean="0"/>
          </a:p>
          <a:p>
            <a:pPr algn="l"/>
            <a:endParaRPr lang="en-US" sz="3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143000"/>
            <a:ext cx="7851648" cy="914400"/>
          </a:xfrm>
        </p:spPr>
        <p:txBody>
          <a:bodyPr>
            <a:normAutofit/>
          </a:bodyPr>
          <a:lstStyle/>
          <a:p>
            <a:pPr algn="l"/>
            <a:r>
              <a:rPr lang="en-US" dirty="0" smtClean="0"/>
              <a:t>Cont.</a:t>
            </a:r>
            <a:endParaRPr lang="en-US" dirty="0"/>
          </a:p>
        </p:txBody>
      </p:sp>
      <p:sp>
        <p:nvSpPr>
          <p:cNvPr id="3" name="Subtitle 2"/>
          <p:cNvSpPr>
            <a:spLocks noGrp="1"/>
          </p:cNvSpPr>
          <p:nvPr>
            <p:ph type="subTitle" idx="1"/>
          </p:nvPr>
        </p:nvSpPr>
        <p:spPr>
          <a:xfrm>
            <a:off x="533400" y="1981200"/>
            <a:ext cx="7854696" cy="3962400"/>
          </a:xfrm>
        </p:spPr>
        <p:txBody>
          <a:bodyPr>
            <a:normAutofit fontScale="92500"/>
          </a:bodyPr>
          <a:lstStyle/>
          <a:p>
            <a:pPr algn="l"/>
            <a:r>
              <a:rPr lang="en-US" sz="3200" dirty="0" smtClean="0"/>
              <a:t>Sense of smell – disliked stale fishy stink like longstanding urine – subjected himself to it. </a:t>
            </a:r>
          </a:p>
          <a:p>
            <a:pPr algn="l"/>
            <a:r>
              <a:rPr lang="en-US" sz="3200" dirty="0" smtClean="0"/>
              <a:t>Sense of taste – observed fasts – distracted his mind from the taste of food</a:t>
            </a:r>
          </a:p>
          <a:p>
            <a:pPr algn="l"/>
            <a:r>
              <a:rPr lang="en-US" sz="3200" dirty="0" smtClean="0"/>
              <a:t>Sense of touch – sat in the most uncomfortable positions, never changed his sleeping position suffered every itch and pain, </a:t>
            </a:r>
            <a:r>
              <a:rPr lang="en-US" sz="3200" dirty="0" err="1" smtClean="0"/>
              <a:t>undried</a:t>
            </a:r>
            <a:r>
              <a:rPr lang="en-US" sz="3200" dirty="0" smtClean="0"/>
              <a:t> face and neck so that the air might sting him</a:t>
            </a:r>
            <a:endParaRPr lang="en-US" sz="3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143000"/>
            <a:ext cx="7851648" cy="685800"/>
          </a:xfrm>
        </p:spPr>
        <p:txBody>
          <a:bodyPr>
            <a:normAutofit fontScale="90000"/>
          </a:bodyPr>
          <a:lstStyle/>
          <a:p>
            <a:pPr algn="l"/>
            <a:r>
              <a:rPr lang="en-US" dirty="0" smtClean="0"/>
              <a:t>Cont. </a:t>
            </a:r>
            <a:endParaRPr lang="en-US" dirty="0"/>
          </a:p>
        </p:txBody>
      </p:sp>
      <p:sp>
        <p:nvSpPr>
          <p:cNvPr id="3" name="Subtitle 2"/>
          <p:cNvSpPr>
            <a:spLocks noGrp="1"/>
          </p:cNvSpPr>
          <p:nvPr>
            <p:ph type="subTitle" idx="1"/>
          </p:nvPr>
        </p:nvSpPr>
        <p:spPr>
          <a:xfrm>
            <a:off x="533400" y="1828800"/>
            <a:ext cx="7854696" cy="4114800"/>
          </a:xfrm>
        </p:spPr>
        <p:txBody>
          <a:bodyPr>
            <a:normAutofit fontScale="92500" lnSpcReduction="20000"/>
          </a:bodyPr>
          <a:lstStyle/>
          <a:p>
            <a:pPr algn="l"/>
            <a:r>
              <a:rPr lang="en-US" sz="3200" dirty="0" smtClean="0"/>
              <a:t>Trivial anger and irritation </a:t>
            </a:r>
          </a:p>
          <a:p>
            <a:pPr algn="l"/>
            <a:r>
              <a:rPr lang="en-US" sz="3200" dirty="0" smtClean="0"/>
              <a:t>Constant failure to become part of the main-stream of life (“the common tide of other lives”) -  a sense of spiritual dryness – birth of doubts</a:t>
            </a:r>
          </a:p>
          <a:p>
            <a:pPr algn="l"/>
            <a:r>
              <a:rPr lang="en-US" sz="3200" dirty="0" smtClean="0"/>
              <a:t>“a grave and ordered and passionless life”</a:t>
            </a:r>
          </a:p>
          <a:p>
            <a:pPr algn="l"/>
            <a:r>
              <a:rPr lang="en-US" sz="3200" dirty="0" smtClean="0"/>
              <a:t>Troubled by the voices of the flesh – sense of power – “he could by a single act of consent, in a moment of thought, undo all that he had done” – losing grace – frequent and violent temptations </a:t>
            </a:r>
            <a:endParaRPr lang="en-US" sz="3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143000"/>
            <a:ext cx="7851648" cy="685800"/>
          </a:xfrm>
        </p:spPr>
        <p:txBody>
          <a:bodyPr>
            <a:normAutofit fontScale="90000"/>
          </a:bodyPr>
          <a:lstStyle/>
          <a:p>
            <a:pPr algn="l"/>
            <a:r>
              <a:rPr lang="en-US" dirty="0" smtClean="0"/>
              <a:t>The scene with the Director and its aftermath </a:t>
            </a:r>
            <a:endParaRPr lang="en-US" dirty="0"/>
          </a:p>
        </p:txBody>
      </p:sp>
      <p:sp>
        <p:nvSpPr>
          <p:cNvPr id="3" name="Subtitle 2"/>
          <p:cNvSpPr>
            <a:spLocks noGrp="1"/>
          </p:cNvSpPr>
          <p:nvPr>
            <p:ph type="subTitle" idx="1"/>
          </p:nvPr>
        </p:nvSpPr>
        <p:spPr>
          <a:xfrm>
            <a:off x="533400" y="1905000"/>
            <a:ext cx="7854696" cy="4038600"/>
          </a:xfrm>
        </p:spPr>
        <p:txBody>
          <a:bodyPr>
            <a:normAutofit fontScale="85000" lnSpcReduction="10000"/>
          </a:bodyPr>
          <a:lstStyle/>
          <a:p>
            <a:pPr algn="l"/>
            <a:r>
              <a:rPr lang="en-US" sz="3200" dirty="0" smtClean="0"/>
              <a:t>A reference to the dress of the capuchin monks – an order of priest – Les </a:t>
            </a:r>
            <a:r>
              <a:rPr lang="en-US" sz="3200" dirty="0" err="1" smtClean="0"/>
              <a:t>Jupes</a:t>
            </a:r>
            <a:r>
              <a:rPr lang="en-US" sz="3200" dirty="0" smtClean="0"/>
              <a:t> (skirt) – like articles of clothes that women wear – Stephen blushes because they remind him of sin</a:t>
            </a:r>
          </a:p>
          <a:p>
            <a:pPr algn="l"/>
            <a:r>
              <a:rPr lang="en-US" sz="3200" dirty="0" smtClean="0"/>
              <a:t>The power of the priest – 171</a:t>
            </a:r>
          </a:p>
          <a:p>
            <a:pPr algn="l"/>
            <a:r>
              <a:rPr lang="en-US" sz="3200" dirty="0" smtClean="0"/>
              <a:t>receptacle of “secret knowledge and secret power”</a:t>
            </a:r>
          </a:p>
          <a:p>
            <a:pPr algn="l"/>
            <a:r>
              <a:rPr lang="en-US" sz="3200" dirty="0" smtClean="0"/>
              <a:t>“a grave and ordered and passionless life” – “the chill and order of the life repelled him” – Reverend Stephen </a:t>
            </a:r>
            <a:r>
              <a:rPr lang="en-US" sz="3200" dirty="0" err="1" smtClean="0"/>
              <a:t>Dedalus</a:t>
            </a:r>
            <a:r>
              <a:rPr lang="en-US" sz="3200" dirty="0" smtClean="0"/>
              <a:t>, S.J. (society of Jesus)</a:t>
            </a:r>
          </a:p>
          <a:p>
            <a:pPr algn="l"/>
            <a:endParaRPr lang="en-US" sz="3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143000"/>
            <a:ext cx="7851648" cy="685800"/>
          </a:xfrm>
        </p:spPr>
        <p:txBody>
          <a:bodyPr>
            <a:normAutofit fontScale="90000"/>
          </a:bodyPr>
          <a:lstStyle/>
          <a:p>
            <a:pPr algn="l"/>
            <a:r>
              <a:rPr lang="en-US" dirty="0" smtClean="0"/>
              <a:t>Cont.</a:t>
            </a:r>
            <a:endParaRPr lang="en-US" dirty="0"/>
          </a:p>
        </p:txBody>
      </p:sp>
      <p:sp>
        <p:nvSpPr>
          <p:cNvPr id="3" name="Subtitle 2"/>
          <p:cNvSpPr>
            <a:spLocks noGrp="1"/>
          </p:cNvSpPr>
          <p:nvPr>
            <p:ph type="subTitle" idx="1"/>
          </p:nvPr>
        </p:nvSpPr>
        <p:spPr>
          <a:xfrm>
            <a:off x="533400" y="1905000"/>
            <a:ext cx="7854696" cy="4038600"/>
          </a:xfrm>
        </p:spPr>
        <p:txBody>
          <a:bodyPr>
            <a:normAutofit fontScale="92500"/>
          </a:bodyPr>
          <a:lstStyle/>
          <a:p>
            <a:pPr algn="l"/>
            <a:r>
              <a:rPr lang="en-US" sz="3200" dirty="0" smtClean="0"/>
              <a:t>His destiny was to be elusive of social or religious orders… he was destined to learn his own wisdom apart from others or to learn the wisdom of others himself wandering through the snares of the world”</a:t>
            </a:r>
          </a:p>
          <a:p>
            <a:pPr algn="l"/>
            <a:r>
              <a:rPr lang="en-US" sz="3200" dirty="0" smtClean="0"/>
              <a:t>“the snares of this world …about to fall” 175</a:t>
            </a:r>
          </a:p>
          <a:p>
            <a:pPr algn="l"/>
            <a:r>
              <a:rPr lang="en-US" sz="3200" dirty="0" smtClean="0"/>
              <a:t>The disorder, the misrule and confusion of his father’s house – the stagnation of the house</a:t>
            </a:r>
            <a:endParaRPr lang="en-US" sz="3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90600" y="152400"/>
            <a:ext cx="7696200" cy="1219200"/>
          </a:xfrm>
        </p:spPr>
        <p:txBody>
          <a:bodyPr>
            <a:normAutofit fontScale="90000"/>
          </a:bodyPr>
          <a:lstStyle/>
          <a:p>
            <a:r>
              <a:rPr lang="en-US" dirty="0" smtClean="0"/>
              <a:t>Labyrinth and the falling Icarus who flew too close to the sun</a:t>
            </a:r>
            <a:endParaRPr lang="en-US" dirty="0"/>
          </a:p>
        </p:txBody>
      </p:sp>
      <p:pic>
        <p:nvPicPr>
          <p:cNvPr id="6" name="Content Placeholder 5" descr="download.jpg"/>
          <p:cNvPicPr>
            <a:picLocks noGrp="1" noChangeAspect="1"/>
          </p:cNvPicPr>
          <p:nvPr>
            <p:ph idx="1"/>
          </p:nvPr>
        </p:nvPicPr>
        <p:blipFill>
          <a:blip r:embed="rId2"/>
          <a:stretch>
            <a:fillRect/>
          </a:stretch>
        </p:blipFill>
        <p:spPr>
          <a:xfrm>
            <a:off x="990600" y="1981200"/>
            <a:ext cx="7620000" cy="4114799"/>
          </a:xfr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Pieter </a:t>
            </a:r>
            <a:r>
              <a:rPr lang="en-US" dirty="0" err="1" smtClean="0"/>
              <a:t>Bruegel</a:t>
            </a:r>
            <a:r>
              <a:rPr lang="en-US" dirty="0" smtClean="0"/>
              <a:t> – landscape with the fall of Icarus (described in Auden’s </a:t>
            </a:r>
            <a:r>
              <a:rPr lang="en-US" dirty="0" err="1" smtClean="0"/>
              <a:t>Musee</a:t>
            </a:r>
            <a:r>
              <a:rPr lang="en-US" dirty="0" smtClean="0"/>
              <a:t> des beaux-Arts)</a:t>
            </a:r>
            <a:endParaRPr lang="en-US" dirty="0"/>
          </a:p>
        </p:txBody>
      </p:sp>
      <p:pic>
        <p:nvPicPr>
          <p:cNvPr id="6" name="Content Placeholder 5" descr="640px-Bruegel,_Pieter_de_Oude_-_De_val_van_icarus_-_hi_res.jpg"/>
          <p:cNvPicPr>
            <a:picLocks noGrp="1" noChangeAspect="1"/>
          </p:cNvPicPr>
          <p:nvPr>
            <p:ph idx="1"/>
          </p:nvPr>
        </p:nvPicPr>
        <p:blipFill>
          <a:blip r:embed="rId2"/>
          <a:stretch>
            <a:fillRect/>
          </a:stretch>
        </p:blipFill>
        <p:spPr>
          <a:xfrm>
            <a:off x="609600" y="2057400"/>
            <a:ext cx="8077200" cy="4419600"/>
          </a:xfr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171</TotalTime>
  <Words>899</Words>
  <Application>Microsoft Office PowerPoint</Application>
  <PresentationFormat>On-screen Show (4:3)</PresentationFormat>
  <Paragraphs>53</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Constantia</vt:lpstr>
      <vt:lpstr>Wingdings 2</vt:lpstr>
      <vt:lpstr>Flow</vt:lpstr>
      <vt:lpstr>Chapter IV - A Portrait of the Artist as a Young Man </vt:lpstr>
      <vt:lpstr>Attempting to transform himself into a hero of the early church – his namesake – St. Stephen “heroic offering of its every moment of thought or action” (159) “life became a divine gift for every moment and sensation of which … his soul should praise and thank the giver …” (162)</vt:lpstr>
      <vt:lpstr>Mortification of senses to repent for his sinful past </vt:lpstr>
      <vt:lpstr>Cont.</vt:lpstr>
      <vt:lpstr>Cont. </vt:lpstr>
      <vt:lpstr>The scene with the Director and its aftermath </vt:lpstr>
      <vt:lpstr>Cont.</vt:lpstr>
      <vt:lpstr>Labyrinth and the falling Icarus who flew too close to the sun</vt:lpstr>
      <vt:lpstr>Pieter Bruegel – landscape with the fall of Icarus (described in Auden’s Musee des beaux-Arts)</vt:lpstr>
      <vt:lpstr>The mother and the voices of the bathers </vt:lpstr>
      <vt:lpstr>Epiphany</vt:lpstr>
      <vt:lpstr>Epiphany Cont…</vt:lpstr>
      <vt:lpstr>Epiphany of the birdgirl</vt:lpstr>
      <vt:lpstr>Cont.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IV - A Portrait of the Artist as a Young Man </dc:title>
  <dc:creator>HK-Eng-PC</dc:creator>
  <cp:lastModifiedBy>acer</cp:lastModifiedBy>
  <cp:revision>26</cp:revision>
  <dcterms:created xsi:type="dcterms:W3CDTF">2006-08-16T00:00:00Z</dcterms:created>
  <dcterms:modified xsi:type="dcterms:W3CDTF">2020-04-23T08:22:28Z</dcterms:modified>
</cp:coreProperties>
</file>