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3" r:id="rId7"/>
    <p:sldId id="264" r:id="rId8"/>
    <p:sldId id="265"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7927586D-F7F6-4D18-8008-E5812A028BF2}" type="datetimeFigureOut">
              <a:rPr lang="en-US" smtClean="0"/>
              <a:t>4/6/2020</a:t>
            </a:fld>
            <a:endParaRPr lang="en-IN"/>
          </a:p>
        </p:txBody>
      </p:sp>
      <p:sp>
        <p:nvSpPr>
          <p:cNvPr id="20" name="Footer Placeholder 19"/>
          <p:cNvSpPr>
            <a:spLocks noGrp="1"/>
          </p:cNvSpPr>
          <p:nvPr>
            <p:ph type="ftr" sz="quarter" idx="11"/>
          </p:nvPr>
        </p:nvSpPr>
        <p:spPr/>
        <p:txBody>
          <a:bodyPr/>
          <a:lstStyle>
            <a:extLst/>
          </a:lstStyle>
          <a:p>
            <a:endParaRPr lang="en-IN"/>
          </a:p>
        </p:txBody>
      </p:sp>
      <p:sp>
        <p:nvSpPr>
          <p:cNvPr id="10" name="Slide Number Placeholder 9"/>
          <p:cNvSpPr>
            <a:spLocks noGrp="1"/>
          </p:cNvSpPr>
          <p:nvPr>
            <p:ph type="sldNum" sz="quarter" idx="12"/>
          </p:nvPr>
        </p:nvSpPr>
        <p:spPr/>
        <p:txBody>
          <a:bodyPr/>
          <a:lstStyle>
            <a:extLst/>
          </a:lstStyle>
          <a:p>
            <a:fld id="{0CFE1792-63AD-4445-A9B7-94C7761B986F}" type="slidenum">
              <a:rPr lang="en-IN" smtClean="0"/>
              <a:t>‹#›</a:t>
            </a:fld>
            <a:endParaRPr lang="en-IN"/>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927586D-F7F6-4D18-8008-E5812A028BF2}" type="datetimeFigureOut">
              <a:rPr lang="en-US" smtClean="0"/>
              <a:t>4/6/2020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CFE1792-63AD-4445-A9B7-94C7761B986F}"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927586D-F7F6-4D18-8008-E5812A028BF2}" type="datetimeFigureOut">
              <a:rPr lang="en-US" smtClean="0"/>
              <a:t>4/6/2020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CFE1792-63AD-4445-A9B7-94C7761B986F}"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927586D-F7F6-4D18-8008-E5812A028BF2}" type="datetimeFigureOut">
              <a:rPr lang="en-US" smtClean="0"/>
              <a:t>4/6/2020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CFE1792-63AD-4445-A9B7-94C7761B986F}"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927586D-F7F6-4D18-8008-E5812A028BF2}" type="datetimeFigureOut">
              <a:rPr lang="en-US" smtClean="0"/>
              <a:t>4/6/2020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0CFE1792-63AD-4445-A9B7-94C7761B986F}" type="slidenum">
              <a:rPr lang="en-IN" smtClean="0"/>
              <a:t>‹#›</a:t>
            </a:fld>
            <a:endParaRPr lang="en-IN"/>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927586D-F7F6-4D18-8008-E5812A028BF2}" type="datetimeFigureOut">
              <a:rPr lang="en-US" smtClean="0"/>
              <a:t>4/6/2020</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0CFE1792-63AD-4445-A9B7-94C7761B986F}"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927586D-F7F6-4D18-8008-E5812A028BF2}" type="datetimeFigureOut">
              <a:rPr lang="en-US" smtClean="0"/>
              <a:t>4/6/2020</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0CFE1792-63AD-4445-A9B7-94C7761B986F}"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927586D-F7F6-4D18-8008-E5812A028BF2}" type="datetimeFigureOut">
              <a:rPr lang="en-US" smtClean="0"/>
              <a:t>4/6/2020</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0CFE1792-63AD-4445-A9B7-94C7761B986F}"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7927586D-F7F6-4D18-8008-E5812A028BF2}" type="datetimeFigureOut">
              <a:rPr lang="en-US" smtClean="0"/>
              <a:t>4/6/2020</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0CFE1792-63AD-4445-A9B7-94C7761B986F}" type="slidenum">
              <a:rPr lang="en-IN" smtClean="0"/>
              <a:t>‹#›</a:t>
            </a:fld>
            <a:endParaRPr lang="en-IN"/>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927586D-F7F6-4D18-8008-E5812A028BF2}" type="datetimeFigureOut">
              <a:rPr lang="en-US" smtClean="0"/>
              <a:t>4/6/2020</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0CFE1792-63AD-4445-A9B7-94C7761B986F}"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7927586D-F7F6-4D18-8008-E5812A028BF2}" type="datetimeFigureOut">
              <a:rPr lang="en-US" smtClean="0"/>
              <a:t>4/6/2020</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0CFE1792-63AD-4445-A9B7-94C7761B986F}" type="slidenum">
              <a:rPr lang="en-IN" smtClean="0"/>
              <a:t>‹#›</a:t>
            </a:fld>
            <a:endParaRPr lang="en-IN"/>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927586D-F7F6-4D18-8008-E5812A028BF2}" type="datetimeFigureOut">
              <a:rPr lang="en-US" smtClean="0"/>
              <a:t>4/6/2020</a:t>
            </a:fld>
            <a:endParaRPr lang="en-IN"/>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IN"/>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CFE1792-63AD-4445-A9B7-94C7761B986F}" type="slidenum">
              <a:rPr lang="en-IN" smtClean="0"/>
              <a:t>‹#›</a:t>
            </a:fld>
            <a:endParaRPr lang="en-IN"/>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2800" b="1" dirty="0" smtClean="0">
                <a:latin typeface="Times New Roman" pitchFamily="18" charset="0"/>
                <a:cs typeface="Times New Roman" pitchFamily="18" charset="0"/>
              </a:rPr>
              <a:t>Vidyasagar University </a:t>
            </a:r>
            <a:br>
              <a:rPr lang="en-US" sz="2800" b="1" dirty="0" smtClean="0">
                <a:latin typeface="Times New Roman" pitchFamily="18" charset="0"/>
                <a:cs typeface="Times New Roman" pitchFamily="18" charset="0"/>
              </a:rPr>
            </a:br>
            <a:r>
              <a:rPr lang="en-US" sz="2800" b="1" dirty="0" smtClean="0">
                <a:latin typeface="Times New Roman" pitchFamily="18" charset="0"/>
                <a:cs typeface="Times New Roman" pitchFamily="18" charset="0"/>
              </a:rPr>
              <a:t>Department of Political Science </a:t>
            </a:r>
            <a:br>
              <a:rPr lang="en-US" sz="2800" b="1" dirty="0" smtClean="0">
                <a:latin typeface="Times New Roman" pitchFamily="18" charset="0"/>
                <a:cs typeface="Times New Roman" pitchFamily="18" charset="0"/>
              </a:rPr>
            </a:br>
            <a:r>
              <a:rPr lang="en-US" sz="2800" b="1" dirty="0" smtClean="0">
                <a:latin typeface="Times New Roman" pitchFamily="18" charset="0"/>
                <a:cs typeface="Times New Roman" pitchFamily="18" charset="0"/>
              </a:rPr>
              <a:t>M.A. PLS 201 Group B </a:t>
            </a:r>
            <a:endParaRPr lang="en-IN" sz="2800" b="1" dirty="0">
              <a:latin typeface="Times New Roman" pitchFamily="18" charset="0"/>
              <a:cs typeface="Times New Roman" pitchFamily="18" charset="0"/>
            </a:endParaRPr>
          </a:p>
        </p:txBody>
      </p:sp>
      <p:sp>
        <p:nvSpPr>
          <p:cNvPr id="3" name="Subtitle 2"/>
          <p:cNvSpPr>
            <a:spLocks noGrp="1"/>
          </p:cNvSpPr>
          <p:nvPr>
            <p:ph type="subTitle" idx="1"/>
          </p:nvPr>
        </p:nvSpPr>
        <p:spPr>
          <a:xfrm>
            <a:off x="1432560" y="1850064"/>
            <a:ext cx="7406640" cy="2293316"/>
          </a:xfrm>
        </p:spPr>
        <p:txBody>
          <a:bodyPr>
            <a:noAutofit/>
          </a:bodyPr>
          <a:lstStyle/>
          <a:p>
            <a:pPr algn="ctr"/>
            <a:r>
              <a:rPr lang="en-US" sz="3200" dirty="0" smtClean="0">
                <a:latin typeface="Times New Roman" pitchFamily="18" charset="0"/>
                <a:cs typeface="Times New Roman" pitchFamily="18" charset="0"/>
              </a:rPr>
              <a:t>Topic </a:t>
            </a:r>
          </a:p>
          <a:p>
            <a:pPr algn="ctr"/>
            <a:r>
              <a:rPr lang="en-US" sz="3200" dirty="0" smtClean="0">
                <a:latin typeface="Times New Roman" pitchFamily="18" charset="0"/>
                <a:cs typeface="Times New Roman" pitchFamily="18" charset="0"/>
              </a:rPr>
              <a:t>Globalization: Concepts and Debates</a:t>
            </a:r>
          </a:p>
          <a:p>
            <a:pPr algn="ctr"/>
            <a:r>
              <a:rPr lang="en-US" sz="3200" dirty="0" smtClean="0">
                <a:latin typeface="Times New Roman" pitchFamily="18" charset="0"/>
                <a:cs typeface="Times New Roman" pitchFamily="18" charset="0"/>
              </a:rPr>
              <a:t>By </a:t>
            </a:r>
          </a:p>
          <a:p>
            <a:pPr algn="ctr"/>
            <a:r>
              <a:rPr lang="en-US" sz="3200" dirty="0" smtClean="0">
                <a:latin typeface="Times New Roman" pitchFamily="18" charset="0"/>
                <a:cs typeface="Times New Roman" pitchFamily="18" charset="0"/>
              </a:rPr>
              <a:t>Professor Sibaji Pratim Basu  </a:t>
            </a:r>
            <a:endParaRPr lang="en-IN" sz="32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86896" y="714356"/>
            <a:ext cx="2743200" cy="5214974"/>
          </a:xfrm>
        </p:spPr>
        <p:txBody>
          <a:bodyPr/>
          <a:lstStyle/>
          <a:p>
            <a:pPr algn="ctr"/>
            <a:r>
              <a:rPr lang="en-US" sz="2200" dirty="0" smtClean="0">
                <a:latin typeface="Times New Roman" pitchFamily="18" charset="0"/>
                <a:cs typeface="Times New Roman" pitchFamily="18" charset="0"/>
              </a:rPr>
              <a:t>Globalization is primarily a supra-national  process of integration of economy through worldwide Information Communication Technology which has deeply influenced contemporary politics, culture and society.   </a:t>
            </a:r>
            <a:r>
              <a:rPr lang="en-IN" sz="2200" dirty="0" smtClean="0">
                <a:latin typeface="Times New Roman" pitchFamily="18" charset="0"/>
                <a:cs typeface="Times New Roman" pitchFamily="18" charset="0"/>
              </a:rPr>
              <a:t/>
            </a:r>
            <a:br>
              <a:rPr lang="en-IN" sz="2200" dirty="0" smtClean="0">
                <a:latin typeface="Times New Roman" pitchFamily="18" charset="0"/>
                <a:cs typeface="Times New Roman" pitchFamily="18" charset="0"/>
              </a:rPr>
            </a:br>
            <a:endParaRPr lang="en-IN" sz="2200" dirty="0">
              <a:latin typeface="Times New Roman" pitchFamily="18" charset="0"/>
              <a:cs typeface="Times New Roman" pitchFamily="18" charset="0"/>
            </a:endParaRPr>
          </a:p>
        </p:txBody>
      </p:sp>
      <p:sp>
        <p:nvSpPr>
          <p:cNvPr id="4" name="Text Placeholder 3"/>
          <p:cNvSpPr>
            <a:spLocks noGrp="1"/>
          </p:cNvSpPr>
          <p:nvPr>
            <p:ph type="body" sz="half" idx="2"/>
          </p:nvPr>
        </p:nvSpPr>
        <p:spPr/>
        <p:txBody>
          <a:bodyPr>
            <a:normAutofit/>
          </a:bodyPr>
          <a:lstStyle/>
          <a:p>
            <a:pPr algn="ctr"/>
            <a:r>
              <a:rPr lang="en-US" sz="1600" dirty="0" smtClean="0">
                <a:solidFill>
                  <a:schemeClr val="tx1"/>
                </a:solidFill>
                <a:latin typeface="Times New Roman" pitchFamily="18" charset="0"/>
                <a:cs typeface="Times New Roman" pitchFamily="18" charset="0"/>
              </a:rPr>
              <a:t>Globalization = Interconnectedness beyond and even bypassing national boundaries</a:t>
            </a:r>
            <a:endParaRPr lang="en-IN" sz="1600" dirty="0">
              <a:solidFill>
                <a:schemeClr val="tx1"/>
              </a:solidFill>
              <a:latin typeface="Times New Roman" pitchFamily="18" charset="0"/>
              <a:cs typeface="Times New Roman" pitchFamily="18" charset="0"/>
            </a:endParaRPr>
          </a:p>
        </p:txBody>
      </p:sp>
      <p:pic>
        <p:nvPicPr>
          <p:cNvPr id="1026" name="Picture 2" descr="Globalization: definition, benefits, effects, examples - What is ..."/>
          <p:cNvPicPr>
            <a:picLocks noGrp="1" noChangeAspect="1" noChangeArrowheads="1"/>
          </p:cNvPicPr>
          <p:nvPr>
            <p:ph type="pic" idx="1"/>
          </p:nvPr>
        </p:nvPicPr>
        <p:blipFill>
          <a:blip r:embed="rId2"/>
          <a:srcRect l="11603" r="11603"/>
          <a:stretch>
            <a:fillRect/>
          </a:stretch>
        </p:blipFill>
        <p:spPr bwMode="auto">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latin typeface="Times New Roman" pitchFamily="18" charset="0"/>
                <a:cs typeface="Times New Roman" pitchFamily="18" charset="0"/>
              </a:rPr>
              <a:t>Contemporary Globalization in 1990s</a:t>
            </a:r>
            <a:endParaRPr lang="en-IN" dirty="0">
              <a:latin typeface="Times New Roman" pitchFamily="18" charset="0"/>
              <a:cs typeface="Times New Roman" pitchFamily="18" charset="0"/>
            </a:endParaRPr>
          </a:p>
        </p:txBody>
      </p:sp>
      <p:sp>
        <p:nvSpPr>
          <p:cNvPr id="3" name="Content Placeholder 2"/>
          <p:cNvSpPr>
            <a:spLocks noGrp="1"/>
          </p:cNvSpPr>
          <p:nvPr>
            <p:ph sz="half" idx="1"/>
          </p:nvPr>
        </p:nvSpPr>
        <p:spPr/>
        <p:txBody>
          <a:bodyPr>
            <a:normAutofit fontScale="85000" lnSpcReduction="20000"/>
          </a:bodyPr>
          <a:lstStyle/>
          <a:p>
            <a:pPr algn="ctr">
              <a:buNone/>
            </a:pPr>
            <a:r>
              <a:rPr lang="en-US" dirty="0" smtClean="0">
                <a:latin typeface="Times New Roman" pitchFamily="18" charset="0"/>
                <a:cs typeface="Times New Roman" pitchFamily="18" charset="0"/>
              </a:rPr>
              <a:t>Although, the process of globalization started with the age of industrialization in the West and simultaneous process of colonization by the West, in contemporary time,  </a:t>
            </a:r>
            <a:endParaRPr lang="en-IN" dirty="0" smtClean="0">
              <a:latin typeface="Times New Roman" pitchFamily="18" charset="0"/>
              <a:cs typeface="Times New Roman" pitchFamily="18" charset="0"/>
            </a:endParaRPr>
          </a:p>
          <a:p>
            <a:pPr algn="ctr">
              <a:buNone/>
            </a:pPr>
            <a:r>
              <a:rPr lang="en-IN" dirty="0" smtClean="0">
                <a:latin typeface="Times New Roman" pitchFamily="18" charset="0"/>
                <a:cs typeface="Times New Roman" pitchFamily="18" charset="0"/>
              </a:rPr>
              <a:t>with </a:t>
            </a:r>
            <a:r>
              <a:rPr lang="en-IN" dirty="0" smtClean="0">
                <a:latin typeface="Times New Roman" pitchFamily="18" charset="0"/>
                <a:cs typeface="Times New Roman" pitchFamily="18" charset="0"/>
              </a:rPr>
              <a:t>the collapse of the Soviet Union in 1989 and the end of the Cold War in 1991, the world became </a:t>
            </a:r>
            <a:r>
              <a:rPr lang="en-GB" dirty="0" smtClean="0">
                <a:latin typeface="Times New Roman" pitchFamily="18" charset="0"/>
                <a:cs typeface="Times New Roman" pitchFamily="18" charset="0"/>
              </a:rPr>
              <a:t>more</a:t>
            </a:r>
            <a:r>
              <a:rPr lang="en-IN" dirty="0" smtClean="0">
                <a:latin typeface="Times New Roman" pitchFamily="18" charset="0"/>
                <a:cs typeface="Times New Roman" pitchFamily="18" charset="0"/>
              </a:rPr>
              <a:t> </a:t>
            </a:r>
            <a:r>
              <a:rPr lang="en-IN" dirty="0" smtClean="0">
                <a:latin typeface="Times New Roman" pitchFamily="18" charset="0"/>
                <a:cs typeface="Times New Roman" pitchFamily="18" charset="0"/>
              </a:rPr>
              <a:t>interconnected.</a:t>
            </a:r>
            <a:endParaRPr lang="en-IN" dirty="0">
              <a:latin typeface="Times New Roman" pitchFamily="18" charset="0"/>
              <a:cs typeface="Times New Roman" pitchFamily="18" charset="0"/>
            </a:endParaRPr>
          </a:p>
        </p:txBody>
      </p:sp>
      <p:sp>
        <p:nvSpPr>
          <p:cNvPr id="4" name="Content Placeholder 3"/>
          <p:cNvSpPr>
            <a:spLocks noGrp="1"/>
          </p:cNvSpPr>
          <p:nvPr>
            <p:ph sz="half" idx="2"/>
          </p:nvPr>
        </p:nvSpPr>
        <p:spPr>
          <a:xfrm>
            <a:off x="5276088" y="1524000"/>
            <a:ext cx="3657600" cy="4262454"/>
          </a:xfrm>
        </p:spPr>
        <p:txBody>
          <a:bodyPr>
            <a:normAutofit fontScale="85000" lnSpcReduction="20000"/>
          </a:bodyPr>
          <a:lstStyle/>
          <a:p>
            <a:pPr algn="ctr">
              <a:buNone/>
            </a:pPr>
            <a:r>
              <a:rPr lang="en-IN" dirty="0" smtClean="0">
                <a:latin typeface="Times New Roman" pitchFamily="18" charset="0"/>
                <a:cs typeface="Times New Roman" pitchFamily="18" charset="0"/>
              </a:rPr>
              <a:t>This is because the communist bloc countries, which had previously been intentionally isolated from the capitalist West, began to integrate into the global market economy. Trade and investment increased, while barriers to migration and to cultural exchange were </a:t>
            </a:r>
            <a:r>
              <a:rPr lang="en-IN" dirty="0" smtClean="0">
                <a:latin typeface="Times New Roman" pitchFamily="18" charset="0"/>
                <a:cs typeface="Times New Roman" pitchFamily="18" charset="0"/>
              </a:rPr>
              <a:t>lowered</a:t>
            </a:r>
            <a:endParaRPr lang="en-IN" dirty="0" smtClean="0">
              <a:latin typeface="Times New Roman" pitchFamily="18" charset="0"/>
              <a:cs typeface="Times New Roman" pitchFamily="18" charset="0"/>
            </a:endParaRPr>
          </a:p>
          <a:p>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dirty="0" smtClean="0">
                <a:latin typeface="Times New Roman" pitchFamily="18" charset="0"/>
                <a:cs typeface="Times New Roman" pitchFamily="18" charset="0"/>
              </a:rPr>
              <a:t>New Forms of Exchanges and International Relations </a:t>
            </a:r>
            <a:endParaRPr lang="en-GB" sz="3200" dirty="0">
              <a:latin typeface="Times New Roman" pitchFamily="18" charset="0"/>
              <a:cs typeface="Times New Roman" pitchFamily="18" charset="0"/>
            </a:endParaRPr>
          </a:p>
        </p:txBody>
      </p:sp>
      <p:sp>
        <p:nvSpPr>
          <p:cNvPr id="3" name="Content Placeholder 2"/>
          <p:cNvSpPr>
            <a:spLocks noGrp="1"/>
          </p:cNvSpPr>
          <p:nvPr>
            <p:ph sz="half" idx="1"/>
          </p:nvPr>
        </p:nvSpPr>
        <p:spPr/>
        <p:txBody>
          <a:bodyPr>
            <a:normAutofit fontScale="92500" lnSpcReduction="20000"/>
          </a:bodyPr>
          <a:lstStyle/>
          <a:p>
            <a:pPr algn="ctr">
              <a:buNone/>
            </a:pPr>
            <a:r>
              <a:rPr lang="en-IN" dirty="0" smtClean="0">
                <a:latin typeface="Times New Roman" pitchFamily="18" charset="0"/>
                <a:cs typeface="Times New Roman" pitchFamily="18" charset="0"/>
              </a:rPr>
              <a:t>In 2000, the International Monetary Fund (IMF) identified four basic aspects of globalization</a:t>
            </a:r>
            <a:r>
              <a:rPr lang="en-IN" dirty="0" smtClean="0">
                <a:latin typeface="Times New Roman" pitchFamily="18" charset="0"/>
                <a:cs typeface="Times New Roman" pitchFamily="18" charset="0"/>
              </a:rPr>
              <a:t>: a)</a:t>
            </a:r>
            <a:r>
              <a:rPr lang="en-IN" dirty="0" smtClean="0">
                <a:latin typeface="Times New Roman" pitchFamily="18" charset="0"/>
                <a:cs typeface="Times New Roman" pitchFamily="18" charset="0"/>
              </a:rPr>
              <a:t> trade </a:t>
            </a:r>
            <a:endParaRPr lang="en-IN" dirty="0" smtClean="0">
              <a:latin typeface="Times New Roman" pitchFamily="18" charset="0"/>
              <a:cs typeface="Times New Roman" pitchFamily="18" charset="0"/>
            </a:endParaRPr>
          </a:p>
          <a:p>
            <a:pPr algn="ctr">
              <a:buNone/>
            </a:pPr>
            <a:r>
              <a:rPr lang="en-IN" dirty="0" smtClean="0">
                <a:latin typeface="Times New Roman" pitchFamily="18" charset="0"/>
                <a:cs typeface="Times New Roman" pitchFamily="18" charset="0"/>
              </a:rPr>
              <a:t>and</a:t>
            </a:r>
            <a:r>
              <a:rPr lang="en-IN" dirty="0" smtClean="0">
                <a:latin typeface="Times New Roman" pitchFamily="18" charset="0"/>
                <a:cs typeface="Times New Roman" pitchFamily="18" charset="0"/>
              </a:rPr>
              <a:t> transactions, </a:t>
            </a:r>
            <a:endParaRPr lang="en-IN" dirty="0" smtClean="0">
              <a:latin typeface="Times New Roman" pitchFamily="18" charset="0"/>
              <a:cs typeface="Times New Roman" pitchFamily="18" charset="0"/>
            </a:endParaRPr>
          </a:p>
          <a:p>
            <a:pPr algn="ctr">
              <a:buNone/>
            </a:pPr>
            <a:r>
              <a:rPr lang="en-IN" dirty="0" smtClean="0">
                <a:latin typeface="Times New Roman" pitchFamily="18" charset="0"/>
                <a:cs typeface="Times New Roman" pitchFamily="18" charset="0"/>
              </a:rPr>
              <a:t>b) capital</a:t>
            </a:r>
            <a:r>
              <a:rPr lang="en-IN" dirty="0" smtClean="0">
                <a:latin typeface="Times New Roman" pitchFamily="18" charset="0"/>
                <a:cs typeface="Times New Roman" pitchFamily="18" charset="0"/>
              </a:rPr>
              <a:t> and </a:t>
            </a:r>
            <a:r>
              <a:rPr lang="en-IN" dirty="0" smtClean="0">
                <a:latin typeface="Times New Roman" pitchFamily="18" charset="0"/>
                <a:cs typeface="Times New Roman" pitchFamily="18" charset="0"/>
              </a:rPr>
              <a:t>investment movements</a:t>
            </a:r>
            <a:r>
              <a:rPr lang="en-IN" dirty="0" smtClean="0">
                <a:latin typeface="Times New Roman" pitchFamily="18" charset="0"/>
                <a:cs typeface="Times New Roman" pitchFamily="18" charset="0"/>
              </a:rPr>
              <a:t>, </a:t>
            </a:r>
            <a:endParaRPr lang="en-IN" dirty="0" smtClean="0">
              <a:latin typeface="Times New Roman" pitchFamily="18" charset="0"/>
              <a:cs typeface="Times New Roman" pitchFamily="18" charset="0"/>
            </a:endParaRPr>
          </a:p>
          <a:p>
            <a:pPr algn="ctr">
              <a:buNone/>
            </a:pPr>
            <a:r>
              <a:rPr lang="en-IN" dirty="0" smtClean="0">
                <a:latin typeface="Times New Roman" pitchFamily="18" charset="0"/>
                <a:cs typeface="Times New Roman" pitchFamily="18" charset="0"/>
              </a:rPr>
              <a:t>c) migration</a:t>
            </a:r>
            <a:r>
              <a:rPr lang="en-IN" dirty="0" smtClean="0">
                <a:latin typeface="Times New Roman" pitchFamily="18" charset="0"/>
                <a:cs typeface="Times New Roman" pitchFamily="18" charset="0"/>
              </a:rPr>
              <a:t> and movement of people, </a:t>
            </a:r>
            <a:r>
              <a:rPr lang="en-IN" dirty="0" smtClean="0">
                <a:latin typeface="Times New Roman" pitchFamily="18" charset="0"/>
                <a:cs typeface="Times New Roman" pitchFamily="18" charset="0"/>
              </a:rPr>
              <a:t>and d) </a:t>
            </a:r>
            <a:r>
              <a:rPr lang="en-IN" dirty="0" smtClean="0">
                <a:latin typeface="Times New Roman" pitchFamily="18" charset="0"/>
                <a:cs typeface="Times New Roman" pitchFamily="18" charset="0"/>
              </a:rPr>
              <a:t>the dissemination of </a:t>
            </a:r>
            <a:r>
              <a:rPr lang="en-IN" dirty="0" smtClean="0">
                <a:latin typeface="Times New Roman" pitchFamily="18" charset="0"/>
                <a:cs typeface="Times New Roman" pitchFamily="18" charset="0"/>
              </a:rPr>
              <a:t>knowledge. </a:t>
            </a:r>
            <a:endParaRPr lang="en-GB" dirty="0">
              <a:latin typeface="Times New Roman" pitchFamily="18" charset="0"/>
              <a:cs typeface="Times New Roman" pitchFamily="18" charset="0"/>
            </a:endParaRPr>
          </a:p>
        </p:txBody>
      </p:sp>
      <p:sp>
        <p:nvSpPr>
          <p:cNvPr id="4" name="Content Placeholder 3"/>
          <p:cNvSpPr>
            <a:spLocks noGrp="1"/>
          </p:cNvSpPr>
          <p:nvPr>
            <p:ph sz="half" idx="2"/>
          </p:nvPr>
        </p:nvSpPr>
        <p:spPr>
          <a:xfrm>
            <a:off x="5276088" y="1524000"/>
            <a:ext cx="3657600" cy="4762520"/>
          </a:xfrm>
        </p:spPr>
        <p:txBody>
          <a:bodyPr>
            <a:noAutofit/>
          </a:bodyPr>
          <a:lstStyle/>
          <a:p>
            <a:pPr algn="ctr">
              <a:buNone/>
            </a:pPr>
            <a:r>
              <a:rPr lang="en-IN" dirty="0" smtClean="0">
                <a:latin typeface="Times New Roman" pitchFamily="18" charset="0"/>
                <a:cs typeface="Times New Roman" pitchFamily="18" charset="0"/>
              </a:rPr>
              <a:t>Globalisation </a:t>
            </a:r>
            <a:r>
              <a:rPr lang="en-IN" dirty="0" smtClean="0">
                <a:latin typeface="Times New Roman" pitchFamily="18" charset="0"/>
                <a:cs typeface="Times New Roman" pitchFamily="18" charset="0"/>
              </a:rPr>
              <a:t>understood as “an intensification of cross-border interactions and interdependence between countries</a:t>
            </a:r>
            <a:r>
              <a:rPr lang="en-IN" dirty="0" smtClean="0">
                <a:latin typeface="Times New Roman" pitchFamily="18" charset="0"/>
                <a:cs typeface="Times New Roman" pitchFamily="18" charset="0"/>
              </a:rPr>
              <a:t>”</a:t>
            </a:r>
            <a:r>
              <a:rPr lang="en-IN" dirty="0" smtClean="0">
                <a:latin typeface="Times New Roman" pitchFamily="18" charset="0"/>
                <a:cs typeface="Times New Roman" pitchFamily="18" charset="0"/>
              </a:rPr>
              <a:t> has brought about major change in the international system.</a:t>
            </a:r>
            <a:endParaRPr lang="en-GB"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Times New Roman" pitchFamily="18" charset="0"/>
                <a:cs typeface="Times New Roman" pitchFamily="18" charset="0"/>
              </a:rPr>
              <a:t>Patterns of Globalization </a:t>
            </a:r>
            <a:endParaRPr lang="en-GB" dirty="0">
              <a:latin typeface="Times New Roman" pitchFamily="18" charset="0"/>
              <a:cs typeface="Times New Roman" pitchFamily="18" charset="0"/>
            </a:endParaRPr>
          </a:p>
        </p:txBody>
      </p:sp>
      <p:sp>
        <p:nvSpPr>
          <p:cNvPr id="3" name="Content Placeholder 2"/>
          <p:cNvSpPr>
            <a:spLocks noGrp="1"/>
          </p:cNvSpPr>
          <p:nvPr>
            <p:ph sz="half" idx="1"/>
          </p:nvPr>
        </p:nvSpPr>
        <p:spPr/>
        <p:txBody>
          <a:bodyPr>
            <a:normAutofit/>
          </a:bodyPr>
          <a:lstStyle/>
          <a:p>
            <a:pPr algn="ctr"/>
            <a:r>
              <a:rPr lang="en-GB" dirty="0" smtClean="0">
                <a:latin typeface="Times New Roman" pitchFamily="18" charset="0"/>
                <a:cs typeface="Times New Roman" pitchFamily="18" charset="0"/>
              </a:rPr>
              <a:t>Economic</a:t>
            </a:r>
          </a:p>
          <a:p>
            <a:pPr algn="ctr"/>
            <a:r>
              <a:rPr lang="en-GB" sz="1800" dirty="0" smtClean="0">
                <a:latin typeface="Times New Roman" pitchFamily="18" charset="0"/>
                <a:cs typeface="Times New Roman" pitchFamily="18" charset="0"/>
              </a:rPr>
              <a:t>Liberal Market Economy through worldwide trade, finance and production </a:t>
            </a:r>
          </a:p>
          <a:p>
            <a:pPr algn="ctr"/>
            <a:r>
              <a:rPr lang="en-GB" dirty="0" smtClean="0">
                <a:latin typeface="Times New Roman" pitchFamily="18" charset="0"/>
                <a:cs typeface="Times New Roman" pitchFamily="18" charset="0"/>
              </a:rPr>
              <a:t>Military</a:t>
            </a:r>
          </a:p>
          <a:p>
            <a:pPr algn="ctr">
              <a:buNone/>
            </a:pPr>
            <a:r>
              <a:rPr lang="en-GB" sz="1800" dirty="0" smtClean="0">
                <a:latin typeface="Times New Roman" pitchFamily="18" charset="0"/>
                <a:cs typeface="Times New Roman" pitchFamily="18" charset="0"/>
              </a:rPr>
              <a:t>Increase of global trades, weapons of mass destruction and transnational terrorism </a:t>
            </a:r>
          </a:p>
          <a:p>
            <a:pPr algn="ctr"/>
            <a:r>
              <a:rPr lang="en-GB" dirty="0" smtClean="0">
                <a:latin typeface="Times New Roman" pitchFamily="18" charset="0"/>
                <a:cs typeface="Times New Roman" pitchFamily="18" charset="0"/>
              </a:rPr>
              <a:t>Legal </a:t>
            </a:r>
          </a:p>
          <a:p>
            <a:pPr algn="ctr"/>
            <a:r>
              <a:rPr lang="en-GB" sz="1800" dirty="0" smtClean="0">
                <a:latin typeface="Times New Roman" pitchFamily="18" charset="0"/>
                <a:cs typeface="Times New Roman" pitchFamily="18" charset="0"/>
              </a:rPr>
              <a:t>Expansion of transnational and international law from trade and human rights – creation of International Criminal Court </a:t>
            </a:r>
            <a:endParaRPr lang="en-GB" sz="1800" dirty="0">
              <a:latin typeface="Times New Roman" pitchFamily="18" charset="0"/>
              <a:cs typeface="Times New Roman" pitchFamily="18" charset="0"/>
            </a:endParaRPr>
          </a:p>
        </p:txBody>
      </p:sp>
      <p:sp>
        <p:nvSpPr>
          <p:cNvPr id="4" name="Content Placeholder 3"/>
          <p:cNvSpPr>
            <a:spLocks noGrp="1"/>
          </p:cNvSpPr>
          <p:nvPr>
            <p:ph sz="half" idx="2"/>
          </p:nvPr>
        </p:nvSpPr>
        <p:spPr/>
        <p:txBody>
          <a:bodyPr>
            <a:normAutofit/>
          </a:bodyPr>
          <a:lstStyle/>
          <a:p>
            <a:pPr algn="ctr"/>
            <a:r>
              <a:rPr lang="en-GB" dirty="0" smtClean="0">
                <a:latin typeface="Times New Roman" pitchFamily="18" charset="0"/>
                <a:cs typeface="Times New Roman" pitchFamily="18" charset="0"/>
              </a:rPr>
              <a:t>Ecological</a:t>
            </a:r>
          </a:p>
          <a:p>
            <a:pPr algn="ctr">
              <a:buNone/>
            </a:pPr>
            <a:r>
              <a:rPr lang="en-GB" sz="1800" dirty="0" smtClean="0">
                <a:latin typeface="Times New Roman" pitchFamily="18" charset="0"/>
                <a:cs typeface="Times New Roman" pitchFamily="18" charset="0"/>
              </a:rPr>
              <a:t>Shared environmental problems from global warming to conservation of nature and especially endangered species  </a:t>
            </a:r>
          </a:p>
          <a:p>
            <a:pPr algn="ctr"/>
            <a:r>
              <a:rPr lang="en-GB" dirty="0" smtClean="0">
                <a:latin typeface="Times New Roman" pitchFamily="18" charset="0"/>
                <a:cs typeface="Times New Roman" pitchFamily="18" charset="0"/>
              </a:rPr>
              <a:t>Cultural</a:t>
            </a:r>
          </a:p>
          <a:p>
            <a:pPr algn="ctr"/>
            <a:r>
              <a:rPr lang="en-GB" sz="1800" dirty="0" smtClean="0">
                <a:latin typeface="Times New Roman" pitchFamily="18" charset="0"/>
                <a:cs typeface="Times New Roman" pitchFamily="18" charset="0"/>
              </a:rPr>
              <a:t>Both homogenisation and heterogenisation; reassertion of nationalism, ethnicity and differences  </a:t>
            </a:r>
          </a:p>
          <a:p>
            <a:pPr algn="ctr"/>
            <a:r>
              <a:rPr lang="en-GB" dirty="0" smtClean="0">
                <a:latin typeface="Times New Roman" pitchFamily="18" charset="0"/>
                <a:cs typeface="Times New Roman" pitchFamily="18" charset="0"/>
              </a:rPr>
              <a:t>Social </a:t>
            </a:r>
          </a:p>
          <a:p>
            <a:pPr algn="ctr"/>
            <a:r>
              <a:rPr lang="en-GB" sz="1800" dirty="0" smtClean="0">
                <a:latin typeface="Times New Roman" pitchFamily="18" charset="0"/>
                <a:cs typeface="Times New Roman" pitchFamily="18" charset="0"/>
              </a:rPr>
              <a:t>Migration from global south to north, east to west </a:t>
            </a:r>
            <a:endParaRPr lang="en-GB" sz="1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Times New Roman" pitchFamily="18" charset="0"/>
                <a:cs typeface="Times New Roman" pitchFamily="18" charset="0"/>
              </a:rPr>
              <a:t>Debate on Globalization: 1 </a:t>
            </a:r>
            <a:endParaRPr lang="en-GB"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ctr"/>
            <a:r>
              <a:rPr lang="en-GB" sz="4000" dirty="0" smtClean="0">
                <a:latin typeface="Times New Roman" pitchFamily="18" charset="0"/>
                <a:cs typeface="Times New Roman" pitchFamily="18" charset="0"/>
              </a:rPr>
              <a:t>View of ‘Hyperglobalists’ </a:t>
            </a:r>
          </a:p>
          <a:p>
            <a:pPr algn="ctr">
              <a:buNone/>
            </a:pPr>
            <a:r>
              <a:rPr lang="en-GB" sz="4000" dirty="0" smtClean="0">
                <a:latin typeface="Times New Roman" pitchFamily="18" charset="0"/>
                <a:cs typeface="Times New Roman" pitchFamily="18" charset="0"/>
              </a:rPr>
              <a:t>Argue about the </a:t>
            </a:r>
            <a:r>
              <a:rPr lang="en-GB" sz="4000" i="1" dirty="0" smtClean="0">
                <a:latin typeface="Times New Roman" pitchFamily="18" charset="0"/>
                <a:cs typeface="Times New Roman" pitchFamily="18" charset="0"/>
              </a:rPr>
              <a:t>demise </a:t>
            </a:r>
            <a:r>
              <a:rPr lang="en-GB" sz="4000" dirty="0" smtClean="0">
                <a:latin typeface="Times New Roman" pitchFamily="18" charset="0"/>
                <a:cs typeface="Times New Roman" pitchFamily="18" charset="0"/>
              </a:rPr>
              <a:t>of the sovereign states as global forces undermine the ability of governments to control own economies and societies.  </a:t>
            </a:r>
            <a:endParaRPr lang="en-GB" sz="4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Times New Roman" pitchFamily="18" charset="0"/>
                <a:cs typeface="Times New Roman" pitchFamily="18" charset="0"/>
              </a:rPr>
              <a:t>Debate on Globalization: </a:t>
            </a:r>
            <a:r>
              <a:rPr lang="en-GB" dirty="0" smtClean="0">
                <a:latin typeface="Times New Roman" pitchFamily="18" charset="0"/>
                <a:cs typeface="Times New Roman" pitchFamily="18" charset="0"/>
              </a:rPr>
              <a:t>2 </a:t>
            </a:r>
            <a:endParaRPr lang="en-GB" dirty="0"/>
          </a:p>
        </p:txBody>
      </p:sp>
      <p:sp>
        <p:nvSpPr>
          <p:cNvPr id="3" name="Content Placeholder 2"/>
          <p:cNvSpPr>
            <a:spLocks noGrp="1"/>
          </p:cNvSpPr>
          <p:nvPr>
            <p:ph idx="1"/>
          </p:nvPr>
        </p:nvSpPr>
        <p:spPr/>
        <p:txBody>
          <a:bodyPr/>
          <a:lstStyle/>
          <a:p>
            <a:pPr algn="ctr"/>
            <a:r>
              <a:rPr lang="en-GB" dirty="0" smtClean="0">
                <a:latin typeface="Times New Roman" pitchFamily="18" charset="0"/>
                <a:cs typeface="Times New Roman" pitchFamily="18" charset="0"/>
              </a:rPr>
              <a:t>View of Sceptics</a:t>
            </a:r>
          </a:p>
          <a:p>
            <a:pPr algn="ctr"/>
            <a:r>
              <a:rPr lang="en-GB" dirty="0" smtClean="0">
                <a:latin typeface="Times New Roman" pitchFamily="18" charset="0"/>
                <a:cs typeface="Times New Roman" pitchFamily="18" charset="0"/>
              </a:rPr>
              <a:t>The sceptics reject the view of the </a:t>
            </a:r>
            <a:r>
              <a:rPr lang="en-GB" dirty="0" err="1" smtClean="0">
                <a:latin typeface="Times New Roman" pitchFamily="18" charset="0"/>
                <a:cs typeface="Times New Roman" pitchFamily="18" charset="0"/>
              </a:rPr>
              <a:t>hyperglobalists</a:t>
            </a:r>
            <a:r>
              <a:rPr lang="en-GB" dirty="0" smtClean="0">
                <a:latin typeface="Times New Roman" pitchFamily="18" charset="0"/>
                <a:cs typeface="Times New Roman" pitchFamily="18" charset="0"/>
              </a:rPr>
              <a:t> and argue that states and geopolitics remain the principal forces shaping world order even </a:t>
            </a:r>
            <a:r>
              <a:rPr lang="en-GB" dirty="0" err="1" smtClean="0">
                <a:latin typeface="Times New Roman" pitchFamily="18" charset="0"/>
                <a:cs typeface="Times New Roman" pitchFamily="18" charset="0"/>
              </a:rPr>
              <a:t>inthe</a:t>
            </a:r>
            <a:r>
              <a:rPr lang="en-GB" dirty="0" smtClean="0">
                <a:latin typeface="Times New Roman" pitchFamily="18" charset="0"/>
                <a:cs typeface="Times New Roman" pitchFamily="18" charset="0"/>
              </a:rPr>
              <a:t> days of ‘globalization’.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Times New Roman" pitchFamily="18" charset="0"/>
                <a:cs typeface="Times New Roman" pitchFamily="18" charset="0"/>
              </a:rPr>
              <a:t>Debate on Globalization: 3</a:t>
            </a:r>
            <a:endParaRPr lang="en-GB" dirty="0"/>
          </a:p>
        </p:txBody>
      </p:sp>
      <p:sp>
        <p:nvSpPr>
          <p:cNvPr id="3" name="Content Placeholder 2"/>
          <p:cNvSpPr>
            <a:spLocks noGrp="1"/>
          </p:cNvSpPr>
          <p:nvPr>
            <p:ph idx="1"/>
          </p:nvPr>
        </p:nvSpPr>
        <p:spPr/>
        <p:txBody>
          <a:bodyPr>
            <a:normAutofit/>
          </a:bodyPr>
          <a:lstStyle/>
          <a:p>
            <a:pPr algn="ctr"/>
            <a:r>
              <a:rPr lang="en-GB" dirty="0" smtClean="0"/>
              <a:t> </a:t>
            </a:r>
            <a:r>
              <a:rPr lang="en-GB" dirty="0" smtClean="0">
                <a:latin typeface="Times New Roman" pitchFamily="18" charset="0"/>
                <a:cs typeface="Times New Roman" pitchFamily="18" charset="0"/>
              </a:rPr>
              <a:t>View of </a:t>
            </a:r>
            <a:r>
              <a:rPr lang="en-GB" dirty="0" err="1" smtClean="0">
                <a:latin typeface="Times New Roman" pitchFamily="18" charset="0"/>
                <a:cs typeface="Times New Roman" pitchFamily="18" charset="0"/>
              </a:rPr>
              <a:t>Tranformationalist</a:t>
            </a:r>
            <a:r>
              <a:rPr lang="en-GB" dirty="0" smtClean="0">
                <a:latin typeface="Times New Roman" pitchFamily="18" charset="0"/>
                <a:cs typeface="Times New Roman" pitchFamily="18" charset="0"/>
              </a:rPr>
              <a:t> </a:t>
            </a:r>
          </a:p>
          <a:p>
            <a:pPr algn="ctr"/>
            <a:r>
              <a:rPr lang="en-GB" dirty="0" smtClean="0">
                <a:latin typeface="Times New Roman" pitchFamily="18" charset="0"/>
                <a:cs typeface="Times New Roman" pitchFamily="18" charset="0"/>
              </a:rPr>
              <a:t>They reject the views of above two but acknowledges that it is </a:t>
            </a:r>
            <a:r>
              <a:rPr lang="en-GB" i="1" dirty="0" smtClean="0">
                <a:latin typeface="Times New Roman" pitchFamily="18" charset="0"/>
                <a:cs typeface="Times New Roman" pitchFamily="18" charset="0"/>
              </a:rPr>
              <a:t>not</a:t>
            </a:r>
            <a:r>
              <a:rPr lang="en-GB" dirty="0" smtClean="0">
                <a:latin typeface="Times New Roman" pitchFamily="18" charset="0"/>
                <a:cs typeface="Times New Roman" pitchFamily="18" charset="0"/>
              </a:rPr>
              <a:t> so much to ‘demise’ of sovereign states but to a globalization of politics: to the emergence of a </a:t>
            </a:r>
            <a:r>
              <a:rPr lang="en-GB" b="1" dirty="0" smtClean="0">
                <a:latin typeface="Times New Roman" pitchFamily="18" charset="0"/>
                <a:cs typeface="Times New Roman" pitchFamily="18" charset="0"/>
              </a:rPr>
              <a:t>global politics</a:t>
            </a:r>
            <a:r>
              <a:rPr lang="en-GB" b="1" i="1" dirty="0" smtClean="0">
                <a:latin typeface="Times New Roman" pitchFamily="18" charset="0"/>
                <a:cs typeface="Times New Roman" pitchFamily="18" charset="0"/>
              </a:rPr>
              <a:t> </a:t>
            </a:r>
            <a:r>
              <a:rPr lang="en-GB" dirty="0" smtClean="0">
                <a:latin typeface="Times New Roman" pitchFamily="18" charset="0"/>
                <a:cs typeface="Times New Roman" pitchFamily="18" charset="0"/>
              </a:rPr>
              <a:t>which cannot be understood with the traditional framework of distinction between domestic and international affairs.  </a:t>
            </a:r>
            <a:endParaRPr lang="en-GB"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4000" dirty="0" smtClean="0">
                <a:latin typeface="Times New Roman" pitchFamily="18" charset="0"/>
                <a:cs typeface="Times New Roman" pitchFamily="18" charset="0"/>
              </a:rPr>
              <a:t>Select Reading List </a:t>
            </a:r>
            <a:endParaRPr lang="en-GB"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GB" sz="2400" dirty="0" err="1" smtClean="0">
                <a:latin typeface="Times New Roman" pitchFamily="18" charset="0"/>
                <a:cs typeface="Times New Roman" pitchFamily="18" charset="0"/>
              </a:rPr>
              <a:t>Baylis</a:t>
            </a:r>
            <a:r>
              <a:rPr lang="en-GB" sz="2400" dirty="0" smtClean="0">
                <a:latin typeface="Times New Roman" pitchFamily="18" charset="0"/>
                <a:cs typeface="Times New Roman" pitchFamily="18" charset="0"/>
              </a:rPr>
              <a:t>, Smith and Owen, </a:t>
            </a:r>
            <a:r>
              <a:rPr lang="en-GB" sz="2400" i="1" dirty="0" smtClean="0">
                <a:latin typeface="Times New Roman" pitchFamily="18" charset="0"/>
                <a:cs typeface="Times New Roman" pitchFamily="18" charset="0"/>
              </a:rPr>
              <a:t>The Globalization of World Politics</a:t>
            </a:r>
            <a:r>
              <a:rPr lang="en-GB" sz="2400" dirty="0" smtClean="0">
                <a:latin typeface="Times New Roman" pitchFamily="18" charset="0"/>
                <a:cs typeface="Times New Roman" pitchFamily="18" charset="0"/>
              </a:rPr>
              <a:t>, London: Oxford, 2007 </a:t>
            </a:r>
          </a:p>
          <a:p>
            <a:r>
              <a:rPr lang="en-GB" sz="2400" dirty="0" err="1" smtClean="0">
                <a:latin typeface="Times New Roman" pitchFamily="18" charset="0"/>
                <a:cs typeface="Times New Roman" pitchFamily="18" charset="0"/>
              </a:rPr>
              <a:t>Castells</a:t>
            </a:r>
            <a:r>
              <a:rPr lang="en-GB" sz="2400" dirty="0" smtClean="0">
                <a:latin typeface="Times New Roman" pitchFamily="18" charset="0"/>
                <a:cs typeface="Times New Roman" pitchFamily="18" charset="0"/>
              </a:rPr>
              <a:t>, M, </a:t>
            </a:r>
            <a:r>
              <a:rPr lang="en-GB" sz="2400" i="1" dirty="0" smtClean="0">
                <a:latin typeface="Times New Roman" pitchFamily="18" charset="0"/>
                <a:cs typeface="Times New Roman" pitchFamily="18" charset="0"/>
              </a:rPr>
              <a:t>The Rise of Network Society, </a:t>
            </a:r>
            <a:r>
              <a:rPr lang="en-GB" sz="2400" dirty="0" smtClean="0">
                <a:latin typeface="Times New Roman" pitchFamily="18" charset="0"/>
                <a:cs typeface="Times New Roman" pitchFamily="18" charset="0"/>
              </a:rPr>
              <a:t>Oxford: Blackwell</a:t>
            </a:r>
            <a:r>
              <a:rPr lang="en-GB" sz="2400" i="1" dirty="0" smtClean="0">
                <a:latin typeface="Times New Roman" pitchFamily="18" charset="0"/>
                <a:cs typeface="Times New Roman" pitchFamily="18" charset="0"/>
              </a:rPr>
              <a:t>, 2000</a:t>
            </a:r>
          </a:p>
          <a:p>
            <a:r>
              <a:rPr lang="en-GB" sz="2400" dirty="0" smtClean="0">
                <a:latin typeface="Times New Roman" pitchFamily="18" charset="0"/>
                <a:cs typeface="Times New Roman" pitchFamily="18" charset="0"/>
              </a:rPr>
              <a:t>Held. D and </a:t>
            </a:r>
            <a:r>
              <a:rPr lang="en-GB" sz="2400" dirty="0" err="1" smtClean="0">
                <a:latin typeface="Times New Roman" pitchFamily="18" charset="0"/>
                <a:cs typeface="Times New Roman" pitchFamily="18" charset="0"/>
              </a:rPr>
              <a:t>Macgrew</a:t>
            </a:r>
            <a:r>
              <a:rPr lang="en-GB" sz="2400" dirty="0" smtClean="0">
                <a:latin typeface="Times New Roman" pitchFamily="18" charset="0"/>
                <a:cs typeface="Times New Roman" pitchFamily="18" charset="0"/>
              </a:rPr>
              <a:t>. A, </a:t>
            </a:r>
            <a:r>
              <a:rPr lang="en-GB" sz="2400" i="1" dirty="0" smtClean="0">
                <a:latin typeface="Times New Roman" pitchFamily="18" charset="0"/>
                <a:cs typeface="Times New Roman" pitchFamily="18" charset="0"/>
              </a:rPr>
              <a:t>Globalization/Anti-Globalization: Beyond the Great Divide, </a:t>
            </a:r>
            <a:r>
              <a:rPr lang="en-GB" sz="2400" dirty="0" smtClean="0">
                <a:latin typeface="Times New Roman" pitchFamily="18" charset="0"/>
                <a:cs typeface="Times New Roman" pitchFamily="18" charset="0"/>
              </a:rPr>
              <a:t>Cambridge: Polity Press, 2007 </a:t>
            </a:r>
          </a:p>
          <a:p>
            <a:r>
              <a:rPr lang="en-GB" sz="2400" dirty="0" smtClean="0">
                <a:latin typeface="Times New Roman" pitchFamily="18" charset="0"/>
                <a:cs typeface="Times New Roman" pitchFamily="18" charset="0"/>
              </a:rPr>
              <a:t>Kennedy. P, et al, </a:t>
            </a:r>
            <a:r>
              <a:rPr lang="en-GB" sz="2400" i="1" dirty="0" smtClean="0">
                <a:latin typeface="Times New Roman" pitchFamily="18" charset="0"/>
                <a:cs typeface="Times New Roman" pitchFamily="18" charset="0"/>
              </a:rPr>
              <a:t>Global Trends and Global Governance</a:t>
            </a:r>
            <a:r>
              <a:rPr lang="en-GB" sz="2400" dirty="0" smtClean="0">
                <a:latin typeface="Times New Roman" pitchFamily="18" charset="0"/>
                <a:cs typeface="Times New Roman" pitchFamily="18" charset="0"/>
              </a:rPr>
              <a:t>, 2002, London: Pluto Press  </a:t>
            </a:r>
            <a:endParaRPr lang="en-GB" sz="24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139</TotalTime>
  <Words>451</Words>
  <Application>Microsoft Office PowerPoint</Application>
  <PresentationFormat>On-screen Show (4:3)</PresentationFormat>
  <Paragraphs>44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Solstice</vt:lpstr>
      <vt:lpstr>Vidyasagar University  Department of Political Science  M.A. PLS 201 Group B </vt:lpstr>
      <vt:lpstr>Globalization is primarily a supra-national  process of integration of economy through worldwide Information Communication Technology which has deeply influenced contemporary politics, culture and society.    </vt:lpstr>
      <vt:lpstr>Contemporary Globalization in 1990s</vt:lpstr>
      <vt:lpstr>New Forms of Exchanges and International Relations </vt:lpstr>
      <vt:lpstr>Patterns of Globalization </vt:lpstr>
      <vt:lpstr>Debate on Globalization: 1 </vt:lpstr>
      <vt:lpstr>Debate on Globalization: 2 </vt:lpstr>
      <vt:lpstr>Debate on Globalization: 3</vt:lpstr>
      <vt:lpstr>Select Reading List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sibaji</dc:creator>
  <cp:lastModifiedBy>sibaji</cp:lastModifiedBy>
  <cp:revision>16</cp:revision>
  <dcterms:created xsi:type="dcterms:W3CDTF">2020-04-06T14:02:28Z</dcterms:created>
  <dcterms:modified xsi:type="dcterms:W3CDTF">2020-04-06T16:21:33Z</dcterms:modified>
</cp:coreProperties>
</file>