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diagrams/drawing5.xml" ContentType="application/vnd.ms-office.drawingml.diagramDrawing+xml"/>
  <Override PartName="/ppt/diagrams/drawing4.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Default Extension="png" ContentType="image/png"/>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E8D2DC-5F2F-47C5-9023-9248381761D6}" type="doc">
      <dgm:prSet loTypeId="urn:microsoft.com/office/officeart/2016/7/layout/RepeatingBendingProcessNew" loCatId="process" qsTypeId="urn:microsoft.com/office/officeart/2005/8/quickstyle/simple4" qsCatId="simple" csTypeId="urn:microsoft.com/office/officeart/2005/8/colors/colorful5" csCatId="colorful" phldr="1"/>
      <dgm:spPr/>
      <dgm:t>
        <a:bodyPr/>
        <a:lstStyle/>
        <a:p>
          <a:endParaRPr lang="en-US"/>
        </a:p>
      </dgm:t>
    </dgm:pt>
    <dgm:pt modelId="{06B3A977-25AB-41DE-A6E6-102485A4C190}">
      <dgm:prSet custT="1"/>
      <dgm:spPr/>
      <dgm:t>
        <a:bodyPr/>
        <a:lstStyle/>
        <a:p>
          <a:r>
            <a:rPr lang="en-US" sz="2000" dirty="0">
              <a:latin typeface="Times New Roman" panose="02020603050405020304" pitchFamily="18" charset="0"/>
              <a:cs typeface="Times New Roman" panose="02020603050405020304" pitchFamily="18" charset="0"/>
            </a:rPr>
            <a:t>The feminist empiricist emphasizes on the inclusion of equitable number of female in medical Laboratory.</a:t>
          </a:r>
        </a:p>
      </dgm:t>
    </dgm:pt>
    <dgm:pt modelId="{BC9AC18E-4B49-41EA-9B03-E8E08BC2FAF7}" type="parTrans" cxnId="{7959347A-1D4D-492A-8165-D36101D58B45}">
      <dgm:prSet/>
      <dgm:spPr/>
      <dgm:t>
        <a:bodyPr/>
        <a:lstStyle/>
        <a:p>
          <a:endParaRPr lang="en-US"/>
        </a:p>
      </dgm:t>
    </dgm:pt>
    <dgm:pt modelId="{20C177B4-71F1-449B-8DBE-4578550CA984}" type="sibTrans" cxnId="{7959347A-1D4D-492A-8165-D36101D58B45}">
      <dgm:prSet/>
      <dgm:spPr/>
      <dgm:t>
        <a:bodyPr/>
        <a:lstStyle/>
        <a:p>
          <a:endParaRPr lang="en-US"/>
        </a:p>
      </dgm:t>
    </dgm:pt>
    <dgm:pt modelId="{947F6E83-FAB3-48B6-81DC-5856565A39BA}">
      <dgm:prSet custT="1"/>
      <dgm:spPr/>
      <dgm:t>
        <a:bodyPr/>
        <a:lstStyle/>
        <a:p>
          <a:r>
            <a:rPr lang="en-US" sz="2000" dirty="0">
              <a:latin typeface="Times New Roman" panose="02020603050405020304" pitchFamily="18" charset="0"/>
              <a:cs typeface="Times New Roman" panose="02020603050405020304" pitchFamily="18" charset="0"/>
            </a:rPr>
            <a:t>The object of experiment should also include the female counterparts. For example- In a laboratory both male &amp;amp; female rats should be tested on both male and female</a:t>
          </a:r>
          <a:r>
            <a:rPr lang="en-US" sz="1700" dirty="0"/>
            <a:t>.</a:t>
          </a:r>
        </a:p>
      </dgm:t>
    </dgm:pt>
    <dgm:pt modelId="{03062EEB-80A8-4B77-B0E7-F795D0DE3270}" type="parTrans" cxnId="{E1B5852D-450F-40B0-9312-3DE558712468}">
      <dgm:prSet/>
      <dgm:spPr/>
      <dgm:t>
        <a:bodyPr/>
        <a:lstStyle/>
        <a:p>
          <a:endParaRPr lang="en-US"/>
        </a:p>
      </dgm:t>
    </dgm:pt>
    <dgm:pt modelId="{78AA913A-BF14-4667-990B-182DA13CDF2D}" type="sibTrans" cxnId="{E1B5852D-450F-40B0-9312-3DE558712468}">
      <dgm:prSet/>
      <dgm:spPr/>
      <dgm:t>
        <a:bodyPr/>
        <a:lstStyle/>
        <a:p>
          <a:endParaRPr lang="en-US"/>
        </a:p>
      </dgm:t>
    </dgm:pt>
    <dgm:pt modelId="{F5D4E3CE-9647-4586-894A-D279B6C1DC3D}">
      <dgm:prSet custT="1"/>
      <dgm:spPr/>
      <dgm:t>
        <a:bodyPr/>
        <a:lstStyle/>
        <a:p>
          <a:r>
            <a:rPr lang="en-US" sz="2000" dirty="0">
              <a:latin typeface="Times New Roman" panose="02020603050405020304" pitchFamily="18" charset="0"/>
              <a:cs typeface="Times New Roman" panose="02020603050405020304" pitchFamily="18" charset="0"/>
            </a:rPr>
            <a:t>History of female struggle, evolution and situation should be an equal part in</a:t>
          </a:r>
          <a:r>
            <a:rPr lang="en-US" sz="2000" dirty="0" smtClean="0">
              <a:latin typeface="Times New Roman" panose="02020603050405020304" pitchFamily="18" charset="0"/>
              <a:cs typeface="Times New Roman" panose="02020603050405020304" pitchFamily="18" charset="0"/>
            </a:rPr>
            <a:t>history,</a:t>
          </a:r>
          <a:r>
            <a:rPr lang="en-US" sz="2000" dirty="0">
              <a:latin typeface="Times New Roman" panose="02020603050405020304" pitchFamily="18" charset="0"/>
              <a:cs typeface="Times New Roman" panose="02020603050405020304" pitchFamily="18" charset="0"/>
            </a:rPr>
            <a:t>the feminist empiricist trace on the female discourse of history</a:t>
          </a:r>
          <a:r>
            <a:rPr lang="en-US" sz="1800" dirty="0"/>
            <a:t>.</a:t>
          </a:r>
        </a:p>
      </dgm:t>
    </dgm:pt>
    <dgm:pt modelId="{D4F924AB-7F4A-492F-9988-30C5F60DF6A0}" type="parTrans" cxnId="{69DDBA68-9A76-472F-99F8-8565029D5DA6}">
      <dgm:prSet/>
      <dgm:spPr/>
      <dgm:t>
        <a:bodyPr/>
        <a:lstStyle/>
        <a:p>
          <a:endParaRPr lang="en-US"/>
        </a:p>
      </dgm:t>
    </dgm:pt>
    <dgm:pt modelId="{52219310-B0DA-4CD0-A91A-BEBF05477744}" type="sibTrans" cxnId="{69DDBA68-9A76-472F-99F8-8565029D5DA6}">
      <dgm:prSet/>
      <dgm:spPr/>
      <dgm:t>
        <a:bodyPr/>
        <a:lstStyle/>
        <a:p>
          <a:endParaRPr lang="en-US"/>
        </a:p>
      </dgm:t>
    </dgm:pt>
    <dgm:pt modelId="{7B207180-7AAE-4A4B-BE73-80DF975A62FD}">
      <dgm:prSet custT="1"/>
      <dgm:spPr/>
      <dgm:t>
        <a:bodyPr/>
        <a:lstStyle/>
        <a:p>
          <a:r>
            <a:rPr lang="en-US" sz="2000" dirty="0">
              <a:latin typeface="Times New Roman" panose="02020603050405020304" pitchFamily="18" charset="0"/>
              <a:cs typeface="Times New Roman" panose="02020603050405020304" pitchFamily="18" charset="0"/>
            </a:rPr>
            <a:t>Unpaid labor, domestic work should be enumerated in economy as well as taking consideration of the national Deposit.</a:t>
          </a:r>
        </a:p>
      </dgm:t>
    </dgm:pt>
    <dgm:pt modelId="{E8273BC7-7AB9-4620-8B5B-A15B86FE50AD}" type="parTrans" cxnId="{CD87932A-EEB0-4DD5-8715-07340E1D8DCC}">
      <dgm:prSet/>
      <dgm:spPr/>
      <dgm:t>
        <a:bodyPr/>
        <a:lstStyle/>
        <a:p>
          <a:endParaRPr lang="en-US"/>
        </a:p>
      </dgm:t>
    </dgm:pt>
    <dgm:pt modelId="{86E057FF-989B-42CC-94DF-82AA258417C6}" type="sibTrans" cxnId="{CD87932A-EEB0-4DD5-8715-07340E1D8DCC}">
      <dgm:prSet/>
      <dgm:spPr/>
      <dgm:t>
        <a:bodyPr/>
        <a:lstStyle/>
        <a:p>
          <a:endParaRPr lang="en-US"/>
        </a:p>
      </dgm:t>
    </dgm:pt>
    <dgm:pt modelId="{9EA2BD7A-E157-4148-900D-A6B71566618B}" type="pres">
      <dgm:prSet presAssocID="{DBE8D2DC-5F2F-47C5-9023-9248381761D6}" presName="Name0" presStyleCnt="0">
        <dgm:presLayoutVars>
          <dgm:dir/>
          <dgm:resizeHandles val="exact"/>
        </dgm:presLayoutVars>
      </dgm:prSet>
      <dgm:spPr/>
      <dgm:t>
        <a:bodyPr/>
        <a:lstStyle/>
        <a:p>
          <a:endParaRPr lang="en-IN"/>
        </a:p>
      </dgm:t>
    </dgm:pt>
    <dgm:pt modelId="{74EBE67A-A486-4A6C-BF5D-DEB57A473FA9}" type="pres">
      <dgm:prSet presAssocID="{06B3A977-25AB-41DE-A6E6-102485A4C190}" presName="node" presStyleLbl="node1" presStyleIdx="0" presStyleCnt="4">
        <dgm:presLayoutVars>
          <dgm:bulletEnabled val="1"/>
        </dgm:presLayoutVars>
      </dgm:prSet>
      <dgm:spPr/>
      <dgm:t>
        <a:bodyPr/>
        <a:lstStyle/>
        <a:p>
          <a:endParaRPr lang="en-IN"/>
        </a:p>
      </dgm:t>
    </dgm:pt>
    <dgm:pt modelId="{3C862B1C-C28C-4588-BE62-689D8205ED06}" type="pres">
      <dgm:prSet presAssocID="{20C177B4-71F1-449B-8DBE-4578550CA984}" presName="sibTrans" presStyleLbl="sibTrans1D1" presStyleIdx="0" presStyleCnt="3"/>
      <dgm:spPr/>
      <dgm:t>
        <a:bodyPr/>
        <a:lstStyle/>
        <a:p>
          <a:endParaRPr lang="en-IN"/>
        </a:p>
      </dgm:t>
    </dgm:pt>
    <dgm:pt modelId="{2F613F8C-4E13-43EF-9939-B965F99BA536}" type="pres">
      <dgm:prSet presAssocID="{20C177B4-71F1-449B-8DBE-4578550CA984}" presName="connectorText" presStyleLbl="sibTrans1D1" presStyleIdx="0" presStyleCnt="3"/>
      <dgm:spPr/>
      <dgm:t>
        <a:bodyPr/>
        <a:lstStyle/>
        <a:p>
          <a:endParaRPr lang="en-IN"/>
        </a:p>
      </dgm:t>
    </dgm:pt>
    <dgm:pt modelId="{9DA29416-D82A-4898-8476-3334B8209BA3}" type="pres">
      <dgm:prSet presAssocID="{947F6E83-FAB3-48B6-81DC-5856565A39BA}" presName="node" presStyleLbl="node1" presStyleIdx="1" presStyleCnt="4">
        <dgm:presLayoutVars>
          <dgm:bulletEnabled val="1"/>
        </dgm:presLayoutVars>
      </dgm:prSet>
      <dgm:spPr/>
      <dgm:t>
        <a:bodyPr/>
        <a:lstStyle/>
        <a:p>
          <a:endParaRPr lang="en-IN"/>
        </a:p>
      </dgm:t>
    </dgm:pt>
    <dgm:pt modelId="{B12F12CF-20AA-4743-88AF-6E970944C40B}" type="pres">
      <dgm:prSet presAssocID="{78AA913A-BF14-4667-990B-182DA13CDF2D}" presName="sibTrans" presStyleLbl="sibTrans1D1" presStyleIdx="1" presStyleCnt="3"/>
      <dgm:spPr/>
      <dgm:t>
        <a:bodyPr/>
        <a:lstStyle/>
        <a:p>
          <a:endParaRPr lang="en-IN"/>
        </a:p>
      </dgm:t>
    </dgm:pt>
    <dgm:pt modelId="{1EBDC955-A46D-4A6D-B0E5-0F117775C293}" type="pres">
      <dgm:prSet presAssocID="{78AA913A-BF14-4667-990B-182DA13CDF2D}" presName="connectorText" presStyleLbl="sibTrans1D1" presStyleIdx="1" presStyleCnt="3"/>
      <dgm:spPr/>
      <dgm:t>
        <a:bodyPr/>
        <a:lstStyle/>
        <a:p>
          <a:endParaRPr lang="en-IN"/>
        </a:p>
      </dgm:t>
    </dgm:pt>
    <dgm:pt modelId="{7A0F766C-D6D1-482B-BE21-27EF8AA39DF1}" type="pres">
      <dgm:prSet presAssocID="{F5D4E3CE-9647-4586-894A-D279B6C1DC3D}" presName="node" presStyleLbl="node1" presStyleIdx="2" presStyleCnt="4">
        <dgm:presLayoutVars>
          <dgm:bulletEnabled val="1"/>
        </dgm:presLayoutVars>
      </dgm:prSet>
      <dgm:spPr/>
      <dgm:t>
        <a:bodyPr/>
        <a:lstStyle/>
        <a:p>
          <a:endParaRPr lang="en-IN"/>
        </a:p>
      </dgm:t>
    </dgm:pt>
    <dgm:pt modelId="{94205859-FE92-4F6C-B119-0B3F210C1223}" type="pres">
      <dgm:prSet presAssocID="{52219310-B0DA-4CD0-A91A-BEBF05477744}" presName="sibTrans" presStyleLbl="sibTrans1D1" presStyleIdx="2" presStyleCnt="3"/>
      <dgm:spPr/>
      <dgm:t>
        <a:bodyPr/>
        <a:lstStyle/>
        <a:p>
          <a:endParaRPr lang="en-IN"/>
        </a:p>
      </dgm:t>
    </dgm:pt>
    <dgm:pt modelId="{532C4B6A-A462-47F0-94DB-639BC2B9B9D4}" type="pres">
      <dgm:prSet presAssocID="{52219310-B0DA-4CD0-A91A-BEBF05477744}" presName="connectorText" presStyleLbl="sibTrans1D1" presStyleIdx="2" presStyleCnt="3"/>
      <dgm:spPr/>
      <dgm:t>
        <a:bodyPr/>
        <a:lstStyle/>
        <a:p>
          <a:endParaRPr lang="en-IN"/>
        </a:p>
      </dgm:t>
    </dgm:pt>
    <dgm:pt modelId="{F9892268-5605-4460-8523-AACC2DF8AFEC}" type="pres">
      <dgm:prSet presAssocID="{7B207180-7AAE-4A4B-BE73-80DF975A62FD}" presName="node" presStyleLbl="node1" presStyleIdx="3" presStyleCnt="4">
        <dgm:presLayoutVars>
          <dgm:bulletEnabled val="1"/>
        </dgm:presLayoutVars>
      </dgm:prSet>
      <dgm:spPr/>
      <dgm:t>
        <a:bodyPr/>
        <a:lstStyle/>
        <a:p>
          <a:endParaRPr lang="en-IN"/>
        </a:p>
      </dgm:t>
    </dgm:pt>
  </dgm:ptLst>
  <dgm:cxnLst>
    <dgm:cxn modelId="{038A53B1-609F-4D9C-A522-A4BC0D264AE6}" type="presOf" srcId="{78AA913A-BF14-4667-990B-182DA13CDF2D}" destId="{B12F12CF-20AA-4743-88AF-6E970944C40B}" srcOrd="0" destOrd="0" presId="urn:microsoft.com/office/officeart/2016/7/layout/RepeatingBendingProcessNew"/>
    <dgm:cxn modelId="{B8B223F9-8EB4-4F47-B8FF-D877FFCB2471}" type="presOf" srcId="{78AA913A-BF14-4667-990B-182DA13CDF2D}" destId="{1EBDC955-A46D-4A6D-B0E5-0F117775C293}" srcOrd="1" destOrd="0" presId="urn:microsoft.com/office/officeart/2016/7/layout/RepeatingBendingProcessNew"/>
    <dgm:cxn modelId="{E1B5852D-450F-40B0-9312-3DE558712468}" srcId="{DBE8D2DC-5F2F-47C5-9023-9248381761D6}" destId="{947F6E83-FAB3-48B6-81DC-5856565A39BA}" srcOrd="1" destOrd="0" parTransId="{03062EEB-80A8-4B77-B0E7-F795D0DE3270}" sibTransId="{78AA913A-BF14-4667-990B-182DA13CDF2D}"/>
    <dgm:cxn modelId="{402923AE-799E-4E1E-A4DC-A2CF5D0B4A3F}" type="presOf" srcId="{20C177B4-71F1-449B-8DBE-4578550CA984}" destId="{2F613F8C-4E13-43EF-9939-B965F99BA536}" srcOrd="1" destOrd="0" presId="urn:microsoft.com/office/officeart/2016/7/layout/RepeatingBendingProcessNew"/>
    <dgm:cxn modelId="{7FB482CC-C470-433F-8FEE-A497A0FB8C33}" type="presOf" srcId="{52219310-B0DA-4CD0-A91A-BEBF05477744}" destId="{532C4B6A-A462-47F0-94DB-639BC2B9B9D4}" srcOrd="1" destOrd="0" presId="urn:microsoft.com/office/officeart/2016/7/layout/RepeatingBendingProcessNew"/>
    <dgm:cxn modelId="{B7EA0E60-1590-4EE7-9256-E0599A42F79F}" type="presOf" srcId="{947F6E83-FAB3-48B6-81DC-5856565A39BA}" destId="{9DA29416-D82A-4898-8476-3334B8209BA3}" srcOrd="0" destOrd="0" presId="urn:microsoft.com/office/officeart/2016/7/layout/RepeatingBendingProcessNew"/>
    <dgm:cxn modelId="{E559A772-AB07-48F2-8ED6-67796A8BAD7C}" type="presOf" srcId="{52219310-B0DA-4CD0-A91A-BEBF05477744}" destId="{94205859-FE92-4F6C-B119-0B3F210C1223}" srcOrd="0" destOrd="0" presId="urn:microsoft.com/office/officeart/2016/7/layout/RepeatingBendingProcessNew"/>
    <dgm:cxn modelId="{1DEFA36B-9A4D-4744-A842-2E7E9922E7AD}" type="presOf" srcId="{7B207180-7AAE-4A4B-BE73-80DF975A62FD}" destId="{F9892268-5605-4460-8523-AACC2DF8AFEC}" srcOrd="0" destOrd="0" presId="urn:microsoft.com/office/officeart/2016/7/layout/RepeatingBendingProcessNew"/>
    <dgm:cxn modelId="{CD87932A-EEB0-4DD5-8715-07340E1D8DCC}" srcId="{DBE8D2DC-5F2F-47C5-9023-9248381761D6}" destId="{7B207180-7AAE-4A4B-BE73-80DF975A62FD}" srcOrd="3" destOrd="0" parTransId="{E8273BC7-7AB9-4620-8B5B-A15B86FE50AD}" sibTransId="{86E057FF-989B-42CC-94DF-82AA258417C6}"/>
    <dgm:cxn modelId="{69DDBA68-9A76-472F-99F8-8565029D5DA6}" srcId="{DBE8D2DC-5F2F-47C5-9023-9248381761D6}" destId="{F5D4E3CE-9647-4586-894A-D279B6C1DC3D}" srcOrd="2" destOrd="0" parTransId="{D4F924AB-7F4A-492F-9988-30C5F60DF6A0}" sibTransId="{52219310-B0DA-4CD0-A91A-BEBF05477744}"/>
    <dgm:cxn modelId="{AF66FCD7-4C36-43BE-B245-5724EF82FB52}" type="presOf" srcId="{F5D4E3CE-9647-4586-894A-D279B6C1DC3D}" destId="{7A0F766C-D6D1-482B-BE21-27EF8AA39DF1}" srcOrd="0" destOrd="0" presId="urn:microsoft.com/office/officeart/2016/7/layout/RepeatingBendingProcessNew"/>
    <dgm:cxn modelId="{F3E8260F-AEFE-41FF-84AB-8BA2407CE2A3}" type="presOf" srcId="{06B3A977-25AB-41DE-A6E6-102485A4C190}" destId="{74EBE67A-A486-4A6C-BF5D-DEB57A473FA9}" srcOrd="0" destOrd="0" presId="urn:microsoft.com/office/officeart/2016/7/layout/RepeatingBendingProcessNew"/>
    <dgm:cxn modelId="{E5595A7A-7E96-4029-9A35-A997F708D520}" type="presOf" srcId="{DBE8D2DC-5F2F-47C5-9023-9248381761D6}" destId="{9EA2BD7A-E157-4148-900D-A6B71566618B}" srcOrd="0" destOrd="0" presId="urn:microsoft.com/office/officeart/2016/7/layout/RepeatingBendingProcessNew"/>
    <dgm:cxn modelId="{10D8BC73-DBCF-448F-A63E-BAAD8E223CB8}" type="presOf" srcId="{20C177B4-71F1-449B-8DBE-4578550CA984}" destId="{3C862B1C-C28C-4588-BE62-689D8205ED06}" srcOrd="0" destOrd="0" presId="urn:microsoft.com/office/officeart/2016/7/layout/RepeatingBendingProcessNew"/>
    <dgm:cxn modelId="{7959347A-1D4D-492A-8165-D36101D58B45}" srcId="{DBE8D2DC-5F2F-47C5-9023-9248381761D6}" destId="{06B3A977-25AB-41DE-A6E6-102485A4C190}" srcOrd="0" destOrd="0" parTransId="{BC9AC18E-4B49-41EA-9B03-E8E08BC2FAF7}" sibTransId="{20C177B4-71F1-449B-8DBE-4578550CA984}"/>
    <dgm:cxn modelId="{7ABC16B6-9A29-4743-8492-1A17CCC3862E}" type="presParOf" srcId="{9EA2BD7A-E157-4148-900D-A6B71566618B}" destId="{74EBE67A-A486-4A6C-BF5D-DEB57A473FA9}" srcOrd="0" destOrd="0" presId="urn:microsoft.com/office/officeart/2016/7/layout/RepeatingBendingProcessNew"/>
    <dgm:cxn modelId="{FF8D9194-51D3-4DBE-8992-4213B4D86CF1}" type="presParOf" srcId="{9EA2BD7A-E157-4148-900D-A6B71566618B}" destId="{3C862B1C-C28C-4588-BE62-689D8205ED06}" srcOrd="1" destOrd="0" presId="urn:microsoft.com/office/officeart/2016/7/layout/RepeatingBendingProcessNew"/>
    <dgm:cxn modelId="{A73F68B4-8A0F-45BD-BCF6-70D608ACB378}" type="presParOf" srcId="{3C862B1C-C28C-4588-BE62-689D8205ED06}" destId="{2F613F8C-4E13-43EF-9939-B965F99BA536}" srcOrd="0" destOrd="0" presId="urn:microsoft.com/office/officeart/2016/7/layout/RepeatingBendingProcessNew"/>
    <dgm:cxn modelId="{98B0B4C7-1738-4048-9B84-52A5EF6D11D6}" type="presParOf" srcId="{9EA2BD7A-E157-4148-900D-A6B71566618B}" destId="{9DA29416-D82A-4898-8476-3334B8209BA3}" srcOrd="2" destOrd="0" presId="urn:microsoft.com/office/officeart/2016/7/layout/RepeatingBendingProcessNew"/>
    <dgm:cxn modelId="{42890095-9B59-4861-95C3-77B7B6E67405}" type="presParOf" srcId="{9EA2BD7A-E157-4148-900D-A6B71566618B}" destId="{B12F12CF-20AA-4743-88AF-6E970944C40B}" srcOrd="3" destOrd="0" presId="urn:microsoft.com/office/officeart/2016/7/layout/RepeatingBendingProcessNew"/>
    <dgm:cxn modelId="{3E9C165F-7645-4C05-AC89-715C46B82691}" type="presParOf" srcId="{B12F12CF-20AA-4743-88AF-6E970944C40B}" destId="{1EBDC955-A46D-4A6D-B0E5-0F117775C293}" srcOrd="0" destOrd="0" presId="urn:microsoft.com/office/officeart/2016/7/layout/RepeatingBendingProcessNew"/>
    <dgm:cxn modelId="{584A59F0-C8E8-41B5-B8C2-75DE20D294D0}" type="presParOf" srcId="{9EA2BD7A-E157-4148-900D-A6B71566618B}" destId="{7A0F766C-D6D1-482B-BE21-27EF8AA39DF1}" srcOrd="4" destOrd="0" presId="urn:microsoft.com/office/officeart/2016/7/layout/RepeatingBendingProcessNew"/>
    <dgm:cxn modelId="{DBF8103A-EA67-40AC-9147-AEAC2DD2147D}" type="presParOf" srcId="{9EA2BD7A-E157-4148-900D-A6B71566618B}" destId="{94205859-FE92-4F6C-B119-0B3F210C1223}" srcOrd="5" destOrd="0" presId="urn:microsoft.com/office/officeart/2016/7/layout/RepeatingBendingProcessNew"/>
    <dgm:cxn modelId="{5C7253D9-7F8B-416F-9FF0-B2B828A2A339}" type="presParOf" srcId="{94205859-FE92-4F6C-B119-0B3F210C1223}" destId="{532C4B6A-A462-47F0-94DB-639BC2B9B9D4}" srcOrd="0" destOrd="0" presId="urn:microsoft.com/office/officeart/2016/7/layout/RepeatingBendingProcessNew"/>
    <dgm:cxn modelId="{BF184C09-6769-4234-82EC-F0245202DD5A}" type="presParOf" srcId="{9EA2BD7A-E157-4148-900D-A6B71566618B}" destId="{F9892268-5605-4460-8523-AACC2DF8AFEC}" srcOrd="6" destOrd="0" presId="urn:microsoft.com/office/officeart/2016/7/layout/RepeatingBendingProcessNew"/>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626EA4-6230-434C-B4B4-36F10F0F00C9}" type="doc">
      <dgm:prSet loTypeId="urn:microsoft.com/office/officeart/2005/8/layout/vList5" loCatId="list" qsTypeId="urn:microsoft.com/office/officeart/2005/8/quickstyle/simple4" qsCatId="simple" csTypeId="urn:microsoft.com/office/officeart/2005/8/colors/colorful2" csCatId="colorful"/>
      <dgm:spPr/>
      <dgm:t>
        <a:bodyPr/>
        <a:lstStyle/>
        <a:p>
          <a:endParaRPr lang="en-US"/>
        </a:p>
      </dgm:t>
    </dgm:pt>
    <dgm:pt modelId="{455931A9-279C-4696-AC8E-558E0D659ED5}">
      <dgm:prSet/>
      <dgm:spPr/>
      <dgm:t>
        <a:bodyPr/>
        <a:lstStyle/>
        <a:p>
          <a:r>
            <a:rPr lang="en-IN" dirty="0">
              <a:latin typeface="Times New Roman" panose="02020603050405020304" pitchFamily="18" charset="0"/>
              <a:cs typeface="Times New Roman" panose="02020603050405020304" pitchFamily="18" charset="0"/>
            </a:rPr>
            <a:t>Traditional systems that are accepted as universal are biased towards male</a:t>
          </a:r>
          <a:r>
            <a:rPr lang="en-IN" dirty="0"/>
            <a:t>.</a:t>
          </a:r>
          <a:endParaRPr lang="en-US" dirty="0"/>
        </a:p>
      </dgm:t>
    </dgm:pt>
    <dgm:pt modelId="{297E9434-16EA-49FB-AE4D-4C436245B6D0}" type="parTrans" cxnId="{4910F406-0F16-4BEA-B4D8-305663D438F8}">
      <dgm:prSet/>
      <dgm:spPr/>
      <dgm:t>
        <a:bodyPr/>
        <a:lstStyle/>
        <a:p>
          <a:endParaRPr lang="en-US"/>
        </a:p>
      </dgm:t>
    </dgm:pt>
    <dgm:pt modelId="{890FF552-EC9B-43E7-92D6-9E446CE5EF37}" type="sibTrans" cxnId="{4910F406-0F16-4BEA-B4D8-305663D438F8}">
      <dgm:prSet/>
      <dgm:spPr/>
      <dgm:t>
        <a:bodyPr/>
        <a:lstStyle/>
        <a:p>
          <a:endParaRPr lang="en-US"/>
        </a:p>
      </dgm:t>
    </dgm:pt>
    <dgm:pt modelId="{3E39DD36-0BB2-40A6-8D83-22FC6FBF3AA2}">
      <dgm:prSet/>
      <dgm:spPr/>
      <dgm:t>
        <a:bodyPr/>
        <a:lstStyle/>
        <a:p>
          <a:r>
            <a:rPr lang="en-IN" dirty="0">
              <a:latin typeface="Times New Roman" panose="02020603050405020304" pitchFamily="18" charset="0"/>
              <a:cs typeface="Times New Roman" panose="02020603050405020304" pitchFamily="18" charset="0"/>
            </a:rPr>
            <a:t>Women are considered as irrational beings.</a:t>
          </a:r>
          <a:endParaRPr lang="en-US" dirty="0">
            <a:latin typeface="Times New Roman" panose="02020603050405020304" pitchFamily="18" charset="0"/>
            <a:cs typeface="Times New Roman" panose="02020603050405020304" pitchFamily="18" charset="0"/>
          </a:endParaRPr>
        </a:p>
      </dgm:t>
    </dgm:pt>
    <dgm:pt modelId="{68CF54AC-465B-4C16-84E0-222B10324144}" type="parTrans" cxnId="{7DBB7A95-4BFB-4578-B0E3-28A35C0FAD28}">
      <dgm:prSet/>
      <dgm:spPr/>
      <dgm:t>
        <a:bodyPr/>
        <a:lstStyle/>
        <a:p>
          <a:endParaRPr lang="en-US"/>
        </a:p>
      </dgm:t>
    </dgm:pt>
    <dgm:pt modelId="{75429350-1731-4A6D-8034-D7D4C6C5AA7A}" type="sibTrans" cxnId="{7DBB7A95-4BFB-4578-B0E3-28A35C0FAD28}">
      <dgm:prSet/>
      <dgm:spPr/>
      <dgm:t>
        <a:bodyPr/>
        <a:lstStyle/>
        <a:p>
          <a:endParaRPr lang="en-US"/>
        </a:p>
      </dgm:t>
    </dgm:pt>
    <dgm:pt modelId="{4EC69570-85A5-4F99-8617-FCE207D5105F}">
      <dgm:prSet/>
      <dgm:spPr/>
      <dgm:t>
        <a:bodyPr/>
        <a:lstStyle/>
        <a:p>
          <a:r>
            <a:rPr lang="en-IN" dirty="0">
              <a:latin typeface="Times New Roman" panose="02020603050405020304" pitchFamily="18" charset="0"/>
              <a:cs typeface="Times New Roman" panose="02020603050405020304" pitchFamily="18" charset="0"/>
            </a:rPr>
            <a:t>Their distinctive way of thinking can not challenge the dominant tradition</a:t>
          </a:r>
          <a:endParaRPr lang="en-US" dirty="0">
            <a:latin typeface="Times New Roman" panose="02020603050405020304" pitchFamily="18" charset="0"/>
            <a:cs typeface="Times New Roman" panose="02020603050405020304" pitchFamily="18" charset="0"/>
          </a:endParaRPr>
        </a:p>
      </dgm:t>
    </dgm:pt>
    <dgm:pt modelId="{E76D609B-0F9D-4E54-858F-C5F069C77957}" type="parTrans" cxnId="{BDFE88D8-6BD9-42B2-AF8A-BEB3D802F14E}">
      <dgm:prSet/>
      <dgm:spPr/>
      <dgm:t>
        <a:bodyPr/>
        <a:lstStyle/>
        <a:p>
          <a:endParaRPr lang="en-US"/>
        </a:p>
      </dgm:t>
    </dgm:pt>
    <dgm:pt modelId="{AF98FCA8-A831-45DB-B3D5-D4D9BE624247}" type="sibTrans" cxnId="{BDFE88D8-6BD9-42B2-AF8A-BEB3D802F14E}">
      <dgm:prSet/>
      <dgm:spPr/>
      <dgm:t>
        <a:bodyPr/>
        <a:lstStyle/>
        <a:p>
          <a:endParaRPr lang="en-US"/>
        </a:p>
      </dgm:t>
    </dgm:pt>
    <dgm:pt modelId="{51DA9C9F-DED7-44C7-8C65-94E226FAD536}">
      <dgm:prSet/>
      <dgm:spPr/>
      <dgm:t>
        <a:bodyPr/>
        <a:lstStyle/>
        <a:p>
          <a:r>
            <a:rPr lang="en-IN" dirty="0">
              <a:latin typeface="Times New Roman" panose="02020603050405020304" pitchFamily="18" charset="0"/>
              <a:cs typeface="Times New Roman" panose="02020603050405020304" pitchFamily="18" charset="0"/>
            </a:rPr>
            <a:t>‘Epistemological relativism’</a:t>
          </a:r>
          <a:endParaRPr lang="en-US" dirty="0">
            <a:latin typeface="Times New Roman" panose="02020603050405020304" pitchFamily="18" charset="0"/>
            <a:cs typeface="Times New Roman" panose="02020603050405020304" pitchFamily="18" charset="0"/>
          </a:endParaRPr>
        </a:p>
      </dgm:t>
    </dgm:pt>
    <dgm:pt modelId="{F3BB32D6-06B0-42B2-B1DD-65CD39C536B7}" type="parTrans" cxnId="{CBF2566D-FAB4-4CA2-9805-16730C7B30A8}">
      <dgm:prSet/>
      <dgm:spPr/>
      <dgm:t>
        <a:bodyPr/>
        <a:lstStyle/>
        <a:p>
          <a:endParaRPr lang="en-US"/>
        </a:p>
      </dgm:t>
    </dgm:pt>
    <dgm:pt modelId="{51FD2BB8-CCBD-41D3-99CD-084A4C48C49E}" type="sibTrans" cxnId="{CBF2566D-FAB4-4CA2-9805-16730C7B30A8}">
      <dgm:prSet/>
      <dgm:spPr/>
      <dgm:t>
        <a:bodyPr/>
        <a:lstStyle/>
        <a:p>
          <a:endParaRPr lang="en-US"/>
        </a:p>
      </dgm:t>
    </dgm:pt>
    <dgm:pt modelId="{4555170E-0FC1-4F14-88CC-C561E1853DC3}" type="pres">
      <dgm:prSet presAssocID="{AD626EA4-6230-434C-B4B4-36F10F0F00C9}" presName="Name0" presStyleCnt="0">
        <dgm:presLayoutVars>
          <dgm:dir/>
          <dgm:animLvl val="lvl"/>
          <dgm:resizeHandles val="exact"/>
        </dgm:presLayoutVars>
      </dgm:prSet>
      <dgm:spPr/>
      <dgm:t>
        <a:bodyPr/>
        <a:lstStyle/>
        <a:p>
          <a:endParaRPr lang="en-IN"/>
        </a:p>
      </dgm:t>
    </dgm:pt>
    <dgm:pt modelId="{F459ABA5-EB41-45F9-9079-23D574779902}" type="pres">
      <dgm:prSet presAssocID="{455931A9-279C-4696-AC8E-558E0D659ED5}" presName="linNode" presStyleCnt="0"/>
      <dgm:spPr/>
    </dgm:pt>
    <dgm:pt modelId="{ABA3AFD4-DFE0-47BE-8068-AE76BB59B593}" type="pres">
      <dgm:prSet presAssocID="{455931A9-279C-4696-AC8E-558E0D659ED5}" presName="parentText" presStyleLbl="node1" presStyleIdx="0" presStyleCnt="1">
        <dgm:presLayoutVars>
          <dgm:chMax val="1"/>
          <dgm:bulletEnabled val="1"/>
        </dgm:presLayoutVars>
      </dgm:prSet>
      <dgm:spPr/>
      <dgm:t>
        <a:bodyPr/>
        <a:lstStyle/>
        <a:p>
          <a:endParaRPr lang="en-IN"/>
        </a:p>
      </dgm:t>
    </dgm:pt>
    <dgm:pt modelId="{71FD8BD0-4548-43E9-9587-C75AD44857D5}" type="pres">
      <dgm:prSet presAssocID="{455931A9-279C-4696-AC8E-558E0D659ED5}" presName="descendantText" presStyleLbl="alignAccFollowNode1" presStyleIdx="0" presStyleCnt="1">
        <dgm:presLayoutVars>
          <dgm:bulletEnabled val="1"/>
        </dgm:presLayoutVars>
      </dgm:prSet>
      <dgm:spPr/>
      <dgm:t>
        <a:bodyPr/>
        <a:lstStyle/>
        <a:p>
          <a:endParaRPr lang="en-IN"/>
        </a:p>
      </dgm:t>
    </dgm:pt>
  </dgm:ptLst>
  <dgm:cxnLst>
    <dgm:cxn modelId="{4910F406-0F16-4BEA-B4D8-305663D438F8}" srcId="{AD626EA4-6230-434C-B4B4-36F10F0F00C9}" destId="{455931A9-279C-4696-AC8E-558E0D659ED5}" srcOrd="0" destOrd="0" parTransId="{297E9434-16EA-49FB-AE4D-4C436245B6D0}" sibTransId="{890FF552-EC9B-43E7-92D6-9E446CE5EF37}"/>
    <dgm:cxn modelId="{97BC96E1-676D-4C70-8090-071747A128B2}" type="presOf" srcId="{3E39DD36-0BB2-40A6-8D83-22FC6FBF3AA2}" destId="{71FD8BD0-4548-43E9-9587-C75AD44857D5}" srcOrd="0" destOrd="0" presId="urn:microsoft.com/office/officeart/2005/8/layout/vList5"/>
    <dgm:cxn modelId="{7DBB7A95-4BFB-4578-B0E3-28A35C0FAD28}" srcId="{455931A9-279C-4696-AC8E-558E0D659ED5}" destId="{3E39DD36-0BB2-40A6-8D83-22FC6FBF3AA2}" srcOrd="0" destOrd="0" parTransId="{68CF54AC-465B-4C16-84E0-222B10324144}" sibTransId="{75429350-1731-4A6D-8034-D7D4C6C5AA7A}"/>
    <dgm:cxn modelId="{31801824-1EF9-43F0-AC6F-295B90614A4F}" type="presOf" srcId="{AD626EA4-6230-434C-B4B4-36F10F0F00C9}" destId="{4555170E-0FC1-4F14-88CC-C561E1853DC3}" srcOrd="0" destOrd="0" presId="urn:microsoft.com/office/officeart/2005/8/layout/vList5"/>
    <dgm:cxn modelId="{A1C49B4F-F3E2-46B8-958F-A00A18A74CD5}" type="presOf" srcId="{455931A9-279C-4696-AC8E-558E0D659ED5}" destId="{ABA3AFD4-DFE0-47BE-8068-AE76BB59B593}" srcOrd="0" destOrd="0" presId="urn:microsoft.com/office/officeart/2005/8/layout/vList5"/>
    <dgm:cxn modelId="{BDFE88D8-6BD9-42B2-AF8A-BEB3D802F14E}" srcId="{455931A9-279C-4696-AC8E-558E0D659ED5}" destId="{4EC69570-85A5-4F99-8617-FCE207D5105F}" srcOrd="1" destOrd="0" parTransId="{E76D609B-0F9D-4E54-858F-C5F069C77957}" sibTransId="{AF98FCA8-A831-45DB-B3D5-D4D9BE624247}"/>
    <dgm:cxn modelId="{8C58DBE8-758C-47BC-B020-236C35B3F471}" type="presOf" srcId="{51DA9C9F-DED7-44C7-8C65-94E226FAD536}" destId="{71FD8BD0-4548-43E9-9587-C75AD44857D5}" srcOrd="0" destOrd="2" presId="urn:microsoft.com/office/officeart/2005/8/layout/vList5"/>
    <dgm:cxn modelId="{95E1A057-EE6B-4FBF-8198-F7ED3F31882B}" type="presOf" srcId="{4EC69570-85A5-4F99-8617-FCE207D5105F}" destId="{71FD8BD0-4548-43E9-9587-C75AD44857D5}" srcOrd="0" destOrd="1" presId="urn:microsoft.com/office/officeart/2005/8/layout/vList5"/>
    <dgm:cxn modelId="{CBF2566D-FAB4-4CA2-9805-16730C7B30A8}" srcId="{455931A9-279C-4696-AC8E-558E0D659ED5}" destId="{51DA9C9F-DED7-44C7-8C65-94E226FAD536}" srcOrd="2" destOrd="0" parTransId="{F3BB32D6-06B0-42B2-B1DD-65CD39C536B7}" sibTransId="{51FD2BB8-CCBD-41D3-99CD-084A4C48C49E}"/>
    <dgm:cxn modelId="{681B5A32-447D-4F33-A14C-84BDF050BCE9}" type="presParOf" srcId="{4555170E-0FC1-4F14-88CC-C561E1853DC3}" destId="{F459ABA5-EB41-45F9-9079-23D574779902}" srcOrd="0" destOrd="0" presId="urn:microsoft.com/office/officeart/2005/8/layout/vList5"/>
    <dgm:cxn modelId="{74F9DD28-A337-4FF2-BE87-968CA2B2C930}" type="presParOf" srcId="{F459ABA5-EB41-45F9-9079-23D574779902}" destId="{ABA3AFD4-DFE0-47BE-8068-AE76BB59B593}" srcOrd="0" destOrd="0" presId="urn:microsoft.com/office/officeart/2005/8/layout/vList5"/>
    <dgm:cxn modelId="{2688D1F1-3698-4CC6-BBE5-013BA7BA6035}" type="presParOf" srcId="{F459ABA5-EB41-45F9-9079-23D574779902}" destId="{71FD8BD0-4548-43E9-9587-C75AD44857D5}" srcOrd="1" destOrd="0" presId="urn:microsoft.com/office/officeart/2005/8/layout/vList5"/>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F4C822F-A960-4DDE-853F-4D449A9C3A1C}" type="doc">
      <dgm:prSet loTypeId="urn:microsoft.com/office/officeart/2005/8/layout/vList2" loCatId="list" qsTypeId="urn:microsoft.com/office/officeart/2005/8/quickstyle/simple4" qsCatId="simple" csTypeId="urn:microsoft.com/office/officeart/2005/8/colors/colorful1#1" csCatId="colorful" phldr="1"/>
      <dgm:spPr/>
      <dgm:t>
        <a:bodyPr/>
        <a:lstStyle/>
        <a:p>
          <a:endParaRPr lang="en-US"/>
        </a:p>
      </dgm:t>
    </dgm:pt>
    <dgm:pt modelId="{446523D7-150F-4E7A-808D-072469E9A4DC}">
      <dgm:prSet/>
      <dgm:spPr/>
      <dgm:t>
        <a:bodyPr/>
        <a:lstStyle/>
        <a:p>
          <a:r>
            <a:rPr lang="en-IN" dirty="0">
              <a:latin typeface="Times New Roman" panose="02020603050405020304" pitchFamily="18" charset="0"/>
              <a:cs typeface="Times New Roman" panose="02020603050405020304" pitchFamily="18" charset="0"/>
            </a:rPr>
            <a:t>‘Standpoint Theory’: standpoint theory in feminism argues that knowledge stems from social position. The particularity of knowers, their social location, culture have a significant role to play in the construction of knowledge. So that knowledge is biased against marginalised class</a:t>
          </a:r>
          <a:endParaRPr lang="en-US" dirty="0">
            <a:latin typeface="Times New Roman" panose="02020603050405020304" pitchFamily="18" charset="0"/>
            <a:cs typeface="Times New Roman" panose="02020603050405020304" pitchFamily="18" charset="0"/>
          </a:endParaRPr>
        </a:p>
      </dgm:t>
    </dgm:pt>
    <dgm:pt modelId="{E8101D15-DACC-4894-9728-4FE902B37334}" type="parTrans" cxnId="{FF0E5307-609D-4171-A6ED-4B51D210A9E8}">
      <dgm:prSet/>
      <dgm:spPr/>
      <dgm:t>
        <a:bodyPr/>
        <a:lstStyle/>
        <a:p>
          <a:endParaRPr lang="en-US"/>
        </a:p>
      </dgm:t>
    </dgm:pt>
    <dgm:pt modelId="{7CA0BF7A-06F9-4805-908A-8754D2F84521}" type="sibTrans" cxnId="{FF0E5307-609D-4171-A6ED-4B51D210A9E8}">
      <dgm:prSet/>
      <dgm:spPr/>
      <dgm:t>
        <a:bodyPr/>
        <a:lstStyle/>
        <a:p>
          <a:endParaRPr lang="en-US"/>
        </a:p>
      </dgm:t>
    </dgm:pt>
    <dgm:pt modelId="{2F3BE3BB-CC25-45B6-9A1B-91751B6AF1CD}">
      <dgm:prSet/>
      <dgm:spPr/>
      <dgm:t>
        <a:bodyPr/>
        <a:lstStyle/>
        <a:p>
          <a:r>
            <a:rPr lang="en-IN" dirty="0">
              <a:latin typeface="Times New Roman" panose="02020603050405020304" pitchFamily="18" charset="0"/>
              <a:cs typeface="Times New Roman" panose="02020603050405020304" pitchFamily="18" charset="0"/>
            </a:rPr>
            <a:t>To overcome this gap feminists require to create a working conception of objectivity that is also accounts for subjectivity of knowers</a:t>
          </a:r>
          <a:endParaRPr lang="en-US" dirty="0">
            <a:latin typeface="Times New Roman" panose="02020603050405020304" pitchFamily="18" charset="0"/>
            <a:cs typeface="Times New Roman" panose="02020603050405020304" pitchFamily="18" charset="0"/>
          </a:endParaRPr>
        </a:p>
      </dgm:t>
    </dgm:pt>
    <dgm:pt modelId="{BF510735-912E-464E-911A-23A6C46237CB}" type="parTrans" cxnId="{FE41F503-EB25-4159-80E0-D7D3356A0559}">
      <dgm:prSet/>
      <dgm:spPr/>
      <dgm:t>
        <a:bodyPr/>
        <a:lstStyle/>
        <a:p>
          <a:endParaRPr lang="en-US"/>
        </a:p>
      </dgm:t>
    </dgm:pt>
    <dgm:pt modelId="{3ED9C31B-96F4-48EF-8631-F53C7B890378}" type="sibTrans" cxnId="{FE41F503-EB25-4159-80E0-D7D3356A0559}">
      <dgm:prSet/>
      <dgm:spPr/>
      <dgm:t>
        <a:bodyPr/>
        <a:lstStyle/>
        <a:p>
          <a:endParaRPr lang="en-US"/>
        </a:p>
      </dgm:t>
    </dgm:pt>
    <dgm:pt modelId="{D0CE7F2D-2BA9-48A5-9A0D-2D3017CDACE4}">
      <dgm:prSet/>
      <dgm:spPr/>
      <dgm:t>
        <a:bodyPr/>
        <a:lstStyle/>
        <a:p>
          <a:r>
            <a:rPr lang="en-IN" dirty="0">
              <a:latin typeface="Times New Roman" panose="02020603050405020304" pitchFamily="18" charset="0"/>
              <a:cs typeface="Times New Roman" panose="02020603050405020304" pitchFamily="18" charset="0"/>
            </a:rPr>
            <a:t>Strong Objectivity</a:t>
          </a:r>
          <a:endParaRPr lang="en-US" dirty="0">
            <a:latin typeface="Times New Roman" panose="02020603050405020304" pitchFamily="18" charset="0"/>
            <a:cs typeface="Times New Roman" panose="02020603050405020304" pitchFamily="18" charset="0"/>
          </a:endParaRPr>
        </a:p>
      </dgm:t>
    </dgm:pt>
    <dgm:pt modelId="{D33767B0-CB12-4879-B3C0-616406E15CAD}" type="parTrans" cxnId="{04D62480-63D9-49BA-AC7C-78FC07B251D4}">
      <dgm:prSet/>
      <dgm:spPr/>
      <dgm:t>
        <a:bodyPr/>
        <a:lstStyle/>
        <a:p>
          <a:endParaRPr lang="en-US"/>
        </a:p>
      </dgm:t>
    </dgm:pt>
    <dgm:pt modelId="{76728315-8D03-45D0-B538-5AF3C88527DE}" type="sibTrans" cxnId="{04D62480-63D9-49BA-AC7C-78FC07B251D4}">
      <dgm:prSet/>
      <dgm:spPr/>
      <dgm:t>
        <a:bodyPr/>
        <a:lstStyle/>
        <a:p>
          <a:endParaRPr lang="en-US"/>
        </a:p>
      </dgm:t>
    </dgm:pt>
    <dgm:pt modelId="{D8C3D2A3-FAE8-4914-BAA9-3F6130FA3FC9}" type="pres">
      <dgm:prSet presAssocID="{8F4C822F-A960-4DDE-853F-4D449A9C3A1C}" presName="linear" presStyleCnt="0">
        <dgm:presLayoutVars>
          <dgm:animLvl val="lvl"/>
          <dgm:resizeHandles val="exact"/>
        </dgm:presLayoutVars>
      </dgm:prSet>
      <dgm:spPr/>
      <dgm:t>
        <a:bodyPr/>
        <a:lstStyle/>
        <a:p>
          <a:endParaRPr lang="en-IN"/>
        </a:p>
      </dgm:t>
    </dgm:pt>
    <dgm:pt modelId="{137E4C0C-CF8F-471B-992B-5DBC30883834}" type="pres">
      <dgm:prSet presAssocID="{446523D7-150F-4E7A-808D-072469E9A4DC}" presName="parentText" presStyleLbl="node1" presStyleIdx="0" presStyleCnt="3">
        <dgm:presLayoutVars>
          <dgm:chMax val="0"/>
          <dgm:bulletEnabled val="1"/>
        </dgm:presLayoutVars>
      </dgm:prSet>
      <dgm:spPr/>
      <dgm:t>
        <a:bodyPr/>
        <a:lstStyle/>
        <a:p>
          <a:endParaRPr lang="en-IN"/>
        </a:p>
      </dgm:t>
    </dgm:pt>
    <dgm:pt modelId="{7B70EF17-B75E-46F4-85E0-F120D21C4755}" type="pres">
      <dgm:prSet presAssocID="{7CA0BF7A-06F9-4805-908A-8754D2F84521}" presName="spacer" presStyleCnt="0"/>
      <dgm:spPr/>
    </dgm:pt>
    <dgm:pt modelId="{3752A1E9-E480-4CD1-9683-421136BA68BA}" type="pres">
      <dgm:prSet presAssocID="{2F3BE3BB-CC25-45B6-9A1B-91751B6AF1CD}" presName="parentText" presStyleLbl="node1" presStyleIdx="1" presStyleCnt="3" custLinFactY="-959" custLinFactNeighborX="3085" custLinFactNeighborY="-100000">
        <dgm:presLayoutVars>
          <dgm:chMax val="0"/>
          <dgm:bulletEnabled val="1"/>
        </dgm:presLayoutVars>
      </dgm:prSet>
      <dgm:spPr/>
      <dgm:t>
        <a:bodyPr/>
        <a:lstStyle/>
        <a:p>
          <a:endParaRPr lang="en-IN"/>
        </a:p>
      </dgm:t>
    </dgm:pt>
    <dgm:pt modelId="{45C22AA8-2E06-47DD-9D41-0908E8FD08FA}" type="pres">
      <dgm:prSet presAssocID="{3ED9C31B-96F4-48EF-8631-F53C7B890378}" presName="spacer" presStyleCnt="0"/>
      <dgm:spPr/>
    </dgm:pt>
    <dgm:pt modelId="{3635C95F-6178-464C-BF9C-59AB22D7A3B6}" type="pres">
      <dgm:prSet presAssocID="{D0CE7F2D-2BA9-48A5-9A0D-2D3017CDACE4}" presName="parentText" presStyleLbl="node1" presStyleIdx="2" presStyleCnt="3">
        <dgm:presLayoutVars>
          <dgm:chMax val="0"/>
          <dgm:bulletEnabled val="1"/>
        </dgm:presLayoutVars>
      </dgm:prSet>
      <dgm:spPr/>
      <dgm:t>
        <a:bodyPr/>
        <a:lstStyle/>
        <a:p>
          <a:endParaRPr lang="en-IN"/>
        </a:p>
      </dgm:t>
    </dgm:pt>
  </dgm:ptLst>
  <dgm:cxnLst>
    <dgm:cxn modelId="{56FF5CD6-5455-4D64-B1BC-038530E526EF}" type="presOf" srcId="{8F4C822F-A960-4DDE-853F-4D449A9C3A1C}" destId="{D8C3D2A3-FAE8-4914-BAA9-3F6130FA3FC9}" srcOrd="0" destOrd="0" presId="urn:microsoft.com/office/officeart/2005/8/layout/vList2"/>
    <dgm:cxn modelId="{AEE6C223-35E2-42F9-BC58-8F61847869ED}" type="presOf" srcId="{D0CE7F2D-2BA9-48A5-9A0D-2D3017CDACE4}" destId="{3635C95F-6178-464C-BF9C-59AB22D7A3B6}" srcOrd="0" destOrd="0" presId="urn:microsoft.com/office/officeart/2005/8/layout/vList2"/>
    <dgm:cxn modelId="{529651F7-0229-4B85-AB22-AD13DB9C54EF}" type="presOf" srcId="{2F3BE3BB-CC25-45B6-9A1B-91751B6AF1CD}" destId="{3752A1E9-E480-4CD1-9683-421136BA68BA}" srcOrd="0" destOrd="0" presId="urn:microsoft.com/office/officeart/2005/8/layout/vList2"/>
    <dgm:cxn modelId="{8A32B239-017E-45FB-806B-8510D695CAD7}" type="presOf" srcId="{446523D7-150F-4E7A-808D-072469E9A4DC}" destId="{137E4C0C-CF8F-471B-992B-5DBC30883834}" srcOrd="0" destOrd="0" presId="urn:microsoft.com/office/officeart/2005/8/layout/vList2"/>
    <dgm:cxn modelId="{FE41F503-EB25-4159-80E0-D7D3356A0559}" srcId="{8F4C822F-A960-4DDE-853F-4D449A9C3A1C}" destId="{2F3BE3BB-CC25-45B6-9A1B-91751B6AF1CD}" srcOrd="1" destOrd="0" parTransId="{BF510735-912E-464E-911A-23A6C46237CB}" sibTransId="{3ED9C31B-96F4-48EF-8631-F53C7B890378}"/>
    <dgm:cxn modelId="{04D62480-63D9-49BA-AC7C-78FC07B251D4}" srcId="{8F4C822F-A960-4DDE-853F-4D449A9C3A1C}" destId="{D0CE7F2D-2BA9-48A5-9A0D-2D3017CDACE4}" srcOrd="2" destOrd="0" parTransId="{D33767B0-CB12-4879-B3C0-616406E15CAD}" sibTransId="{76728315-8D03-45D0-B538-5AF3C88527DE}"/>
    <dgm:cxn modelId="{FF0E5307-609D-4171-A6ED-4B51D210A9E8}" srcId="{8F4C822F-A960-4DDE-853F-4D449A9C3A1C}" destId="{446523D7-150F-4E7A-808D-072469E9A4DC}" srcOrd="0" destOrd="0" parTransId="{E8101D15-DACC-4894-9728-4FE902B37334}" sibTransId="{7CA0BF7A-06F9-4805-908A-8754D2F84521}"/>
    <dgm:cxn modelId="{7731B661-AB08-4B9A-99AE-623D2F738836}" type="presParOf" srcId="{D8C3D2A3-FAE8-4914-BAA9-3F6130FA3FC9}" destId="{137E4C0C-CF8F-471B-992B-5DBC30883834}" srcOrd="0" destOrd="0" presId="urn:microsoft.com/office/officeart/2005/8/layout/vList2"/>
    <dgm:cxn modelId="{2B080CE7-25DD-4F35-B2EA-B834969AECA3}" type="presParOf" srcId="{D8C3D2A3-FAE8-4914-BAA9-3F6130FA3FC9}" destId="{7B70EF17-B75E-46F4-85E0-F120D21C4755}" srcOrd="1" destOrd="0" presId="urn:microsoft.com/office/officeart/2005/8/layout/vList2"/>
    <dgm:cxn modelId="{F37C482D-F987-4265-B4A6-5C46082E6252}" type="presParOf" srcId="{D8C3D2A3-FAE8-4914-BAA9-3F6130FA3FC9}" destId="{3752A1E9-E480-4CD1-9683-421136BA68BA}" srcOrd="2" destOrd="0" presId="urn:microsoft.com/office/officeart/2005/8/layout/vList2"/>
    <dgm:cxn modelId="{6516182A-DF7D-483C-A922-DEDB0A5598A5}" type="presParOf" srcId="{D8C3D2A3-FAE8-4914-BAA9-3F6130FA3FC9}" destId="{45C22AA8-2E06-47DD-9D41-0908E8FD08FA}" srcOrd="3" destOrd="0" presId="urn:microsoft.com/office/officeart/2005/8/layout/vList2"/>
    <dgm:cxn modelId="{9D8BE25C-B2CF-48BE-9F6D-15A12D3EC1CB}" type="presParOf" srcId="{D8C3D2A3-FAE8-4914-BAA9-3F6130FA3FC9}" destId="{3635C95F-6178-464C-BF9C-59AB22D7A3B6}" srcOrd="4" destOrd="0" presId="urn:microsoft.com/office/officeart/2005/8/layout/vList2"/>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CFE6D0C-66BB-4631-9983-660563558839}"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endParaRPr lang="en-US"/>
        </a:p>
      </dgm:t>
    </dgm:pt>
    <dgm:pt modelId="{7020F9A8-BF51-4B39-9A4F-C9598B2F1C48}">
      <dgm:prSet/>
      <dgm:spPr/>
      <dgm:t>
        <a:bodyPr/>
        <a:lstStyle/>
        <a:p>
          <a:r>
            <a:rPr lang="en-US" dirty="0" smtClean="0">
              <a:solidFill>
                <a:srgbClr val="00B0F0"/>
              </a:solidFill>
              <a:latin typeface="Times New Roman" panose="02020603050405020304" pitchFamily="18" charset="0"/>
              <a:cs typeface="Times New Roman" panose="02020603050405020304" pitchFamily="18" charset="0"/>
            </a:rPr>
            <a:t>Any, move away from </a:t>
          </a:r>
          <a:r>
            <a:rPr lang="en-US" dirty="0" smtClean="0">
              <a:latin typeface="Times New Roman" panose="02020603050405020304" pitchFamily="18" charset="0"/>
              <a:cs typeface="Times New Roman" panose="02020603050405020304" pitchFamily="18" charset="0"/>
            </a:rPr>
            <a:t>objectivity can draw feminist epistemology </a:t>
          </a:r>
          <a:r>
            <a:rPr lang="en-US" dirty="0" smtClean="0">
              <a:solidFill>
                <a:srgbClr val="00B0F0"/>
              </a:solidFill>
              <a:latin typeface="Times New Roman" panose="02020603050405020304" pitchFamily="18" charset="0"/>
              <a:cs typeface="Times New Roman" panose="02020603050405020304" pitchFamily="18" charset="0"/>
            </a:rPr>
            <a:t>into </a:t>
          </a:r>
          <a:r>
            <a:rPr lang="en-US" dirty="0">
              <a:solidFill>
                <a:srgbClr val="00B0F0"/>
              </a:solidFill>
              <a:latin typeface="Times New Roman" panose="02020603050405020304" pitchFamily="18" charset="0"/>
              <a:cs typeface="Times New Roman" panose="02020603050405020304" pitchFamily="18" charset="0"/>
            </a:rPr>
            <a:t>irrationalism or relativism</a:t>
          </a:r>
        </a:p>
      </dgm:t>
    </dgm:pt>
    <dgm:pt modelId="{B6112E0F-72CD-44BE-8FD1-62B7BE0BD3EB}" type="parTrans" cxnId="{EEA15770-6FD1-4F12-9CD4-BB25A45F4924}">
      <dgm:prSet/>
      <dgm:spPr/>
      <dgm:t>
        <a:bodyPr/>
        <a:lstStyle/>
        <a:p>
          <a:endParaRPr lang="en-US"/>
        </a:p>
      </dgm:t>
    </dgm:pt>
    <dgm:pt modelId="{6155CD9F-F32B-4ECB-9C68-200ACEFB10D3}" type="sibTrans" cxnId="{EEA15770-6FD1-4F12-9CD4-BB25A45F4924}">
      <dgm:prSet/>
      <dgm:spPr/>
      <dgm:t>
        <a:bodyPr/>
        <a:lstStyle/>
        <a:p>
          <a:endParaRPr lang="en-US"/>
        </a:p>
      </dgm:t>
    </dgm:pt>
    <dgm:pt modelId="{C0E817F1-2069-4538-83AB-4E2E158B7D39}">
      <dgm:prSet/>
      <dgm:spPr/>
      <dgm:t>
        <a:bodyPr/>
        <a:lstStyle/>
        <a:p>
          <a:r>
            <a:rPr lang="en-US" dirty="0">
              <a:latin typeface="Times New Roman" panose="02020603050405020304" pitchFamily="18" charset="0"/>
              <a:cs typeface="Times New Roman" panose="02020603050405020304" pitchFamily="18" charset="0"/>
            </a:rPr>
            <a:t>Talk of the inherent subjectivity of knowledge will undermine feminists’</a:t>
          </a:r>
          <a:r>
            <a:rPr lang="en-US" dirty="0">
              <a:solidFill>
                <a:srgbClr val="00B0F0"/>
              </a:solidFill>
              <a:latin typeface="Times New Roman" panose="02020603050405020304" pitchFamily="18" charset="0"/>
              <a:cs typeface="Times New Roman" panose="02020603050405020304" pitchFamily="18" charset="0"/>
            </a:rPr>
            <a:t>ability to speak knowingly at all</a:t>
          </a:r>
        </a:p>
      </dgm:t>
    </dgm:pt>
    <dgm:pt modelId="{F1F63F73-3245-4D4D-BD51-6FF16A48547D}" type="parTrans" cxnId="{72307E9A-9AF1-4384-9B08-74AB4C7C1C34}">
      <dgm:prSet/>
      <dgm:spPr/>
      <dgm:t>
        <a:bodyPr/>
        <a:lstStyle/>
        <a:p>
          <a:endParaRPr lang="en-US"/>
        </a:p>
      </dgm:t>
    </dgm:pt>
    <dgm:pt modelId="{3CA8CAFC-A0B1-4D7F-AB07-61AAF9DD1FEC}" type="sibTrans" cxnId="{72307E9A-9AF1-4384-9B08-74AB4C7C1C34}">
      <dgm:prSet/>
      <dgm:spPr/>
      <dgm:t>
        <a:bodyPr/>
        <a:lstStyle/>
        <a:p>
          <a:endParaRPr lang="en-US"/>
        </a:p>
      </dgm:t>
    </dgm:pt>
    <dgm:pt modelId="{08BC4B64-CCD7-4FD6-B58C-0FB5A7782BE2}" type="pres">
      <dgm:prSet presAssocID="{ECFE6D0C-66BB-4631-9983-660563558839}" presName="hierChild1" presStyleCnt="0">
        <dgm:presLayoutVars>
          <dgm:chPref val="1"/>
          <dgm:dir/>
          <dgm:animOne val="branch"/>
          <dgm:animLvl val="lvl"/>
          <dgm:resizeHandles/>
        </dgm:presLayoutVars>
      </dgm:prSet>
      <dgm:spPr/>
      <dgm:t>
        <a:bodyPr/>
        <a:lstStyle/>
        <a:p>
          <a:endParaRPr lang="en-IN"/>
        </a:p>
      </dgm:t>
    </dgm:pt>
    <dgm:pt modelId="{5292DD31-3504-41C9-9B8F-A0BB26CB6B44}" type="pres">
      <dgm:prSet presAssocID="{7020F9A8-BF51-4B39-9A4F-C9598B2F1C48}" presName="hierRoot1" presStyleCnt="0"/>
      <dgm:spPr/>
    </dgm:pt>
    <dgm:pt modelId="{DF21C0E5-8AF1-44B2-8B49-D22E4ED2B120}" type="pres">
      <dgm:prSet presAssocID="{7020F9A8-BF51-4B39-9A4F-C9598B2F1C48}" presName="composite" presStyleCnt="0"/>
      <dgm:spPr/>
    </dgm:pt>
    <dgm:pt modelId="{93630AAA-F218-4E7D-8E51-3915138BE975}" type="pres">
      <dgm:prSet presAssocID="{7020F9A8-BF51-4B39-9A4F-C9598B2F1C48}" presName="background" presStyleLbl="node0" presStyleIdx="0" presStyleCnt="2"/>
      <dgm:spPr/>
    </dgm:pt>
    <dgm:pt modelId="{86DF884C-83BD-4D50-94EF-CDD090EE987C}" type="pres">
      <dgm:prSet presAssocID="{7020F9A8-BF51-4B39-9A4F-C9598B2F1C48}" presName="text" presStyleLbl="fgAcc0" presStyleIdx="0" presStyleCnt="2">
        <dgm:presLayoutVars>
          <dgm:chPref val="3"/>
        </dgm:presLayoutVars>
      </dgm:prSet>
      <dgm:spPr/>
      <dgm:t>
        <a:bodyPr/>
        <a:lstStyle/>
        <a:p>
          <a:endParaRPr lang="en-IN"/>
        </a:p>
      </dgm:t>
    </dgm:pt>
    <dgm:pt modelId="{AC9D0411-AFE0-41B3-BF21-72EE6FFC00C7}" type="pres">
      <dgm:prSet presAssocID="{7020F9A8-BF51-4B39-9A4F-C9598B2F1C48}" presName="hierChild2" presStyleCnt="0"/>
      <dgm:spPr/>
    </dgm:pt>
    <dgm:pt modelId="{BCC99736-88BF-432C-AFEE-898E17DB0399}" type="pres">
      <dgm:prSet presAssocID="{C0E817F1-2069-4538-83AB-4E2E158B7D39}" presName="hierRoot1" presStyleCnt="0"/>
      <dgm:spPr/>
    </dgm:pt>
    <dgm:pt modelId="{AFAB0FF0-E654-4BF6-B658-6E1BB5C1F75D}" type="pres">
      <dgm:prSet presAssocID="{C0E817F1-2069-4538-83AB-4E2E158B7D39}" presName="composite" presStyleCnt="0"/>
      <dgm:spPr/>
    </dgm:pt>
    <dgm:pt modelId="{397E8BE8-6FE0-42C9-851E-6F7782EA2510}" type="pres">
      <dgm:prSet presAssocID="{C0E817F1-2069-4538-83AB-4E2E158B7D39}" presName="background" presStyleLbl="node0" presStyleIdx="1" presStyleCnt="2"/>
      <dgm:spPr/>
    </dgm:pt>
    <dgm:pt modelId="{8F0A0EB6-E576-4974-8458-2D31388473E5}" type="pres">
      <dgm:prSet presAssocID="{C0E817F1-2069-4538-83AB-4E2E158B7D39}" presName="text" presStyleLbl="fgAcc0" presStyleIdx="1" presStyleCnt="2">
        <dgm:presLayoutVars>
          <dgm:chPref val="3"/>
        </dgm:presLayoutVars>
      </dgm:prSet>
      <dgm:spPr/>
      <dgm:t>
        <a:bodyPr/>
        <a:lstStyle/>
        <a:p>
          <a:endParaRPr lang="en-IN"/>
        </a:p>
      </dgm:t>
    </dgm:pt>
    <dgm:pt modelId="{E7E2CC8B-D37C-4549-ADE3-B4F59E9918C6}" type="pres">
      <dgm:prSet presAssocID="{C0E817F1-2069-4538-83AB-4E2E158B7D39}" presName="hierChild2" presStyleCnt="0"/>
      <dgm:spPr/>
    </dgm:pt>
  </dgm:ptLst>
  <dgm:cxnLst>
    <dgm:cxn modelId="{45268419-9FDA-414A-9A2F-6245BFACEB75}" type="presOf" srcId="{C0E817F1-2069-4538-83AB-4E2E158B7D39}" destId="{8F0A0EB6-E576-4974-8458-2D31388473E5}" srcOrd="0" destOrd="0" presId="urn:microsoft.com/office/officeart/2005/8/layout/hierarchy1"/>
    <dgm:cxn modelId="{0DDC1F2B-5BFD-4025-99CB-E1F144E0DC6C}" type="presOf" srcId="{7020F9A8-BF51-4B39-9A4F-C9598B2F1C48}" destId="{86DF884C-83BD-4D50-94EF-CDD090EE987C}" srcOrd="0" destOrd="0" presId="urn:microsoft.com/office/officeart/2005/8/layout/hierarchy1"/>
    <dgm:cxn modelId="{153E4B43-C873-4735-99CC-D1E9B391E895}" type="presOf" srcId="{ECFE6D0C-66BB-4631-9983-660563558839}" destId="{08BC4B64-CCD7-4FD6-B58C-0FB5A7782BE2}" srcOrd="0" destOrd="0" presId="urn:microsoft.com/office/officeart/2005/8/layout/hierarchy1"/>
    <dgm:cxn modelId="{EEA15770-6FD1-4F12-9CD4-BB25A45F4924}" srcId="{ECFE6D0C-66BB-4631-9983-660563558839}" destId="{7020F9A8-BF51-4B39-9A4F-C9598B2F1C48}" srcOrd="0" destOrd="0" parTransId="{B6112E0F-72CD-44BE-8FD1-62B7BE0BD3EB}" sibTransId="{6155CD9F-F32B-4ECB-9C68-200ACEFB10D3}"/>
    <dgm:cxn modelId="{72307E9A-9AF1-4384-9B08-74AB4C7C1C34}" srcId="{ECFE6D0C-66BB-4631-9983-660563558839}" destId="{C0E817F1-2069-4538-83AB-4E2E158B7D39}" srcOrd="1" destOrd="0" parTransId="{F1F63F73-3245-4D4D-BD51-6FF16A48547D}" sibTransId="{3CA8CAFC-A0B1-4D7F-AB07-61AAF9DD1FEC}"/>
    <dgm:cxn modelId="{6ACFFD47-C979-41B1-B0BF-9B4547D2FDEC}" type="presParOf" srcId="{08BC4B64-CCD7-4FD6-B58C-0FB5A7782BE2}" destId="{5292DD31-3504-41C9-9B8F-A0BB26CB6B44}" srcOrd="0" destOrd="0" presId="urn:microsoft.com/office/officeart/2005/8/layout/hierarchy1"/>
    <dgm:cxn modelId="{05BA4831-9C92-4F05-9364-9A10A177037E}" type="presParOf" srcId="{5292DD31-3504-41C9-9B8F-A0BB26CB6B44}" destId="{DF21C0E5-8AF1-44B2-8B49-D22E4ED2B120}" srcOrd="0" destOrd="0" presId="urn:microsoft.com/office/officeart/2005/8/layout/hierarchy1"/>
    <dgm:cxn modelId="{25C58489-19C1-43F8-8369-A6AF54E50AB4}" type="presParOf" srcId="{DF21C0E5-8AF1-44B2-8B49-D22E4ED2B120}" destId="{93630AAA-F218-4E7D-8E51-3915138BE975}" srcOrd="0" destOrd="0" presId="urn:microsoft.com/office/officeart/2005/8/layout/hierarchy1"/>
    <dgm:cxn modelId="{1820DC81-7E9D-46E6-BEF6-176F89516928}" type="presParOf" srcId="{DF21C0E5-8AF1-44B2-8B49-D22E4ED2B120}" destId="{86DF884C-83BD-4D50-94EF-CDD090EE987C}" srcOrd="1" destOrd="0" presId="urn:microsoft.com/office/officeart/2005/8/layout/hierarchy1"/>
    <dgm:cxn modelId="{86846150-22FD-48E6-9F85-061B0A7A4F51}" type="presParOf" srcId="{5292DD31-3504-41C9-9B8F-A0BB26CB6B44}" destId="{AC9D0411-AFE0-41B3-BF21-72EE6FFC00C7}" srcOrd="1" destOrd="0" presId="urn:microsoft.com/office/officeart/2005/8/layout/hierarchy1"/>
    <dgm:cxn modelId="{569180F5-D029-4C9F-98A9-3F3689475C0C}" type="presParOf" srcId="{08BC4B64-CCD7-4FD6-B58C-0FB5A7782BE2}" destId="{BCC99736-88BF-432C-AFEE-898E17DB0399}" srcOrd="1" destOrd="0" presId="urn:microsoft.com/office/officeart/2005/8/layout/hierarchy1"/>
    <dgm:cxn modelId="{71617270-9D9D-4599-9085-DE7DDF9356B3}" type="presParOf" srcId="{BCC99736-88BF-432C-AFEE-898E17DB0399}" destId="{AFAB0FF0-E654-4BF6-B658-6E1BB5C1F75D}" srcOrd="0" destOrd="0" presId="urn:microsoft.com/office/officeart/2005/8/layout/hierarchy1"/>
    <dgm:cxn modelId="{65E33D6E-C740-42C4-9412-4D94A084965C}" type="presParOf" srcId="{AFAB0FF0-E654-4BF6-B658-6E1BB5C1F75D}" destId="{397E8BE8-6FE0-42C9-851E-6F7782EA2510}" srcOrd="0" destOrd="0" presId="urn:microsoft.com/office/officeart/2005/8/layout/hierarchy1"/>
    <dgm:cxn modelId="{9897E5DF-A14D-4596-80CC-CE18F0805324}" type="presParOf" srcId="{AFAB0FF0-E654-4BF6-B658-6E1BB5C1F75D}" destId="{8F0A0EB6-E576-4974-8458-2D31388473E5}" srcOrd="1" destOrd="0" presId="urn:microsoft.com/office/officeart/2005/8/layout/hierarchy1"/>
    <dgm:cxn modelId="{9365CA11-B5F2-4B66-8F1D-88791E6BF3F2}" type="presParOf" srcId="{BCC99736-88BF-432C-AFEE-898E17DB0399}" destId="{E7E2CC8B-D37C-4549-ADE3-B4F59E9918C6}" srcOrd="1" destOrd="0" presId="urn:microsoft.com/office/officeart/2005/8/layout/hierarchy1"/>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DF444BB-FEE0-40C3-ABC9-34E4706B55FD}"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93FEE6D9-72A2-4D32-8026-36E00B1C044B}">
      <dgm:prSet/>
      <dgm:spPr/>
      <dgm:t>
        <a:bodyPr/>
        <a:lstStyle/>
        <a:p>
          <a:r>
            <a:rPr lang="en-US" dirty="0">
              <a:solidFill>
                <a:schemeClr val="tx1"/>
              </a:solidFill>
              <a:latin typeface="Times New Roman" panose="02020603050405020304" pitchFamily="18" charset="0"/>
              <a:cs typeface="Times New Roman" panose="02020603050405020304" pitchFamily="18" charset="0"/>
            </a:rPr>
            <a:t>Objectivity is a mark of credibility and authority</a:t>
          </a:r>
          <a:r>
            <a:rPr lang="en-US" dirty="0">
              <a:solidFill>
                <a:schemeClr val="tx1"/>
              </a:solidFill>
            </a:rPr>
            <a:t>.</a:t>
          </a:r>
        </a:p>
      </dgm:t>
    </dgm:pt>
    <dgm:pt modelId="{AC644C91-EB24-4D79-9477-FF7F4EA6DEAB}" type="parTrans" cxnId="{1FCF3798-D367-4ADE-B664-9EE2C90B9F7F}">
      <dgm:prSet/>
      <dgm:spPr/>
      <dgm:t>
        <a:bodyPr/>
        <a:lstStyle/>
        <a:p>
          <a:endParaRPr lang="en-US"/>
        </a:p>
      </dgm:t>
    </dgm:pt>
    <dgm:pt modelId="{44D630CF-6BFD-4447-BCD2-E9AA12DA2BF3}" type="sibTrans" cxnId="{1FCF3798-D367-4ADE-B664-9EE2C90B9F7F}">
      <dgm:prSet/>
      <dgm:spPr/>
      <dgm:t>
        <a:bodyPr/>
        <a:lstStyle/>
        <a:p>
          <a:endParaRPr lang="en-US"/>
        </a:p>
      </dgm:t>
    </dgm:pt>
    <dgm:pt modelId="{C43165D9-233F-4647-A1D5-D997F45E0111}">
      <dgm:prSet/>
      <dgm:spPr/>
      <dgm:t>
        <a:bodyPr/>
        <a:lstStyle/>
        <a:p>
          <a:r>
            <a:rPr lang="en-US" dirty="0">
              <a:solidFill>
                <a:schemeClr val="tx1"/>
              </a:solidFill>
              <a:latin typeface="Times New Roman" panose="02020603050405020304" pitchFamily="18" charset="0"/>
              <a:cs typeface="Times New Roman" panose="02020603050405020304" pitchFamily="18" charset="0"/>
            </a:rPr>
            <a:t>Authority credits them as the objective knowers.</a:t>
          </a:r>
        </a:p>
      </dgm:t>
    </dgm:pt>
    <dgm:pt modelId="{AE2E8F40-CD52-4317-9572-3CBDD5F50C73}" type="parTrans" cxnId="{A30F4773-5881-4B19-8037-2885620F86C2}">
      <dgm:prSet/>
      <dgm:spPr/>
      <dgm:t>
        <a:bodyPr/>
        <a:lstStyle/>
        <a:p>
          <a:endParaRPr lang="en-US"/>
        </a:p>
      </dgm:t>
    </dgm:pt>
    <dgm:pt modelId="{231AB7F1-72D4-45B3-9DD3-0648CACECAE5}" type="sibTrans" cxnId="{A30F4773-5881-4B19-8037-2885620F86C2}">
      <dgm:prSet/>
      <dgm:spPr/>
      <dgm:t>
        <a:bodyPr/>
        <a:lstStyle/>
        <a:p>
          <a:endParaRPr lang="en-US"/>
        </a:p>
      </dgm:t>
    </dgm:pt>
    <dgm:pt modelId="{15962283-2EE0-4FEF-AE54-C67483C97284}">
      <dgm:prSet/>
      <dgm:spPr/>
      <dgm:t>
        <a:bodyPr/>
        <a:lstStyle/>
        <a:p>
          <a:r>
            <a:rPr lang="en-US" dirty="0">
              <a:solidFill>
                <a:schemeClr val="tx1"/>
              </a:solidFill>
              <a:latin typeface="Times New Roman" panose="02020603050405020304" pitchFamily="18" charset="0"/>
              <a:cs typeface="Times New Roman" panose="02020603050405020304" pitchFamily="18" charset="0"/>
            </a:rPr>
            <a:t>According to Sandra Harding, Re-envisaging Objectivity are considered on two counts -  ● Challenge to have such authority   ● Dynamics of domination</a:t>
          </a:r>
        </a:p>
      </dgm:t>
    </dgm:pt>
    <dgm:pt modelId="{5E7CD5CE-1E2E-4B62-BB6D-3A3575F0F4A4}" type="parTrans" cxnId="{DC3D24F6-EB15-43C1-9A0E-01342D724299}">
      <dgm:prSet/>
      <dgm:spPr/>
      <dgm:t>
        <a:bodyPr/>
        <a:lstStyle/>
        <a:p>
          <a:endParaRPr lang="en-US"/>
        </a:p>
      </dgm:t>
    </dgm:pt>
    <dgm:pt modelId="{BCDD1FCE-BA11-4418-9E43-3FEDF672A6C1}" type="sibTrans" cxnId="{DC3D24F6-EB15-43C1-9A0E-01342D724299}">
      <dgm:prSet/>
      <dgm:spPr/>
      <dgm:t>
        <a:bodyPr/>
        <a:lstStyle/>
        <a:p>
          <a:endParaRPr lang="en-US"/>
        </a:p>
      </dgm:t>
    </dgm:pt>
    <dgm:pt modelId="{D3DD4042-930D-4FFC-9FBA-ED7312AFC64E}">
      <dgm:prSet/>
      <dgm:spPr/>
      <dgm:t>
        <a:bodyPr/>
        <a:lstStyle/>
        <a:p>
          <a:r>
            <a:rPr lang="en-US" dirty="0">
              <a:solidFill>
                <a:schemeClr val="tx1"/>
              </a:solidFill>
              <a:latin typeface="Times New Roman" panose="02020603050405020304" pitchFamily="18" charset="0"/>
              <a:cs typeface="Times New Roman" panose="02020603050405020304" pitchFamily="18" charset="0"/>
            </a:rPr>
            <a:t>Effort to make ideal of Objectivity as inclusive as possible is paralleled with the intellectual movement of Post- Modernism.</a:t>
          </a:r>
        </a:p>
      </dgm:t>
    </dgm:pt>
    <dgm:pt modelId="{CA4ABEA4-38D0-48AA-9BC4-2C5F5EB4EDF5}" type="parTrans" cxnId="{456E38EE-12D0-457D-BF9A-957036E3241E}">
      <dgm:prSet/>
      <dgm:spPr/>
      <dgm:t>
        <a:bodyPr/>
        <a:lstStyle/>
        <a:p>
          <a:endParaRPr lang="en-US"/>
        </a:p>
      </dgm:t>
    </dgm:pt>
    <dgm:pt modelId="{815C4485-9742-4D49-B163-28026F34898C}" type="sibTrans" cxnId="{456E38EE-12D0-457D-BF9A-957036E3241E}">
      <dgm:prSet/>
      <dgm:spPr/>
      <dgm:t>
        <a:bodyPr/>
        <a:lstStyle/>
        <a:p>
          <a:endParaRPr lang="en-US"/>
        </a:p>
      </dgm:t>
    </dgm:pt>
    <dgm:pt modelId="{022F3005-2153-4D0C-8433-2775F0293E7F}" type="pres">
      <dgm:prSet presAssocID="{EDF444BB-FEE0-40C3-ABC9-34E4706B55FD}" presName="linear" presStyleCnt="0">
        <dgm:presLayoutVars>
          <dgm:animLvl val="lvl"/>
          <dgm:resizeHandles val="exact"/>
        </dgm:presLayoutVars>
      </dgm:prSet>
      <dgm:spPr/>
      <dgm:t>
        <a:bodyPr/>
        <a:lstStyle/>
        <a:p>
          <a:endParaRPr lang="en-IN"/>
        </a:p>
      </dgm:t>
    </dgm:pt>
    <dgm:pt modelId="{6BFDBBB4-4447-4169-B612-31A67EAAD84D}" type="pres">
      <dgm:prSet presAssocID="{93FEE6D9-72A2-4D32-8026-36E00B1C044B}" presName="parentText" presStyleLbl="node1" presStyleIdx="0" presStyleCnt="4">
        <dgm:presLayoutVars>
          <dgm:chMax val="0"/>
          <dgm:bulletEnabled val="1"/>
        </dgm:presLayoutVars>
      </dgm:prSet>
      <dgm:spPr/>
      <dgm:t>
        <a:bodyPr/>
        <a:lstStyle/>
        <a:p>
          <a:endParaRPr lang="en-IN"/>
        </a:p>
      </dgm:t>
    </dgm:pt>
    <dgm:pt modelId="{529C1499-5F93-44F8-8B3D-A69BE425BCF2}" type="pres">
      <dgm:prSet presAssocID="{44D630CF-6BFD-4447-BCD2-E9AA12DA2BF3}" presName="spacer" presStyleCnt="0"/>
      <dgm:spPr/>
    </dgm:pt>
    <dgm:pt modelId="{72123327-D886-4893-9436-1A52916CAC45}" type="pres">
      <dgm:prSet presAssocID="{C43165D9-233F-4647-A1D5-D997F45E0111}" presName="parentText" presStyleLbl="node1" presStyleIdx="1" presStyleCnt="4">
        <dgm:presLayoutVars>
          <dgm:chMax val="0"/>
          <dgm:bulletEnabled val="1"/>
        </dgm:presLayoutVars>
      </dgm:prSet>
      <dgm:spPr/>
      <dgm:t>
        <a:bodyPr/>
        <a:lstStyle/>
        <a:p>
          <a:endParaRPr lang="en-IN"/>
        </a:p>
      </dgm:t>
    </dgm:pt>
    <dgm:pt modelId="{B352C3A1-0E77-4457-AE2F-32B1751B1EBE}" type="pres">
      <dgm:prSet presAssocID="{231AB7F1-72D4-45B3-9DD3-0648CACECAE5}" presName="spacer" presStyleCnt="0"/>
      <dgm:spPr/>
    </dgm:pt>
    <dgm:pt modelId="{871F8547-91DF-4D6B-9B67-9558C1F642AA}" type="pres">
      <dgm:prSet presAssocID="{15962283-2EE0-4FEF-AE54-C67483C97284}" presName="parentText" presStyleLbl="node1" presStyleIdx="2" presStyleCnt="4">
        <dgm:presLayoutVars>
          <dgm:chMax val="0"/>
          <dgm:bulletEnabled val="1"/>
        </dgm:presLayoutVars>
      </dgm:prSet>
      <dgm:spPr/>
      <dgm:t>
        <a:bodyPr/>
        <a:lstStyle/>
        <a:p>
          <a:endParaRPr lang="en-IN"/>
        </a:p>
      </dgm:t>
    </dgm:pt>
    <dgm:pt modelId="{41C1B3D2-A3AD-4D9C-B401-CA0D7F58BC94}" type="pres">
      <dgm:prSet presAssocID="{BCDD1FCE-BA11-4418-9E43-3FEDF672A6C1}" presName="spacer" presStyleCnt="0"/>
      <dgm:spPr/>
    </dgm:pt>
    <dgm:pt modelId="{B791EED1-D931-4170-9EA1-3B332AF67814}" type="pres">
      <dgm:prSet presAssocID="{D3DD4042-930D-4FFC-9FBA-ED7312AFC64E}" presName="parentText" presStyleLbl="node1" presStyleIdx="3" presStyleCnt="4">
        <dgm:presLayoutVars>
          <dgm:chMax val="0"/>
          <dgm:bulletEnabled val="1"/>
        </dgm:presLayoutVars>
      </dgm:prSet>
      <dgm:spPr/>
      <dgm:t>
        <a:bodyPr/>
        <a:lstStyle/>
        <a:p>
          <a:endParaRPr lang="en-IN"/>
        </a:p>
      </dgm:t>
    </dgm:pt>
  </dgm:ptLst>
  <dgm:cxnLst>
    <dgm:cxn modelId="{A37C817C-6A03-4553-A39B-7B59719A3916}" type="presOf" srcId="{D3DD4042-930D-4FFC-9FBA-ED7312AFC64E}" destId="{B791EED1-D931-4170-9EA1-3B332AF67814}" srcOrd="0" destOrd="0" presId="urn:microsoft.com/office/officeart/2005/8/layout/vList2"/>
    <dgm:cxn modelId="{522B8806-4EBA-42BF-B251-63D3F859DAB3}" type="presOf" srcId="{EDF444BB-FEE0-40C3-ABC9-34E4706B55FD}" destId="{022F3005-2153-4D0C-8433-2775F0293E7F}" srcOrd="0" destOrd="0" presId="urn:microsoft.com/office/officeart/2005/8/layout/vList2"/>
    <dgm:cxn modelId="{1FCF3798-D367-4ADE-B664-9EE2C90B9F7F}" srcId="{EDF444BB-FEE0-40C3-ABC9-34E4706B55FD}" destId="{93FEE6D9-72A2-4D32-8026-36E00B1C044B}" srcOrd="0" destOrd="0" parTransId="{AC644C91-EB24-4D79-9477-FF7F4EA6DEAB}" sibTransId="{44D630CF-6BFD-4447-BCD2-E9AA12DA2BF3}"/>
    <dgm:cxn modelId="{5844F495-61B0-485B-9D6C-9D999BC55EA1}" type="presOf" srcId="{C43165D9-233F-4647-A1D5-D997F45E0111}" destId="{72123327-D886-4893-9436-1A52916CAC45}" srcOrd="0" destOrd="0" presId="urn:microsoft.com/office/officeart/2005/8/layout/vList2"/>
    <dgm:cxn modelId="{051E120C-19D5-4871-AE85-528B695A537C}" type="presOf" srcId="{15962283-2EE0-4FEF-AE54-C67483C97284}" destId="{871F8547-91DF-4D6B-9B67-9558C1F642AA}" srcOrd="0" destOrd="0" presId="urn:microsoft.com/office/officeart/2005/8/layout/vList2"/>
    <dgm:cxn modelId="{A30F4773-5881-4B19-8037-2885620F86C2}" srcId="{EDF444BB-FEE0-40C3-ABC9-34E4706B55FD}" destId="{C43165D9-233F-4647-A1D5-D997F45E0111}" srcOrd="1" destOrd="0" parTransId="{AE2E8F40-CD52-4317-9572-3CBDD5F50C73}" sibTransId="{231AB7F1-72D4-45B3-9DD3-0648CACECAE5}"/>
    <dgm:cxn modelId="{DC3D24F6-EB15-43C1-9A0E-01342D724299}" srcId="{EDF444BB-FEE0-40C3-ABC9-34E4706B55FD}" destId="{15962283-2EE0-4FEF-AE54-C67483C97284}" srcOrd="2" destOrd="0" parTransId="{5E7CD5CE-1E2E-4B62-BB6D-3A3575F0F4A4}" sibTransId="{BCDD1FCE-BA11-4418-9E43-3FEDF672A6C1}"/>
    <dgm:cxn modelId="{7779FE93-729A-450B-93E4-EFC54EED02F8}" type="presOf" srcId="{93FEE6D9-72A2-4D32-8026-36E00B1C044B}" destId="{6BFDBBB4-4447-4169-B612-31A67EAAD84D}" srcOrd="0" destOrd="0" presId="urn:microsoft.com/office/officeart/2005/8/layout/vList2"/>
    <dgm:cxn modelId="{456E38EE-12D0-457D-BF9A-957036E3241E}" srcId="{EDF444BB-FEE0-40C3-ABC9-34E4706B55FD}" destId="{D3DD4042-930D-4FFC-9FBA-ED7312AFC64E}" srcOrd="3" destOrd="0" parTransId="{CA4ABEA4-38D0-48AA-9BC4-2C5F5EB4EDF5}" sibTransId="{815C4485-9742-4D49-B163-28026F34898C}"/>
    <dgm:cxn modelId="{2811C454-63F1-4DB7-B623-3B6387634396}" type="presParOf" srcId="{022F3005-2153-4D0C-8433-2775F0293E7F}" destId="{6BFDBBB4-4447-4169-B612-31A67EAAD84D}" srcOrd="0" destOrd="0" presId="urn:microsoft.com/office/officeart/2005/8/layout/vList2"/>
    <dgm:cxn modelId="{8444D497-74BC-45DC-910C-444AC7D1FC87}" type="presParOf" srcId="{022F3005-2153-4D0C-8433-2775F0293E7F}" destId="{529C1499-5F93-44F8-8B3D-A69BE425BCF2}" srcOrd="1" destOrd="0" presId="urn:microsoft.com/office/officeart/2005/8/layout/vList2"/>
    <dgm:cxn modelId="{DCB9610A-A0A2-4984-B763-F26E155299FD}" type="presParOf" srcId="{022F3005-2153-4D0C-8433-2775F0293E7F}" destId="{72123327-D886-4893-9436-1A52916CAC45}" srcOrd="2" destOrd="0" presId="urn:microsoft.com/office/officeart/2005/8/layout/vList2"/>
    <dgm:cxn modelId="{E64E11D7-F5FF-41B5-8D68-DE858A1A45F2}" type="presParOf" srcId="{022F3005-2153-4D0C-8433-2775F0293E7F}" destId="{B352C3A1-0E77-4457-AE2F-32B1751B1EBE}" srcOrd="3" destOrd="0" presId="urn:microsoft.com/office/officeart/2005/8/layout/vList2"/>
    <dgm:cxn modelId="{E942B92D-9D93-4842-8900-306897220A80}" type="presParOf" srcId="{022F3005-2153-4D0C-8433-2775F0293E7F}" destId="{871F8547-91DF-4D6B-9B67-9558C1F642AA}" srcOrd="4" destOrd="0" presId="urn:microsoft.com/office/officeart/2005/8/layout/vList2"/>
    <dgm:cxn modelId="{50EB9DED-C21A-4C87-BE7B-7B89A6192DA4}" type="presParOf" srcId="{022F3005-2153-4D0C-8433-2775F0293E7F}" destId="{41C1B3D2-A3AD-4D9C-B401-CA0D7F58BC94}" srcOrd="5" destOrd="0" presId="urn:microsoft.com/office/officeart/2005/8/layout/vList2"/>
    <dgm:cxn modelId="{E43B1C5E-72D7-4AC4-8A4A-4D59861AAC2C}" type="presParOf" srcId="{022F3005-2153-4D0C-8433-2775F0293E7F}" destId="{B791EED1-D931-4170-9EA1-3B332AF67814}" srcOrd="6" destOrd="0" presId="urn:microsoft.com/office/officeart/2005/8/layout/vList2"/>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31EDF90-2F44-47E3-A217-DDDF9C15A54C}"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ED115932-85FC-4E1D-8DAC-6A6B899B8264}">
      <dgm:prSet custT="1"/>
      <dgm:spPr/>
      <dgm:t>
        <a:bodyPr/>
        <a:lstStyle/>
        <a:p>
          <a:pPr algn="just"/>
          <a:r>
            <a:rPr lang="en-US" sz="2000" b="1" dirty="0">
              <a:solidFill>
                <a:schemeClr val="tx1"/>
              </a:solidFill>
              <a:latin typeface="Times New Roman" pitchFamily="18" charset="0"/>
              <a:cs typeface="Times New Roman" pitchFamily="18" charset="0"/>
            </a:rPr>
            <a:t>Maleness as a norm. Using words or generic masculine pronouns (he, him</a:t>
          </a:r>
          <a:r>
            <a:rPr lang="en-US" sz="2000" b="1" dirty="0" smtClean="0">
              <a:solidFill>
                <a:schemeClr val="tx1"/>
              </a:solidFill>
              <a:latin typeface="Times New Roman" pitchFamily="18" charset="0"/>
              <a:cs typeface="Times New Roman" pitchFamily="18" charset="0"/>
            </a:rPr>
            <a:t>) or male </a:t>
          </a:r>
          <a:r>
            <a:rPr lang="en-US" sz="2000" b="1" dirty="0">
              <a:solidFill>
                <a:schemeClr val="tx1"/>
              </a:solidFill>
              <a:latin typeface="Times New Roman" pitchFamily="18" charset="0"/>
              <a:cs typeface="Times New Roman" pitchFamily="18" charset="0"/>
            </a:rPr>
            <a:t>nouns (man[kind</a:t>
          </a:r>
          <a:r>
            <a:rPr lang="en-US" sz="2000" b="1" dirty="0" smtClean="0">
              <a:solidFill>
                <a:schemeClr val="tx1"/>
              </a:solidFill>
              <a:latin typeface="Times New Roman" pitchFamily="18" charset="0"/>
              <a:cs typeface="Times New Roman" pitchFamily="18" charset="0"/>
            </a:rPr>
            <a:t>]) emphasizing</a:t>
          </a:r>
          <a:r>
            <a:rPr lang="en-US" sz="2000" b="1" dirty="0">
              <a:solidFill>
                <a:schemeClr val="tx1"/>
              </a:solidFill>
              <a:latin typeface="Times New Roman" pitchFamily="18" charset="0"/>
              <a:cs typeface="Times New Roman" pitchFamily="18" charset="0"/>
            </a:rPr>
            <a:t>women’s invisibility. On the other hand the term lady doctor indicates presence of women</a:t>
          </a:r>
        </a:p>
      </dgm:t>
    </dgm:pt>
    <dgm:pt modelId="{B1F7A082-9F75-418C-8408-27D4E74EABF2}" type="parTrans" cxnId="{C16F58DD-133A-4352-A0FF-DD271D99193C}">
      <dgm:prSet/>
      <dgm:spPr/>
      <dgm:t>
        <a:bodyPr/>
        <a:lstStyle/>
        <a:p>
          <a:endParaRPr lang="en-US"/>
        </a:p>
      </dgm:t>
    </dgm:pt>
    <dgm:pt modelId="{2667D304-1927-4D34-98B8-054E22F45133}" type="sibTrans" cxnId="{C16F58DD-133A-4352-A0FF-DD271D99193C}">
      <dgm:prSet/>
      <dgm:spPr/>
      <dgm:t>
        <a:bodyPr/>
        <a:lstStyle/>
        <a:p>
          <a:endParaRPr lang="en-US"/>
        </a:p>
      </dgm:t>
    </dgm:pt>
    <dgm:pt modelId="{5CD4EF67-46A8-4279-9144-66997FE0254C}">
      <dgm:prSet custT="1"/>
      <dgm:spPr/>
      <dgm:t>
        <a:bodyPr/>
        <a:lstStyle/>
        <a:p>
          <a:pPr algn="just"/>
          <a:r>
            <a:rPr lang="en-US" sz="2000" b="1" dirty="0">
              <a:solidFill>
                <a:schemeClr val="tx1"/>
              </a:solidFill>
              <a:latin typeface="Times New Roman" pitchFamily="18" charset="0"/>
              <a:cs typeface="Times New Roman" pitchFamily="18" charset="0"/>
            </a:rPr>
            <a:t>Male terms imply power, authority, control, independence while female terms conveys weakness, inferiority, delicacy, dependence</a:t>
          </a:r>
        </a:p>
      </dgm:t>
    </dgm:pt>
    <dgm:pt modelId="{CD874EB8-B8AF-4FC0-B0D2-D30BED10B040}" type="parTrans" cxnId="{0C2233E8-75AD-4652-A01D-21C9406BD0CC}">
      <dgm:prSet/>
      <dgm:spPr/>
      <dgm:t>
        <a:bodyPr/>
        <a:lstStyle/>
        <a:p>
          <a:endParaRPr lang="en-US"/>
        </a:p>
      </dgm:t>
    </dgm:pt>
    <dgm:pt modelId="{D8ED0BE8-D038-4577-B50D-D84D11B3CF22}" type="sibTrans" cxnId="{0C2233E8-75AD-4652-A01D-21C9406BD0CC}">
      <dgm:prSet/>
      <dgm:spPr/>
      <dgm:t>
        <a:bodyPr/>
        <a:lstStyle/>
        <a:p>
          <a:endParaRPr lang="en-US"/>
        </a:p>
      </dgm:t>
    </dgm:pt>
    <dgm:pt modelId="{FCD9103C-9FA7-4DAB-B3D5-20DF10FBB175}">
      <dgm:prSet custT="1"/>
      <dgm:spPr/>
      <dgm:t>
        <a:bodyPr/>
        <a:lstStyle/>
        <a:p>
          <a:pPr algn="just"/>
          <a:r>
            <a:rPr lang="en-US" sz="2000" b="1" dirty="0">
              <a:solidFill>
                <a:schemeClr val="tx1"/>
              </a:solidFill>
              <a:latin typeface="Times New Roman" pitchFamily="18" charset="0"/>
              <a:cs typeface="Times New Roman" pitchFamily="18" charset="0"/>
            </a:rPr>
            <a:t>Language is biased against women’s needs to express. E.g. “work”, “sexual harassment</a:t>
          </a:r>
          <a:r>
            <a:rPr lang="en-US" sz="2000" b="1" dirty="0" smtClean="0">
              <a:solidFill>
                <a:schemeClr val="tx1"/>
              </a:solidFill>
              <a:latin typeface="Times New Roman" pitchFamily="18" charset="0"/>
              <a:cs typeface="Times New Roman" pitchFamily="18" charset="0"/>
            </a:rPr>
            <a:t>”.</a:t>
          </a:r>
          <a:endParaRPr lang="en-US" sz="2000" b="1" dirty="0">
            <a:solidFill>
              <a:schemeClr val="tx1"/>
            </a:solidFill>
            <a:latin typeface="Times New Roman" pitchFamily="18" charset="0"/>
            <a:cs typeface="Times New Roman" pitchFamily="18" charset="0"/>
          </a:endParaRPr>
        </a:p>
      </dgm:t>
    </dgm:pt>
    <dgm:pt modelId="{98C7FC4E-93AA-4BE0-983B-4C64D883608C}" type="parTrans" cxnId="{CEE764E0-DDA1-4B84-978E-E02AD6AC936B}">
      <dgm:prSet/>
      <dgm:spPr/>
      <dgm:t>
        <a:bodyPr/>
        <a:lstStyle/>
        <a:p>
          <a:endParaRPr lang="en-US"/>
        </a:p>
      </dgm:t>
    </dgm:pt>
    <dgm:pt modelId="{0898C710-1229-4DA4-B16B-972F5B8E0D01}" type="sibTrans" cxnId="{CEE764E0-DDA1-4B84-978E-E02AD6AC936B}">
      <dgm:prSet/>
      <dgm:spPr/>
      <dgm:t>
        <a:bodyPr/>
        <a:lstStyle/>
        <a:p>
          <a:endParaRPr lang="en-US"/>
        </a:p>
      </dgm:t>
    </dgm:pt>
    <dgm:pt modelId="{E2948A26-EE4B-4AB7-A835-41CA4169E4F1}">
      <dgm:prSet custT="1"/>
      <dgm:spPr/>
      <dgm:t>
        <a:bodyPr/>
        <a:lstStyle/>
        <a:p>
          <a:pPr algn="just"/>
          <a:r>
            <a:rPr lang="en-US" sz="2000" b="1" dirty="0">
              <a:solidFill>
                <a:schemeClr val="tx1"/>
              </a:solidFill>
              <a:latin typeface="Times New Roman" pitchFamily="18" charset="0"/>
              <a:cs typeface="Times New Roman" pitchFamily="18" charset="0"/>
            </a:rPr>
            <a:t>Usage of paired words such as master-mistress, husband-wife often encodes female inferiority. Different title are used for describing married or sexually unavailable female as Mrs. and unmarried women as miss</a:t>
          </a:r>
        </a:p>
      </dgm:t>
    </dgm:pt>
    <dgm:pt modelId="{9A9A46E9-C7DE-4A07-8CEC-2750A44F72B6}" type="parTrans" cxnId="{DDD2E215-9901-408A-90B5-202728621E8E}">
      <dgm:prSet/>
      <dgm:spPr/>
      <dgm:t>
        <a:bodyPr/>
        <a:lstStyle/>
        <a:p>
          <a:endParaRPr lang="en-US"/>
        </a:p>
      </dgm:t>
    </dgm:pt>
    <dgm:pt modelId="{840E1003-F352-44FC-955E-FF443C9E4F4A}" type="sibTrans" cxnId="{DDD2E215-9901-408A-90B5-202728621E8E}">
      <dgm:prSet/>
      <dgm:spPr/>
      <dgm:t>
        <a:bodyPr/>
        <a:lstStyle/>
        <a:p>
          <a:endParaRPr lang="en-US"/>
        </a:p>
      </dgm:t>
    </dgm:pt>
    <dgm:pt modelId="{0D355F39-CECD-4BC3-A222-C8E10FB5EF60}" type="pres">
      <dgm:prSet presAssocID="{131EDF90-2F44-47E3-A217-DDDF9C15A54C}" presName="linear" presStyleCnt="0">
        <dgm:presLayoutVars>
          <dgm:animLvl val="lvl"/>
          <dgm:resizeHandles val="exact"/>
        </dgm:presLayoutVars>
      </dgm:prSet>
      <dgm:spPr/>
      <dgm:t>
        <a:bodyPr/>
        <a:lstStyle/>
        <a:p>
          <a:endParaRPr lang="en-IN"/>
        </a:p>
      </dgm:t>
    </dgm:pt>
    <dgm:pt modelId="{E2F20DAF-D041-4F31-96A7-F0ADF7DDAE0C}" type="pres">
      <dgm:prSet presAssocID="{ED115932-85FC-4E1D-8DAC-6A6B899B8264}" presName="parentText" presStyleLbl="node1" presStyleIdx="0" presStyleCnt="4">
        <dgm:presLayoutVars>
          <dgm:chMax val="0"/>
          <dgm:bulletEnabled val="1"/>
        </dgm:presLayoutVars>
      </dgm:prSet>
      <dgm:spPr/>
      <dgm:t>
        <a:bodyPr/>
        <a:lstStyle/>
        <a:p>
          <a:endParaRPr lang="en-IN"/>
        </a:p>
      </dgm:t>
    </dgm:pt>
    <dgm:pt modelId="{F1098B7C-8E9B-419B-A6FF-41D7AF86E933}" type="pres">
      <dgm:prSet presAssocID="{2667D304-1927-4D34-98B8-054E22F45133}" presName="spacer" presStyleCnt="0"/>
      <dgm:spPr/>
    </dgm:pt>
    <dgm:pt modelId="{ED478D2D-137A-4EAA-BB74-2C5FCD53EC8D}" type="pres">
      <dgm:prSet presAssocID="{5CD4EF67-46A8-4279-9144-66997FE0254C}" presName="parentText" presStyleLbl="node1" presStyleIdx="1" presStyleCnt="4">
        <dgm:presLayoutVars>
          <dgm:chMax val="0"/>
          <dgm:bulletEnabled val="1"/>
        </dgm:presLayoutVars>
      </dgm:prSet>
      <dgm:spPr/>
      <dgm:t>
        <a:bodyPr/>
        <a:lstStyle/>
        <a:p>
          <a:endParaRPr lang="en-IN"/>
        </a:p>
      </dgm:t>
    </dgm:pt>
    <dgm:pt modelId="{BFD74BFD-6DFC-46FA-BA60-432EE3E5EE76}" type="pres">
      <dgm:prSet presAssocID="{D8ED0BE8-D038-4577-B50D-D84D11B3CF22}" presName="spacer" presStyleCnt="0"/>
      <dgm:spPr/>
    </dgm:pt>
    <dgm:pt modelId="{0593A9F6-F80F-4483-BAC7-CD760D8DE970}" type="pres">
      <dgm:prSet presAssocID="{FCD9103C-9FA7-4DAB-B3D5-20DF10FBB175}" presName="parentText" presStyleLbl="node1" presStyleIdx="2" presStyleCnt="4">
        <dgm:presLayoutVars>
          <dgm:chMax val="0"/>
          <dgm:bulletEnabled val="1"/>
        </dgm:presLayoutVars>
      </dgm:prSet>
      <dgm:spPr/>
      <dgm:t>
        <a:bodyPr/>
        <a:lstStyle/>
        <a:p>
          <a:endParaRPr lang="en-IN"/>
        </a:p>
      </dgm:t>
    </dgm:pt>
    <dgm:pt modelId="{941F515D-A92D-4349-B1DA-20FA74D03623}" type="pres">
      <dgm:prSet presAssocID="{0898C710-1229-4DA4-B16B-972F5B8E0D01}" presName="spacer" presStyleCnt="0"/>
      <dgm:spPr/>
    </dgm:pt>
    <dgm:pt modelId="{F258E8E2-C18A-4B5E-9AC2-09218604CAF9}" type="pres">
      <dgm:prSet presAssocID="{E2948A26-EE4B-4AB7-A835-41CA4169E4F1}" presName="parentText" presStyleLbl="node1" presStyleIdx="3" presStyleCnt="4">
        <dgm:presLayoutVars>
          <dgm:chMax val="0"/>
          <dgm:bulletEnabled val="1"/>
        </dgm:presLayoutVars>
      </dgm:prSet>
      <dgm:spPr/>
      <dgm:t>
        <a:bodyPr/>
        <a:lstStyle/>
        <a:p>
          <a:endParaRPr lang="en-IN"/>
        </a:p>
      </dgm:t>
    </dgm:pt>
  </dgm:ptLst>
  <dgm:cxnLst>
    <dgm:cxn modelId="{CEE764E0-DDA1-4B84-978E-E02AD6AC936B}" srcId="{131EDF90-2F44-47E3-A217-DDDF9C15A54C}" destId="{FCD9103C-9FA7-4DAB-B3D5-20DF10FBB175}" srcOrd="2" destOrd="0" parTransId="{98C7FC4E-93AA-4BE0-983B-4C64D883608C}" sibTransId="{0898C710-1229-4DA4-B16B-972F5B8E0D01}"/>
    <dgm:cxn modelId="{DDD2E215-9901-408A-90B5-202728621E8E}" srcId="{131EDF90-2F44-47E3-A217-DDDF9C15A54C}" destId="{E2948A26-EE4B-4AB7-A835-41CA4169E4F1}" srcOrd="3" destOrd="0" parTransId="{9A9A46E9-C7DE-4A07-8CEC-2750A44F72B6}" sibTransId="{840E1003-F352-44FC-955E-FF443C9E4F4A}"/>
    <dgm:cxn modelId="{EF2AF13C-F6D7-4541-B7AA-38AF76FED7D3}" type="presOf" srcId="{131EDF90-2F44-47E3-A217-DDDF9C15A54C}" destId="{0D355F39-CECD-4BC3-A222-C8E10FB5EF60}" srcOrd="0" destOrd="0" presId="urn:microsoft.com/office/officeart/2005/8/layout/vList2"/>
    <dgm:cxn modelId="{C16F58DD-133A-4352-A0FF-DD271D99193C}" srcId="{131EDF90-2F44-47E3-A217-DDDF9C15A54C}" destId="{ED115932-85FC-4E1D-8DAC-6A6B899B8264}" srcOrd="0" destOrd="0" parTransId="{B1F7A082-9F75-418C-8408-27D4E74EABF2}" sibTransId="{2667D304-1927-4D34-98B8-054E22F45133}"/>
    <dgm:cxn modelId="{14BA9E33-B243-44C6-A26D-65630E5135B5}" type="presOf" srcId="{E2948A26-EE4B-4AB7-A835-41CA4169E4F1}" destId="{F258E8E2-C18A-4B5E-9AC2-09218604CAF9}" srcOrd="0" destOrd="0" presId="urn:microsoft.com/office/officeart/2005/8/layout/vList2"/>
    <dgm:cxn modelId="{0C2233E8-75AD-4652-A01D-21C9406BD0CC}" srcId="{131EDF90-2F44-47E3-A217-DDDF9C15A54C}" destId="{5CD4EF67-46A8-4279-9144-66997FE0254C}" srcOrd="1" destOrd="0" parTransId="{CD874EB8-B8AF-4FC0-B0D2-D30BED10B040}" sibTransId="{D8ED0BE8-D038-4577-B50D-D84D11B3CF22}"/>
    <dgm:cxn modelId="{6AF4DBC8-D5CC-4C8D-9A66-25383A9AE078}" type="presOf" srcId="{FCD9103C-9FA7-4DAB-B3D5-20DF10FBB175}" destId="{0593A9F6-F80F-4483-BAC7-CD760D8DE970}" srcOrd="0" destOrd="0" presId="urn:microsoft.com/office/officeart/2005/8/layout/vList2"/>
    <dgm:cxn modelId="{94454A33-2414-4390-8D8F-BE57055EEE3E}" type="presOf" srcId="{5CD4EF67-46A8-4279-9144-66997FE0254C}" destId="{ED478D2D-137A-4EAA-BB74-2C5FCD53EC8D}" srcOrd="0" destOrd="0" presId="urn:microsoft.com/office/officeart/2005/8/layout/vList2"/>
    <dgm:cxn modelId="{C5E3C38E-9F3D-40D2-A50A-60E0C06177F2}" type="presOf" srcId="{ED115932-85FC-4E1D-8DAC-6A6B899B8264}" destId="{E2F20DAF-D041-4F31-96A7-F0ADF7DDAE0C}" srcOrd="0" destOrd="0" presId="urn:microsoft.com/office/officeart/2005/8/layout/vList2"/>
    <dgm:cxn modelId="{7630B962-FF6C-46CC-82B2-8D8276511BE0}" type="presParOf" srcId="{0D355F39-CECD-4BC3-A222-C8E10FB5EF60}" destId="{E2F20DAF-D041-4F31-96A7-F0ADF7DDAE0C}" srcOrd="0" destOrd="0" presId="urn:microsoft.com/office/officeart/2005/8/layout/vList2"/>
    <dgm:cxn modelId="{43A5FC5A-E6EB-4CBB-AC23-D8B437FFD486}" type="presParOf" srcId="{0D355F39-CECD-4BC3-A222-C8E10FB5EF60}" destId="{F1098B7C-8E9B-419B-A6FF-41D7AF86E933}" srcOrd="1" destOrd="0" presId="urn:microsoft.com/office/officeart/2005/8/layout/vList2"/>
    <dgm:cxn modelId="{934170DD-8558-40A0-A2E8-F909CCC9BCD3}" type="presParOf" srcId="{0D355F39-CECD-4BC3-A222-C8E10FB5EF60}" destId="{ED478D2D-137A-4EAA-BB74-2C5FCD53EC8D}" srcOrd="2" destOrd="0" presId="urn:microsoft.com/office/officeart/2005/8/layout/vList2"/>
    <dgm:cxn modelId="{DCE45531-C69A-4001-AE24-E0981CA83616}" type="presParOf" srcId="{0D355F39-CECD-4BC3-A222-C8E10FB5EF60}" destId="{BFD74BFD-6DFC-46FA-BA60-432EE3E5EE76}" srcOrd="3" destOrd="0" presId="urn:microsoft.com/office/officeart/2005/8/layout/vList2"/>
    <dgm:cxn modelId="{B9E30438-C34F-4D0F-964D-4E3E5511ACCC}" type="presParOf" srcId="{0D355F39-CECD-4BC3-A222-C8E10FB5EF60}" destId="{0593A9F6-F80F-4483-BAC7-CD760D8DE970}" srcOrd="4" destOrd="0" presId="urn:microsoft.com/office/officeart/2005/8/layout/vList2"/>
    <dgm:cxn modelId="{D48C507C-0FC5-4443-96F9-211538D44D30}" type="presParOf" srcId="{0D355F39-CECD-4BC3-A222-C8E10FB5EF60}" destId="{941F515D-A92D-4349-B1DA-20FA74D03623}" srcOrd="5" destOrd="0" presId="urn:microsoft.com/office/officeart/2005/8/layout/vList2"/>
    <dgm:cxn modelId="{D4EB0C5C-00FA-4EC4-95B0-9273791BF756}" type="presParOf" srcId="{0D355F39-CECD-4BC3-A222-C8E10FB5EF60}" destId="{F258E8E2-C18A-4B5E-9AC2-09218604CAF9}" srcOrd="6" destOrd="0" presId="urn:microsoft.com/office/officeart/2005/8/layout/vList2"/>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F1E6392-523E-4A38-9757-D3896F7228EC}" type="doc">
      <dgm:prSet loTypeId="urn:microsoft.com/office/officeart/2008/layout/LinedList" loCatId="list" qsTypeId="urn:microsoft.com/office/officeart/2005/8/quickstyle/simple1" qsCatId="simple" csTypeId="urn:microsoft.com/office/officeart/2005/8/colors/colorful1#2" csCatId="colorful" phldr="1"/>
      <dgm:spPr/>
      <dgm:t>
        <a:bodyPr/>
        <a:lstStyle/>
        <a:p>
          <a:endParaRPr lang="en-US"/>
        </a:p>
      </dgm:t>
    </dgm:pt>
    <dgm:pt modelId="{5491875E-F1DA-4724-BC0C-A41F02AF8055}">
      <dgm:prSet custT="1"/>
      <dgm:spPr/>
      <dgm:t>
        <a:bodyPr/>
        <a:lstStyle/>
        <a:p>
          <a:pPr algn="just"/>
          <a:r>
            <a:rPr lang="en-US" sz="2400" dirty="0">
              <a:latin typeface="Times New Roman" panose="02020603050405020304" pitchFamily="18" charset="0"/>
              <a:cs typeface="Times New Roman" panose="02020603050405020304" pitchFamily="18" charset="0"/>
            </a:rPr>
            <a:t>Feminist methodology hardly incorporates the standpoint of women from the understated communities and nations and their male associates.</a:t>
          </a:r>
        </a:p>
      </dgm:t>
    </dgm:pt>
    <dgm:pt modelId="{40800112-39F4-49D5-9C0B-E16CAFECB87D}" type="parTrans" cxnId="{6535AC73-5873-43D2-B953-9FF0D6825E4E}">
      <dgm:prSet/>
      <dgm:spPr/>
      <dgm:t>
        <a:bodyPr/>
        <a:lstStyle/>
        <a:p>
          <a:endParaRPr lang="en-US"/>
        </a:p>
      </dgm:t>
    </dgm:pt>
    <dgm:pt modelId="{A6C743C8-3059-496F-8173-32DEECD8B247}" type="sibTrans" cxnId="{6535AC73-5873-43D2-B953-9FF0D6825E4E}">
      <dgm:prSet/>
      <dgm:spPr/>
      <dgm:t>
        <a:bodyPr/>
        <a:lstStyle/>
        <a:p>
          <a:endParaRPr lang="en-US"/>
        </a:p>
      </dgm:t>
    </dgm:pt>
    <dgm:pt modelId="{DD8CAEAB-6025-49F7-A3A1-DE7C48B44257}">
      <dgm:prSet custT="1"/>
      <dgm:spPr/>
      <dgm:t>
        <a:bodyPr/>
        <a:lstStyle/>
        <a:p>
          <a:pPr algn="just"/>
          <a:r>
            <a:rPr lang="en-US" sz="2400" dirty="0">
              <a:latin typeface="Times New Roman" panose="02020603050405020304" pitchFamily="18" charset="0"/>
              <a:cs typeface="Times New Roman" panose="02020603050405020304" pitchFamily="18" charset="0"/>
            </a:rPr>
            <a:t>This texts only describes the social stricture of Western white women. Representation of third world, subaltern, black women are missing.</a:t>
          </a:r>
        </a:p>
      </dgm:t>
    </dgm:pt>
    <dgm:pt modelId="{5D00D821-B085-4566-80E7-481B9C1F18EC}" type="parTrans" cxnId="{00F78E71-97F8-4E0E-93C0-F2B458B69C29}">
      <dgm:prSet/>
      <dgm:spPr/>
      <dgm:t>
        <a:bodyPr/>
        <a:lstStyle/>
        <a:p>
          <a:endParaRPr lang="en-US"/>
        </a:p>
      </dgm:t>
    </dgm:pt>
    <dgm:pt modelId="{7F948DE0-5937-40E3-8074-CDBC740AD787}" type="sibTrans" cxnId="{00F78E71-97F8-4E0E-93C0-F2B458B69C29}">
      <dgm:prSet/>
      <dgm:spPr/>
      <dgm:t>
        <a:bodyPr/>
        <a:lstStyle/>
        <a:p>
          <a:endParaRPr lang="en-US"/>
        </a:p>
      </dgm:t>
    </dgm:pt>
    <dgm:pt modelId="{41C5EF6C-81B3-4C13-BEA4-A2B0FB4ABCE2}">
      <dgm:prSet custT="1"/>
      <dgm:spPr/>
      <dgm:t>
        <a:bodyPr/>
        <a:lstStyle/>
        <a:p>
          <a:pPr algn="just"/>
          <a:r>
            <a:rPr lang="en-US" sz="2400" b="1" dirty="0">
              <a:latin typeface="Times New Roman" panose="02020603050405020304" pitchFamily="18" charset="0"/>
              <a:cs typeface="Times New Roman" panose="02020603050405020304" pitchFamily="18" charset="0"/>
            </a:rPr>
            <a:t>Standpoint theory </a:t>
          </a:r>
          <a:r>
            <a:rPr lang="en-US" sz="2400" dirty="0">
              <a:latin typeface="Times New Roman" panose="02020603050405020304" pitchFamily="18" charset="0"/>
              <a:cs typeface="Times New Roman" panose="02020603050405020304" pitchFamily="18" charset="0"/>
            </a:rPr>
            <a:t>does not address the questions like if knowledge ought to take off from the perspective of the oppressed, how can one  decide who is more oppressed? Or can only women understand women ? why do the peripheral communities have less distorted perspective and in what way it </a:t>
          </a:r>
          <a:r>
            <a:rPr lang="en-US" sz="2400" dirty="0" smtClean="0">
              <a:latin typeface="Times New Roman" panose="02020603050405020304" pitchFamily="18" charset="0"/>
              <a:cs typeface="Times New Roman" panose="02020603050405020304" pitchFamily="18" charset="0"/>
            </a:rPr>
            <a:t>occurs?</a:t>
          </a:r>
          <a:endParaRPr lang="en-US" sz="2400" dirty="0">
            <a:latin typeface="Times New Roman" panose="02020603050405020304" pitchFamily="18" charset="0"/>
            <a:cs typeface="Times New Roman" panose="02020603050405020304" pitchFamily="18" charset="0"/>
          </a:endParaRPr>
        </a:p>
      </dgm:t>
    </dgm:pt>
    <dgm:pt modelId="{7528E505-5249-4A8C-BC72-FE50B140B1C1}" type="parTrans" cxnId="{BB855248-207B-4E27-9536-D57CA80EDD56}">
      <dgm:prSet/>
      <dgm:spPr/>
      <dgm:t>
        <a:bodyPr/>
        <a:lstStyle/>
        <a:p>
          <a:endParaRPr lang="en-US"/>
        </a:p>
      </dgm:t>
    </dgm:pt>
    <dgm:pt modelId="{3302037F-2A4D-4029-A4C5-214738194E72}" type="sibTrans" cxnId="{BB855248-207B-4E27-9536-D57CA80EDD56}">
      <dgm:prSet/>
      <dgm:spPr/>
      <dgm:t>
        <a:bodyPr/>
        <a:lstStyle/>
        <a:p>
          <a:endParaRPr lang="en-US"/>
        </a:p>
      </dgm:t>
    </dgm:pt>
    <dgm:pt modelId="{00B232F7-E611-48F7-A754-E858BBBC8FAE}" type="pres">
      <dgm:prSet presAssocID="{FF1E6392-523E-4A38-9757-D3896F7228EC}" presName="vert0" presStyleCnt="0">
        <dgm:presLayoutVars>
          <dgm:dir/>
          <dgm:animOne val="branch"/>
          <dgm:animLvl val="lvl"/>
        </dgm:presLayoutVars>
      </dgm:prSet>
      <dgm:spPr/>
      <dgm:t>
        <a:bodyPr/>
        <a:lstStyle/>
        <a:p>
          <a:endParaRPr lang="en-IN"/>
        </a:p>
      </dgm:t>
    </dgm:pt>
    <dgm:pt modelId="{250F3BBA-1104-44CC-9D01-659C3CB55798}" type="pres">
      <dgm:prSet presAssocID="{5491875E-F1DA-4724-BC0C-A41F02AF8055}" presName="thickLine" presStyleLbl="alignNode1" presStyleIdx="0" presStyleCnt="3"/>
      <dgm:spPr/>
    </dgm:pt>
    <dgm:pt modelId="{C42E5EBF-F258-4A7D-94CD-C7F826B1FB32}" type="pres">
      <dgm:prSet presAssocID="{5491875E-F1DA-4724-BC0C-A41F02AF8055}" presName="horz1" presStyleCnt="0"/>
      <dgm:spPr/>
    </dgm:pt>
    <dgm:pt modelId="{DAEB32CA-A4A5-4442-95B6-C84318687CBF}" type="pres">
      <dgm:prSet presAssocID="{5491875E-F1DA-4724-BC0C-A41F02AF8055}" presName="tx1" presStyleLbl="revTx" presStyleIdx="0" presStyleCnt="3" custScaleY="69284"/>
      <dgm:spPr/>
      <dgm:t>
        <a:bodyPr/>
        <a:lstStyle/>
        <a:p>
          <a:endParaRPr lang="en-IN"/>
        </a:p>
      </dgm:t>
    </dgm:pt>
    <dgm:pt modelId="{29548E20-4A3E-4316-97C5-B02CFA0DC456}" type="pres">
      <dgm:prSet presAssocID="{5491875E-F1DA-4724-BC0C-A41F02AF8055}" presName="vert1" presStyleCnt="0"/>
      <dgm:spPr/>
    </dgm:pt>
    <dgm:pt modelId="{2125B136-8822-48BB-A49A-3A8765FF5E0F}" type="pres">
      <dgm:prSet presAssocID="{DD8CAEAB-6025-49F7-A3A1-DE7C48B44257}" presName="thickLine" presStyleLbl="alignNode1" presStyleIdx="1" presStyleCnt="3"/>
      <dgm:spPr/>
    </dgm:pt>
    <dgm:pt modelId="{4CF5992F-C15D-4D0C-B92E-66D8546B4949}" type="pres">
      <dgm:prSet presAssocID="{DD8CAEAB-6025-49F7-A3A1-DE7C48B44257}" presName="horz1" presStyleCnt="0"/>
      <dgm:spPr/>
    </dgm:pt>
    <dgm:pt modelId="{EC240FE8-A4C1-41CF-8E09-E187855B2F93}" type="pres">
      <dgm:prSet presAssocID="{DD8CAEAB-6025-49F7-A3A1-DE7C48B44257}" presName="tx1" presStyleLbl="revTx" presStyleIdx="1" presStyleCnt="3" custLinFactNeighborX="-4" custLinFactNeighborY="9901"/>
      <dgm:spPr/>
      <dgm:t>
        <a:bodyPr/>
        <a:lstStyle/>
        <a:p>
          <a:endParaRPr lang="en-IN"/>
        </a:p>
      </dgm:t>
    </dgm:pt>
    <dgm:pt modelId="{A8611EBD-610E-46A1-A08B-67081F2CBB22}" type="pres">
      <dgm:prSet presAssocID="{DD8CAEAB-6025-49F7-A3A1-DE7C48B44257}" presName="vert1" presStyleCnt="0"/>
      <dgm:spPr/>
    </dgm:pt>
    <dgm:pt modelId="{FB0407A4-86F3-485E-9B1A-991594B5512D}" type="pres">
      <dgm:prSet presAssocID="{41C5EF6C-81B3-4C13-BEA4-A2B0FB4ABCE2}" presName="thickLine" presStyleLbl="alignNode1" presStyleIdx="2" presStyleCnt="3"/>
      <dgm:spPr/>
    </dgm:pt>
    <dgm:pt modelId="{783A36B0-9C5C-46CB-A621-435E57A86EB0}" type="pres">
      <dgm:prSet presAssocID="{41C5EF6C-81B3-4C13-BEA4-A2B0FB4ABCE2}" presName="horz1" presStyleCnt="0"/>
      <dgm:spPr/>
    </dgm:pt>
    <dgm:pt modelId="{5E5E6B06-CB16-4EC7-A0A4-F5A0866C6753}" type="pres">
      <dgm:prSet presAssocID="{41C5EF6C-81B3-4C13-BEA4-A2B0FB4ABCE2}" presName="tx1" presStyleLbl="revTx" presStyleIdx="2" presStyleCnt="3" custScaleY="127071"/>
      <dgm:spPr/>
      <dgm:t>
        <a:bodyPr/>
        <a:lstStyle/>
        <a:p>
          <a:endParaRPr lang="en-IN"/>
        </a:p>
      </dgm:t>
    </dgm:pt>
    <dgm:pt modelId="{1CC58C65-E702-422C-AB68-C856004BEE21}" type="pres">
      <dgm:prSet presAssocID="{41C5EF6C-81B3-4C13-BEA4-A2B0FB4ABCE2}" presName="vert1" presStyleCnt="0"/>
      <dgm:spPr/>
    </dgm:pt>
  </dgm:ptLst>
  <dgm:cxnLst>
    <dgm:cxn modelId="{B849CD84-2DDC-45FC-B332-7104D9EEED05}" type="presOf" srcId="{DD8CAEAB-6025-49F7-A3A1-DE7C48B44257}" destId="{EC240FE8-A4C1-41CF-8E09-E187855B2F93}" srcOrd="0" destOrd="0" presId="urn:microsoft.com/office/officeart/2008/layout/LinedList"/>
    <dgm:cxn modelId="{9BC3BD1A-84F5-4AED-B37F-440E07D7E250}" type="presOf" srcId="{41C5EF6C-81B3-4C13-BEA4-A2B0FB4ABCE2}" destId="{5E5E6B06-CB16-4EC7-A0A4-F5A0866C6753}" srcOrd="0" destOrd="0" presId="urn:microsoft.com/office/officeart/2008/layout/LinedList"/>
    <dgm:cxn modelId="{00F78E71-97F8-4E0E-93C0-F2B458B69C29}" srcId="{FF1E6392-523E-4A38-9757-D3896F7228EC}" destId="{DD8CAEAB-6025-49F7-A3A1-DE7C48B44257}" srcOrd="1" destOrd="0" parTransId="{5D00D821-B085-4566-80E7-481B9C1F18EC}" sibTransId="{7F948DE0-5937-40E3-8074-CDBC740AD787}"/>
    <dgm:cxn modelId="{85860CBD-100A-474C-8414-B59AB27F87D2}" type="presOf" srcId="{FF1E6392-523E-4A38-9757-D3896F7228EC}" destId="{00B232F7-E611-48F7-A754-E858BBBC8FAE}" srcOrd="0" destOrd="0" presId="urn:microsoft.com/office/officeart/2008/layout/LinedList"/>
    <dgm:cxn modelId="{BB855248-207B-4E27-9536-D57CA80EDD56}" srcId="{FF1E6392-523E-4A38-9757-D3896F7228EC}" destId="{41C5EF6C-81B3-4C13-BEA4-A2B0FB4ABCE2}" srcOrd="2" destOrd="0" parTransId="{7528E505-5249-4A8C-BC72-FE50B140B1C1}" sibTransId="{3302037F-2A4D-4029-A4C5-214738194E72}"/>
    <dgm:cxn modelId="{36F1996F-8BD4-44FA-9B6C-575C4E3AACE1}" type="presOf" srcId="{5491875E-F1DA-4724-BC0C-A41F02AF8055}" destId="{DAEB32CA-A4A5-4442-95B6-C84318687CBF}" srcOrd="0" destOrd="0" presId="urn:microsoft.com/office/officeart/2008/layout/LinedList"/>
    <dgm:cxn modelId="{6535AC73-5873-43D2-B953-9FF0D6825E4E}" srcId="{FF1E6392-523E-4A38-9757-D3896F7228EC}" destId="{5491875E-F1DA-4724-BC0C-A41F02AF8055}" srcOrd="0" destOrd="0" parTransId="{40800112-39F4-49D5-9C0B-E16CAFECB87D}" sibTransId="{A6C743C8-3059-496F-8173-32DEECD8B247}"/>
    <dgm:cxn modelId="{971B072E-C0A1-4A14-B2C9-0353BBB2801B}" type="presParOf" srcId="{00B232F7-E611-48F7-A754-E858BBBC8FAE}" destId="{250F3BBA-1104-44CC-9D01-659C3CB55798}" srcOrd="0" destOrd="0" presId="urn:microsoft.com/office/officeart/2008/layout/LinedList"/>
    <dgm:cxn modelId="{CAF5DB8D-D43C-4411-8156-C2C1B25A6059}" type="presParOf" srcId="{00B232F7-E611-48F7-A754-E858BBBC8FAE}" destId="{C42E5EBF-F258-4A7D-94CD-C7F826B1FB32}" srcOrd="1" destOrd="0" presId="urn:microsoft.com/office/officeart/2008/layout/LinedList"/>
    <dgm:cxn modelId="{804A0938-C3B8-4ED5-AFF5-5C997FE3F49B}" type="presParOf" srcId="{C42E5EBF-F258-4A7D-94CD-C7F826B1FB32}" destId="{DAEB32CA-A4A5-4442-95B6-C84318687CBF}" srcOrd="0" destOrd="0" presId="urn:microsoft.com/office/officeart/2008/layout/LinedList"/>
    <dgm:cxn modelId="{72559169-D3B9-4F83-97D7-3F036658AC30}" type="presParOf" srcId="{C42E5EBF-F258-4A7D-94CD-C7F826B1FB32}" destId="{29548E20-4A3E-4316-97C5-B02CFA0DC456}" srcOrd="1" destOrd="0" presId="urn:microsoft.com/office/officeart/2008/layout/LinedList"/>
    <dgm:cxn modelId="{73A6012B-0E36-4860-9A8B-D028F2EC6807}" type="presParOf" srcId="{00B232F7-E611-48F7-A754-E858BBBC8FAE}" destId="{2125B136-8822-48BB-A49A-3A8765FF5E0F}" srcOrd="2" destOrd="0" presId="urn:microsoft.com/office/officeart/2008/layout/LinedList"/>
    <dgm:cxn modelId="{7689EE7D-5B54-4138-80ED-D7AE01FE5781}" type="presParOf" srcId="{00B232F7-E611-48F7-A754-E858BBBC8FAE}" destId="{4CF5992F-C15D-4D0C-B92E-66D8546B4949}" srcOrd="3" destOrd="0" presId="urn:microsoft.com/office/officeart/2008/layout/LinedList"/>
    <dgm:cxn modelId="{2762D881-FB3E-41FD-94C8-1F821B4A5132}" type="presParOf" srcId="{4CF5992F-C15D-4D0C-B92E-66D8546B4949}" destId="{EC240FE8-A4C1-41CF-8E09-E187855B2F93}" srcOrd="0" destOrd="0" presId="urn:microsoft.com/office/officeart/2008/layout/LinedList"/>
    <dgm:cxn modelId="{DA09B6E8-B97B-4036-B263-5D172FB150C5}" type="presParOf" srcId="{4CF5992F-C15D-4D0C-B92E-66D8546B4949}" destId="{A8611EBD-610E-46A1-A08B-67081F2CBB22}" srcOrd="1" destOrd="0" presId="urn:microsoft.com/office/officeart/2008/layout/LinedList"/>
    <dgm:cxn modelId="{F577A3F4-6E3D-46AA-9937-3A6C211BB1EA}" type="presParOf" srcId="{00B232F7-E611-48F7-A754-E858BBBC8FAE}" destId="{FB0407A4-86F3-485E-9B1A-991594B5512D}" srcOrd="4" destOrd="0" presId="urn:microsoft.com/office/officeart/2008/layout/LinedList"/>
    <dgm:cxn modelId="{952BC004-67A1-494C-AFB8-4087B8D234D5}" type="presParOf" srcId="{00B232F7-E611-48F7-A754-E858BBBC8FAE}" destId="{783A36B0-9C5C-46CB-A621-435E57A86EB0}" srcOrd="5" destOrd="0" presId="urn:microsoft.com/office/officeart/2008/layout/LinedList"/>
    <dgm:cxn modelId="{E590EA85-3569-4147-8DF5-CCFF2DFC926D}" type="presParOf" srcId="{783A36B0-9C5C-46CB-A621-435E57A86EB0}" destId="{5E5E6B06-CB16-4EC7-A0A4-F5A0866C6753}" srcOrd="0" destOrd="0" presId="urn:microsoft.com/office/officeart/2008/layout/LinedList"/>
    <dgm:cxn modelId="{A6F5CFAE-F7F2-4FA0-A3DC-EDFE2B5BA967}" type="presParOf" srcId="{783A36B0-9C5C-46CB-A621-435E57A86EB0}" destId="{1CC58C65-E702-422C-AB68-C856004BEE21}" srcOrd="1" destOrd="0" presId="urn:microsoft.com/office/officeart/2008/layout/LinedList"/>
  </dgm:cxnLst>
  <dgm:bg/>
  <dgm:whole/>
  <dgm:extLst>
    <a:ext uri="http://schemas.microsoft.com/office/drawing/2008/diagram">
      <dsp:dataModelExt xmlns:dsp="http://schemas.microsoft.com/office/drawing/2008/diagram" xmlns="" relId="rId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862B1C-C28C-4588-BE62-689D8205ED06}">
      <dsp:nvSpPr>
        <dsp:cNvPr id="0" name=""/>
        <dsp:cNvSpPr/>
      </dsp:nvSpPr>
      <dsp:spPr>
        <a:xfrm>
          <a:off x="2971235" y="1212181"/>
          <a:ext cx="652133" cy="91440"/>
        </a:xfrm>
        <a:custGeom>
          <a:avLst/>
          <a:gdLst/>
          <a:ahLst/>
          <a:cxnLst/>
          <a:rect l="0" t="0" r="0" b="0"/>
          <a:pathLst>
            <a:path>
              <a:moveTo>
                <a:pt x="0" y="45720"/>
              </a:moveTo>
              <a:lnTo>
                <a:pt x="652133" y="45720"/>
              </a:lnTo>
            </a:path>
          </a:pathLst>
        </a:custGeom>
        <a:noFill/>
        <a:ln w="12700" cap="rnd"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280233" y="1254484"/>
        <a:ext cx="34136" cy="6834"/>
      </dsp:txXfrm>
    </dsp:sp>
    <dsp:sp modelId="{74EBE67A-A486-4A6C-BF5D-DEB57A473FA9}">
      <dsp:nvSpPr>
        <dsp:cNvPr id="0" name=""/>
        <dsp:cNvSpPr/>
      </dsp:nvSpPr>
      <dsp:spPr>
        <a:xfrm>
          <a:off x="4627" y="367378"/>
          <a:ext cx="2968407" cy="1781044"/>
        </a:xfrm>
        <a:prstGeom prst="rect">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5454" tIns="152680" rIns="145454" bIns="15268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panose="02020603050405020304" pitchFamily="18" charset="0"/>
              <a:cs typeface="Times New Roman" panose="02020603050405020304" pitchFamily="18" charset="0"/>
            </a:rPr>
            <a:t>The feminist empiricist emphasizes on the inclusion of equitable number of female in medical Laboratory. </a:t>
          </a:r>
        </a:p>
      </dsp:txBody>
      <dsp:txXfrm>
        <a:off x="4627" y="367378"/>
        <a:ext cx="2968407" cy="1781044"/>
      </dsp:txXfrm>
    </dsp:sp>
    <dsp:sp modelId="{B12F12CF-20AA-4743-88AF-6E970944C40B}">
      <dsp:nvSpPr>
        <dsp:cNvPr id="0" name=""/>
        <dsp:cNvSpPr/>
      </dsp:nvSpPr>
      <dsp:spPr>
        <a:xfrm>
          <a:off x="1488831" y="2146623"/>
          <a:ext cx="3651141" cy="652133"/>
        </a:xfrm>
        <a:custGeom>
          <a:avLst/>
          <a:gdLst/>
          <a:ahLst/>
          <a:cxnLst/>
          <a:rect l="0" t="0" r="0" b="0"/>
          <a:pathLst>
            <a:path>
              <a:moveTo>
                <a:pt x="3651141" y="0"/>
              </a:moveTo>
              <a:lnTo>
                <a:pt x="3651141" y="343166"/>
              </a:lnTo>
              <a:lnTo>
                <a:pt x="0" y="343166"/>
              </a:lnTo>
              <a:lnTo>
                <a:pt x="0" y="652133"/>
              </a:lnTo>
            </a:path>
          </a:pathLst>
        </a:custGeom>
        <a:noFill/>
        <a:ln w="12700" cap="rnd" cmpd="sng" algn="ctr">
          <a:solidFill>
            <a:schemeClr val="accent5">
              <a:hueOff val="1247628"/>
              <a:satOff val="-25244"/>
              <a:lumOff val="784"/>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221541" y="2469273"/>
        <a:ext cx="185721" cy="6834"/>
      </dsp:txXfrm>
    </dsp:sp>
    <dsp:sp modelId="{9DA29416-D82A-4898-8476-3334B8209BA3}">
      <dsp:nvSpPr>
        <dsp:cNvPr id="0" name=""/>
        <dsp:cNvSpPr/>
      </dsp:nvSpPr>
      <dsp:spPr>
        <a:xfrm>
          <a:off x="3655768" y="367378"/>
          <a:ext cx="2968407" cy="1781044"/>
        </a:xfrm>
        <a:prstGeom prst="rect">
          <a:avLst/>
        </a:prstGeom>
        <a:gradFill rotWithShape="0">
          <a:gsLst>
            <a:gs pos="0">
              <a:schemeClr val="accent5">
                <a:hueOff val="831752"/>
                <a:satOff val="-16830"/>
                <a:lumOff val="523"/>
                <a:alphaOff val="0"/>
                <a:tint val="96000"/>
                <a:lumMod val="100000"/>
              </a:schemeClr>
            </a:gs>
            <a:gs pos="78000">
              <a:schemeClr val="accent5">
                <a:hueOff val="831752"/>
                <a:satOff val="-16830"/>
                <a:lumOff val="52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5454" tIns="152680" rIns="145454" bIns="15268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panose="02020603050405020304" pitchFamily="18" charset="0"/>
              <a:cs typeface="Times New Roman" panose="02020603050405020304" pitchFamily="18" charset="0"/>
            </a:rPr>
            <a:t>The object of experiment should also include the female counterparts. For example- In a laboratory both male &amp; female rats should be tested on both male and female</a:t>
          </a:r>
          <a:r>
            <a:rPr lang="en-US" sz="1700" kern="1200" dirty="0"/>
            <a:t>.</a:t>
          </a:r>
        </a:p>
      </dsp:txBody>
      <dsp:txXfrm>
        <a:off x="3655768" y="367378"/>
        <a:ext cx="2968407" cy="1781044"/>
      </dsp:txXfrm>
    </dsp:sp>
    <dsp:sp modelId="{94205859-FE92-4F6C-B119-0B3F210C1223}">
      <dsp:nvSpPr>
        <dsp:cNvPr id="0" name=""/>
        <dsp:cNvSpPr/>
      </dsp:nvSpPr>
      <dsp:spPr>
        <a:xfrm>
          <a:off x="2971235" y="3675959"/>
          <a:ext cx="652133" cy="91440"/>
        </a:xfrm>
        <a:custGeom>
          <a:avLst/>
          <a:gdLst/>
          <a:ahLst/>
          <a:cxnLst/>
          <a:rect l="0" t="0" r="0" b="0"/>
          <a:pathLst>
            <a:path>
              <a:moveTo>
                <a:pt x="0" y="45720"/>
              </a:moveTo>
              <a:lnTo>
                <a:pt x="652133" y="45720"/>
              </a:lnTo>
            </a:path>
          </a:pathLst>
        </a:custGeom>
        <a:noFill/>
        <a:ln w="12700" cap="rnd" cmpd="sng" algn="ctr">
          <a:solidFill>
            <a:schemeClr val="accent5">
              <a:hueOff val="2495256"/>
              <a:satOff val="-50489"/>
              <a:lumOff val="156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280233" y="3718262"/>
        <a:ext cx="34136" cy="6834"/>
      </dsp:txXfrm>
    </dsp:sp>
    <dsp:sp modelId="{7A0F766C-D6D1-482B-BE21-27EF8AA39DF1}">
      <dsp:nvSpPr>
        <dsp:cNvPr id="0" name=""/>
        <dsp:cNvSpPr/>
      </dsp:nvSpPr>
      <dsp:spPr>
        <a:xfrm>
          <a:off x="4627" y="2831157"/>
          <a:ext cx="2968407" cy="1781044"/>
        </a:xfrm>
        <a:prstGeom prst="rect">
          <a:avLst/>
        </a:prstGeom>
        <a:gradFill rotWithShape="0">
          <a:gsLst>
            <a:gs pos="0">
              <a:schemeClr val="accent5">
                <a:hueOff val="1663504"/>
                <a:satOff val="-33659"/>
                <a:lumOff val="1046"/>
                <a:alphaOff val="0"/>
                <a:tint val="96000"/>
                <a:lumMod val="100000"/>
              </a:schemeClr>
            </a:gs>
            <a:gs pos="78000">
              <a:schemeClr val="accent5">
                <a:hueOff val="1663504"/>
                <a:satOff val="-33659"/>
                <a:lumOff val="1046"/>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5454" tIns="152680" rIns="145454" bIns="15268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panose="02020603050405020304" pitchFamily="18" charset="0"/>
              <a:cs typeface="Times New Roman" panose="02020603050405020304" pitchFamily="18" charset="0"/>
            </a:rPr>
            <a:t>History of female struggle, evolution and situation should be an equal part in history the feminist empiricist trace on the female discourse of history</a:t>
          </a:r>
          <a:r>
            <a:rPr lang="en-US" sz="1800" kern="1200" dirty="0"/>
            <a:t>.</a:t>
          </a:r>
        </a:p>
      </dsp:txBody>
      <dsp:txXfrm>
        <a:off x="4627" y="2831157"/>
        <a:ext cx="2968407" cy="1781044"/>
      </dsp:txXfrm>
    </dsp:sp>
    <dsp:sp modelId="{F9892268-5605-4460-8523-AACC2DF8AFEC}">
      <dsp:nvSpPr>
        <dsp:cNvPr id="0" name=""/>
        <dsp:cNvSpPr/>
      </dsp:nvSpPr>
      <dsp:spPr>
        <a:xfrm>
          <a:off x="3655768" y="2831157"/>
          <a:ext cx="2968407" cy="1781044"/>
        </a:xfrm>
        <a:prstGeom prst="rect">
          <a:avLst/>
        </a:prstGeom>
        <a:gradFill rotWithShape="0">
          <a:gsLst>
            <a:gs pos="0">
              <a:schemeClr val="accent5">
                <a:hueOff val="2495256"/>
                <a:satOff val="-50489"/>
                <a:lumOff val="1569"/>
                <a:alphaOff val="0"/>
                <a:tint val="96000"/>
                <a:lumMod val="100000"/>
              </a:schemeClr>
            </a:gs>
            <a:gs pos="78000">
              <a:schemeClr val="accent5">
                <a:hueOff val="2495256"/>
                <a:satOff val="-50489"/>
                <a:lumOff val="1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5454" tIns="152680" rIns="145454" bIns="15268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imes New Roman" panose="02020603050405020304" pitchFamily="18" charset="0"/>
              <a:cs typeface="Times New Roman" panose="02020603050405020304" pitchFamily="18" charset="0"/>
            </a:rPr>
            <a:t>Unpaid labor, domestic work should be enumerated in economy as well as taking consideration of the national Deposit.</a:t>
          </a:r>
        </a:p>
      </dsp:txBody>
      <dsp:txXfrm>
        <a:off x="3655768" y="2831157"/>
        <a:ext cx="2968407" cy="17810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FD8BD0-4548-43E9-9587-C75AD44857D5}">
      <dsp:nvSpPr>
        <dsp:cNvPr id="0" name=""/>
        <dsp:cNvSpPr/>
      </dsp:nvSpPr>
      <dsp:spPr>
        <a:xfrm rot="5400000">
          <a:off x="2515754" y="368573"/>
          <a:ext cx="3983664" cy="4242434"/>
        </a:xfrm>
        <a:prstGeom prst="round2SameRect">
          <a:avLst/>
        </a:prstGeom>
        <a:solidFill>
          <a:schemeClr val="accent2">
            <a:tint val="40000"/>
            <a:alpha val="90000"/>
            <a:hueOff val="0"/>
            <a:satOff val="0"/>
            <a:lumOff val="0"/>
            <a:alphaOff val="0"/>
          </a:schemeClr>
        </a:solidFill>
        <a:ln w="12700"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Char char="•"/>
          </a:pPr>
          <a:r>
            <a:rPr lang="en-IN" sz="3000" kern="1200" dirty="0">
              <a:latin typeface="Times New Roman" panose="02020603050405020304" pitchFamily="18" charset="0"/>
              <a:cs typeface="Times New Roman" panose="02020603050405020304" pitchFamily="18" charset="0"/>
            </a:rPr>
            <a:t>Women are considered as irrational beings.</a:t>
          </a:r>
          <a:endParaRPr lang="en-US" sz="3000" kern="1200" dirty="0">
            <a:latin typeface="Times New Roman" panose="02020603050405020304" pitchFamily="18" charset="0"/>
            <a:cs typeface="Times New Roman" panose="02020603050405020304" pitchFamily="18" charset="0"/>
          </a:endParaRPr>
        </a:p>
        <a:p>
          <a:pPr marL="285750" lvl="1" indent="-285750" algn="l" defTabSz="1333500">
            <a:lnSpc>
              <a:spcPct val="90000"/>
            </a:lnSpc>
            <a:spcBef>
              <a:spcPct val="0"/>
            </a:spcBef>
            <a:spcAft>
              <a:spcPct val="15000"/>
            </a:spcAft>
            <a:buChar char="•"/>
          </a:pPr>
          <a:r>
            <a:rPr lang="en-IN" sz="3000" kern="1200" dirty="0">
              <a:latin typeface="Times New Roman" panose="02020603050405020304" pitchFamily="18" charset="0"/>
              <a:cs typeface="Times New Roman" panose="02020603050405020304" pitchFamily="18" charset="0"/>
            </a:rPr>
            <a:t>Their distinctive way of thinking can not challenge the dominant tradition</a:t>
          </a:r>
          <a:endParaRPr lang="en-US" sz="3000" kern="1200" dirty="0">
            <a:latin typeface="Times New Roman" panose="02020603050405020304" pitchFamily="18" charset="0"/>
            <a:cs typeface="Times New Roman" panose="02020603050405020304" pitchFamily="18" charset="0"/>
          </a:endParaRPr>
        </a:p>
        <a:p>
          <a:pPr marL="285750" lvl="1" indent="-285750" algn="l" defTabSz="1333500">
            <a:lnSpc>
              <a:spcPct val="90000"/>
            </a:lnSpc>
            <a:spcBef>
              <a:spcPct val="0"/>
            </a:spcBef>
            <a:spcAft>
              <a:spcPct val="15000"/>
            </a:spcAft>
            <a:buChar char="•"/>
          </a:pPr>
          <a:r>
            <a:rPr lang="en-IN" sz="3000" kern="1200" dirty="0">
              <a:latin typeface="Times New Roman" panose="02020603050405020304" pitchFamily="18" charset="0"/>
              <a:cs typeface="Times New Roman" panose="02020603050405020304" pitchFamily="18" charset="0"/>
            </a:rPr>
            <a:t>‘Epistemological relativism’</a:t>
          </a:r>
          <a:endParaRPr lang="en-US" sz="3000" kern="1200" dirty="0">
            <a:latin typeface="Times New Roman" panose="02020603050405020304" pitchFamily="18" charset="0"/>
            <a:cs typeface="Times New Roman" panose="02020603050405020304" pitchFamily="18" charset="0"/>
          </a:endParaRPr>
        </a:p>
      </dsp:txBody>
      <dsp:txXfrm rot="-5400000">
        <a:off x="2386369" y="692424"/>
        <a:ext cx="4047968" cy="3594732"/>
      </dsp:txXfrm>
    </dsp:sp>
    <dsp:sp modelId="{ABA3AFD4-DFE0-47BE-8068-AE76BB59B593}">
      <dsp:nvSpPr>
        <dsp:cNvPr id="0" name=""/>
        <dsp:cNvSpPr/>
      </dsp:nvSpPr>
      <dsp:spPr>
        <a:xfrm>
          <a:off x="0" y="0"/>
          <a:ext cx="2386369" cy="497958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IN" sz="3300" kern="1200" dirty="0">
              <a:latin typeface="Times New Roman" panose="02020603050405020304" pitchFamily="18" charset="0"/>
              <a:cs typeface="Times New Roman" panose="02020603050405020304" pitchFamily="18" charset="0"/>
            </a:rPr>
            <a:t>Traditional systems that are accepted as universal are biased towards male</a:t>
          </a:r>
          <a:r>
            <a:rPr lang="en-IN" sz="3300" kern="1200" dirty="0"/>
            <a:t>.</a:t>
          </a:r>
          <a:endParaRPr lang="en-US" sz="3300" kern="1200" dirty="0"/>
        </a:p>
      </dsp:txBody>
      <dsp:txXfrm>
        <a:off x="116493" y="116493"/>
        <a:ext cx="2153383" cy="47465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7E4C0C-CF8F-471B-992B-5DBC30883834}">
      <dsp:nvSpPr>
        <dsp:cNvPr id="0" name=""/>
        <dsp:cNvSpPr/>
      </dsp:nvSpPr>
      <dsp:spPr>
        <a:xfrm>
          <a:off x="0" y="100920"/>
          <a:ext cx="6628804" cy="15561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N" sz="1900" kern="1200" dirty="0">
              <a:latin typeface="Times New Roman" panose="02020603050405020304" pitchFamily="18" charset="0"/>
              <a:cs typeface="Times New Roman" panose="02020603050405020304" pitchFamily="18" charset="0"/>
            </a:rPr>
            <a:t>‘Standpoint Theory’: standpoint theory in feminism argues that knowledge stems from social position. The particularity of knowers, their social location, culture have a significant role to play in the construction of knowledge. So that knowledge is biased against marginalised class</a:t>
          </a:r>
          <a:endParaRPr lang="en-US" sz="1900" kern="1200" dirty="0">
            <a:latin typeface="Times New Roman" panose="02020603050405020304" pitchFamily="18" charset="0"/>
            <a:cs typeface="Times New Roman" panose="02020603050405020304" pitchFamily="18" charset="0"/>
          </a:endParaRPr>
        </a:p>
      </dsp:txBody>
      <dsp:txXfrm>
        <a:off x="75963" y="176883"/>
        <a:ext cx="6476878" cy="1404174"/>
      </dsp:txXfrm>
    </dsp:sp>
    <dsp:sp modelId="{3752A1E9-E480-4CD1-9683-421136BA68BA}">
      <dsp:nvSpPr>
        <dsp:cNvPr id="0" name=""/>
        <dsp:cNvSpPr/>
      </dsp:nvSpPr>
      <dsp:spPr>
        <a:xfrm>
          <a:off x="0" y="1642097"/>
          <a:ext cx="6628804" cy="1556100"/>
        </a:xfrm>
        <a:prstGeom prst="roundRec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N" sz="1900" kern="1200" dirty="0">
              <a:latin typeface="Times New Roman" panose="02020603050405020304" pitchFamily="18" charset="0"/>
              <a:cs typeface="Times New Roman" panose="02020603050405020304" pitchFamily="18" charset="0"/>
            </a:rPr>
            <a:t>To overcome this gap feminists require to create a working conception of objectivity that is also accounts for subjectivity of knowers</a:t>
          </a:r>
          <a:endParaRPr lang="en-US" sz="1900" kern="1200" dirty="0">
            <a:latin typeface="Times New Roman" panose="02020603050405020304" pitchFamily="18" charset="0"/>
            <a:cs typeface="Times New Roman" panose="02020603050405020304" pitchFamily="18" charset="0"/>
          </a:endParaRPr>
        </a:p>
      </dsp:txBody>
      <dsp:txXfrm>
        <a:off x="75963" y="1718060"/>
        <a:ext cx="6476878" cy="1404174"/>
      </dsp:txXfrm>
    </dsp:sp>
    <dsp:sp modelId="{3635C95F-6178-464C-BF9C-59AB22D7A3B6}">
      <dsp:nvSpPr>
        <dsp:cNvPr id="0" name=""/>
        <dsp:cNvSpPr/>
      </dsp:nvSpPr>
      <dsp:spPr>
        <a:xfrm>
          <a:off x="0" y="3322560"/>
          <a:ext cx="6628804" cy="1556100"/>
        </a:xfrm>
        <a:prstGeom prst="roundRect">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N" sz="1900" kern="1200" dirty="0">
              <a:latin typeface="Times New Roman" panose="02020603050405020304" pitchFamily="18" charset="0"/>
              <a:cs typeface="Times New Roman" panose="02020603050405020304" pitchFamily="18" charset="0"/>
            </a:rPr>
            <a:t>Strong Objectivity</a:t>
          </a:r>
          <a:endParaRPr lang="en-US" sz="1900" kern="1200" dirty="0">
            <a:latin typeface="Times New Roman" panose="02020603050405020304" pitchFamily="18" charset="0"/>
            <a:cs typeface="Times New Roman" panose="02020603050405020304" pitchFamily="18" charset="0"/>
          </a:endParaRPr>
        </a:p>
      </dsp:txBody>
      <dsp:txXfrm>
        <a:off x="75963" y="3398523"/>
        <a:ext cx="6476878" cy="14041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630AAA-F218-4E7D-8E51-3915138BE975}">
      <dsp:nvSpPr>
        <dsp:cNvPr id="0" name=""/>
        <dsp:cNvSpPr/>
      </dsp:nvSpPr>
      <dsp:spPr>
        <a:xfrm>
          <a:off x="1174" y="520807"/>
          <a:ext cx="4121050" cy="2616867"/>
        </a:xfrm>
        <a:prstGeom prst="roundRect">
          <a:avLst>
            <a:gd name="adj" fmla="val 10000"/>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DF884C-83BD-4D50-94EF-CDD090EE987C}">
      <dsp:nvSpPr>
        <dsp:cNvPr id="0" name=""/>
        <dsp:cNvSpPr/>
      </dsp:nvSpPr>
      <dsp:spPr>
        <a:xfrm>
          <a:off x="459068" y="955807"/>
          <a:ext cx="4121050" cy="2616867"/>
        </a:xfrm>
        <a:prstGeom prst="roundRect">
          <a:avLst>
            <a:gd name="adj" fmla="val 10000"/>
          </a:avLst>
        </a:prstGeom>
        <a:solidFill>
          <a:schemeClr val="lt1">
            <a:alpha val="90000"/>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Times New Roman" panose="02020603050405020304" pitchFamily="18" charset="0"/>
              <a:cs typeface="Times New Roman" panose="02020603050405020304" pitchFamily="18" charset="0"/>
            </a:rPr>
            <a:t>Any move away from objectivity draw feminist epistemology into irrationalism or relativism</a:t>
          </a:r>
        </a:p>
      </dsp:txBody>
      <dsp:txXfrm>
        <a:off x="535713" y="1032452"/>
        <a:ext cx="3967760" cy="2463577"/>
      </dsp:txXfrm>
    </dsp:sp>
    <dsp:sp modelId="{397E8BE8-6FE0-42C9-851E-6F7782EA2510}">
      <dsp:nvSpPr>
        <dsp:cNvPr id="0" name=""/>
        <dsp:cNvSpPr/>
      </dsp:nvSpPr>
      <dsp:spPr>
        <a:xfrm>
          <a:off x="5038013" y="520807"/>
          <a:ext cx="4121050" cy="2616867"/>
        </a:xfrm>
        <a:prstGeom prst="roundRect">
          <a:avLst>
            <a:gd name="adj" fmla="val 10000"/>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0A0EB6-E576-4974-8458-2D31388473E5}">
      <dsp:nvSpPr>
        <dsp:cNvPr id="0" name=""/>
        <dsp:cNvSpPr/>
      </dsp:nvSpPr>
      <dsp:spPr>
        <a:xfrm>
          <a:off x="5495908" y="955807"/>
          <a:ext cx="4121050" cy="2616867"/>
        </a:xfrm>
        <a:prstGeom prst="roundRect">
          <a:avLst>
            <a:gd name="adj" fmla="val 10000"/>
          </a:avLst>
        </a:prstGeom>
        <a:solidFill>
          <a:schemeClr val="lt1">
            <a:alpha val="90000"/>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dirty="0">
              <a:latin typeface="Times New Roman" panose="02020603050405020304" pitchFamily="18" charset="0"/>
              <a:cs typeface="Times New Roman" panose="02020603050405020304" pitchFamily="18" charset="0"/>
            </a:rPr>
            <a:t>Talk of the inherent subjectivity of knowledge will undermine feminists’ ability to speak knowingly at all</a:t>
          </a:r>
        </a:p>
      </dsp:txBody>
      <dsp:txXfrm>
        <a:off x="5572553" y="1032452"/>
        <a:ext cx="3967760" cy="24635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DBBB4-4447-4169-B612-31A67EAAD84D}">
      <dsp:nvSpPr>
        <dsp:cNvPr id="0" name=""/>
        <dsp:cNvSpPr/>
      </dsp:nvSpPr>
      <dsp:spPr>
        <a:xfrm>
          <a:off x="0" y="78150"/>
          <a:ext cx="6628804" cy="11583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Times New Roman" panose="02020603050405020304" pitchFamily="18" charset="0"/>
              <a:cs typeface="Times New Roman" panose="02020603050405020304" pitchFamily="18" charset="0"/>
            </a:rPr>
            <a:t>Objectivity is a mark of credibility and authority</a:t>
          </a:r>
          <a:r>
            <a:rPr lang="en-US" sz="2200" kern="1200" dirty="0"/>
            <a:t>.</a:t>
          </a:r>
        </a:p>
      </dsp:txBody>
      <dsp:txXfrm>
        <a:off x="56544" y="134694"/>
        <a:ext cx="6515716" cy="1045212"/>
      </dsp:txXfrm>
    </dsp:sp>
    <dsp:sp modelId="{72123327-D886-4893-9436-1A52916CAC45}">
      <dsp:nvSpPr>
        <dsp:cNvPr id="0" name=""/>
        <dsp:cNvSpPr/>
      </dsp:nvSpPr>
      <dsp:spPr>
        <a:xfrm>
          <a:off x="0" y="1299810"/>
          <a:ext cx="6628804" cy="1158300"/>
        </a:xfrm>
        <a:prstGeom prst="roundRect">
          <a:avLst/>
        </a:prstGeom>
        <a:gradFill rotWithShape="0">
          <a:gsLst>
            <a:gs pos="0">
              <a:schemeClr val="accent2">
                <a:hueOff val="-988095"/>
                <a:satOff val="4733"/>
                <a:lumOff val="4379"/>
                <a:alphaOff val="0"/>
                <a:tint val="96000"/>
                <a:lumMod val="100000"/>
              </a:schemeClr>
            </a:gs>
            <a:gs pos="78000">
              <a:schemeClr val="accent2">
                <a:hueOff val="-988095"/>
                <a:satOff val="4733"/>
                <a:lumOff val="437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Times New Roman" panose="02020603050405020304" pitchFamily="18" charset="0"/>
              <a:cs typeface="Times New Roman" panose="02020603050405020304" pitchFamily="18" charset="0"/>
            </a:rPr>
            <a:t>Authority credits them as the objective knowers.</a:t>
          </a:r>
        </a:p>
      </dsp:txBody>
      <dsp:txXfrm>
        <a:off x="56544" y="1356354"/>
        <a:ext cx="6515716" cy="1045212"/>
      </dsp:txXfrm>
    </dsp:sp>
    <dsp:sp modelId="{871F8547-91DF-4D6B-9B67-9558C1F642AA}">
      <dsp:nvSpPr>
        <dsp:cNvPr id="0" name=""/>
        <dsp:cNvSpPr/>
      </dsp:nvSpPr>
      <dsp:spPr>
        <a:xfrm>
          <a:off x="0" y="2521470"/>
          <a:ext cx="6628804" cy="1158300"/>
        </a:xfrm>
        <a:prstGeom prst="roundRect">
          <a:avLst/>
        </a:prstGeom>
        <a:gradFill rotWithShape="0">
          <a:gsLst>
            <a:gs pos="0">
              <a:schemeClr val="accent2">
                <a:hueOff val="-1976191"/>
                <a:satOff val="9467"/>
                <a:lumOff val="8758"/>
                <a:alphaOff val="0"/>
                <a:tint val="96000"/>
                <a:lumMod val="100000"/>
              </a:schemeClr>
            </a:gs>
            <a:gs pos="78000">
              <a:schemeClr val="accent2">
                <a:hueOff val="-1976191"/>
                <a:satOff val="9467"/>
                <a:lumOff val="875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Times New Roman" panose="02020603050405020304" pitchFamily="18" charset="0"/>
              <a:cs typeface="Times New Roman" panose="02020603050405020304" pitchFamily="18" charset="0"/>
            </a:rPr>
            <a:t>According to Sandra Harding, Re-envisaging Objectivity are considered on two counts -  ● Challenge to have such authority   ● Dynamics of domination</a:t>
          </a:r>
        </a:p>
      </dsp:txBody>
      <dsp:txXfrm>
        <a:off x="56544" y="2578014"/>
        <a:ext cx="6515716" cy="1045212"/>
      </dsp:txXfrm>
    </dsp:sp>
    <dsp:sp modelId="{B791EED1-D931-4170-9EA1-3B332AF67814}">
      <dsp:nvSpPr>
        <dsp:cNvPr id="0" name=""/>
        <dsp:cNvSpPr/>
      </dsp:nvSpPr>
      <dsp:spPr>
        <a:xfrm>
          <a:off x="0" y="3743130"/>
          <a:ext cx="6628804" cy="115830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Times New Roman" panose="02020603050405020304" pitchFamily="18" charset="0"/>
              <a:cs typeface="Times New Roman" panose="02020603050405020304" pitchFamily="18" charset="0"/>
            </a:rPr>
            <a:t>Effort to make ideal of Objectivity as inclusive as possible is paralleled with the intellectual movement of Post- Modernism.</a:t>
          </a:r>
        </a:p>
      </dsp:txBody>
      <dsp:txXfrm>
        <a:off x="56544" y="3799674"/>
        <a:ext cx="6515716" cy="104521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F20DAF-D041-4F31-96A7-F0ADF7DDAE0C}">
      <dsp:nvSpPr>
        <dsp:cNvPr id="0" name=""/>
        <dsp:cNvSpPr/>
      </dsp:nvSpPr>
      <dsp:spPr>
        <a:xfrm>
          <a:off x="0" y="109110"/>
          <a:ext cx="6628804" cy="115362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Maleness as a norm. Using words or generic masculine pronouns (he, him)or male nouns (man[kind],)emphasizing women’s invisibility. On the other hand the term lady doctor indicates presence of women</a:t>
          </a:r>
        </a:p>
      </dsp:txBody>
      <dsp:txXfrm>
        <a:off x="56315" y="165425"/>
        <a:ext cx="6516174" cy="1040990"/>
      </dsp:txXfrm>
    </dsp:sp>
    <dsp:sp modelId="{ED478D2D-137A-4EAA-BB74-2C5FCD53EC8D}">
      <dsp:nvSpPr>
        <dsp:cNvPr id="0" name=""/>
        <dsp:cNvSpPr/>
      </dsp:nvSpPr>
      <dsp:spPr>
        <a:xfrm>
          <a:off x="0" y="1311690"/>
          <a:ext cx="6628804" cy="1153620"/>
        </a:xfrm>
        <a:prstGeom prst="roundRect">
          <a:avLst/>
        </a:prstGeom>
        <a:gradFill rotWithShape="0">
          <a:gsLst>
            <a:gs pos="0">
              <a:schemeClr val="accent2">
                <a:hueOff val="-988095"/>
                <a:satOff val="4733"/>
                <a:lumOff val="4379"/>
                <a:alphaOff val="0"/>
                <a:tint val="96000"/>
                <a:lumMod val="100000"/>
              </a:schemeClr>
            </a:gs>
            <a:gs pos="78000">
              <a:schemeClr val="accent2">
                <a:hueOff val="-988095"/>
                <a:satOff val="4733"/>
                <a:lumOff val="437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Male terms imply power, authority, control, independence while female terms conveys weakness, inferiority, delicacy, dependence</a:t>
          </a:r>
        </a:p>
      </dsp:txBody>
      <dsp:txXfrm>
        <a:off x="56315" y="1368005"/>
        <a:ext cx="6516174" cy="1040990"/>
      </dsp:txXfrm>
    </dsp:sp>
    <dsp:sp modelId="{0593A9F6-F80F-4483-BAC7-CD760D8DE970}">
      <dsp:nvSpPr>
        <dsp:cNvPr id="0" name=""/>
        <dsp:cNvSpPr/>
      </dsp:nvSpPr>
      <dsp:spPr>
        <a:xfrm>
          <a:off x="0" y="2514270"/>
          <a:ext cx="6628804" cy="1153620"/>
        </a:xfrm>
        <a:prstGeom prst="roundRect">
          <a:avLst/>
        </a:prstGeom>
        <a:gradFill rotWithShape="0">
          <a:gsLst>
            <a:gs pos="0">
              <a:schemeClr val="accent2">
                <a:hueOff val="-1976191"/>
                <a:satOff val="9467"/>
                <a:lumOff val="8758"/>
                <a:alphaOff val="0"/>
                <a:tint val="96000"/>
                <a:lumMod val="100000"/>
              </a:schemeClr>
            </a:gs>
            <a:gs pos="78000">
              <a:schemeClr val="accent2">
                <a:hueOff val="-1976191"/>
                <a:satOff val="9467"/>
                <a:lumOff val="875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Language is biased against women’s needs to express. E.g. “work”, “sexual harassment”</a:t>
          </a:r>
        </a:p>
      </dsp:txBody>
      <dsp:txXfrm>
        <a:off x="56315" y="2570585"/>
        <a:ext cx="6516174" cy="1040990"/>
      </dsp:txXfrm>
    </dsp:sp>
    <dsp:sp modelId="{F258E8E2-C18A-4B5E-9AC2-09218604CAF9}">
      <dsp:nvSpPr>
        <dsp:cNvPr id="0" name=""/>
        <dsp:cNvSpPr/>
      </dsp:nvSpPr>
      <dsp:spPr>
        <a:xfrm>
          <a:off x="0" y="3716850"/>
          <a:ext cx="6628804" cy="115362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Usage of paired words such as master-mistress, husband-wife often encodes female inferiority. Different title are used for describing married or sexually unavailable female as Mrs. and unmarried women as miss </a:t>
          </a:r>
        </a:p>
      </dsp:txBody>
      <dsp:txXfrm>
        <a:off x="56315" y="3773165"/>
        <a:ext cx="6516174" cy="104099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0F3BBA-1104-44CC-9D01-659C3CB55798}">
      <dsp:nvSpPr>
        <dsp:cNvPr id="0" name=""/>
        <dsp:cNvSpPr/>
      </dsp:nvSpPr>
      <dsp:spPr>
        <a:xfrm>
          <a:off x="0" y="225"/>
          <a:ext cx="8596312" cy="0"/>
        </a:xfrm>
        <a:prstGeom prst="line">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EB32CA-A4A5-4442-95B6-C84318687CBF}">
      <dsp:nvSpPr>
        <dsp:cNvPr id="0" name=""/>
        <dsp:cNvSpPr/>
      </dsp:nvSpPr>
      <dsp:spPr>
        <a:xfrm>
          <a:off x="0" y="225"/>
          <a:ext cx="8596312" cy="11570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Feminist methodology hardly incorporates the standpoint of women from the understated communities and nations and their male associates.</a:t>
          </a:r>
        </a:p>
      </dsp:txBody>
      <dsp:txXfrm>
        <a:off x="0" y="225"/>
        <a:ext cx="8596312" cy="1157043"/>
      </dsp:txXfrm>
    </dsp:sp>
    <dsp:sp modelId="{2125B136-8822-48BB-A49A-3A8765FF5E0F}">
      <dsp:nvSpPr>
        <dsp:cNvPr id="0" name=""/>
        <dsp:cNvSpPr/>
      </dsp:nvSpPr>
      <dsp:spPr>
        <a:xfrm>
          <a:off x="0" y="1157269"/>
          <a:ext cx="8596312" cy="0"/>
        </a:xfrm>
        <a:prstGeom prst="line">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240FE8-A4C1-41CF-8E09-E187855B2F93}">
      <dsp:nvSpPr>
        <dsp:cNvPr id="0" name=""/>
        <dsp:cNvSpPr/>
      </dsp:nvSpPr>
      <dsp:spPr>
        <a:xfrm>
          <a:off x="0" y="1322616"/>
          <a:ext cx="8596312" cy="16700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This texts only describes the social stricture of Western white women. Representation of third world, subaltern, black women are missing.</a:t>
          </a:r>
        </a:p>
      </dsp:txBody>
      <dsp:txXfrm>
        <a:off x="0" y="1322616"/>
        <a:ext cx="8596312" cy="1670001"/>
      </dsp:txXfrm>
    </dsp:sp>
    <dsp:sp modelId="{FB0407A4-86F3-485E-9B1A-991594B5512D}">
      <dsp:nvSpPr>
        <dsp:cNvPr id="0" name=""/>
        <dsp:cNvSpPr/>
      </dsp:nvSpPr>
      <dsp:spPr>
        <a:xfrm>
          <a:off x="0" y="2827271"/>
          <a:ext cx="8596312" cy="0"/>
        </a:xfrm>
        <a:prstGeom prst="line">
          <a:avLst/>
        </a:prstGeom>
        <a:solidFill>
          <a:schemeClr val="accent4">
            <a:hueOff val="0"/>
            <a:satOff val="0"/>
            <a:lumOff val="0"/>
            <a:alphaOff val="0"/>
          </a:schemeClr>
        </a:solidFill>
        <a:ln w="19050"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5E6B06-CB16-4EC7-A0A4-F5A0866C6753}">
      <dsp:nvSpPr>
        <dsp:cNvPr id="0" name=""/>
        <dsp:cNvSpPr/>
      </dsp:nvSpPr>
      <dsp:spPr>
        <a:xfrm>
          <a:off x="0" y="2827271"/>
          <a:ext cx="8587917" cy="2122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latin typeface="Times New Roman" panose="02020603050405020304" pitchFamily="18" charset="0"/>
              <a:cs typeface="Times New Roman" panose="02020603050405020304" pitchFamily="18" charset="0"/>
            </a:rPr>
            <a:t>Standpoint theory does not address the questions like if knowledge ought to take off from the perspective of the oppressed, how can one  decide who is more oppressed? Or can only women understand women ? why do the peripheral communities have less distorted perspective and in what way it occurs ?</a:t>
          </a:r>
        </a:p>
      </dsp:txBody>
      <dsp:txXfrm>
        <a:off x="0" y="2827271"/>
        <a:ext cx="8587917" cy="2122087"/>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96"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797"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798"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799"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800"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801"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 name="Group 6"/>
          <p:cNvGrpSpPr/>
          <p:nvPr/>
        </p:nvGrpSpPr>
        <p:grpSpPr>
          <a:xfrm>
            <a:off x="0" y="-8467"/>
            <a:ext cx="12192000" cy="6866467"/>
            <a:chOff x="0" y="-8467"/>
            <a:chExt cx="12192000" cy="6866467"/>
          </a:xfrm>
        </p:grpSpPr>
        <p:cxnSp>
          <p:nvCxnSpPr>
            <p:cNvPr id="3145730" name="Straight Connector 31"/>
            <p:cNvCxnSpPr>
              <a:cxnSpLocks/>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45731" name="Straight Connector 20"/>
            <p:cNvCxnSpPr>
              <a:cxnSpLocks/>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48589"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0"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1"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2"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3"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4"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5"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96"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48597"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1048598"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48599" name="Date Placeholder 3"/>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600" name="Footer Placeholder 4"/>
          <p:cNvSpPr>
            <a:spLocks noGrp="1"/>
          </p:cNvSpPr>
          <p:nvPr>
            <p:ph type="ftr" sz="quarter" idx="11"/>
          </p:nvPr>
        </p:nvSpPr>
        <p:spPr/>
        <p:txBody>
          <a:bodyPr/>
          <a:lstStyle/>
          <a:p>
            <a:endParaRPr lang="en-US" dirty="0"/>
          </a:p>
        </p:txBody>
      </p:sp>
      <p:sp>
        <p:nvSpPr>
          <p:cNvPr id="1048601"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1048768"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1048769"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770" name="Date Placeholder 3"/>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71" name="Footer Placeholder 4"/>
          <p:cNvSpPr>
            <a:spLocks noGrp="1"/>
          </p:cNvSpPr>
          <p:nvPr>
            <p:ph type="ftr" sz="quarter" idx="11"/>
          </p:nvPr>
        </p:nvSpPr>
        <p:spPr/>
        <p:txBody>
          <a:bodyPr/>
          <a:lstStyle/>
          <a:p>
            <a:endParaRPr lang="en-US" dirty="0"/>
          </a:p>
        </p:txBody>
      </p:sp>
      <p:sp>
        <p:nvSpPr>
          <p:cNvPr id="1048772"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048728"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1048729"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lvl2pPr>
            <a:lvl3pPr marL="914400" indent="0">
              <a:buFontTx/>
              <a:buNone/>
            </a:lvl3pPr>
            <a:lvl4pPr marL="1371600" indent="0">
              <a:buFontTx/>
              <a:buNone/>
            </a:lvl4pPr>
            <a:lvl5pPr marL="1828800" indent="0">
              <a:buFontTx/>
              <a:buNone/>
            </a:lvl5pPr>
          </a:lstStyle>
          <a:p>
            <a:pPr lvl="0"/>
            <a:r>
              <a:rPr lang="en-US"/>
              <a:t>Click to edit Master text styles</a:t>
            </a:r>
          </a:p>
        </p:txBody>
      </p:sp>
      <p:sp>
        <p:nvSpPr>
          <p:cNvPr id="1048730"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731" name="Date Placeholder 3"/>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32" name="Footer Placeholder 4"/>
          <p:cNvSpPr>
            <a:spLocks noGrp="1"/>
          </p:cNvSpPr>
          <p:nvPr>
            <p:ph type="ftr" sz="quarter" idx="11"/>
          </p:nvPr>
        </p:nvSpPr>
        <p:spPr/>
        <p:txBody>
          <a:bodyPr/>
          <a:lstStyle/>
          <a:p>
            <a:endParaRPr lang="en-US" dirty="0"/>
          </a:p>
        </p:txBody>
      </p:sp>
      <p:sp>
        <p:nvSpPr>
          <p:cNvPr id="1048733"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1048734"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1048735"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1048763"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1048764"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765" name="Date Placeholder 3"/>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66" name="Footer Placeholder 4"/>
          <p:cNvSpPr>
            <a:spLocks noGrp="1"/>
          </p:cNvSpPr>
          <p:nvPr>
            <p:ph type="ftr" sz="quarter" idx="11"/>
          </p:nvPr>
        </p:nvSpPr>
        <p:spPr/>
        <p:txBody>
          <a:bodyPr/>
          <a:lstStyle/>
          <a:p>
            <a:endParaRPr lang="en-US" dirty="0"/>
          </a:p>
        </p:txBody>
      </p:sp>
      <p:sp>
        <p:nvSpPr>
          <p:cNvPr id="1048767"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048720"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1048721"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lvl2pPr>
            <a:lvl3pPr marL="914400" indent="0">
              <a:buFontTx/>
              <a:buNone/>
            </a:lvl3pPr>
            <a:lvl4pPr marL="1371600" indent="0">
              <a:buFontTx/>
              <a:buNone/>
            </a:lvl4pPr>
            <a:lvl5pPr marL="1828800" indent="0">
              <a:buFontTx/>
              <a:buNone/>
            </a:lvl5pPr>
          </a:lstStyle>
          <a:p>
            <a:pPr lvl="0"/>
            <a:r>
              <a:rPr lang="en-US"/>
              <a:t>Click to edit Master text styles</a:t>
            </a:r>
          </a:p>
        </p:txBody>
      </p:sp>
      <p:sp>
        <p:nvSpPr>
          <p:cNvPr id="1048722"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723" name="Date Placeholder 3"/>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24" name="Footer Placeholder 4"/>
          <p:cNvSpPr>
            <a:spLocks noGrp="1"/>
          </p:cNvSpPr>
          <p:nvPr>
            <p:ph type="ftr" sz="quarter" idx="11"/>
          </p:nvPr>
        </p:nvSpPr>
        <p:spPr/>
        <p:txBody>
          <a:bodyPr/>
          <a:lstStyle/>
          <a:p>
            <a:endParaRPr lang="en-US" dirty="0"/>
          </a:p>
        </p:txBody>
      </p:sp>
      <p:sp>
        <p:nvSpPr>
          <p:cNvPr id="1048725"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1048726"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1048727"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1048779"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1048780"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lvl2pPr>
            <a:lvl3pPr marL="914400" indent="0">
              <a:buFontTx/>
              <a:buNone/>
            </a:lvl3pPr>
            <a:lvl4pPr marL="1371600" indent="0">
              <a:buFontTx/>
              <a:buNone/>
            </a:lvl4pPr>
            <a:lvl5pPr marL="1828800" indent="0">
              <a:buFontTx/>
              <a:buNone/>
            </a:lvl5pPr>
          </a:lstStyle>
          <a:p>
            <a:pPr lvl="0"/>
            <a:r>
              <a:rPr lang="en-US"/>
              <a:t>Click to edit Master text styles</a:t>
            </a:r>
          </a:p>
        </p:txBody>
      </p:sp>
      <p:sp>
        <p:nvSpPr>
          <p:cNvPr id="1048781"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782" name="Date Placeholder 3"/>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83" name="Footer Placeholder 4"/>
          <p:cNvSpPr>
            <a:spLocks noGrp="1"/>
          </p:cNvSpPr>
          <p:nvPr>
            <p:ph type="ftr" sz="quarter" idx="11"/>
          </p:nvPr>
        </p:nvSpPr>
        <p:spPr/>
        <p:txBody>
          <a:bodyPr/>
          <a:lstStyle/>
          <a:p>
            <a:endParaRPr lang="en-US" dirty="0"/>
          </a:p>
        </p:txBody>
      </p:sp>
      <p:sp>
        <p:nvSpPr>
          <p:cNvPr id="1048784"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742" name="Title 1"/>
          <p:cNvSpPr>
            <a:spLocks noGrp="1"/>
          </p:cNvSpPr>
          <p:nvPr>
            <p:ph type="title"/>
          </p:nvPr>
        </p:nvSpPr>
        <p:spPr/>
        <p:txBody>
          <a:bodyPr/>
          <a:lstStyle/>
          <a:p>
            <a:r>
              <a:rPr lang="en-US"/>
              <a:t>Click to edit Master title style</a:t>
            </a:r>
            <a:endParaRPr lang="en-US" dirty="0"/>
          </a:p>
        </p:txBody>
      </p:sp>
      <p:sp>
        <p:nvSpPr>
          <p:cNvPr id="104874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744" name="Date Placeholder 3"/>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45" name="Footer Placeholder 4"/>
          <p:cNvSpPr>
            <a:spLocks noGrp="1"/>
          </p:cNvSpPr>
          <p:nvPr>
            <p:ph type="ftr" sz="quarter" idx="11"/>
          </p:nvPr>
        </p:nvSpPr>
        <p:spPr/>
        <p:txBody>
          <a:bodyPr/>
          <a:lstStyle/>
          <a:p>
            <a:endParaRPr lang="en-US" dirty="0"/>
          </a:p>
        </p:txBody>
      </p:sp>
      <p:sp>
        <p:nvSpPr>
          <p:cNvPr id="104874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791"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1048792"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793" name="Date Placeholder 3"/>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94" name="Footer Placeholder 4"/>
          <p:cNvSpPr>
            <a:spLocks noGrp="1"/>
          </p:cNvSpPr>
          <p:nvPr>
            <p:ph type="ftr" sz="quarter" idx="11"/>
          </p:nvPr>
        </p:nvSpPr>
        <p:spPr/>
        <p:txBody>
          <a:bodyPr/>
          <a:lstStyle/>
          <a:p>
            <a:endParaRPr lang="en-US" dirty="0"/>
          </a:p>
        </p:txBody>
      </p:sp>
      <p:sp>
        <p:nvSpPr>
          <p:cNvPr id="1048795"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611"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1048612"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13" name="Date Placeholder 3"/>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614" name="Footer Placeholder 4"/>
          <p:cNvSpPr>
            <a:spLocks noGrp="1"/>
          </p:cNvSpPr>
          <p:nvPr>
            <p:ph type="ftr" sz="quarter" idx="11"/>
          </p:nvPr>
        </p:nvSpPr>
        <p:spPr/>
        <p:txBody>
          <a:bodyPr/>
          <a:lstStyle/>
          <a:p>
            <a:endParaRPr lang="en-US" dirty="0"/>
          </a:p>
        </p:txBody>
      </p:sp>
      <p:sp>
        <p:nvSpPr>
          <p:cNvPr id="1048615"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747"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1048748"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749" name="Date Placeholder 3"/>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50" name="Footer Placeholder 4"/>
          <p:cNvSpPr>
            <a:spLocks noGrp="1"/>
          </p:cNvSpPr>
          <p:nvPr>
            <p:ph type="ftr" sz="quarter" idx="11"/>
          </p:nvPr>
        </p:nvSpPr>
        <p:spPr/>
        <p:txBody>
          <a:bodyPr/>
          <a:lstStyle/>
          <a:p>
            <a:endParaRPr lang="en-US" dirty="0"/>
          </a:p>
        </p:txBody>
      </p:sp>
      <p:sp>
        <p:nvSpPr>
          <p:cNvPr id="1048751"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773" name="Title 1"/>
          <p:cNvSpPr>
            <a:spLocks noGrp="1"/>
          </p:cNvSpPr>
          <p:nvPr>
            <p:ph type="title"/>
          </p:nvPr>
        </p:nvSpPr>
        <p:spPr/>
        <p:txBody>
          <a:bodyPr/>
          <a:lstStyle/>
          <a:p>
            <a:r>
              <a:rPr lang="en-US"/>
              <a:t>Click to edit Master title style</a:t>
            </a:r>
            <a:endParaRPr lang="en-US" dirty="0"/>
          </a:p>
        </p:txBody>
      </p:sp>
      <p:sp>
        <p:nvSpPr>
          <p:cNvPr id="1048774"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775"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776" name="Date Placeholder 4"/>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77" name="Footer Placeholder 5"/>
          <p:cNvSpPr>
            <a:spLocks noGrp="1"/>
          </p:cNvSpPr>
          <p:nvPr>
            <p:ph type="ftr" sz="quarter" idx="11"/>
          </p:nvPr>
        </p:nvSpPr>
        <p:spPr/>
        <p:txBody>
          <a:bodyPr/>
          <a:lstStyle/>
          <a:p>
            <a:endParaRPr lang="en-US" dirty="0"/>
          </a:p>
        </p:txBody>
      </p:sp>
      <p:sp>
        <p:nvSpPr>
          <p:cNvPr id="1048778"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752" name="Title 1"/>
          <p:cNvSpPr>
            <a:spLocks noGrp="1"/>
          </p:cNvSpPr>
          <p:nvPr>
            <p:ph type="title"/>
          </p:nvPr>
        </p:nvSpPr>
        <p:spPr/>
        <p:txBody>
          <a:bodyPr/>
          <a:lstStyle/>
          <a:p>
            <a:r>
              <a:rPr lang="en-US"/>
              <a:t>Click to edit Master title style</a:t>
            </a:r>
            <a:endParaRPr lang="en-US" dirty="0"/>
          </a:p>
        </p:txBody>
      </p:sp>
      <p:sp>
        <p:nvSpPr>
          <p:cNvPr id="104875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75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75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75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757" name="Date Placeholder 6"/>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58" name="Footer Placeholder 7"/>
          <p:cNvSpPr>
            <a:spLocks noGrp="1"/>
          </p:cNvSpPr>
          <p:nvPr>
            <p:ph type="ftr" sz="quarter" idx="11"/>
          </p:nvPr>
        </p:nvSpPr>
        <p:spPr/>
        <p:txBody>
          <a:bodyPr/>
          <a:lstStyle/>
          <a:p>
            <a:endParaRPr lang="en-US" dirty="0"/>
          </a:p>
        </p:txBody>
      </p:sp>
      <p:sp>
        <p:nvSpPr>
          <p:cNvPr id="104875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700"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1048701" name="Date Placeholder 2"/>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02" name="Footer Placeholder 3"/>
          <p:cNvSpPr>
            <a:spLocks noGrp="1"/>
          </p:cNvSpPr>
          <p:nvPr>
            <p:ph type="ftr" sz="quarter" idx="11"/>
          </p:nvPr>
        </p:nvSpPr>
        <p:spPr/>
        <p:txBody>
          <a:bodyPr/>
          <a:lstStyle/>
          <a:p>
            <a:endParaRPr lang="en-US" dirty="0"/>
          </a:p>
        </p:txBody>
      </p:sp>
      <p:sp>
        <p:nvSpPr>
          <p:cNvPr id="1048703"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760" name="Date Placeholder 1"/>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61" name="Footer Placeholder 2"/>
          <p:cNvSpPr>
            <a:spLocks noGrp="1"/>
          </p:cNvSpPr>
          <p:nvPr>
            <p:ph type="ftr" sz="quarter" idx="11"/>
          </p:nvPr>
        </p:nvSpPr>
        <p:spPr/>
        <p:txBody>
          <a:bodyPr/>
          <a:lstStyle/>
          <a:p>
            <a:endParaRPr lang="en-US" dirty="0"/>
          </a:p>
        </p:txBody>
      </p:sp>
      <p:sp>
        <p:nvSpPr>
          <p:cNvPr id="1048762"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785"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1048786"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787"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1048788" name="Date Placeholder 4"/>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89" name="Footer Placeholder 5"/>
          <p:cNvSpPr>
            <a:spLocks noGrp="1"/>
          </p:cNvSpPr>
          <p:nvPr>
            <p:ph type="ftr" sz="quarter" idx="11"/>
          </p:nvPr>
        </p:nvSpPr>
        <p:spPr/>
        <p:txBody>
          <a:bodyPr/>
          <a:lstStyle/>
          <a:p>
            <a:endParaRPr lang="en-US" dirty="0"/>
          </a:p>
        </p:txBody>
      </p:sp>
      <p:sp>
        <p:nvSpPr>
          <p:cNvPr id="1048790"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736"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1048737"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048738"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739" name="Date Placeholder 4"/>
          <p:cNvSpPr>
            <a:spLocks noGrp="1"/>
          </p:cNvSpPr>
          <p:nvPr>
            <p:ph type="dt" sz="half" idx="10"/>
          </p:nvPr>
        </p:nvSpPr>
        <p:spPr/>
        <p:txBody>
          <a:bodyPr/>
          <a:lstStyle/>
          <a:p>
            <a:fld id="{96DFF08F-DC6B-4601-B491-B0F83F6DD2DA}" type="datetimeFigureOut">
              <a:rPr lang="en-US" smtClean="0"/>
              <a:pPr/>
              <a:t>4/12/2020</a:t>
            </a:fld>
            <a:endParaRPr lang="en-US" dirty="0"/>
          </a:p>
        </p:txBody>
      </p:sp>
      <p:sp>
        <p:nvSpPr>
          <p:cNvPr id="1048740" name="Footer Placeholder 5"/>
          <p:cNvSpPr>
            <a:spLocks noGrp="1"/>
          </p:cNvSpPr>
          <p:nvPr>
            <p:ph type="ftr" sz="quarter" idx="11"/>
          </p:nvPr>
        </p:nvSpPr>
        <p:spPr/>
        <p:txBody>
          <a:bodyPr/>
          <a:lstStyle/>
          <a:p>
            <a:endParaRPr lang="en-US" dirty="0"/>
          </a:p>
        </p:txBody>
      </p:sp>
      <p:sp>
        <p:nvSpPr>
          <p:cNvPr id="1048741"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6"/>
          <p:cNvGrpSpPr/>
          <p:nvPr/>
        </p:nvGrpSpPr>
        <p:grpSpPr>
          <a:xfrm>
            <a:off x="0" y="-8467"/>
            <a:ext cx="12192000" cy="6866467"/>
            <a:chOff x="0" y="-8467"/>
            <a:chExt cx="12192000" cy="6866467"/>
          </a:xfrm>
        </p:grpSpPr>
        <p:cxnSp>
          <p:nvCxnSpPr>
            <p:cNvPr id="3145728" name="Straight Connector 19"/>
            <p:cNvCxnSpPr>
              <a:cxnSpLocks/>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45729" name="Straight Connector 20"/>
            <p:cNvCxnSpPr>
              <a:cxnSpLocks/>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48576"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77"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78"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79"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0"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1"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2"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3"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48584"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48585"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586"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6DFF08F-DC6B-4601-B491-B0F83F6DD2DA}" type="datetimeFigureOut">
              <a:rPr lang="en-US" smtClean="0"/>
              <a:pPr/>
              <a:t>4/12/2020</a:t>
            </a:fld>
            <a:endParaRPr lang="en-US" dirty="0"/>
          </a:p>
        </p:txBody>
      </p:sp>
      <p:sp>
        <p:nvSpPr>
          <p:cNvPr id="1048587"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1048588"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48602" name="Rectangle 7"/>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45732" name="Straight Connector 9"/>
          <p:cNvCxnSpPr>
            <a:cxnSpLocks noGrp="1" noRot="1" noChangeAspect="1" noMove="1" noResize="1" noEditPoints="1" noAdjustHandles="1" noChangeArrowheads="1" noChangeShapeType="1"/>
          </p:cNvCxnSpPr>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45733" name="Straight Connector 11"/>
          <p:cNvCxnSpPr>
            <a:cxnSpLocks noGrp="1" noRot="1" noChangeAspect="1" noMove="1" noResize="1" noEditPoints="1" noAdjustHandles="1" noChangeArrowheads="1" noChangeShapeType="1"/>
          </p:cNvCxnSpPr>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048603" name="Rectangle 23"/>
          <p:cNvSpPr>
            <a:spLocks noGrp="1" noRot="1" noChangeAspect="1" noMove="1" noResize="1" noEditPoints="1" noAdjustHandles="1" noChangeArrowheads="1" noChangeShapeType="1" noTextEdit="1"/>
          </p:cNvSpPr>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04" name="Rectangle 25"/>
          <p:cNvSpPr>
            <a:spLocks noGrp="1" noRot="1" noChangeAspect="1" noMove="1" noResize="1" noEditPoints="1" noAdjustHandles="1" noChangeArrowheads="1" noChangeShapeType="1" noTextEdit="1"/>
          </p:cNvSpPr>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05" name="Isosceles Triangle 17"/>
          <p:cNvSpPr>
            <a:spLocks noGrp="1" noRot="1" noChangeAspect="1" noMove="1" noResize="1" noEditPoints="1" noAdjustHandles="1" noChangeArrowheads="1" noChangeShapeType="1" noTextEdit="1"/>
          </p:cNvSpPr>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06" name="Rectangle 27"/>
          <p:cNvSpPr>
            <a:spLocks noGrp="1" noRot="1" noChangeAspect="1" noMove="1" noResize="1" noEditPoints="1" noAdjustHandles="1" noChangeArrowheads="1" noChangeShapeType="1" noTextEdit="1"/>
          </p:cNvSpPr>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07" name="Isosceles Triangle 21"/>
          <p:cNvSpPr>
            <a:spLocks noGrp="1" noRot="1" noChangeAspect="1" noMove="1" noResize="1" noEditPoints="1" noAdjustHandles="1" noChangeArrowheads="1" noChangeShapeType="1" noTextEdit="1"/>
          </p:cNvSpPr>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08" name="Title 1"/>
          <p:cNvSpPr>
            <a:spLocks noGrp="1"/>
          </p:cNvSpPr>
          <p:nvPr>
            <p:ph type="ctrTitle"/>
          </p:nvPr>
        </p:nvSpPr>
        <p:spPr>
          <a:xfrm>
            <a:off x="4419136" y="1020871"/>
            <a:ext cx="6960759" cy="2849671"/>
          </a:xfrm>
        </p:spPr>
        <p:txBody>
          <a:bodyPr>
            <a:normAutofit/>
          </a:bodyPr>
          <a:lstStyle/>
          <a:p>
            <a:pPr algn="l"/>
            <a:r>
              <a:rPr lang="en-US" sz="6000" dirty="0">
                <a:solidFill>
                  <a:srgbClr val="FFFFFF"/>
                </a:solidFill>
                <a:latin typeface="Times New Roman" panose="02020603050405020304" pitchFamily="18" charset="0"/>
                <a:cs typeface="Times New Roman" panose="02020603050405020304" pitchFamily="18" charset="0"/>
              </a:rPr>
              <a:t>The Hidden Cause of Women’s Oppression</a:t>
            </a:r>
            <a:endParaRPr lang="en-IN" sz="6000" dirty="0">
              <a:solidFill>
                <a:srgbClr val="FFFFFF"/>
              </a:solidFill>
              <a:latin typeface="Times New Roman" panose="02020603050405020304" pitchFamily="18" charset="0"/>
              <a:cs typeface="Times New Roman" panose="02020603050405020304" pitchFamily="18" charset="0"/>
            </a:endParaRPr>
          </a:p>
        </p:txBody>
      </p:sp>
      <p:sp>
        <p:nvSpPr>
          <p:cNvPr id="1048609" name="Subtitle 2"/>
          <p:cNvSpPr>
            <a:spLocks noGrp="1"/>
          </p:cNvSpPr>
          <p:nvPr>
            <p:ph type="subTitle" idx="1"/>
          </p:nvPr>
        </p:nvSpPr>
        <p:spPr>
          <a:xfrm>
            <a:off x="389965" y="3962088"/>
            <a:ext cx="11403105" cy="2492500"/>
          </a:xfrm>
        </p:spPr>
        <p:txBody>
          <a:bodyPr>
            <a:noAutofit/>
          </a:bodyPr>
          <a:lstStyle/>
          <a:p>
            <a:pPr algn="l">
              <a:lnSpc>
                <a:spcPct val="90000"/>
              </a:lnSpc>
            </a:pPr>
            <a:r>
              <a:rPr lang="en-US" sz="2800" b="1" dirty="0" smtClean="0">
                <a:solidFill>
                  <a:srgbClr val="FFFFFF">
                    <a:alpha val="70000"/>
                  </a:srgbClr>
                </a:solidFill>
                <a:latin typeface="Times New Roman" panose="02020603050405020304" pitchFamily="18" charset="0"/>
                <a:cs typeface="Times New Roman" panose="02020603050405020304" pitchFamily="18" charset="0"/>
              </a:rPr>
              <a:t>Course </a:t>
            </a:r>
            <a:r>
              <a:rPr lang="en-US" sz="2800" b="1" dirty="0">
                <a:solidFill>
                  <a:srgbClr val="FFFFFF">
                    <a:alpha val="70000"/>
                  </a:srgbClr>
                </a:solidFill>
                <a:latin typeface="Times New Roman" panose="02020603050405020304" pitchFamily="18" charset="0"/>
                <a:cs typeface="Times New Roman" panose="02020603050405020304" pitchFamily="18" charset="0"/>
              </a:rPr>
              <a:t>Coordinator: </a:t>
            </a:r>
            <a:r>
              <a:rPr lang="en-US" sz="2800" b="1" dirty="0">
                <a:solidFill>
                  <a:srgbClr val="FFFF00"/>
                </a:solidFill>
                <a:latin typeface="Times New Roman" panose="02020603050405020304" pitchFamily="18" charset="0"/>
                <a:cs typeface="Times New Roman" panose="02020603050405020304" pitchFamily="18" charset="0"/>
              </a:rPr>
              <a:t>Dr. </a:t>
            </a:r>
            <a:r>
              <a:rPr lang="en-US" sz="2800" b="1" dirty="0" err="1">
                <a:solidFill>
                  <a:srgbClr val="FFFF00"/>
                </a:solidFill>
                <a:latin typeface="Times New Roman" panose="02020603050405020304" pitchFamily="18" charset="0"/>
                <a:cs typeface="Times New Roman" panose="02020603050405020304" pitchFamily="18" charset="0"/>
              </a:rPr>
              <a:t>Asmita</a:t>
            </a:r>
            <a:r>
              <a:rPr lang="en-US" sz="2800" b="1" dirty="0">
                <a:solidFill>
                  <a:srgbClr val="FFFF00"/>
                </a:solidFill>
                <a:latin typeface="Times New Roman" panose="02020603050405020304" pitchFamily="18" charset="0"/>
                <a:cs typeface="Times New Roman" panose="02020603050405020304" pitchFamily="18" charset="0"/>
              </a:rPr>
              <a:t> </a:t>
            </a:r>
            <a:r>
              <a:rPr lang="en-US" sz="2800" b="1" dirty="0" smtClean="0">
                <a:solidFill>
                  <a:srgbClr val="FFFF00"/>
                </a:solidFill>
                <a:latin typeface="Times New Roman" panose="02020603050405020304" pitchFamily="18" charset="0"/>
                <a:cs typeface="Times New Roman" panose="02020603050405020304" pitchFamily="18" charset="0"/>
              </a:rPr>
              <a:t>Bhattacharyya</a:t>
            </a:r>
          </a:p>
          <a:p>
            <a:pPr algn="l">
              <a:lnSpc>
                <a:spcPct val="90000"/>
              </a:lnSpc>
            </a:pPr>
            <a:endParaRPr lang="en-US" sz="2800" b="1" smtClean="0">
              <a:solidFill>
                <a:srgbClr val="FFFFFF">
                  <a:alpha val="70000"/>
                </a:srgbClr>
              </a:solidFill>
              <a:latin typeface="Times New Roman" panose="02020603050405020304" pitchFamily="18" charset="0"/>
              <a:cs typeface="Times New Roman" panose="02020603050405020304" pitchFamily="18" charset="0"/>
            </a:endParaRPr>
          </a:p>
          <a:p>
            <a:pPr algn="l">
              <a:lnSpc>
                <a:spcPct val="90000"/>
              </a:lnSpc>
            </a:pPr>
            <a:r>
              <a:rPr lang="en-US" sz="2800" b="1" smtClean="0">
                <a:solidFill>
                  <a:srgbClr val="FFFFFF">
                    <a:alpha val="70000"/>
                  </a:srgbClr>
                </a:solidFill>
                <a:latin typeface="Times New Roman" panose="02020603050405020304" pitchFamily="18" charset="0"/>
                <a:cs typeface="Times New Roman" panose="02020603050405020304" pitchFamily="18" charset="0"/>
              </a:rPr>
              <a:t>Assignment </a:t>
            </a:r>
            <a:r>
              <a:rPr lang="en-US" sz="2800" b="1" dirty="0" smtClean="0">
                <a:solidFill>
                  <a:srgbClr val="FFFFFF">
                    <a:alpha val="70000"/>
                  </a:srgbClr>
                </a:solidFill>
                <a:latin typeface="Times New Roman" panose="02020603050405020304" pitchFamily="18" charset="0"/>
                <a:cs typeface="Times New Roman" panose="02020603050405020304" pitchFamily="18" charset="0"/>
              </a:rPr>
              <a:t>done by                                                                               </a:t>
            </a:r>
          </a:p>
          <a:p>
            <a:pPr algn="l">
              <a:lnSpc>
                <a:spcPct val="90000"/>
              </a:lnSpc>
            </a:pPr>
            <a:r>
              <a:rPr lang="en-US" sz="2800" b="1" dirty="0" err="1" smtClean="0">
                <a:solidFill>
                  <a:srgbClr val="FFFF00"/>
                </a:solidFill>
                <a:latin typeface="Times New Roman" panose="02020603050405020304" pitchFamily="18" charset="0"/>
                <a:cs typeface="Times New Roman" panose="02020603050405020304" pitchFamily="18" charset="0"/>
              </a:rPr>
              <a:t>Sayanti</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Saren</a:t>
            </a:r>
            <a:r>
              <a:rPr lang="en-US" sz="2800" b="1" dirty="0" smtClean="0">
                <a:solidFill>
                  <a:srgbClr val="FFFF00"/>
                </a:solidFill>
                <a:latin typeface="Times New Roman" panose="02020603050405020304" pitchFamily="18" charset="0"/>
                <a:cs typeface="Times New Roman" panose="02020603050405020304" pitchFamily="18" charset="0"/>
              </a:rPr>
              <a:t>  (Roll 10) &amp;  </a:t>
            </a:r>
            <a:r>
              <a:rPr lang="en-US" sz="2800" b="1" dirty="0" err="1" smtClean="0">
                <a:solidFill>
                  <a:srgbClr val="FFFF00"/>
                </a:solidFill>
                <a:latin typeface="Times New Roman" panose="02020603050405020304" pitchFamily="18" charset="0"/>
                <a:cs typeface="Times New Roman" panose="02020603050405020304" pitchFamily="18" charset="0"/>
              </a:rPr>
              <a:t>Soumik</a:t>
            </a:r>
            <a:r>
              <a:rPr lang="en-US" sz="2800" b="1" dirty="0" smtClean="0">
                <a:solidFill>
                  <a:srgbClr val="FFFF00"/>
                </a:solidFill>
                <a:latin typeface="Times New Roman" panose="02020603050405020304" pitchFamily="18" charset="0"/>
                <a:cs typeface="Times New Roman" panose="02020603050405020304" pitchFamily="18" charset="0"/>
              </a:rPr>
              <a:t> </a:t>
            </a:r>
            <a:r>
              <a:rPr lang="en-US" sz="2800" b="1" dirty="0" err="1" smtClean="0">
                <a:solidFill>
                  <a:srgbClr val="FFFF00"/>
                </a:solidFill>
                <a:latin typeface="Times New Roman" panose="02020603050405020304" pitchFamily="18" charset="0"/>
                <a:cs typeface="Times New Roman" panose="02020603050405020304" pitchFamily="18" charset="0"/>
              </a:rPr>
              <a:t>Bhattacharjee</a:t>
            </a:r>
            <a:r>
              <a:rPr lang="en-US" sz="2800" b="1" dirty="0" smtClean="0">
                <a:solidFill>
                  <a:srgbClr val="FFFF00"/>
                </a:solidFill>
                <a:latin typeface="Times New Roman" panose="02020603050405020304" pitchFamily="18" charset="0"/>
                <a:cs typeface="Times New Roman" panose="02020603050405020304" pitchFamily="18" charset="0"/>
              </a:rPr>
              <a:t> (Roll 003) </a:t>
            </a:r>
          </a:p>
          <a:p>
            <a:pPr algn="l">
              <a:lnSpc>
                <a:spcPct val="90000"/>
              </a:lnSpc>
            </a:pPr>
            <a:r>
              <a:rPr lang="en-US" sz="2800" b="1" dirty="0" smtClean="0">
                <a:solidFill>
                  <a:srgbClr val="FFFFFF">
                    <a:alpha val="70000"/>
                  </a:srgbClr>
                </a:solidFill>
                <a:latin typeface="Times New Roman" panose="02020603050405020304" pitchFamily="18" charset="0"/>
                <a:cs typeface="Times New Roman" panose="02020603050405020304" pitchFamily="18" charset="0"/>
              </a:rPr>
              <a:t>                            </a:t>
            </a:r>
            <a:r>
              <a:rPr lang="en-US" sz="2800" b="1" dirty="0" err="1" smtClean="0">
                <a:solidFill>
                  <a:srgbClr val="FFFFFF">
                    <a:alpha val="70000"/>
                  </a:srgbClr>
                </a:solidFill>
                <a:latin typeface="Times New Roman" panose="02020603050405020304" pitchFamily="18" charset="0"/>
                <a:cs typeface="Times New Roman" panose="02020603050405020304" pitchFamily="18" charset="0"/>
              </a:rPr>
              <a:t>M.Phil</a:t>
            </a:r>
            <a:r>
              <a:rPr lang="en-US" sz="2800" b="1" dirty="0" err="1">
                <a:solidFill>
                  <a:srgbClr val="FFFFFF">
                    <a:alpha val="70000"/>
                  </a:srgbClr>
                </a:solidFill>
                <a:latin typeface="Times New Roman" panose="02020603050405020304" pitchFamily="18" charset="0"/>
                <a:cs typeface="Times New Roman" panose="02020603050405020304" pitchFamily="18" charset="0"/>
              </a:rPr>
              <a:t>.</a:t>
            </a:r>
            <a:r>
              <a:rPr lang="en-US" sz="2800" b="1" dirty="0">
                <a:solidFill>
                  <a:srgbClr val="FFFFFF">
                    <a:alpha val="70000"/>
                  </a:srgbClr>
                </a:solidFill>
                <a:latin typeface="Times New Roman" panose="02020603050405020304" pitchFamily="18" charset="0"/>
                <a:cs typeface="Times New Roman" panose="02020603050405020304" pitchFamily="18" charset="0"/>
              </a:rPr>
              <a:t> 2</a:t>
            </a:r>
            <a:r>
              <a:rPr lang="en-US" sz="2800" b="1" baseline="30000" dirty="0">
                <a:solidFill>
                  <a:srgbClr val="FFFFFF">
                    <a:alpha val="70000"/>
                  </a:srgbClr>
                </a:solidFill>
                <a:latin typeface="Times New Roman" panose="02020603050405020304" pitchFamily="18" charset="0"/>
                <a:cs typeface="Times New Roman" panose="02020603050405020304" pitchFamily="18" charset="0"/>
              </a:rPr>
              <a:t>nd</a:t>
            </a:r>
            <a:r>
              <a:rPr lang="en-US" sz="2800" b="1" dirty="0">
                <a:solidFill>
                  <a:srgbClr val="FFFFFF">
                    <a:alpha val="70000"/>
                  </a:srgbClr>
                </a:solidFill>
                <a:latin typeface="Times New Roman" panose="02020603050405020304" pitchFamily="18" charset="0"/>
                <a:cs typeface="Times New Roman" panose="02020603050405020304" pitchFamily="18" charset="0"/>
              </a:rPr>
              <a:t> </a:t>
            </a:r>
            <a:r>
              <a:rPr lang="en-US" sz="2800" b="1" dirty="0" smtClean="0">
                <a:solidFill>
                  <a:srgbClr val="FFFFFF">
                    <a:alpha val="70000"/>
                  </a:srgbClr>
                </a:solidFill>
                <a:latin typeface="Times New Roman" panose="02020603050405020304" pitchFamily="18" charset="0"/>
                <a:cs typeface="Times New Roman" panose="02020603050405020304" pitchFamily="18" charset="0"/>
              </a:rPr>
              <a:t>Semester, Sociology</a:t>
            </a:r>
            <a:endParaRPr lang="en-IN" sz="2800" b="1" dirty="0">
              <a:solidFill>
                <a:srgbClr val="FFFFFF">
                  <a:alpha val="70000"/>
                </a:srgbClr>
              </a:solidFill>
              <a:latin typeface="Times New Roman" panose="02020603050405020304" pitchFamily="18" charset="0"/>
              <a:cs typeface="Times New Roman" panose="02020603050405020304" pitchFamily="18" charset="0"/>
            </a:endParaRPr>
          </a:p>
        </p:txBody>
      </p:sp>
      <p:sp>
        <p:nvSpPr>
          <p:cNvPr id="1048610" name="Isosceles Triangle 25"/>
          <p:cNvSpPr>
            <a:spLocks noGrp="1" noRot="1" noChangeAspect="1" noMove="1" noResize="1" noEditPoints="1" noAdjustHandles="1" noChangeArrowheads="1" noChangeShapeType="1" noTextEdit="1"/>
          </p:cNvSpPr>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145743" name="Straight Connector 23"/>
          <p:cNvCxnSpPr>
            <a:cxnSpLocks noGrp="1" noRot="1" noChangeAspect="1" noMove="1" noResize="1" noEditPoints="1" noAdjustHandles="1" noChangeArrowheads="1" noChangeShapeType="1"/>
          </p:cNvCxnSpPr>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1048666" name="Title 1"/>
          <p:cNvSpPr>
            <a:spLocks noGrp="1"/>
          </p:cNvSpPr>
          <p:nvPr>
            <p:ph type="title"/>
          </p:nvPr>
        </p:nvSpPr>
        <p:spPr>
          <a:xfrm>
            <a:off x="643467" y="816638"/>
            <a:ext cx="3367359" cy="5224724"/>
          </a:xfrm>
        </p:spPr>
        <p:txBody>
          <a:bodyPr anchor="ctr">
            <a:normAutofit/>
          </a:bodyPr>
          <a:lstStyle/>
          <a:p>
            <a:r>
              <a:rPr lang="en-IN" dirty="0">
                <a:latin typeface="Times New Roman" panose="02020603050405020304" pitchFamily="18" charset="0"/>
                <a:cs typeface="Times New Roman" panose="02020603050405020304" pitchFamily="18" charset="0"/>
              </a:rPr>
              <a:t>Sceptic view of Objectivity</a:t>
            </a:r>
          </a:p>
        </p:txBody>
      </p:sp>
      <p:sp>
        <p:nvSpPr>
          <p:cNvPr id="1048667" name="Content Placeholder 2"/>
          <p:cNvSpPr>
            <a:spLocks noGrp="1"/>
          </p:cNvSpPr>
          <p:nvPr>
            <p:ph idx="1"/>
          </p:nvPr>
        </p:nvSpPr>
        <p:spPr>
          <a:xfrm>
            <a:off x="4654295" y="404949"/>
            <a:ext cx="4959968" cy="5891348"/>
          </a:xfrm>
        </p:spPr>
        <p:txBody>
          <a:bodyPr anchor="ctr">
            <a:normAutofit/>
          </a:bodyPr>
          <a:lstStyle/>
          <a:p>
            <a:pPr algn="just"/>
            <a:r>
              <a:rPr lang="en-US" sz="2400" dirty="0">
                <a:latin typeface="Times New Roman" panose="02020603050405020304" pitchFamily="18" charset="0"/>
                <a:cs typeface="Times New Roman" panose="02020603050405020304" pitchFamily="18" charset="0"/>
              </a:rPr>
              <a:t>The </a:t>
            </a:r>
            <a:r>
              <a:rPr lang="en-US" sz="2400" b="1" dirty="0" smtClean="0">
                <a:latin typeface="Times New Roman" panose="02020603050405020304" pitchFamily="18" charset="0"/>
                <a:cs typeface="Times New Roman" panose="02020603050405020304" pitchFamily="18" charset="0"/>
              </a:rPr>
              <a:t>skepticism</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regarding gaining objective knowledge is that the medium of investigation that is language is itself an unreliable medium of communication, according to the view of deconstructionist</a:t>
            </a:r>
            <a:r>
              <a:rPr lang="en-US" dirty="0">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8668" name="Rectangle 26"/>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69" name="Title 1"/>
          <p:cNvSpPr>
            <a:spLocks noGrp="1"/>
          </p:cNvSpPr>
          <p:nvPr>
            <p:ph type="title"/>
          </p:nvPr>
        </p:nvSpPr>
        <p:spPr>
          <a:xfrm>
            <a:off x="652481" y="1382486"/>
            <a:ext cx="3547581" cy="4093028"/>
          </a:xfrm>
        </p:spPr>
        <p:txBody>
          <a:bodyPr anchor="ctr">
            <a:normAutofit/>
          </a:bodyPr>
          <a:lstStyle/>
          <a:p>
            <a:r>
              <a:rPr lang="en-US" sz="4400" dirty="0"/>
              <a:t>          </a:t>
            </a:r>
            <a:r>
              <a:rPr lang="en-US" sz="4400" b="1" dirty="0">
                <a:latin typeface="Times New Roman" panose="02020603050405020304" pitchFamily="18" charset="0"/>
                <a:cs typeface="Times New Roman" panose="02020603050405020304" pitchFamily="18" charset="0"/>
              </a:rPr>
              <a:t>Oppression through language</a:t>
            </a:r>
            <a:endParaRPr lang="en-IN" sz="4400" b="1" dirty="0">
              <a:latin typeface="Times New Roman" panose="02020603050405020304" pitchFamily="18" charset="0"/>
              <a:cs typeface="Times New Roman" panose="02020603050405020304" pitchFamily="18" charset="0"/>
            </a:endParaRPr>
          </a:p>
        </p:txBody>
      </p:sp>
      <p:grpSp>
        <p:nvGrpSpPr>
          <p:cNvPr id="57" name="Group 28"/>
          <p:cNvGrpSpPr>
            <a:grpSpLocks noGrp="1" noRot="1" noChangeAspect="1" noMove="1" noResize="1"/>
          </p:cNvGrpSpPr>
          <p:nvPr/>
        </p:nvGrpSpPr>
        <p:grpSpPr>
          <a:xfrm>
            <a:off x="1329267" y="-8467"/>
            <a:ext cx="4766733" cy="6866467"/>
            <a:chOff x="7425267" y="-8467"/>
            <a:chExt cx="4766733" cy="6866467"/>
          </a:xfrm>
        </p:grpSpPr>
        <p:cxnSp>
          <p:nvCxnSpPr>
            <p:cNvPr id="3145744" name="Straight Connector 29"/>
            <p:cNvCxnSpPr>
              <a:cxnSpLocks/>
            </p:cNvCxnSpPr>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145745" name="Straight Connector 30"/>
            <p:cNvCxnSpPr>
              <a:cxnSpLocks/>
            </p:cNvCxnSpPr>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048670"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71"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72" name="Isosceles Triangle 3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73"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74"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75"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76" name="Isosceles Triangle 3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48677" name="Rectangle 39"/>
          <p:cNvSpPr>
            <a:spLocks noGrp="1" noRot="1" noChangeAspect="1" noMove="1" noResize="1" noEditPoints="1" noAdjustHandles="1" noChangeArrowheads="1" noChangeShapeType="1" noTextEdit="1"/>
          </p:cNvSpPr>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194309" name="Content Placeholder 2"/>
          <p:cNvGraphicFramePr>
            <a:graphicFrameLocks noGrp="1"/>
          </p:cNvGraphicFramePr>
          <p:nvPr>
            <p:ph idx="1"/>
          </p:nvPr>
        </p:nvGraphicFramePr>
        <p:xfrm>
          <a:off x="3592286" y="944563"/>
          <a:ext cx="7953071"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145746" name="Straight Connector 7"/>
          <p:cNvCxnSpPr>
            <a:cxnSpLocks noGrp="1" noRot="1" noChangeAspect="1" noMove="1" noResize="1" noEditPoints="1" noAdjustHandles="1" noChangeArrowheads="1" noChangeShapeType="1"/>
          </p:cNvCxnSpPr>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1048678" name="Title 1"/>
          <p:cNvSpPr>
            <a:spLocks noGrp="1"/>
          </p:cNvSpPr>
          <p:nvPr>
            <p:ph type="title"/>
          </p:nvPr>
        </p:nvSpPr>
        <p:spPr>
          <a:xfrm>
            <a:off x="643467" y="816638"/>
            <a:ext cx="3758716" cy="5224724"/>
          </a:xfrm>
        </p:spPr>
        <p:txBody>
          <a:bodyPr anchor="ctr">
            <a:normAutofit/>
          </a:bodyPr>
          <a:lstStyle/>
          <a:p>
            <a:r>
              <a:rPr lang="en-US" b="1" dirty="0">
                <a:latin typeface="Times New Roman" panose="02020603050405020304" pitchFamily="18" charset="0"/>
                <a:cs typeface="Times New Roman" panose="02020603050405020304" pitchFamily="18" charset="0"/>
              </a:rPr>
              <a:t>The Great he/she battle</a:t>
            </a:r>
            <a:endParaRPr lang="en-IN" b="1" dirty="0">
              <a:latin typeface="Times New Roman" panose="02020603050405020304" pitchFamily="18" charset="0"/>
              <a:cs typeface="Times New Roman" panose="02020603050405020304" pitchFamily="18" charset="0"/>
            </a:endParaRPr>
          </a:p>
        </p:txBody>
      </p:sp>
      <p:sp>
        <p:nvSpPr>
          <p:cNvPr id="1048679" name="Content Placeholder 2"/>
          <p:cNvSpPr>
            <a:spLocks noGrp="1"/>
          </p:cNvSpPr>
          <p:nvPr>
            <p:ph idx="1"/>
          </p:nvPr>
        </p:nvSpPr>
        <p:spPr>
          <a:xfrm>
            <a:off x="4809038" y="225084"/>
            <a:ext cx="6869156" cy="6105378"/>
          </a:xfrm>
        </p:spPr>
        <p:txBody>
          <a:bodyPr anchor="ctr">
            <a:normAutofit/>
          </a:bodyPr>
          <a:lstStyle/>
          <a:p>
            <a:pPr algn="just">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a:t>
            </a:r>
            <a:r>
              <a:rPr lang="en-US" sz="2000" b="1" dirty="0">
                <a:latin typeface="Times New Roman" panose="02020603050405020304" pitchFamily="18" charset="0"/>
                <a:cs typeface="Times New Roman" panose="02020603050405020304" pitchFamily="18" charset="0"/>
              </a:rPr>
              <a:t>Great he/she battle" concept developed by American Literally theorist Jane Hedley(1992)</a:t>
            </a:r>
          </a:p>
          <a:p>
            <a:pPr algn="just">
              <a:buFont typeface="Wingdings" panose="05000000000000000000" pitchFamily="2" charset="2"/>
              <a:buChar char="Ø"/>
            </a:pPr>
            <a:r>
              <a:rPr lang="en-US" sz="2000" b="1" dirty="0" smtClean="0">
                <a:latin typeface="Times New Roman" panose="02020603050405020304" pitchFamily="18" charset="0"/>
                <a:cs typeface="Times New Roman" panose="02020603050405020304" pitchFamily="18" charset="0"/>
              </a:rPr>
              <a:t>Offers equal opportunities </a:t>
            </a:r>
            <a:r>
              <a:rPr lang="en-US" sz="2000" b="1" dirty="0">
                <a:latin typeface="Times New Roman" panose="02020603050405020304" pitchFamily="18" charset="0"/>
                <a:cs typeface="Times New Roman" panose="02020603050405020304" pitchFamily="18" charset="0"/>
              </a:rPr>
              <a:t>for women in private </a:t>
            </a:r>
            <a:r>
              <a:rPr lang="en-US" sz="2000" b="1" dirty="0" smtClean="0">
                <a:latin typeface="Times New Roman" panose="02020603050405020304" pitchFamily="18" charset="0"/>
                <a:cs typeface="Times New Roman" panose="02020603050405020304" pitchFamily="18" charset="0"/>
              </a:rPr>
              <a:t>&amp; public lives.</a:t>
            </a:r>
            <a:endParaRPr lang="en-US" sz="20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000" b="1" dirty="0">
                <a:latin typeface="Times New Roman" panose="02020603050405020304" pitchFamily="18" charset="0"/>
                <a:cs typeface="Times New Roman" panose="02020603050405020304" pitchFamily="18" charset="0"/>
              </a:rPr>
              <a:t>The whole linguistics system is biased against women.</a:t>
            </a:r>
          </a:p>
          <a:p>
            <a:pPr algn="just">
              <a:buFont typeface="Wingdings" panose="05000000000000000000" pitchFamily="2" charset="2"/>
              <a:buChar char="Ø"/>
            </a:pPr>
            <a:r>
              <a:rPr lang="en-US" sz="2000" b="1" dirty="0">
                <a:latin typeface="Times New Roman" panose="02020603050405020304" pitchFamily="18" charset="0"/>
                <a:cs typeface="Times New Roman" panose="02020603050405020304" pitchFamily="18" charset="0"/>
              </a:rPr>
              <a:t>Feminine &amp; Unfeminine terms derogatory for women. For example - sweet, pretty and gentle affirm </a:t>
            </a:r>
            <a:r>
              <a:rPr lang="en-US" sz="2000" b="1" dirty="0" err="1">
                <a:latin typeface="Times New Roman" panose="02020603050405020304" pitchFamily="18" charset="0"/>
                <a:cs typeface="Times New Roman" panose="02020603050405020304" pitchFamily="18" charset="0"/>
              </a:rPr>
              <a:t>feminity</a:t>
            </a:r>
            <a:r>
              <a:rPr lang="en-US" sz="2000" b="1" dirty="0">
                <a:latin typeface="Times New Roman" panose="02020603050405020304" pitchFamily="18" charset="0"/>
                <a:cs typeface="Times New Roman" panose="02020603050405020304" pitchFamily="18" charset="0"/>
              </a:rPr>
              <a:t> ambitious, bold and vigorous may cast women as strong and autonomous but also condemn them as unwomanly.          </a:t>
            </a:r>
          </a:p>
          <a:p>
            <a:pPr algn="just">
              <a:buFont typeface="Wingdings" panose="05000000000000000000" pitchFamily="2" charset="2"/>
              <a:buChar char="Ø"/>
            </a:pPr>
            <a:r>
              <a:rPr lang="en-US" sz="2000" b="1" dirty="0">
                <a:latin typeface="Times New Roman" panose="02020603050405020304" pitchFamily="18" charset="0"/>
                <a:cs typeface="Times New Roman" panose="02020603050405020304" pitchFamily="18" charset="0"/>
              </a:rPr>
              <a:t>Australian scholar Dale Spender's book Man Made Language (1980) announces her view that - "the English language has been literally man made and that it is primarily under male control".</a:t>
            </a:r>
          </a:p>
          <a:p>
            <a:pPr algn="just">
              <a:buFont typeface="Wingdings" panose="05000000000000000000" pitchFamily="2" charset="2"/>
              <a:buChar char="Ø"/>
            </a:pPr>
            <a:r>
              <a:rPr lang="en-US" sz="2000" b="1" dirty="0">
                <a:latin typeface="Times New Roman" panose="02020603050405020304" pitchFamily="18" charset="0"/>
                <a:cs typeface="Times New Roman" panose="02020603050405020304" pitchFamily="18" charset="0"/>
              </a:rPr>
              <a:t>Women’s voices and there world are muted.</a:t>
            </a:r>
            <a:r>
              <a:rPr lang="en-US" sz="2000" b="1"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145747" name="Straight Connector 7"/>
          <p:cNvCxnSpPr>
            <a:cxnSpLocks noGrp="1" noRot="1" noChangeAspect="1" noMove="1" noResize="1" noEditPoints="1" noAdjustHandles="1" noChangeArrowheads="1" noChangeShapeType="1"/>
          </p:cNvCxnSpPr>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1048680" name="Content Placeholder 2"/>
          <p:cNvSpPr>
            <a:spLocks noGrp="1"/>
          </p:cNvSpPr>
          <p:nvPr>
            <p:ph idx="1"/>
          </p:nvPr>
        </p:nvSpPr>
        <p:spPr>
          <a:xfrm>
            <a:off x="4654294" y="816638"/>
            <a:ext cx="5835179" cy="5224724"/>
          </a:xfrm>
        </p:spPr>
        <p:txBody>
          <a:bodyPr anchor="ctr">
            <a:normAutofit/>
          </a:bodyPr>
          <a:lstStyle/>
          <a:p>
            <a:r>
              <a:rPr lang="en-US" sz="2000" b="1" dirty="0">
                <a:solidFill>
                  <a:schemeClr val="tx1"/>
                </a:solidFill>
                <a:latin typeface="Times New Roman" panose="02020603050405020304" pitchFamily="18" charset="0"/>
                <a:cs typeface="Times New Roman" panose="02020603050405020304" pitchFamily="18" charset="0"/>
              </a:rPr>
              <a:t>Lacking the ability to express their experiences in male language, they either internalize the male reality or are silenced.</a:t>
            </a:r>
          </a:p>
          <a:p>
            <a:r>
              <a:rPr lang="en-US" sz="2000" b="1" dirty="0">
                <a:solidFill>
                  <a:schemeClr val="tx1"/>
                </a:solidFill>
                <a:latin typeface="Times New Roman" panose="02020603050405020304" pitchFamily="18" charset="0"/>
                <a:cs typeface="Times New Roman" panose="02020603050405020304" pitchFamily="18" charset="0"/>
              </a:rPr>
              <a:t>This view raises many questions - How men make Language?  </a:t>
            </a:r>
          </a:p>
          <a:p>
            <a:r>
              <a:rPr lang="en-US" sz="2000" b="1" dirty="0">
                <a:solidFill>
                  <a:schemeClr val="tx1"/>
                </a:solidFill>
                <a:latin typeface="Times New Roman" panose="02020603050405020304" pitchFamily="18" charset="0"/>
                <a:cs typeface="Times New Roman" panose="02020603050405020304" pitchFamily="18" charset="0"/>
              </a:rPr>
              <a:t>Linguistic oppression fail to express the specificity of women's experience. </a:t>
            </a:r>
          </a:p>
          <a:p>
            <a:r>
              <a:rPr lang="en-US" sz="2000" b="1" dirty="0">
                <a:solidFill>
                  <a:schemeClr val="tx1"/>
                </a:solidFill>
                <a:latin typeface="Times New Roman" panose="02020603050405020304" pitchFamily="18" charset="0"/>
                <a:cs typeface="Times New Roman" panose="02020603050405020304" pitchFamily="18" charset="0"/>
              </a:rPr>
              <a:t>Rich and Daly share a quest for a new language that will allow women to understand and express their gynocentric selves. </a:t>
            </a:r>
          </a:p>
          <a:p>
            <a:r>
              <a:rPr lang="en-US" sz="2000" b="1" dirty="0">
                <a:solidFill>
                  <a:schemeClr val="tx1"/>
                </a:solidFill>
                <a:latin typeface="Times New Roman" panose="02020603050405020304" pitchFamily="18" charset="0"/>
                <a:cs typeface="Times New Roman" panose="02020603050405020304" pitchFamily="18" charset="0"/>
              </a:rPr>
              <a:t> Many feminist developing a new, non-oppressive women's language from a practical perspective.</a:t>
            </a:r>
          </a:p>
          <a:p>
            <a:pPr>
              <a:buFont typeface="Wingdings" panose="05000000000000000000" pitchFamily="2" charset="2"/>
              <a:buChar char="Ø"/>
            </a:pP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8681" name="Rectangle 9"/>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48682" name="Rectangle 11"/>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45748" name="Straight Connector 13"/>
          <p:cNvCxnSpPr>
            <a:cxnSpLocks noGrp="1" noRot="1" noChangeAspect="1" noMove="1" noResize="1" noEditPoints="1" noAdjustHandles="1" noChangeArrowheads="1" noChangeShapeType="1"/>
          </p:cNvCxnSpPr>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45749" name="Straight Connector 15"/>
          <p:cNvCxnSpPr>
            <a:cxnSpLocks noGrp="1" noRot="1" noChangeAspect="1" noMove="1" noResize="1" noEditPoints="1" noAdjustHandles="1" noChangeArrowheads="1" noChangeShapeType="1"/>
          </p:cNvCxnSpPr>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048683" name="Rectangle 23"/>
          <p:cNvSpPr>
            <a:spLocks noGrp="1" noRot="1" noChangeAspect="1" noMove="1" noResize="1" noEditPoints="1" noAdjustHandles="1" noChangeArrowheads="1" noChangeShapeType="1" noTextEdit="1"/>
          </p:cNvSpPr>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84" name="Rectangle 25"/>
          <p:cNvSpPr>
            <a:spLocks noGrp="1" noRot="1" noChangeAspect="1" noMove="1" noResize="1" noEditPoints="1" noAdjustHandles="1" noChangeArrowheads="1" noChangeShapeType="1" noTextEdit="1"/>
          </p:cNvSpPr>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85" name="Isosceles Triangle 21"/>
          <p:cNvSpPr>
            <a:spLocks noGrp="1" noRot="1" noChangeAspect="1" noMove="1" noResize="1" noEditPoints="1" noAdjustHandles="1" noChangeArrowheads="1" noChangeShapeType="1" noTextEdit="1"/>
          </p:cNvSpPr>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86" name="Rectangle 27"/>
          <p:cNvSpPr>
            <a:spLocks noGrp="1" noRot="1" noChangeAspect="1" noMove="1" noResize="1" noEditPoints="1" noAdjustHandles="1" noChangeArrowheads="1" noChangeShapeType="1" noTextEdit="1"/>
          </p:cNvSpPr>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87" name="Isosceles Triangle 25"/>
          <p:cNvSpPr>
            <a:spLocks noGrp="1" noRot="1" noChangeAspect="1" noMove="1" noResize="1" noEditPoints="1" noAdjustHandles="1" noChangeArrowheads="1" noChangeShapeType="1" noTextEdit="1"/>
          </p:cNvSpPr>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88" name="Freeform: Shape 27"/>
          <p:cNvSpPr>
            <a:spLocks noGrp="1" noRot="1" noChangeAspect="1" noMove="1" noResize="1" noEditPoints="1" noAdjustHandles="1" noChangeArrowheads="1" noChangeShapeType="1" noTextEdit="1"/>
          </p:cNvSpPr>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48689" name="Title 1"/>
          <p:cNvSpPr>
            <a:spLocks noGrp="1"/>
          </p:cNvSpPr>
          <p:nvPr>
            <p:ph type="title"/>
          </p:nvPr>
        </p:nvSpPr>
        <p:spPr>
          <a:xfrm>
            <a:off x="7181723" y="609600"/>
            <a:ext cx="4512989" cy="1191065"/>
          </a:xfrm>
        </p:spPr>
        <p:txBody>
          <a:bodyPr anchor="ctr">
            <a:normAutofit/>
          </a:bodyPr>
          <a:lstStyle/>
          <a:p>
            <a:r>
              <a:rPr lang="en-US" b="1" dirty="0" smtClean="0">
                <a:solidFill>
                  <a:schemeClr val="tx1"/>
                </a:solidFill>
                <a:latin typeface="Times New Roman" panose="02020603050405020304" pitchFamily="18" charset="0"/>
                <a:cs typeface="Times New Roman" panose="02020603050405020304" pitchFamily="18" charset="0"/>
              </a:rPr>
              <a:t> </a:t>
            </a:r>
            <a:r>
              <a:rPr lang="en-US" b="1" dirty="0">
                <a:solidFill>
                  <a:schemeClr val="tx1"/>
                </a:solidFill>
                <a:latin typeface="Times New Roman" panose="02020603050405020304" pitchFamily="18" charset="0"/>
                <a:cs typeface="Times New Roman" panose="02020603050405020304" pitchFamily="18" charset="0"/>
              </a:rPr>
              <a:t>Further conundrum</a:t>
            </a:r>
            <a:endParaRPr lang="en-IN" b="1" dirty="0">
              <a:solidFill>
                <a:schemeClr val="tx1"/>
              </a:solidFill>
              <a:latin typeface="Times New Roman" panose="02020603050405020304" pitchFamily="18" charset="0"/>
              <a:cs typeface="Times New Roman" panose="02020603050405020304" pitchFamily="18" charset="0"/>
            </a:endParaRPr>
          </a:p>
        </p:txBody>
      </p:sp>
      <p:pic>
        <p:nvPicPr>
          <p:cNvPr id="2097153" name="Graphic 6"/>
          <p:cNvPicPr>
            <a:picLocks noChangeAspect="1"/>
          </p:cNvPicPr>
          <p:nvPr/>
        </p:nvPicPr>
        <p:blipFill>
          <a:blip r:embed="rId2"/>
          <a:srcRect/>
          <a:stretch>
            <a:fillRect/>
          </a:stretch>
        </p:blipFill>
        <p:spPr>
          <a:xfrm>
            <a:off x="603179" y="505512"/>
            <a:ext cx="3739910" cy="5718390"/>
          </a:xfrm>
          <a:prstGeom prst="rect">
            <a:avLst/>
          </a:prstGeom>
        </p:spPr>
      </p:pic>
      <p:sp>
        <p:nvSpPr>
          <p:cNvPr id="1048690" name="Content Placeholder 2"/>
          <p:cNvSpPr>
            <a:spLocks noGrp="1"/>
          </p:cNvSpPr>
          <p:nvPr>
            <p:ph idx="1"/>
          </p:nvPr>
        </p:nvSpPr>
        <p:spPr>
          <a:xfrm>
            <a:off x="7181724" y="1892212"/>
            <a:ext cx="5010276" cy="4263056"/>
          </a:xfrm>
        </p:spPr>
        <p:txBody>
          <a:bodyPr anchor="t">
            <a:normAutofit fontScale="95000" lnSpcReduction="10000"/>
          </a:bodyPr>
          <a:lstStyle/>
          <a:p>
            <a:pPr algn="just">
              <a:buFont typeface="Wingdings" panose="05000000000000000000" pitchFamily="2" charset="2"/>
              <a:buChar char="Ø"/>
            </a:pPr>
            <a:r>
              <a:rPr lang="en-US" sz="2000" b="1" dirty="0">
                <a:solidFill>
                  <a:schemeClr val="tx1"/>
                </a:solidFill>
                <a:latin typeface="Times New Roman" panose="02020603050405020304" pitchFamily="18" charset="0"/>
                <a:cs typeface="Times New Roman" panose="02020603050405020304" pitchFamily="18" charset="0"/>
              </a:rPr>
              <a:t>Feminist attempt to counter 'the problem that has no name</a:t>
            </a:r>
            <a:r>
              <a:rPr lang="en-US" sz="2000" b="1" dirty="0" smtClean="0">
                <a:solidFill>
                  <a:schemeClr val="tx1"/>
                </a:solidFill>
                <a:latin typeface="Times New Roman" panose="02020603050405020304" pitchFamily="18" charset="0"/>
                <a:cs typeface="Times New Roman" panose="02020603050405020304" pitchFamily="18" charset="0"/>
              </a:rPr>
              <a:t>’</a:t>
            </a:r>
          </a:p>
          <a:p>
            <a:pPr algn="just">
              <a:buNone/>
            </a:pPr>
            <a:endParaRPr lang="en-US" sz="2000" b="1" dirty="0">
              <a:solidFill>
                <a:srgbClr val="FFFFFF"/>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000" b="1" dirty="0" smtClean="0">
                <a:solidFill>
                  <a:schemeClr val="tx1"/>
                </a:solidFill>
                <a:latin typeface="Times New Roman" panose="02020603050405020304" pitchFamily="18" charset="0"/>
                <a:cs typeface="Times New Roman" panose="02020603050405020304" pitchFamily="18" charset="0"/>
              </a:rPr>
              <a:t>Women’s </a:t>
            </a:r>
            <a:r>
              <a:rPr lang="en-US" sz="2000" b="1" dirty="0">
                <a:solidFill>
                  <a:schemeClr val="tx1"/>
                </a:solidFill>
                <a:latin typeface="Times New Roman" panose="02020603050405020304" pitchFamily="18" charset="0"/>
                <a:cs typeface="Times New Roman" panose="02020603050405020304" pitchFamily="18" charset="0"/>
              </a:rPr>
              <a:t>oppression not just in social domain but at the level of deep structures in understanding both knowledge and language. </a:t>
            </a:r>
            <a:endParaRPr lang="en-US" sz="2000" b="1" dirty="0" smtClean="0">
              <a:solidFill>
                <a:schemeClr val="tx1"/>
              </a:solidFill>
              <a:latin typeface="Times New Roman" panose="02020603050405020304" pitchFamily="18" charset="0"/>
              <a:cs typeface="Times New Roman" panose="02020603050405020304" pitchFamily="18" charset="0"/>
            </a:endParaRPr>
          </a:p>
          <a:p>
            <a:pPr algn="just">
              <a:buNone/>
            </a:pPr>
            <a:endParaRPr lang="en-US" sz="2000" b="1" dirty="0">
              <a:solidFill>
                <a:srgbClr val="FFFFFF"/>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000" b="1" dirty="0" smtClean="0">
                <a:solidFill>
                  <a:schemeClr val="tx1"/>
                </a:solidFill>
                <a:latin typeface="Times New Roman" panose="02020603050405020304" pitchFamily="18" charset="0"/>
                <a:cs typeface="Times New Roman" panose="02020603050405020304" pitchFamily="18" charset="0"/>
              </a:rPr>
              <a:t>Global </a:t>
            </a:r>
            <a:r>
              <a:rPr lang="en-US" sz="2000" b="1" dirty="0">
                <a:solidFill>
                  <a:schemeClr val="tx1"/>
                </a:solidFill>
                <a:latin typeface="Times New Roman" panose="02020603050405020304" pitchFamily="18" charset="0"/>
                <a:cs typeface="Times New Roman" panose="02020603050405020304" pitchFamily="18" charset="0"/>
              </a:rPr>
              <a:t>structure of language and </a:t>
            </a:r>
            <a:r>
              <a:rPr lang="en-US" sz="2000" b="1" dirty="0" smtClean="0">
                <a:solidFill>
                  <a:schemeClr val="tx1"/>
                </a:solidFill>
                <a:latin typeface="Times New Roman" panose="02020603050405020304" pitchFamily="18" charset="0"/>
                <a:cs typeface="Times New Roman" panose="02020603050405020304" pitchFamily="18" charset="0"/>
              </a:rPr>
              <a:t>consciousness is challenges.  </a:t>
            </a:r>
          </a:p>
          <a:p>
            <a:pPr algn="just">
              <a:buNone/>
            </a:pPr>
            <a:endParaRPr lang="en-US" sz="2000" b="1" dirty="0">
              <a:solidFill>
                <a:srgbClr val="FFFFFF"/>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000" b="1" dirty="0" smtClean="0">
                <a:solidFill>
                  <a:schemeClr val="tx1"/>
                </a:solidFill>
                <a:latin typeface="Times New Roman" panose="02020603050405020304" pitchFamily="18" charset="0"/>
                <a:cs typeface="Times New Roman" panose="02020603050405020304" pitchFamily="18" charset="0"/>
              </a:rPr>
              <a:t>Reforming </a:t>
            </a:r>
            <a:r>
              <a:rPr lang="en-US" sz="2000" b="1" dirty="0">
                <a:solidFill>
                  <a:schemeClr val="tx1"/>
                </a:solidFill>
                <a:latin typeface="Times New Roman" panose="02020603050405020304" pitchFamily="18" charset="0"/>
                <a:cs typeface="Times New Roman" panose="02020603050405020304" pitchFamily="18" charset="0"/>
              </a:rPr>
              <a:t>oppressive social conditions of women’s </a:t>
            </a:r>
            <a:r>
              <a:rPr lang="en-US" sz="2000" b="1" dirty="0" smtClean="0">
                <a:solidFill>
                  <a:schemeClr val="tx1"/>
                </a:solidFill>
                <a:latin typeface="Times New Roman" panose="02020603050405020304" pitchFamily="18" charset="0"/>
                <a:cs typeface="Times New Roman" panose="02020603050405020304" pitchFamily="18" charset="0"/>
              </a:rPr>
              <a:t>lives. </a:t>
            </a:r>
            <a:endParaRPr lang="en-IN" sz="2000" b="1"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91" name="Title 1"/>
          <p:cNvSpPr>
            <a:spLocks noGrp="1"/>
          </p:cNvSpPr>
          <p:nvPr>
            <p:ph type="title"/>
          </p:nvPr>
        </p:nvSpPr>
        <p:spPr>
          <a:xfrm>
            <a:off x="677334" y="609600"/>
            <a:ext cx="8596668" cy="728870"/>
          </a:xfrm>
        </p:spPr>
        <p:txBody>
          <a:bodyPr>
            <a:normAutofit/>
          </a:bodyPr>
          <a:lstStyle/>
          <a:p>
            <a:r>
              <a:rPr lang="en-US" dirty="0"/>
              <a:t>                       </a:t>
            </a:r>
            <a:r>
              <a:rPr lang="en-US" b="1" dirty="0" smtClean="0">
                <a:latin typeface="Times New Roman" panose="02020603050405020304" pitchFamily="18" charset="0"/>
                <a:cs typeface="Times New Roman" panose="02020603050405020304" pitchFamily="18" charset="0"/>
              </a:rPr>
              <a:t>Criticisms</a:t>
            </a:r>
            <a:endParaRPr lang="en-IN" b="1" dirty="0">
              <a:latin typeface="Times New Roman" panose="02020603050405020304" pitchFamily="18" charset="0"/>
              <a:cs typeface="Times New Roman" panose="02020603050405020304" pitchFamily="18" charset="0"/>
            </a:endParaRPr>
          </a:p>
        </p:txBody>
      </p:sp>
      <p:graphicFrame>
        <p:nvGraphicFramePr>
          <p:cNvPr id="4194310" name="Content Placeholder 2"/>
          <p:cNvGraphicFramePr>
            <a:graphicFrameLocks noGrp="1"/>
          </p:cNvGraphicFramePr>
          <p:nvPr>
            <p:ph idx="1"/>
          </p:nvPr>
        </p:nvGraphicFramePr>
        <p:xfrm>
          <a:off x="677690" y="1563757"/>
          <a:ext cx="8596312" cy="49495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92" name="Title 1"/>
          <p:cNvSpPr>
            <a:spLocks noGrp="1"/>
          </p:cNvSpPr>
          <p:nvPr>
            <p:ph type="title"/>
          </p:nvPr>
        </p:nvSpPr>
        <p:spPr>
          <a:xfrm>
            <a:off x="677334" y="609600"/>
            <a:ext cx="8596668" cy="1320800"/>
          </a:xfrm>
        </p:spPr>
        <p:txBody>
          <a:bodyPr anchor="t">
            <a:normAutofit/>
          </a:bodyPr>
          <a:lstStyle/>
          <a:p>
            <a:r>
              <a:rPr lang="en-US" dirty="0"/>
              <a:t>                     </a:t>
            </a:r>
            <a:r>
              <a:rPr lang="en-US" b="1" dirty="0">
                <a:latin typeface="Times New Roman" panose="02020603050405020304" pitchFamily="18" charset="0"/>
                <a:cs typeface="Times New Roman" panose="02020603050405020304" pitchFamily="18" charset="0"/>
              </a:rPr>
              <a:t>Conclusion</a:t>
            </a:r>
            <a:endParaRPr lang="en-IN" b="1" dirty="0">
              <a:latin typeface="Times New Roman" panose="02020603050405020304" pitchFamily="18" charset="0"/>
              <a:cs typeface="Times New Roman" panose="02020603050405020304" pitchFamily="18" charset="0"/>
            </a:endParaRPr>
          </a:p>
        </p:txBody>
      </p:sp>
      <p:pic>
        <p:nvPicPr>
          <p:cNvPr id="2097154" name="Graphic 31" descr="Person with Idea"/>
          <p:cNvPicPr>
            <a:picLocks noChangeAspect="1"/>
          </p:cNvPicPr>
          <p:nvPr/>
        </p:nvPicPr>
        <p:blipFill>
          <a:blip r:embed="rId2"/>
          <a:stretch>
            <a:fillRect/>
          </a:stretch>
        </p:blipFill>
        <p:spPr>
          <a:xfrm>
            <a:off x="817474" y="2159331"/>
            <a:ext cx="2915973" cy="2915973"/>
          </a:xfrm>
          <a:prstGeom prst="rect">
            <a:avLst/>
          </a:prstGeom>
        </p:spPr>
      </p:pic>
      <p:sp>
        <p:nvSpPr>
          <p:cNvPr id="1048693" name="Content Placeholder 2"/>
          <p:cNvSpPr>
            <a:spLocks noGrp="1"/>
          </p:cNvSpPr>
          <p:nvPr>
            <p:ph idx="1"/>
          </p:nvPr>
        </p:nvSpPr>
        <p:spPr>
          <a:xfrm>
            <a:off x="3530991" y="1575583"/>
            <a:ext cx="6396779" cy="4135900"/>
          </a:xfrm>
        </p:spPr>
        <p:txBody>
          <a:bodyPr>
            <a:normAutofit/>
          </a:bodyPr>
          <a:lstStyle/>
          <a:p>
            <a:pPr marL="0" indent="0" algn="just">
              <a:buNone/>
            </a:pPr>
            <a:r>
              <a:rPr lang="en-US" sz="2400" b="1" dirty="0">
                <a:latin typeface="Times New Roman" panose="02020603050405020304" pitchFamily="18" charset="0"/>
                <a:cs typeface="Times New Roman" panose="02020603050405020304" pitchFamily="18" charset="0"/>
              </a:rPr>
              <a:t>Feminist methodology works from ‘the periphery to the core’. It questions the dominant forms of knowledge building that defines, in fixed terms, who can be a knower and what can be known . It is not always advantageous to have the epistemic advantage because ability to see situation becomes limited.</a:t>
            </a:r>
            <a:endParaRPr lang="en-IN" sz="24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4"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References </a:t>
            </a:r>
            <a:endParaRPr lang="en-IN" dirty="0">
              <a:latin typeface="Times New Roman" panose="02020603050405020304" pitchFamily="18" charset="0"/>
              <a:cs typeface="Times New Roman" panose="02020603050405020304" pitchFamily="18" charset="0"/>
            </a:endParaRPr>
          </a:p>
        </p:txBody>
      </p:sp>
      <p:sp>
        <p:nvSpPr>
          <p:cNvPr id="1048695" name="Content Placeholder 2"/>
          <p:cNvSpPr>
            <a:spLocks noGrp="1"/>
          </p:cNvSpPr>
          <p:nvPr>
            <p:ph idx="1"/>
          </p:nvPr>
        </p:nvSpPr>
        <p:spPr/>
        <p:txBody>
          <a:bodyPr>
            <a:normAutofit/>
          </a:bodyPr>
          <a:lstStyle/>
          <a:p>
            <a:r>
              <a:rPr lang="en-IN" sz="2400" dirty="0">
                <a:latin typeface="Times New Roman" panose="02020603050405020304" pitchFamily="18" charset="0"/>
                <a:cs typeface="Times New Roman" panose="02020603050405020304" pitchFamily="18" charset="0"/>
              </a:rPr>
              <a:t>Bowden P. &amp; Mummery J. (2012). Understanding </a:t>
            </a:r>
            <a:r>
              <a:rPr lang="en-IN" sz="2400" dirty="0" smtClean="0">
                <a:latin typeface="Times New Roman" panose="02020603050405020304" pitchFamily="18" charset="0"/>
                <a:cs typeface="Times New Roman" panose="02020603050405020304" pitchFamily="18" charset="0"/>
              </a:rPr>
              <a:t>Feminism. </a:t>
            </a:r>
            <a:r>
              <a:rPr lang="en-IN" sz="2400" dirty="0">
                <a:latin typeface="Times New Roman" panose="02020603050405020304" pitchFamily="18" charset="0"/>
                <a:cs typeface="Times New Roman" panose="02020603050405020304" pitchFamily="18" charset="0"/>
              </a:rPr>
              <a:t>Rawat Publications</a:t>
            </a:r>
          </a:p>
          <a:p>
            <a:r>
              <a:rPr lang="en-IN" sz="2400" dirty="0">
                <a:latin typeface="Times New Roman" panose="02020603050405020304" pitchFamily="18" charset="0"/>
                <a:cs typeface="Times New Roman" panose="02020603050405020304" pitchFamily="18" charset="0"/>
              </a:rPr>
              <a:t>http://www.Britannica.com</a:t>
            </a:r>
          </a:p>
          <a:p>
            <a:pPr>
              <a:buNone/>
            </a:pPr>
            <a:endParaRPr lang="en-IN"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6" name="Title 1"/>
          <p:cNvSpPr>
            <a:spLocks noGrp="1"/>
          </p:cNvSpPr>
          <p:nvPr>
            <p:ph type="title"/>
          </p:nvPr>
        </p:nvSpPr>
        <p:spPr>
          <a:xfrm>
            <a:off x="677334" y="609600"/>
            <a:ext cx="8596668" cy="768626"/>
          </a:xfrm>
        </p:spPr>
        <p:txBody>
          <a:bodyPr/>
          <a:lstStyle/>
          <a:p>
            <a:r>
              <a:rPr lang="en-IN" dirty="0"/>
              <a:t>                   </a:t>
            </a:r>
            <a:r>
              <a:rPr lang="en-IN" dirty="0" smtClean="0">
                <a:latin typeface="Times New Roman" panose="02020603050405020304" pitchFamily="18" charset="0"/>
                <a:cs typeface="Times New Roman" panose="02020603050405020304" pitchFamily="18" charset="0"/>
              </a:rPr>
              <a:t>References</a:t>
            </a:r>
            <a:endParaRPr lang="en-IN" dirty="0">
              <a:latin typeface="Times New Roman" panose="02020603050405020304" pitchFamily="18" charset="0"/>
              <a:cs typeface="Times New Roman" panose="02020603050405020304" pitchFamily="18" charset="0"/>
            </a:endParaRPr>
          </a:p>
        </p:txBody>
      </p:sp>
      <p:sp>
        <p:nvSpPr>
          <p:cNvPr id="1048697" name="Content Placeholder 2"/>
          <p:cNvSpPr>
            <a:spLocks noGrp="1"/>
          </p:cNvSpPr>
          <p:nvPr>
            <p:ph idx="1"/>
          </p:nvPr>
        </p:nvSpPr>
        <p:spPr>
          <a:xfrm>
            <a:off x="677334" y="1550505"/>
            <a:ext cx="8596668" cy="4490858"/>
          </a:xfrm>
        </p:spPr>
        <p:txBody>
          <a:bodyPr/>
          <a:lstStyle/>
          <a:p>
            <a:r>
              <a:rPr lang="en-IN" sz="2400" dirty="0">
                <a:latin typeface="Times New Roman" panose="02020603050405020304" pitchFamily="18" charset="0"/>
                <a:cs typeface="Times New Roman" panose="02020603050405020304" pitchFamily="18" charset="0"/>
              </a:rPr>
              <a:t>Code Lorraine. (1998). Epistemology: In a Companion to Feminist Philosophy.(pp. 173-84). Alison M. Jaggar &amp; Iris Marion Young (eds). Oxford. </a:t>
            </a:r>
            <a:r>
              <a:rPr lang="en-IN" sz="2400" dirty="0" smtClean="0">
                <a:latin typeface="Times New Roman" panose="02020603050405020304" pitchFamily="18" charset="0"/>
                <a:cs typeface="Times New Roman" panose="02020603050405020304" pitchFamily="18" charset="0"/>
              </a:rPr>
              <a:t>Blackwell.</a:t>
            </a:r>
          </a:p>
          <a:p>
            <a:pPr>
              <a:buNone/>
            </a:pPr>
            <a:endParaRPr lang="en-IN" sz="2400" dirty="0">
              <a:latin typeface="Times New Roman" panose="02020603050405020304" pitchFamily="18" charset="0"/>
              <a:cs typeface="Times New Roman" panose="02020603050405020304" pitchFamily="18" charset="0"/>
            </a:endParaRPr>
          </a:p>
          <a:p>
            <a:r>
              <a:rPr lang="en-IN" sz="2400" dirty="0">
                <a:latin typeface="Times New Roman" panose="02020603050405020304" pitchFamily="18" charset="0"/>
                <a:cs typeface="Times New Roman" panose="02020603050405020304" pitchFamily="18" charset="0"/>
              </a:rPr>
              <a:t>Meyers Diana T. (2004). Being Yourself: Essays on Identity, Action and Social Life. Lanham. MD: Rowman &amp; Littlefield</a:t>
            </a:r>
          </a:p>
          <a:p>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8" name="Title 1"/>
          <p:cNvSpPr>
            <a:spLocks noGrp="1"/>
          </p:cNvSpPr>
          <p:nvPr>
            <p:ph type="title"/>
          </p:nvPr>
        </p:nvSpPr>
        <p:spPr>
          <a:xfrm>
            <a:off x="677334" y="397565"/>
            <a:ext cx="8596668" cy="1320800"/>
          </a:xfrm>
        </p:spPr>
        <p:txBody>
          <a:bodyPr/>
          <a:lstStyle/>
          <a:p>
            <a:r>
              <a:rPr lang="en-IN" dirty="0"/>
              <a:t>              </a:t>
            </a:r>
            <a:r>
              <a:rPr lang="en-IN" dirty="0">
                <a:latin typeface="Times New Roman" panose="02020603050405020304" pitchFamily="18" charset="0"/>
                <a:cs typeface="Times New Roman" panose="02020603050405020304" pitchFamily="18" charset="0"/>
              </a:rPr>
              <a:t>Further Readings</a:t>
            </a:r>
          </a:p>
        </p:txBody>
      </p:sp>
      <p:sp>
        <p:nvSpPr>
          <p:cNvPr id="1048699" name="Content Placeholder 2"/>
          <p:cNvSpPr>
            <a:spLocks noGrp="1"/>
          </p:cNvSpPr>
          <p:nvPr>
            <p:ph idx="1"/>
          </p:nvPr>
        </p:nvSpPr>
        <p:spPr>
          <a:xfrm>
            <a:off x="677334" y="1188720"/>
            <a:ext cx="9172060" cy="5225143"/>
          </a:xfrm>
        </p:spPr>
        <p:txBody>
          <a:bodyPr>
            <a:normAutofit lnSpcReduction="10000"/>
          </a:bodyPr>
          <a:lstStyle/>
          <a:p>
            <a:pPr algn="just">
              <a:buFont typeface="Wingdings" panose="05000000000000000000" pitchFamily="2" charset="2"/>
              <a:buChar char="v"/>
            </a:pPr>
            <a:r>
              <a:rPr lang="en-US" sz="2000" dirty="0" err="1">
                <a:latin typeface="Times New Roman" panose="02020603050405020304" pitchFamily="18" charset="0"/>
                <a:cs typeface="Times New Roman" panose="02020603050405020304" pitchFamily="18" charset="0"/>
              </a:rPr>
              <a:t>Graswick</a:t>
            </a:r>
            <a:r>
              <a:rPr lang="en-US" sz="2000" dirty="0">
                <a:latin typeface="Times New Roman" panose="02020603050405020304" pitchFamily="18" charset="0"/>
                <a:cs typeface="Times New Roman" panose="02020603050405020304" pitchFamily="18" charset="0"/>
              </a:rPr>
              <a:t> Heidi  E . (2011).  Feminist Epistemology and Philosophy of Science : power in Knowledge. Springer Science and Business Media. </a:t>
            </a:r>
            <a:endParaRPr lang="en-US" sz="2000" dirty="0" smtClean="0">
              <a:latin typeface="Times New Roman" panose="02020603050405020304" pitchFamily="18" charset="0"/>
              <a:cs typeface="Times New Roman" panose="02020603050405020304" pitchFamily="18" charset="0"/>
            </a:endParaRPr>
          </a:p>
          <a:p>
            <a:pPr algn="just">
              <a:buNone/>
            </a:pPr>
            <a:endParaRPr lang="en-US"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v"/>
            </a:pPr>
            <a:r>
              <a:rPr lang="en-IN" sz="2000" dirty="0">
                <a:latin typeface="Times New Roman" panose="02020603050405020304" pitchFamily="18" charset="0"/>
                <a:cs typeface="Times New Roman" panose="02020603050405020304" pitchFamily="18" charset="0"/>
              </a:rPr>
              <a:t>Harding Sandra G. (1986). The Science Question In Feminism. Cornell University </a:t>
            </a:r>
            <a:r>
              <a:rPr lang="en-IN" sz="2000" dirty="0" smtClean="0">
                <a:latin typeface="Times New Roman" panose="02020603050405020304" pitchFamily="18" charset="0"/>
                <a:cs typeface="Times New Roman" panose="02020603050405020304" pitchFamily="18" charset="0"/>
              </a:rPr>
              <a:t>Press.</a:t>
            </a:r>
          </a:p>
          <a:p>
            <a:pPr algn="just">
              <a:buNone/>
            </a:pPr>
            <a:r>
              <a:rPr lang="en-IN" sz="2000" dirty="0" smtClean="0">
                <a:latin typeface="Times New Roman" panose="02020603050405020304" pitchFamily="18" charset="0"/>
                <a:cs typeface="Times New Roman" panose="02020603050405020304" pitchFamily="18" charset="0"/>
              </a:rPr>
              <a:t>     </a:t>
            </a:r>
            <a:endParaRPr lang="en-IN"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v"/>
            </a:pPr>
            <a:r>
              <a:rPr lang="en-IN" sz="2000" dirty="0">
                <a:latin typeface="Times New Roman" panose="02020603050405020304" pitchFamily="18" charset="0"/>
                <a:cs typeface="Times New Roman" panose="02020603050405020304" pitchFamily="18" charset="0"/>
              </a:rPr>
              <a:t>Harding Sandra. (2016). Whose Science? Whose Knowledge? : Thinking from Women’s Lives. Cornell University Press.  </a:t>
            </a:r>
            <a:endParaRPr lang="en-IN" sz="2000" dirty="0" smtClean="0">
              <a:latin typeface="Times New Roman" panose="02020603050405020304" pitchFamily="18" charset="0"/>
              <a:cs typeface="Times New Roman" panose="02020603050405020304" pitchFamily="18" charset="0"/>
            </a:endParaRPr>
          </a:p>
          <a:p>
            <a:pPr algn="just">
              <a:buNone/>
            </a:pPr>
            <a:endParaRPr lang="en-IN"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v"/>
            </a:pPr>
            <a:r>
              <a:rPr lang="en-IN" sz="2000" dirty="0">
                <a:latin typeface="Times New Roman" panose="02020603050405020304" pitchFamily="18" charset="0"/>
                <a:cs typeface="Times New Roman" panose="02020603050405020304" pitchFamily="18" charset="0"/>
              </a:rPr>
              <a:t>Ramazanoglu Caroline. (2003). Feminism and The Contradiction of Oppression. USA. </a:t>
            </a:r>
            <a:r>
              <a:rPr lang="en-IN" sz="2000" dirty="0" err="1" smtClean="0">
                <a:latin typeface="Times New Roman" panose="02020603050405020304" pitchFamily="18" charset="0"/>
                <a:cs typeface="Times New Roman" panose="02020603050405020304" pitchFamily="18" charset="0"/>
              </a:rPr>
              <a:t>Routledge</a:t>
            </a:r>
            <a:r>
              <a:rPr lang="en-IN" sz="2000" dirty="0" smtClean="0">
                <a:latin typeface="Times New Roman" panose="02020603050405020304" pitchFamily="18" charset="0"/>
                <a:cs typeface="Times New Roman" panose="02020603050405020304" pitchFamily="18" charset="0"/>
              </a:rPr>
              <a:t>.</a:t>
            </a:r>
          </a:p>
          <a:p>
            <a:pPr algn="just">
              <a:buNone/>
            </a:pPr>
            <a:r>
              <a:rPr lang="en-IN" sz="2000" dirty="0" smtClean="0">
                <a:latin typeface="Times New Roman" panose="02020603050405020304" pitchFamily="18" charset="0"/>
                <a:cs typeface="Times New Roman" panose="02020603050405020304" pitchFamily="18" charset="0"/>
              </a:rPr>
              <a:t>   </a:t>
            </a:r>
            <a:endParaRPr lang="en-IN"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v"/>
            </a:pPr>
            <a:r>
              <a:rPr lang="en-IN" sz="2000" dirty="0">
                <a:latin typeface="Times New Roman" panose="02020603050405020304" pitchFamily="18" charset="0"/>
                <a:cs typeface="Times New Roman" panose="02020603050405020304" pitchFamily="18" charset="0"/>
              </a:rPr>
              <a:t>Shuford Alexandra L. (2010). Feminist Epistemology and American Pragmatism: Dewey and Quine. A&amp;C </a:t>
            </a:r>
            <a:r>
              <a:rPr lang="en-IN" sz="2000" dirty="0" smtClean="0">
                <a:latin typeface="Times New Roman" panose="02020603050405020304" pitchFamily="18" charset="0"/>
                <a:cs typeface="Times New Roman" panose="02020603050405020304" pitchFamily="18" charset="0"/>
              </a:rPr>
              <a:t>Black.</a:t>
            </a:r>
            <a:endParaRPr lang="en-IN" sz="20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16" name="Title 1"/>
          <p:cNvSpPr>
            <a:spLocks noGrp="1"/>
          </p:cNvSpPr>
          <p:nvPr>
            <p:ph type="title"/>
          </p:nvPr>
        </p:nvSpPr>
        <p:spPr>
          <a:xfrm>
            <a:off x="677334" y="609600"/>
            <a:ext cx="8596668" cy="1320800"/>
          </a:xfrm>
        </p:spPr>
        <p:txBody>
          <a:bodyPr anchor="t">
            <a:normAutofit/>
          </a:bodyPr>
          <a:lstStyle/>
          <a:p>
            <a:r>
              <a:rPr lang="en-US" dirty="0">
                <a:latin typeface="Times New Roman" panose="02020603050405020304" pitchFamily="18" charset="0"/>
                <a:cs typeface="Times New Roman" panose="02020603050405020304" pitchFamily="18" charset="0"/>
              </a:rPr>
              <a:t>“a women’s advice is never to seek”</a:t>
            </a:r>
            <a:endParaRPr lang="en-IN" dirty="0">
              <a:latin typeface="Times New Roman" panose="02020603050405020304" pitchFamily="18" charset="0"/>
              <a:cs typeface="Times New Roman" panose="02020603050405020304" pitchFamily="18" charset="0"/>
            </a:endParaRPr>
          </a:p>
        </p:txBody>
      </p:sp>
      <p:sp>
        <p:nvSpPr>
          <p:cNvPr id="1048617" name="Content Placeholder 2"/>
          <p:cNvSpPr>
            <a:spLocks noGrp="1"/>
          </p:cNvSpPr>
          <p:nvPr>
            <p:ph idx="1"/>
          </p:nvPr>
        </p:nvSpPr>
        <p:spPr>
          <a:xfrm>
            <a:off x="677333" y="1617785"/>
            <a:ext cx="6010849" cy="5083461"/>
          </a:xfrm>
        </p:spPr>
        <p:txBody>
          <a:bodyPr>
            <a:normAutofit fontScale="87500"/>
          </a:bodyPr>
          <a:lstStyle/>
          <a:p>
            <a:pPr algn="just">
              <a:lnSpc>
                <a:spcPct val="90000"/>
              </a:lnSpc>
              <a:buFont typeface="Wingdings" panose="05000000000000000000" pitchFamily="2" charset="2"/>
              <a:buChar char="Ø"/>
            </a:pPr>
            <a:r>
              <a:rPr lang="en-US" sz="2500" dirty="0">
                <a:latin typeface="Times New Roman" panose="02020603050405020304" pitchFamily="18" charset="0"/>
                <a:cs typeface="Times New Roman" panose="02020603050405020304" pitchFamily="18" charset="0"/>
              </a:rPr>
              <a:t>The root of women's oppression is mainly </a:t>
            </a:r>
            <a:r>
              <a:rPr lang="en-US" sz="2500" b="1" dirty="0" smtClean="0">
                <a:latin typeface="Times New Roman" panose="02020603050405020304" pitchFamily="18" charset="0"/>
                <a:cs typeface="Times New Roman" panose="02020603050405020304" pitchFamily="18" charset="0"/>
              </a:rPr>
              <a:t>epistemological</a:t>
            </a:r>
            <a:r>
              <a:rPr lang="en-US" sz="2500" dirty="0" smtClean="0">
                <a:latin typeface="Times New Roman" panose="02020603050405020304" pitchFamily="18" charset="0"/>
                <a:cs typeface="Times New Roman" panose="02020603050405020304" pitchFamily="18" charset="0"/>
              </a:rPr>
              <a:t> one. </a:t>
            </a:r>
            <a:r>
              <a:rPr lang="en-US" sz="2500" dirty="0">
                <a:latin typeface="Times New Roman" panose="02020603050405020304" pitchFamily="18" charset="0"/>
                <a:cs typeface="Times New Roman" panose="02020603050405020304" pitchFamily="18" charset="0"/>
              </a:rPr>
              <a:t>Any social or political or economical inequalities are only the outer layer of the very problem of women’s </a:t>
            </a:r>
            <a:r>
              <a:rPr lang="en-US" sz="2500" dirty="0" smtClean="0">
                <a:latin typeface="Times New Roman" panose="02020603050405020304" pitchFamily="18" charset="0"/>
                <a:cs typeface="Times New Roman" panose="02020603050405020304" pitchFamily="18" charset="0"/>
              </a:rPr>
              <a:t>exploitation.</a:t>
            </a:r>
            <a:endParaRPr lang="en-US" sz="2500" dirty="0">
              <a:latin typeface="Times New Roman" panose="02020603050405020304" pitchFamily="18" charset="0"/>
              <a:cs typeface="Times New Roman" panose="02020603050405020304" pitchFamily="18" charset="0"/>
            </a:endParaRPr>
          </a:p>
          <a:p>
            <a:pPr algn="just">
              <a:lnSpc>
                <a:spcPct val="90000"/>
              </a:lnSpc>
              <a:buFont typeface="Wingdings" panose="05000000000000000000" pitchFamily="2" charset="2"/>
              <a:buChar char="Ø"/>
            </a:pPr>
            <a:r>
              <a:rPr lang="en-US" sz="2500" b="1" dirty="0">
                <a:latin typeface="Times New Roman" panose="02020603050405020304" pitchFamily="18" charset="0"/>
                <a:cs typeface="Times New Roman" panose="02020603050405020304" pitchFamily="18" charset="0"/>
              </a:rPr>
              <a:t>Epistemology</a:t>
            </a:r>
            <a:r>
              <a:rPr lang="en-US" sz="2500" dirty="0">
                <a:latin typeface="Times New Roman" panose="02020603050405020304" pitchFamily="18" charset="0"/>
                <a:cs typeface="Times New Roman" panose="02020603050405020304" pitchFamily="18" charset="0"/>
              </a:rPr>
              <a:t> is the philosophical study of the nature, origin and limits of human knowledge.</a:t>
            </a:r>
          </a:p>
          <a:p>
            <a:pPr algn="just">
              <a:lnSpc>
                <a:spcPct val="90000"/>
              </a:lnSpc>
              <a:buFont typeface="Wingdings" panose="05000000000000000000" pitchFamily="2" charset="2"/>
              <a:buChar char="Ø"/>
            </a:pPr>
            <a:r>
              <a:rPr lang="en-US" sz="2500" dirty="0">
                <a:latin typeface="Times New Roman" panose="02020603050405020304" pitchFamily="18" charset="0"/>
                <a:cs typeface="Times New Roman" panose="02020603050405020304" pitchFamily="18" charset="0"/>
              </a:rPr>
              <a:t>According to </a:t>
            </a:r>
            <a:r>
              <a:rPr lang="en-US" sz="2500" b="1" dirty="0">
                <a:latin typeface="Times New Roman" panose="02020603050405020304" pitchFamily="18" charset="0"/>
                <a:cs typeface="Times New Roman" panose="02020603050405020304" pitchFamily="18" charset="0"/>
              </a:rPr>
              <a:t>Canadian epistemologist Lorrain Code</a:t>
            </a:r>
            <a:r>
              <a:rPr lang="en-US" sz="2500" dirty="0">
                <a:latin typeface="Times New Roman" panose="02020603050405020304" pitchFamily="18" charset="0"/>
                <a:cs typeface="Times New Roman" panose="02020603050405020304" pitchFamily="18" charset="0"/>
              </a:rPr>
              <a:t> </a:t>
            </a:r>
            <a:r>
              <a:rPr lang="en-US" sz="2500" dirty="0" smtClean="0">
                <a:latin typeface="Times New Roman" panose="02020603050405020304" pitchFamily="18" charset="0"/>
                <a:cs typeface="Times New Roman" panose="02020603050405020304" pitchFamily="18" charset="0"/>
              </a:rPr>
              <a:t>“Epistemologies</a:t>
            </a:r>
            <a:r>
              <a:rPr lang="en-US" sz="2500" dirty="0">
                <a:latin typeface="Times New Roman" panose="02020603050405020304" pitchFamily="18" charset="0"/>
                <a:cs typeface="Times New Roman" panose="02020603050405020304" pitchFamily="18" charset="0"/>
              </a:rPr>
              <a:t>, in their trickle down effect in the every day </a:t>
            </a:r>
            <a:r>
              <a:rPr lang="en-US" sz="2500" dirty="0" smtClean="0">
                <a:latin typeface="Times New Roman" panose="02020603050405020304" pitchFamily="18" charset="0"/>
                <a:cs typeface="Times New Roman" panose="02020603050405020304" pitchFamily="18" charset="0"/>
              </a:rPr>
              <a:t>world, </a:t>
            </a:r>
            <a:r>
              <a:rPr lang="en-US" sz="2500" dirty="0">
                <a:latin typeface="Times New Roman" panose="02020603050405020304" pitchFamily="18" charset="0"/>
                <a:cs typeface="Times New Roman" panose="02020603050405020304" pitchFamily="18" charset="0"/>
              </a:rPr>
              <a:t>play a part in sustaining patriarchal and other hierarchical social structures” (1998:176</a:t>
            </a:r>
            <a:r>
              <a:rPr lang="en-US" sz="2500" dirty="0" smtClean="0">
                <a:latin typeface="Times New Roman" panose="02020603050405020304" pitchFamily="18" charset="0"/>
                <a:cs typeface="Times New Roman" panose="02020603050405020304" pitchFamily="18" charset="0"/>
              </a:rPr>
              <a:t>).</a:t>
            </a:r>
            <a:endParaRPr lang="en-US" sz="2500" dirty="0">
              <a:latin typeface="Times New Roman" panose="02020603050405020304" pitchFamily="18" charset="0"/>
              <a:cs typeface="Times New Roman" panose="02020603050405020304" pitchFamily="18" charset="0"/>
            </a:endParaRPr>
          </a:p>
          <a:p>
            <a:pPr algn="just">
              <a:lnSpc>
                <a:spcPct val="90000"/>
              </a:lnSpc>
              <a:buFont typeface="Wingdings" panose="05000000000000000000" pitchFamily="2" charset="2"/>
              <a:buChar char="Ø"/>
            </a:pPr>
            <a:r>
              <a:rPr lang="en-US" sz="2500" dirty="0">
                <a:latin typeface="Times New Roman" panose="02020603050405020304" pitchFamily="18" charset="0"/>
                <a:cs typeface="Times New Roman" panose="02020603050405020304" pitchFamily="18" charset="0"/>
              </a:rPr>
              <a:t>Even in practice of science and other authoritative knowledge making activities along with its methodologies, norms and ideals are very much </a:t>
            </a:r>
            <a:r>
              <a:rPr lang="en-US" sz="2500" b="1" dirty="0">
                <a:latin typeface="Times New Roman" panose="02020603050405020304" pitchFamily="18" charset="0"/>
                <a:cs typeface="Times New Roman" panose="02020603050405020304" pitchFamily="18" charset="0"/>
              </a:rPr>
              <a:t>androcentric in </a:t>
            </a:r>
            <a:r>
              <a:rPr lang="en-US" sz="2500" b="1" dirty="0" smtClean="0">
                <a:latin typeface="Times New Roman" panose="02020603050405020304" pitchFamily="18" charset="0"/>
                <a:cs typeface="Times New Roman" panose="02020603050405020304" pitchFamily="18" charset="0"/>
              </a:rPr>
              <a:t>nature.</a:t>
            </a:r>
            <a:endParaRPr lang="en-US" sz="2500" b="1" dirty="0">
              <a:latin typeface="Times New Roman" panose="02020603050405020304" pitchFamily="18" charset="0"/>
              <a:cs typeface="Times New Roman" panose="02020603050405020304" pitchFamily="18" charset="0"/>
            </a:endParaRPr>
          </a:p>
          <a:p>
            <a:pPr algn="just">
              <a:lnSpc>
                <a:spcPct val="90000"/>
              </a:lnSpc>
              <a:buFont typeface="Wingdings" panose="05000000000000000000" pitchFamily="2" charset="2"/>
              <a:buChar char="Ø"/>
            </a:pPr>
            <a:endParaRPr lang="en-US" sz="1500" dirty="0"/>
          </a:p>
          <a:p>
            <a:pPr algn="just">
              <a:lnSpc>
                <a:spcPct val="90000"/>
              </a:lnSpc>
              <a:buFont typeface="Wingdings" panose="05000000000000000000" pitchFamily="2" charset="2"/>
              <a:buChar char="Ø"/>
            </a:pPr>
            <a:endParaRPr lang="en-IN" sz="1500" dirty="0"/>
          </a:p>
        </p:txBody>
      </p:sp>
      <p:pic>
        <p:nvPicPr>
          <p:cNvPr id="2097152" name="Graphic 6"/>
          <p:cNvPicPr>
            <a:picLocks noChangeAspect="1"/>
          </p:cNvPicPr>
          <p:nvPr/>
        </p:nvPicPr>
        <p:blipFill>
          <a:blip r:embed="rId2"/>
          <a:srcRect/>
          <a:stretch>
            <a:fillRect/>
          </a:stretch>
        </p:blipFill>
        <p:spPr>
          <a:xfrm>
            <a:off x="6790602" y="2160590"/>
            <a:ext cx="2920854" cy="3145536"/>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8" name="Group 55"/>
          <p:cNvGrpSpPr>
            <a:grpSpLocks noGrp="1" noRot="1" noChangeAspect="1" noMove="1" noResize="1"/>
          </p:cNvGrpSpPr>
          <p:nvPr/>
        </p:nvGrpSpPr>
        <p:grpSpPr>
          <a:xfrm>
            <a:off x="0" y="-8467"/>
            <a:ext cx="12192000" cy="6866467"/>
            <a:chOff x="0" y="-8467"/>
            <a:chExt cx="12192000" cy="6866467"/>
          </a:xfrm>
        </p:grpSpPr>
        <p:cxnSp>
          <p:nvCxnSpPr>
            <p:cNvPr id="3145750" name="Straight Connector 56"/>
            <p:cNvCxnSpPr>
              <a:cxnSpLocks/>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45751" name="Straight Connector 57"/>
            <p:cNvCxnSpPr>
              <a:cxnSpLocks/>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4870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05"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06" name="Isosceles Triangle 60"/>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07"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08"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09"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10" name="Isosceles Triangle 64"/>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11" name="Isosceles Triangle 65"/>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2097155" name="Graphic 35"/>
          <p:cNvPicPr>
            <a:picLocks noChangeAspect="1"/>
          </p:cNvPicPr>
          <p:nvPr/>
        </p:nvPicPr>
        <p:blipFill rotWithShape="1">
          <a:blip r:embed="rId2"/>
          <a:srcRect l="15707" r="7184" b="-2"/>
          <a:stretch>
            <a:fillRect/>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1048712" name="Title 3"/>
          <p:cNvSpPr>
            <a:spLocks noGrp="1"/>
          </p:cNvSpPr>
          <p:nvPr>
            <p:ph type="title"/>
          </p:nvPr>
        </p:nvSpPr>
        <p:spPr>
          <a:xfrm>
            <a:off x="668867" y="1678666"/>
            <a:ext cx="4088190" cy="2369093"/>
          </a:xfrm>
        </p:spPr>
        <p:txBody>
          <a:bodyPr vert="horz" lIns="91440" tIns="45720" rIns="91440" bIns="45720" rtlCol="0" anchor="b">
            <a:normAutofit/>
          </a:bodyPr>
          <a:lstStyle/>
          <a:p>
            <a:pPr algn="r"/>
            <a:r>
              <a:rPr lang="en-US" sz="4800" dirty="0"/>
              <a:t>                  </a:t>
            </a:r>
            <a:r>
              <a:rPr lang="en-US" sz="6600" dirty="0">
                <a:latin typeface="Times New Roman" panose="02020603050405020304" pitchFamily="18" charset="0"/>
                <a:cs typeface="Times New Roman" panose="02020603050405020304" pitchFamily="18" charset="0"/>
              </a:rPr>
              <a:t>Thank You</a:t>
            </a:r>
          </a:p>
        </p:txBody>
      </p:sp>
      <p:cxnSp>
        <p:nvCxnSpPr>
          <p:cNvPr id="3145752" name="Straight Connector 67"/>
          <p:cNvCxnSpPr>
            <a:cxnSpLocks noGrp="1" noRot="1" noChangeAspect="1" noMove="1" noResize="1" noEditPoints="1" noAdjustHandles="1" noChangeArrowheads="1" noChangeShapeType="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45753" name="Straight Connector 69"/>
          <p:cNvCxnSpPr>
            <a:cxnSpLocks noGrp="1" noRot="1" noChangeAspect="1" noMove="1" noResize="1" noEditPoints="1" noAdjustHandles="1" noChangeArrowheads="1" noChangeShapeType="1"/>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48713" name="Rectangle 23"/>
          <p:cNvSpPr>
            <a:spLocks noGrp="1" noRot="1" noChangeAspect="1" noMove="1" noResize="1" noEditPoints="1" noAdjustHandles="1" noChangeArrowheads="1" noChangeShapeType="1" noTextEdit="1"/>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14" name="Rectangle 25"/>
          <p:cNvSpPr>
            <a:spLocks noGrp="1" noRot="1" noChangeAspect="1" noMove="1" noResize="1" noEditPoints="1" noAdjustHandles="1" noChangeArrowheads="1" noChangeShapeType="1" noTextEdit="1"/>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15" name="Isosceles Triangle 24"/>
          <p:cNvSpPr>
            <a:spLocks noGrp="1" noRot="1" noChangeAspect="1" noMove="1" noResize="1" noEditPoints="1" noAdjustHandles="1" noChangeArrowheads="1" noChangeShapeType="1" noTextEdit="1"/>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16" name="Rectangle 27"/>
          <p:cNvSpPr>
            <a:spLocks noGrp="1" noRot="1" noChangeAspect="1" noMove="1" noResize="1" noEditPoints="1" noAdjustHandles="1" noChangeArrowheads="1" noChangeShapeType="1" noTextEdit="1"/>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17" name="Rectangle 28"/>
          <p:cNvSpPr>
            <a:spLocks noGrp="1" noRot="1" noChangeAspect="1" noMove="1" noResize="1" noEditPoints="1" noAdjustHandles="1" noChangeArrowheads="1" noChangeShapeType="1" noTextEdit="1"/>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18" name="Rectangle 29"/>
          <p:cNvSpPr>
            <a:spLocks noGrp="1" noRot="1" noChangeAspect="1" noMove="1" noResize="1" noEditPoints="1" noAdjustHandles="1" noChangeArrowheads="1" noChangeShapeType="1" noTextEdit="1"/>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719" name="Isosceles Triangle 29"/>
          <p:cNvSpPr>
            <a:spLocks noGrp="1" noRot="1" noChangeAspect="1" noMove="1" noResize="1" noEditPoints="1" noAdjustHandles="1" noChangeArrowheads="1" noChangeShapeType="1" noTextEdit="1"/>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48712"/>
                                        </p:tgtEl>
                                        <p:attrNameLst>
                                          <p:attrName>style.visibility</p:attrName>
                                        </p:attrNameLst>
                                      </p:cBhvr>
                                      <p:to>
                                        <p:strVal val="visible"/>
                                      </p:to>
                                    </p:set>
                                    <p:animEffect transition="in" filter="fade">
                                      <p:cBhvr>
                                        <p:cTn id="7" dur="1000"/>
                                        <p:tgtEl>
                                          <p:spTgt spid="1048712"/>
                                        </p:tgtEl>
                                      </p:cBhvr>
                                    </p:animEffect>
                                    <p:anim calcmode="lin" valueType="num">
                                      <p:cBhvr>
                                        <p:cTn id="8" dur="1000" fill="hold"/>
                                        <p:tgtEl>
                                          <p:spTgt spid="1048712"/>
                                        </p:tgtEl>
                                        <p:attrNameLst>
                                          <p:attrName>ppt_x</p:attrName>
                                        </p:attrNameLst>
                                      </p:cBhvr>
                                      <p:tavLst>
                                        <p:tav tm="0">
                                          <p:val>
                                            <p:strVal val="#ppt_x"/>
                                          </p:val>
                                        </p:tav>
                                        <p:tav tm="100000">
                                          <p:val>
                                            <p:strVal val="#ppt_x"/>
                                          </p:val>
                                        </p:tav>
                                      </p:tavLst>
                                    </p:anim>
                                    <p:anim calcmode="lin" valueType="num">
                                      <p:cBhvr>
                                        <p:cTn id="9" dur="1000" fill="hold"/>
                                        <p:tgtEl>
                                          <p:spTgt spid="10487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8" name="Title 1"/>
          <p:cNvSpPr>
            <a:spLocks noGrp="1"/>
          </p:cNvSpPr>
          <p:nvPr>
            <p:ph type="title"/>
          </p:nvPr>
        </p:nvSpPr>
        <p:spPr>
          <a:xfrm>
            <a:off x="677334" y="609600"/>
            <a:ext cx="8596668" cy="781878"/>
          </a:xfrm>
        </p:spPr>
        <p:txBody>
          <a:bodyPr/>
          <a:lstStyle/>
          <a:p>
            <a:r>
              <a:rPr lang="en-IN" dirty="0">
                <a:latin typeface="Times New Roman" panose="02020603050405020304" pitchFamily="18" charset="0"/>
                <a:cs typeface="Times New Roman" panose="02020603050405020304" pitchFamily="18" charset="0"/>
              </a:rPr>
              <a:t>           Feminist Empiricism</a:t>
            </a:r>
          </a:p>
        </p:txBody>
      </p:sp>
      <p:sp>
        <p:nvSpPr>
          <p:cNvPr id="1048619" name="Content Placeholder 2"/>
          <p:cNvSpPr>
            <a:spLocks noGrp="1"/>
          </p:cNvSpPr>
          <p:nvPr>
            <p:ph idx="1"/>
          </p:nvPr>
        </p:nvSpPr>
        <p:spPr>
          <a:xfrm>
            <a:off x="677334" y="1524001"/>
            <a:ext cx="8596668" cy="4517362"/>
          </a:xfrm>
        </p:spPr>
        <p:txBody>
          <a:bodyPr>
            <a:normAutofit fontScale="95833"/>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Empiricism is a type of application which a feminist empiricist tends to do.</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It’s a process to gathering </a:t>
            </a:r>
            <a:r>
              <a:rPr lang="en-US" sz="2400" b="1" dirty="0">
                <a:latin typeface="Times New Roman" panose="02020603050405020304" pitchFamily="18" charset="0"/>
                <a:cs typeface="Times New Roman" panose="02020603050405020304" pitchFamily="18" charset="0"/>
              </a:rPr>
              <a:t>objective knowledge which is free from all of biases</a:t>
            </a:r>
            <a:r>
              <a:rPr lang="en-US" sz="2400"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empiricists challenge the scientific reality. For example- </a:t>
            </a:r>
            <a:r>
              <a:rPr lang="en-US" sz="2400" dirty="0" err="1">
                <a:latin typeface="Times New Roman" panose="02020603050405020304" pitchFamily="18" charset="0"/>
                <a:cs typeface="Times New Roman" panose="02020603050405020304" pitchFamily="18" charset="0"/>
              </a:rPr>
              <a:t>Clitoridectomy</a:t>
            </a:r>
            <a:r>
              <a:rPr lang="en-US" sz="2400" dirty="0">
                <a:latin typeface="Times New Roman" panose="02020603050405020304" pitchFamily="18" charset="0"/>
                <a:cs typeface="Times New Roman" panose="02020603050405020304" pitchFamily="18" charset="0"/>
              </a:rPr>
              <a:t> is a kind of operation that is done to cure certain illness like hysteria, nymphomania, lesbianism and excessive masturbation (Mayer's 2004:206) by detaching the clitoris from vagina.</a:t>
            </a:r>
          </a:p>
          <a:p>
            <a:pPr algn="just">
              <a:buFont typeface="Wingdings" panose="05000000000000000000" pitchFamily="2" charset="2"/>
              <a:buChar char="Ø"/>
            </a:pPr>
            <a:r>
              <a:rPr lang="en-US" sz="2400" dirty="0" smtClean="0">
                <a:latin typeface="Times New Roman" panose="02020603050405020304" pitchFamily="18" charset="0"/>
                <a:cs typeface="Times New Roman" panose="02020603050405020304" pitchFamily="18" charset="0"/>
              </a:rPr>
              <a:t>Feminist has challenged </a:t>
            </a:r>
            <a:r>
              <a:rPr lang="en-US" sz="2400" dirty="0">
                <a:latin typeface="Times New Roman" panose="02020603050405020304" pitchFamily="18" charset="0"/>
                <a:cs typeface="Times New Roman" panose="02020603050405020304" pitchFamily="18" charset="0"/>
              </a:rPr>
              <a:t>that </a:t>
            </a:r>
            <a:r>
              <a:rPr lang="en-US" sz="2400" dirty="0" smtClean="0">
                <a:latin typeface="Times New Roman" panose="02020603050405020304" pitchFamily="18" charset="0"/>
                <a:cs typeface="Times New Roman" panose="02020603050405020304" pitchFamily="18" charset="0"/>
              </a:rPr>
              <a:t>these operations are done </a:t>
            </a:r>
            <a:r>
              <a:rPr lang="en-US" sz="2400" dirty="0">
                <a:latin typeface="Times New Roman" panose="02020603050405020304" pitchFamily="18" charset="0"/>
                <a:cs typeface="Times New Roman" panose="02020603050405020304" pitchFamily="18" charset="0"/>
              </a:rPr>
              <a:t>on the </a:t>
            </a:r>
            <a:r>
              <a:rPr lang="en-US" sz="2400" dirty="0" smtClean="0">
                <a:latin typeface="Times New Roman" panose="02020603050405020304" pitchFamily="18" charset="0"/>
                <a:cs typeface="Times New Roman" panose="02020603050405020304" pitchFamily="18" charset="0"/>
              </a:rPr>
              <a:t>females </a:t>
            </a:r>
            <a:r>
              <a:rPr lang="en-US" sz="2400" dirty="0">
                <a:latin typeface="Times New Roman" panose="02020603050405020304" pitchFamily="18" charset="0"/>
                <a:cs typeface="Times New Roman" panose="02020603050405020304" pitchFamily="18" charset="0"/>
              </a:rPr>
              <a:t>but </a:t>
            </a:r>
            <a:r>
              <a:rPr lang="en-US" sz="2400" b="1" dirty="0" smtClean="0">
                <a:latin typeface="Times New Roman" panose="02020603050405020304" pitchFamily="18" charset="0"/>
                <a:cs typeface="Times New Roman" panose="02020603050405020304" pitchFamily="18" charset="0"/>
              </a:rPr>
              <a:t>then what are ways to </a:t>
            </a:r>
            <a:r>
              <a:rPr lang="en-US" sz="2400" b="1" dirty="0">
                <a:latin typeface="Times New Roman" panose="02020603050405020304" pitchFamily="18" charset="0"/>
                <a:cs typeface="Times New Roman" panose="02020603050405020304" pitchFamily="18" charset="0"/>
              </a:rPr>
              <a:t>cure </a:t>
            </a:r>
            <a:r>
              <a:rPr lang="en-US" sz="2400" b="1" dirty="0" smtClean="0">
                <a:latin typeface="Times New Roman" panose="02020603050405020304" pitchFamily="18" charset="0"/>
                <a:cs typeface="Times New Roman" panose="02020603050405020304" pitchFamily="18" charset="0"/>
              </a:rPr>
              <a:t>such </a:t>
            </a:r>
            <a:r>
              <a:rPr lang="en-US" sz="2400" b="1" dirty="0">
                <a:latin typeface="Times New Roman" panose="02020603050405020304" pitchFamily="18" charset="0"/>
                <a:cs typeface="Times New Roman" panose="02020603050405020304" pitchFamily="18" charset="0"/>
              </a:rPr>
              <a:t>illness in </a:t>
            </a:r>
            <a:r>
              <a:rPr lang="en-US" sz="2400" b="1" dirty="0" smtClean="0">
                <a:latin typeface="Times New Roman" panose="02020603050405020304" pitchFamily="18" charset="0"/>
                <a:cs typeface="Times New Roman" panose="02020603050405020304" pitchFamily="18" charset="0"/>
              </a:rPr>
              <a:t>men</a:t>
            </a:r>
            <a:r>
              <a:rPr lang="en-US" sz="2400" b="1"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8620" name="Rectangle 9"/>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21" name="Title 1"/>
          <p:cNvSpPr>
            <a:spLocks noGrp="1"/>
          </p:cNvSpPr>
          <p:nvPr>
            <p:ph type="title"/>
          </p:nvPr>
        </p:nvSpPr>
        <p:spPr>
          <a:xfrm>
            <a:off x="652481" y="1382486"/>
            <a:ext cx="3547581" cy="4093028"/>
          </a:xfrm>
        </p:spPr>
        <p:txBody>
          <a:bodyPr anchor="ctr">
            <a:normAutofit/>
          </a:bodyPr>
          <a:lstStyle/>
          <a:p>
            <a:r>
              <a:rPr lang="en-IN" sz="4400" b="1" dirty="0">
                <a:latin typeface="Times New Roman" panose="02020603050405020304" pitchFamily="18" charset="0"/>
                <a:cs typeface="Times New Roman" panose="02020603050405020304" pitchFamily="18" charset="0"/>
              </a:rPr>
              <a:t>             </a:t>
            </a:r>
            <a:r>
              <a:rPr lang="en-IN" sz="4400" b="1" dirty="0" smtClean="0">
                <a:latin typeface="Times New Roman" panose="02020603050405020304" pitchFamily="18" charset="0"/>
                <a:cs typeface="Times New Roman" panose="02020603050405020304" pitchFamily="18" charset="0"/>
              </a:rPr>
              <a:t>Remedies </a:t>
            </a:r>
            <a:endParaRPr lang="en-IN" sz="4400" b="1" dirty="0">
              <a:latin typeface="Times New Roman" panose="02020603050405020304" pitchFamily="18" charset="0"/>
              <a:cs typeface="Times New Roman" panose="02020603050405020304" pitchFamily="18" charset="0"/>
            </a:endParaRPr>
          </a:p>
        </p:txBody>
      </p:sp>
      <p:grpSp>
        <p:nvGrpSpPr>
          <p:cNvPr id="46" name="Group 11"/>
          <p:cNvGrpSpPr>
            <a:grpSpLocks noGrp="1" noRot="1" noChangeAspect="1" noMove="1" noResize="1"/>
          </p:cNvGrpSpPr>
          <p:nvPr/>
        </p:nvGrpSpPr>
        <p:grpSpPr>
          <a:xfrm>
            <a:off x="1329267" y="-8467"/>
            <a:ext cx="4766733" cy="6866467"/>
            <a:chOff x="7425267" y="-8467"/>
            <a:chExt cx="4766733" cy="6866467"/>
          </a:xfrm>
        </p:grpSpPr>
        <p:cxnSp>
          <p:nvCxnSpPr>
            <p:cNvPr id="3145734" name="Straight Connector 12"/>
            <p:cNvCxnSpPr>
              <a:cxnSpLocks/>
            </p:cNvCxnSpPr>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145735" name="Straight Connector 13"/>
            <p:cNvCxnSpPr>
              <a:cxnSpLocks/>
            </p:cNvCxnSpPr>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0486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24" name="Isosceles Triangle 1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28" name="Isosceles Triangle 2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48629" name="Rectangle 22"/>
          <p:cNvSpPr>
            <a:spLocks noGrp="1" noRot="1" noChangeAspect="1" noMove="1" noResize="1" noEditPoints="1" noAdjustHandles="1" noChangeArrowheads="1" noChangeShapeType="1" noTextEdit="1"/>
          </p:cNvSpPr>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194304" name="Content Placeholder 2"/>
          <p:cNvGraphicFramePr>
            <a:graphicFrameLocks noGrp="1"/>
          </p:cNvGraphicFramePr>
          <p:nvPr>
            <p:ph idx="1"/>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8630" name="Rectangle 9"/>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31" name="Title 1"/>
          <p:cNvSpPr>
            <a:spLocks noGrp="1"/>
          </p:cNvSpPr>
          <p:nvPr>
            <p:ph type="title"/>
          </p:nvPr>
        </p:nvSpPr>
        <p:spPr>
          <a:xfrm>
            <a:off x="378161" y="1369423"/>
            <a:ext cx="3867268" cy="4093028"/>
          </a:xfrm>
        </p:spPr>
        <p:txBody>
          <a:bodyPr anchor="ctr">
            <a:normAutofit/>
          </a:bodyPr>
          <a:lstStyle/>
          <a:p>
            <a:r>
              <a:rPr lang="en-IN" sz="4100" b="1" dirty="0">
                <a:latin typeface="Times New Roman" panose="02020603050405020304" pitchFamily="18" charset="0"/>
                <a:cs typeface="Times New Roman" panose="02020603050405020304" pitchFamily="18" charset="0"/>
              </a:rPr>
              <a:t>Reconstructing </a:t>
            </a:r>
            <a:r>
              <a:rPr lang="en-IN" sz="4100" b="1" dirty="0" smtClean="0">
                <a:latin typeface="Times New Roman" panose="02020603050405020304" pitchFamily="18" charset="0"/>
                <a:cs typeface="Times New Roman" panose="02020603050405020304" pitchFamily="18" charset="0"/>
              </a:rPr>
              <a:t>objectivity</a:t>
            </a:r>
            <a:endParaRPr lang="en-IN" sz="4100" b="1" dirty="0">
              <a:latin typeface="Times New Roman" panose="02020603050405020304" pitchFamily="18" charset="0"/>
              <a:cs typeface="Times New Roman" panose="02020603050405020304" pitchFamily="18" charset="0"/>
            </a:endParaRPr>
          </a:p>
        </p:txBody>
      </p:sp>
      <p:grpSp>
        <p:nvGrpSpPr>
          <p:cNvPr id="48" name="Group 11"/>
          <p:cNvGrpSpPr>
            <a:grpSpLocks noGrp="1" noRot="1" noChangeAspect="1" noMove="1" noResize="1"/>
          </p:cNvGrpSpPr>
          <p:nvPr/>
        </p:nvGrpSpPr>
        <p:grpSpPr>
          <a:xfrm>
            <a:off x="1329267" y="-8467"/>
            <a:ext cx="4766733" cy="6866467"/>
            <a:chOff x="7425267" y="-8467"/>
            <a:chExt cx="4766733" cy="6866467"/>
          </a:xfrm>
        </p:grpSpPr>
        <p:cxnSp>
          <p:nvCxnSpPr>
            <p:cNvPr id="3145736" name="Straight Connector 12"/>
            <p:cNvCxnSpPr>
              <a:cxnSpLocks/>
            </p:cNvCxnSpPr>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145737" name="Straight Connector 13"/>
            <p:cNvCxnSpPr>
              <a:cxnSpLocks/>
            </p:cNvCxnSpPr>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04863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3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34" name="Isosceles Triangle 1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3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3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3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38" name="Isosceles Triangle 2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48639" name="Rectangle 22"/>
          <p:cNvSpPr>
            <a:spLocks noGrp="1" noRot="1" noChangeAspect="1" noMove="1" noResize="1" noEditPoints="1" noAdjustHandles="1" noChangeArrowheads="1" noChangeShapeType="1" noTextEdit="1"/>
          </p:cNvSpPr>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194305" name="Content Placeholder 2"/>
          <p:cNvGraphicFramePr>
            <a:graphicFrameLocks noGrp="1"/>
          </p:cNvGraphicFramePr>
          <p:nvPr>
            <p:ph idx="1"/>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8640" name="Rectangle 9"/>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41" name="Title 1"/>
          <p:cNvSpPr>
            <a:spLocks noGrp="1"/>
          </p:cNvSpPr>
          <p:nvPr>
            <p:ph type="title"/>
          </p:nvPr>
        </p:nvSpPr>
        <p:spPr>
          <a:xfrm>
            <a:off x="652481" y="1382486"/>
            <a:ext cx="3547581" cy="4093028"/>
          </a:xfrm>
        </p:spPr>
        <p:txBody>
          <a:bodyPr anchor="ctr">
            <a:normAutofit/>
          </a:bodyPr>
          <a:lstStyle/>
          <a:p>
            <a:r>
              <a:rPr lang="en-IN" sz="4400" dirty="0"/>
              <a:t>           </a:t>
            </a:r>
            <a:r>
              <a:rPr lang="en-IN" sz="4400" b="1" dirty="0">
                <a:latin typeface="Times New Roman" panose="02020603050405020304" pitchFamily="18" charset="0"/>
                <a:cs typeface="Times New Roman" panose="02020603050405020304" pitchFamily="18" charset="0"/>
              </a:rPr>
              <a:t>Sandra Harding’s </a:t>
            </a:r>
            <a:r>
              <a:rPr lang="en-IN" sz="4400" b="1" dirty="0" smtClean="0">
                <a:latin typeface="Times New Roman" panose="02020603050405020304" pitchFamily="18" charset="0"/>
                <a:cs typeface="Times New Roman" panose="02020603050405020304" pitchFamily="18" charset="0"/>
              </a:rPr>
              <a:t>Propositions </a:t>
            </a:r>
            <a:endParaRPr lang="en-IN" sz="4400" b="1" dirty="0">
              <a:latin typeface="Times New Roman" panose="02020603050405020304" pitchFamily="18" charset="0"/>
              <a:cs typeface="Times New Roman" panose="02020603050405020304" pitchFamily="18" charset="0"/>
            </a:endParaRPr>
          </a:p>
        </p:txBody>
      </p:sp>
      <p:grpSp>
        <p:nvGrpSpPr>
          <p:cNvPr id="50" name="Group 11"/>
          <p:cNvGrpSpPr>
            <a:grpSpLocks noGrp="1" noRot="1" noChangeAspect="1" noMove="1" noResize="1"/>
          </p:cNvGrpSpPr>
          <p:nvPr/>
        </p:nvGrpSpPr>
        <p:grpSpPr>
          <a:xfrm>
            <a:off x="1329267" y="-8467"/>
            <a:ext cx="4766733" cy="6866467"/>
            <a:chOff x="7425267" y="-8467"/>
            <a:chExt cx="4766733" cy="6866467"/>
          </a:xfrm>
        </p:grpSpPr>
        <p:cxnSp>
          <p:nvCxnSpPr>
            <p:cNvPr id="3145738" name="Straight Connector 12"/>
            <p:cNvCxnSpPr>
              <a:cxnSpLocks/>
            </p:cNvCxnSpPr>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145739" name="Straight Connector 13"/>
            <p:cNvCxnSpPr>
              <a:cxnSpLocks/>
            </p:cNvCxnSpPr>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04864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4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44" name="Isosceles Triangle 1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4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4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4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48" name="Isosceles Triangle 2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48649" name="Rectangle 22"/>
          <p:cNvSpPr>
            <a:spLocks noGrp="1" noRot="1" noChangeAspect="1" noMove="1" noResize="1" noEditPoints="1" noAdjustHandles="1" noChangeArrowheads="1" noChangeShapeType="1" noTextEdit="1"/>
          </p:cNvSpPr>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194306" name="Content Placeholder 2"/>
          <p:cNvGraphicFramePr>
            <a:graphicFrameLocks noGrp="1"/>
          </p:cNvGraphicFramePr>
          <p:nvPr>
            <p:ph idx="1"/>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8650" name="Rectangle 9"/>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51" name="Title 1"/>
          <p:cNvSpPr>
            <a:spLocks noGrp="1"/>
          </p:cNvSpPr>
          <p:nvPr>
            <p:ph type="title"/>
          </p:nvPr>
        </p:nvSpPr>
        <p:spPr>
          <a:xfrm>
            <a:off x="1286933" y="609600"/>
            <a:ext cx="10197494" cy="1099457"/>
          </a:xfrm>
        </p:spPr>
        <p:txBody>
          <a:bodyPr>
            <a:normAutofit/>
          </a:bodyPr>
          <a:lstStyle/>
          <a:p>
            <a:r>
              <a:rPr lang="en-US" b="1" dirty="0">
                <a:latin typeface="Times New Roman" panose="02020603050405020304" pitchFamily="18" charset="0"/>
                <a:cs typeface="Times New Roman" panose="02020603050405020304" pitchFamily="18" charset="0"/>
              </a:rPr>
              <a:t>Counter arguments of </a:t>
            </a:r>
            <a:r>
              <a:rPr lang="en-US" b="1" dirty="0" smtClean="0">
                <a:latin typeface="Times New Roman" panose="02020603050405020304" pitchFamily="18" charset="0"/>
                <a:cs typeface="Times New Roman" panose="02020603050405020304" pitchFamily="18" charset="0"/>
              </a:rPr>
              <a:t>Sandra’s propositions</a:t>
            </a:r>
            <a:endParaRPr lang="en-IN" b="1" dirty="0">
              <a:latin typeface="Times New Roman" panose="02020603050405020304" pitchFamily="18" charset="0"/>
              <a:cs typeface="Times New Roman" panose="02020603050405020304" pitchFamily="18" charset="0"/>
            </a:endParaRPr>
          </a:p>
        </p:txBody>
      </p:sp>
      <p:sp>
        <p:nvSpPr>
          <p:cNvPr id="1048652" name="Isosceles Triangle 11"/>
          <p:cNvSpPr>
            <a:spLocks noGrp="1" noRot="1" noChangeAspect="1" noMove="1" noResize="1" noEditPoints="1" noAdjustHandles="1" noChangeArrowheads="1" noChangeShapeType="1" noTextEdit="1"/>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53" name="Isosceles Triangle 13"/>
          <p:cNvSpPr>
            <a:spLocks noGrp="1" noRot="1" noChangeAspect="1" noMove="1" noResize="1" noEditPoints="1" noAdjustHandles="1" noChangeArrowheads="1" noChangeShapeType="1" noTextEdit="1"/>
          </p:cNvSpPr>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4194307" name="Content Placeholder 2"/>
          <p:cNvGraphicFramePr>
            <a:graphicFrameLocks noGrp="1"/>
          </p:cNvGraphicFramePr>
          <p:nvPr>
            <p:ph idx="1"/>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8654" name="Rectangle 26"/>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655" name="Title 1"/>
          <p:cNvSpPr>
            <a:spLocks noGrp="1"/>
          </p:cNvSpPr>
          <p:nvPr>
            <p:ph type="title"/>
          </p:nvPr>
        </p:nvSpPr>
        <p:spPr>
          <a:xfrm>
            <a:off x="652481" y="1382486"/>
            <a:ext cx="3547581" cy="4093028"/>
          </a:xfrm>
        </p:spPr>
        <p:txBody>
          <a:bodyPr anchor="ctr">
            <a:normAutofit/>
          </a:bodyPr>
          <a:lstStyle/>
          <a:p>
            <a:r>
              <a:rPr lang="en-IN" sz="4400" dirty="0">
                <a:latin typeface="Times New Roman" panose="02020603050405020304" pitchFamily="18" charset="0"/>
                <a:cs typeface="Times New Roman" panose="02020603050405020304" pitchFamily="18" charset="0"/>
              </a:rPr>
              <a:t>Beyond Objectivity: Sceptics &amp; Post-Modernist</a:t>
            </a:r>
          </a:p>
        </p:txBody>
      </p:sp>
      <p:grpSp>
        <p:nvGrpSpPr>
          <p:cNvPr id="53" name="Group 28"/>
          <p:cNvGrpSpPr>
            <a:grpSpLocks noGrp="1" noRot="1" noChangeAspect="1" noMove="1" noResize="1"/>
          </p:cNvGrpSpPr>
          <p:nvPr/>
        </p:nvGrpSpPr>
        <p:grpSpPr>
          <a:xfrm>
            <a:off x="1329267" y="-8467"/>
            <a:ext cx="4766733" cy="6866467"/>
            <a:chOff x="7425267" y="-8467"/>
            <a:chExt cx="4766733" cy="6866467"/>
          </a:xfrm>
        </p:grpSpPr>
        <p:cxnSp>
          <p:nvCxnSpPr>
            <p:cNvPr id="3145740" name="Straight Connector 29"/>
            <p:cNvCxnSpPr>
              <a:cxnSpLocks/>
            </p:cNvCxnSpPr>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145741" name="Straight Connector 30"/>
            <p:cNvCxnSpPr>
              <a:cxnSpLocks/>
            </p:cNvCxnSpPr>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048656"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57"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58" name="Isosceles Triangle 3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59"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60"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61"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62" name="Isosceles Triangle 3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48663" name="Rectangle 39"/>
          <p:cNvSpPr>
            <a:spLocks noGrp="1" noRot="1" noChangeAspect="1" noMove="1" noResize="1" noEditPoints="1" noAdjustHandles="1" noChangeArrowheads="1" noChangeShapeType="1" noTextEdit="1"/>
          </p:cNvSpPr>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194308" name="Content Placeholder 2"/>
          <p:cNvGraphicFramePr>
            <a:graphicFrameLocks noGrp="1"/>
          </p:cNvGraphicFramePr>
          <p:nvPr>
            <p:ph idx="1"/>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145742" name="Straight Connector 42"/>
          <p:cNvCxnSpPr>
            <a:cxnSpLocks noGrp="1" noRot="1" noChangeAspect="1" noMove="1" noResize="1" noEditPoints="1" noAdjustHandles="1" noChangeArrowheads="1" noChangeShapeType="1"/>
          </p:cNvCxnSpPr>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1048664" name="Title 1"/>
          <p:cNvSpPr>
            <a:spLocks noGrp="1"/>
          </p:cNvSpPr>
          <p:nvPr>
            <p:ph type="title"/>
          </p:nvPr>
        </p:nvSpPr>
        <p:spPr>
          <a:xfrm>
            <a:off x="643467" y="816638"/>
            <a:ext cx="3367359" cy="5224724"/>
          </a:xfrm>
        </p:spPr>
        <p:txBody>
          <a:bodyPr anchor="ctr">
            <a:normAutofit/>
          </a:bodyPr>
          <a:lstStyle/>
          <a:p>
            <a:r>
              <a:rPr lang="en-US" dirty="0">
                <a:latin typeface="Times New Roman" panose="02020603050405020304" pitchFamily="18" charset="0"/>
                <a:cs typeface="Times New Roman" panose="02020603050405020304" pitchFamily="18" charset="0"/>
              </a:rPr>
              <a:t>Post Modernist View of objectivity</a:t>
            </a:r>
            <a:endParaRPr lang="en-IN" dirty="0">
              <a:latin typeface="Times New Roman" panose="02020603050405020304" pitchFamily="18" charset="0"/>
              <a:cs typeface="Times New Roman" panose="02020603050405020304" pitchFamily="18" charset="0"/>
            </a:endParaRPr>
          </a:p>
        </p:txBody>
      </p:sp>
      <p:sp>
        <p:nvSpPr>
          <p:cNvPr id="1048665" name="Content Placeholder 3"/>
          <p:cNvSpPr>
            <a:spLocks noGrp="1"/>
          </p:cNvSpPr>
          <p:nvPr>
            <p:ph idx="1"/>
          </p:nvPr>
        </p:nvSpPr>
        <p:spPr>
          <a:xfrm>
            <a:off x="4654294" y="522514"/>
            <a:ext cx="5129785" cy="5943600"/>
          </a:xfrm>
        </p:spPr>
        <p:txBody>
          <a:bodyPr anchor="ctr">
            <a:noAutofit/>
          </a:bodyPr>
          <a:lstStyle/>
          <a:p>
            <a:pPr algn="just">
              <a:lnSpc>
                <a:spcPct val="9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Objectivity as inclusive as possible is paralleled with the intellectual movement of Post- Modernism</a:t>
            </a:r>
          </a:p>
          <a:p>
            <a:pPr algn="just">
              <a:lnSpc>
                <a:spcPct val="9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Postmodernist thinker Haraway wrote an influential paper 'Situated Knowledges’</a:t>
            </a:r>
          </a:p>
          <a:p>
            <a:pPr algn="just">
              <a:lnSpc>
                <a:spcPct val="9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Haraway’s displays a difference between situated knowledge and Feminist critical Empiricism</a:t>
            </a:r>
          </a:p>
          <a:p>
            <a:pPr algn="just">
              <a:lnSpc>
                <a:spcPct val="9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According to Haraway </a:t>
            </a:r>
            <a:r>
              <a:rPr lang="en-US" sz="2000" b="1" i="1" dirty="0">
                <a:latin typeface="Times New Roman" panose="02020603050405020304" pitchFamily="18" charset="0"/>
                <a:cs typeface="Times New Roman" panose="02020603050405020304" pitchFamily="18" charset="0"/>
              </a:rPr>
              <a:t>'Situated Knowledges</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means - Partial, locatable ,critical knowledges sustaining the possibility of webs of connection called solidarity in politics and shared conversations in epistemology.     </a:t>
            </a:r>
          </a:p>
          <a:p>
            <a:pPr algn="just">
              <a:lnSpc>
                <a:spcPct val="9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Standpoint theory and situated knowledge both </a:t>
            </a:r>
            <a:r>
              <a:rPr lang="en-US" sz="2000" dirty="0" smtClean="0">
                <a:latin typeface="Times New Roman" panose="02020603050405020304" pitchFamily="18" charset="0"/>
                <a:cs typeface="Times New Roman" panose="02020603050405020304" pitchFamily="18" charset="0"/>
              </a:rPr>
              <a:t>support </a:t>
            </a:r>
            <a:r>
              <a:rPr lang="en-US" sz="2000" dirty="0">
                <a:latin typeface="Times New Roman" panose="02020603050405020304" pitchFamily="18" charset="0"/>
                <a:cs typeface="Times New Roman" panose="02020603050405020304" pitchFamily="18" charset="0"/>
              </a:rPr>
              <a:t>the notion of tracking subjective and perspectival nature of Knowledge claims.</a:t>
            </a:r>
            <a:endParaRPr lang="en-IN" sz="200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1383</Words>
  <Application>Microsoft Office PowerPoint</Application>
  <PresentationFormat>Custom</PresentationFormat>
  <Paragraphs>95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Facet</vt:lpstr>
      <vt:lpstr>The Hidden Cause of Women’s Oppression</vt:lpstr>
      <vt:lpstr>“a women’s advice is never to seek”</vt:lpstr>
      <vt:lpstr>           Feminist Empiricism</vt:lpstr>
      <vt:lpstr>             Remedies </vt:lpstr>
      <vt:lpstr>Reconstructing objectivity</vt:lpstr>
      <vt:lpstr>           Sandra Harding’s Propositions </vt:lpstr>
      <vt:lpstr>Counter arguments of Sandra’s propositions</vt:lpstr>
      <vt:lpstr>Beyond Objectivity: Sceptics &amp; Post-Modernist</vt:lpstr>
      <vt:lpstr>Post Modernist View of objectivity</vt:lpstr>
      <vt:lpstr>Sceptic view of Objectivity</vt:lpstr>
      <vt:lpstr>          Oppression through language</vt:lpstr>
      <vt:lpstr>The Great he/she battle</vt:lpstr>
      <vt:lpstr>Slide 13</vt:lpstr>
      <vt:lpstr> Further conundrum</vt:lpstr>
      <vt:lpstr>                       Criticisms</vt:lpstr>
      <vt:lpstr>                     Conclusion</vt:lpstr>
      <vt:lpstr>                        References </vt:lpstr>
      <vt:lpstr>                   References</vt:lpstr>
      <vt:lpstr>              Further Readings</vt:lpstr>
      <vt:lpstr>                  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Hidden Cause of Women’s Oppression</dc:title>
  <dc:creator>sayanti.murmu@gmail.com</dc:creator>
  <cp:lastModifiedBy>asmita</cp:lastModifiedBy>
  <cp:revision>12</cp:revision>
  <dcterms:created xsi:type="dcterms:W3CDTF">2020-04-02T06:53:06Z</dcterms:created>
  <dcterms:modified xsi:type="dcterms:W3CDTF">2020-04-11T19:11:49Z</dcterms:modified>
</cp:coreProperties>
</file>