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350" r:id="rId4"/>
    <p:sldId id="269" r:id="rId5"/>
    <p:sldId id="258" r:id="rId6"/>
    <p:sldId id="272" r:id="rId7"/>
    <p:sldId id="372" r:id="rId8"/>
    <p:sldId id="373" r:id="rId9"/>
    <p:sldId id="374" r:id="rId10"/>
    <p:sldId id="375" r:id="rId11"/>
    <p:sldId id="376" r:id="rId12"/>
    <p:sldId id="377" r:id="rId13"/>
    <p:sldId id="378" r:id="rId14"/>
    <p:sldId id="379" r:id="rId15"/>
    <p:sldId id="380" r:id="rId16"/>
    <p:sldId id="381" r:id="rId17"/>
    <p:sldId id="281" r:id="rId18"/>
    <p:sldId id="352" r:id="rId19"/>
    <p:sldId id="353" r:id="rId20"/>
    <p:sldId id="262" r:id="rId21"/>
    <p:sldId id="447" r:id="rId22"/>
    <p:sldId id="449" r:id="rId23"/>
    <p:sldId id="273" r:id="rId24"/>
    <p:sldId id="274" r:id="rId25"/>
    <p:sldId id="275" r:id="rId26"/>
    <p:sldId id="445" r:id="rId27"/>
    <p:sldId id="278" r:id="rId28"/>
    <p:sldId id="279" r:id="rId29"/>
    <p:sldId id="297" r:id="rId30"/>
    <p:sldId id="280" r:id="rId31"/>
    <p:sldId id="299" r:id="rId32"/>
    <p:sldId id="446" r:id="rId33"/>
    <p:sldId id="450" r:id="rId34"/>
    <p:sldId id="394" r:id="rId35"/>
    <p:sldId id="383" r:id="rId36"/>
    <p:sldId id="319" r:id="rId37"/>
    <p:sldId id="398" r:id="rId38"/>
    <p:sldId id="395" r:id="rId39"/>
    <p:sldId id="397" r:id="rId40"/>
    <p:sldId id="392" r:id="rId41"/>
    <p:sldId id="427" r:id="rId42"/>
    <p:sldId id="439" r:id="rId43"/>
    <p:sldId id="440" r:id="rId44"/>
    <p:sldId id="441" r:id="rId45"/>
    <p:sldId id="442" r:id="rId46"/>
    <p:sldId id="444" r:id="rId47"/>
    <p:sldId id="443" r:id="rId48"/>
    <p:sldId id="393" r:id="rId49"/>
    <p:sldId id="25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595" y="-6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eadermeter.org/"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ciencecard.org/"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ltmetric.com/interface/plos.html"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papercritic.com/"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purl.org/spar/cito/" TargetMode="External"/><Relationship Id="rId2" Type="http://schemas.openxmlformats.org/officeDocument/2006/relationships/hyperlink" Target="http://crowdometer.org/"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err="1">
                <a:solidFill>
                  <a:srgbClr val="7030A0"/>
                </a:solidFill>
              </a:rPr>
              <a:t>Scientometrics</a:t>
            </a:r>
            <a:r>
              <a:rPr lang="en-IN" b="1" dirty="0">
                <a:solidFill>
                  <a:srgbClr val="7030A0"/>
                </a:solidFill>
              </a:rPr>
              <a:t> and </a:t>
            </a:r>
            <a:r>
              <a:rPr lang="en-IN" b="1" dirty="0" err="1">
                <a:solidFill>
                  <a:srgbClr val="7030A0"/>
                </a:solidFill>
              </a:rPr>
              <a:t>Altmetrics</a:t>
            </a:r>
            <a:r>
              <a:rPr lang="en-IN" b="1" dirty="0">
                <a:solidFill>
                  <a:srgbClr val="7030A0"/>
                </a:solidFill>
              </a:rPr>
              <a:t>: Trends and Issues</a:t>
            </a:r>
            <a:endParaRPr lang="en-IN" dirty="0">
              <a:solidFill>
                <a:srgbClr val="7030A0"/>
              </a:solidFill>
            </a:endParaRPr>
          </a:p>
        </p:txBody>
      </p:sp>
      <p:sp>
        <p:nvSpPr>
          <p:cNvPr id="3" name="Subtitle 2"/>
          <p:cNvSpPr>
            <a:spLocks noGrp="1"/>
          </p:cNvSpPr>
          <p:nvPr>
            <p:ph type="subTitle" idx="1"/>
          </p:nvPr>
        </p:nvSpPr>
        <p:spPr/>
        <p:txBody>
          <a:bodyPr>
            <a:normAutofit fontScale="85000" lnSpcReduction="20000"/>
          </a:bodyPr>
          <a:lstStyle/>
          <a:p>
            <a:r>
              <a:rPr lang="en-US" b="1" dirty="0"/>
              <a:t>Dr. </a:t>
            </a:r>
            <a:r>
              <a:rPr lang="en-US" b="1" dirty="0" err="1"/>
              <a:t>Bidyarthi</a:t>
            </a:r>
            <a:r>
              <a:rPr lang="en-US" b="1" dirty="0"/>
              <a:t> Dutta</a:t>
            </a:r>
            <a:endParaRPr lang="en-IN" b="1" dirty="0"/>
          </a:p>
          <a:p>
            <a:r>
              <a:rPr lang="en-US" dirty="0"/>
              <a:t>Vidyasagar University</a:t>
            </a:r>
            <a:endParaRPr lang="en-IN" dirty="0"/>
          </a:p>
          <a:p>
            <a:r>
              <a:rPr lang="en-US" dirty="0"/>
              <a:t>Midnapore, West Bengal, India</a:t>
            </a:r>
            <a:endParaRPr lang="en-IN" dirty="0"/>
          </a:p>
          <a:p>
            <a:r>
              <a:rPr lang="en-IN" dirty="0"/>
              <a:t>Email: bduttavu@mail.vidyasagar.ac.in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dirty="0"/>
              <a:t>Different domains of informetrics: the umbrella term</a:t>
            </a:r>
          </a:p>
        </p:txBody>
      </p:sp>
      <p:sp>
        <p:nvSpPr>
          <p:cNvPr id="4" name="Content Placeholder 3"/>
          <p:cNvSpPr>
            <a:spLocks noGrp="1"/>
          </p:cNvSpPr>
          <p:nvPr>
            <p:ph idx="1"/>
          </p:nvPr>
        </p:nvSpPr>
        <p:spPr/>
        <p:txBody>
          <a:bodyPr>
            <a:normAutofit fontScale="92500" lnSpcReduction="20000"/>
          </a:bodyPr>
          <a:lstStyle/>
          <a:p>
            <a:r>
              <a:rPr lang="en-IN" dirty="0"/>
              <a:t>Scientometrics</a:t>
            </a:r>
          </a:p>
          <a:p>
            <a:r>
              <a:rPr lang="en-IN" dirty="0"/>
              <a:t>Bibliometrics</a:t>
            </a:r>
          </a:p>
          <a:p>
            <a:r>
              <a:rPr lang="en-IN" dirty="0" err="1"/>
              <a:t>Patentometrics</a:t>
            </a:r>
            <a:endParaRPr lang="en-IN" dirty="0"/>
          </a:p>
          <a:p>
            <a:r>
              <a:rPr lang="en-IN" dirty="0" err="1"/>
              <a:t>Blogometrics</a:t>
            </a:r>
            <a:endParaRPr lang="en-IN" dirty="0"/>
          </a:p>
          <a:p>
            <a:r>
              <a:rPr lang="en-IN" dirty="0"/>
              <a:t>News Metrics</a:t>
            </a:r>
          </a:p>
          <a:p>
            <a:r>
              <a:rPr lang="en-IN" dirty="0" err="1"/>
              <a:t>Webometrics</a:t>
            </a:r>
            <a:endParaRPr lang="en-IN" dirty="0"/>
          </a:p>
          <a:p>
            <a:r>
              <a:rPr lang="en-IN" dirty="0"/>
              <a:t>Cybermetrics</a:t>
            </a:r>
          </a:p>
          <a:p>
            <a:r>
              <a:rPr lang="en-IN" dirty="0"/>
              <a:t>Wikimetrics</a:t>
            </a:r>
          </a:p>
          <a:p>
            <a:r>
              <a:rPr lang="en-IN" dirty="0"/>
              <a:t>Open source metrics and so on…………………….</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Calibri" pitchFamily="34" charset="0"/>
                <a:cs typeface="Calibri" pitchFamily="34" charset="0"/>
              </a:rPr>
              <a:t>Bibliometrics</a:t>
            </a:r>
            <a:endParaRPr lang="en-US" sz="3200" dirty="0">
              <a:latin typeface="Calibri" pitchFamily="34" charset="0"/>
              <a:cs typeface="Calibri" pitchFamily="34" charset="0"/>
            </a:endParaRPr>
          </a:p>
        </p:txBody>
      </p:sp>
      <p:sp>
        <p:nvSpPr>
          <p:cNvPr id="3" name="Content Placeholder 2"/>
          <p:cNvSpPr>
            <a:spLocks noGrp="1"/>
          </p:cNvSpPr>
          <p:nvPr>
            <p:ph idx="1"/>
          </p:nvPr>
        </p:nvSpPr>
        <p:spPr/>
        <p:txBody>
          <a:bodyPr>
            <a:normAutofit lnSpcReduction="10000"/>
          </a:bodyPr>
          <a:lstStyle/>
          <a:p>
            <a:pPr marL="365760" indent="-283464" algn="just">
              <a:buNone/>
              <a:defRPr/>
            </a:pPr>
            <a:r>
              <a:rPr lang="en-US" sz="3300" dirty="0">
                <a:latin typeface="Times New Roman" pitchFamily="18" charset="0"/>
                <a:cs typeface="Times New Roman" pitchFamily="18" charset="0"/>
              </a:rPr>
              <a:t>	</a:t>
            </a:r>
            <a:r>
              <a:rPr lang="en-US" sz="3000" dirty="0">
                <a:latin typeface="Calibri" pitchFamily="34" charset="0"/>
                <a:cs typeface="Calibri" pitchFamily="34" charset="0"/>
              </a:rPr>
              <a:t>The term was coined by Pritchard in 1969. According to him, ‘”Bibliometrics means the application of mathematics and statistical method to books and other communication media”. Bibliometrics studies are mainly employed  to investigate the following areas.</a:t>
            </a:r>
          </a:p>
          <a:p>
            <a:pPr marL="365760" indent="-283464" algn="just">
              <a:buNone/>
              <a:defRPr/>
            </a:pPr>
            <a:endParaRPr lang="en-US" sz="3300" dirty="0">
              <a:latin typeface="Times New Roman" pitchFamily="18" charset="0"/>
              <a:cs typeface="Times New Roman" pitchFamily="18" charset="0"/>
            </a:endParaRPr>
          </a:p>
          <a:p>
            <a:pPr marL="365760" indent="-283464">
              <a:buFont typeface="Wingdings 2"/>
              <a:buChar char=""/>
              <a:defRPr/>
            </a:pPr>
            <a:r>
              <a:rPr lang="en-US" sz="2600" dirty="0">
                <a:latin typeface="Calibri" pitchFamily="34" charset="0"/>
                <a:cs typeface="Calibri" pitchFamily="34" charset="0"/>
              </a:rPr>
              <a:t>Scattering of articles</a:t>
            </a:r>
          </a:p>
          <a:p>
            <a:pPr marL="365760" indent="-283464">
              <a:buFont typeface="Wingdings 2"/>
              <a:buChar char=""/>
              <a:defRPr/>
            </a:pPr>
            <a:r>
              <a:rPr lang="en-US" sz="2600" dirty="0">
                <a:latin typeface="Calibri" pitchFamily="34" charset="0"/>
                <a:cs typeface="Calibri" pitchFamily="34" charset="0"/>
              </a:rPr>
              <a:t>Author productivity</a:t>
            </a:r>
          </a:p>
          <a:p>
            <a:pPr marL="365760" indent="-283464">
              <a:buFont typeface="Wingdings 2"/>
              <a:buChar char=""/>
              <a:defRPr/>
            </a:pPr>
            <a:r>
              <a:rPr lang="en-US" sz="2600" dirty="0">
                <a:latin typeface="Calibri" pitchFamily="34" charset="0"/>
                <a:cs typeface="Calibri" pitchFamily="34" charset="0"/>
              </a:rPr>
              <a:t>Citation analysis</a:t>
            </a:r>
          </a:p>
          <a:p>
            <a:pPr marL="365760" indent="-283464">
              <a:buFont typeface="Wingdings 2"/>
              <a:buChar char=""/>
              <a:defRPr/>
            </a:pPr>
            <a:r>
              <a:rPr lang="en-US" sz="2600" dirty="0">
                <a:latin typeface="Calibri" pitchFamily="34" charset="0"/>
                <a:cs typeface="Calibri" pitchFamily="34" charset="0"/>
              </a:rPr>
              <a:t>Measures of journal productivity</a:t>
            </a:r>
          </a:p>
          <a:p>
            <a:pPr marL="365760" indent="-283464">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b="1" dirty="0">
                <a:latin typeface="Calibri" pitchFamily="34" charset="0"/>
                <a:cs typeface="Calibri" pitchFamily="34" charset="0"/>
              </a:rPr>
              <a:t>Scientometrics…..</a:t>
            </a:r>
          </a:p>
        </p:txBody>
      </p:sp>
      <p:sp>
        <p:nvSpPr>
          <p:cNvPr id="3" name="Content Placeholder 2"/>
          <p:cNvSpPr>
            <a:spLocks noGrp="1"/>
          </p:cNvSpPr>
          <p:nvPr>
            <p:ph idx="1"/>
          </p:nvPr>
        </p:nvSpPr>
        <p:spPr>
          <a:xfrm>
            <a:off x="2819400" y="1447800"/>
            <a:ext cx="7639050" cy="5105400"/>
          </a:xfrm>
        </p:spPr>
        <p:txBody>
          <a:bodyPr>
            <a:normAutofit fontScale="92500" lnSpcReduction="10000"/>
          </a:bodyPr>
          <a:lstStyle/>
          <a:p>
            <a:pPr marL="365760" indent="-283464" algn="just">
              <a:buNone/>
              <a:defRPr/>
            </a:pPr>
            <a:r>
              <a:rPr lang="en-US" sz="2800" dirty="0">
                <a:latin typeface="Calibri" pitchFamily="34" charset="0"/>
                <a:cs typeface="Calibri" pitchFamily="34" charset="0"/>
              </a:rPr>
              <a:t>The term was coined in 1969 by Vassily V. Nalimov &amp; Z.M Mulchenko. </a:t>
            </a:r>
          </a:p>
          <a:p>
            <a:pPr marL="365760" indent="-283464" algn="just">
              <a:buNone/>
              <a:defRPr/>
            </a:pPr>
            <a:endParaRPr lang="en-US" sz="2800" dirty="0">
              <a:latin typeface="Calibri" pitchFamily="34" charset="0"/>
              <a:cs typeface="Calibri" pitchFamily="34" charset="0"/>
            </a:endParaRPr>
          </a:p>
          <a:p>
            <a:pPr marL="365760" indent="-283464" algn="just">
              <a:buNone/>
              <a:defRPr/>
            </a:pPr>
            <a:r>
              <a:rPr lang="en-US" sz="2800" dirty="0">
                <a:latin typeface="Calibri" pitchFamily="34" charset="0"/>
                <a:cs typeface="Calibri" pitchFamily="34" charset="0"/>
              </a:rPr>
              <a:t> According to Van Raan “Scientometrics is defined as the quantitative study of science and technology”. Scientometrics studies are mainly applied  for the following  topics.</a:t>
            </a:r>
          </a:p>
          <a:p>
            <a:pPr marL="365760" indent="-283464" algn="just">
              <a:buNone/>
              <a:defRPr/>
            </a:pPr>
            <a:endParaRPr lang="en-US" sz="2800" dirty="0">
              <a:latin typeface="Calibri" pitchFamily="34" charset="0"/>
              <a:cs typeface="Calibri" pitchFamily="34" charset="0"/>
            </a:endParaRPr>
          </a:p>
          <a:p>
            <a:pPr marL="365760" indent="-283464">
              <a:buFont typeface="Wingdings 2"/>
              <a:buChar char=""/>
              <a:defRPr/>
            </a:pPr>
            <a:r>
              <a:rPr lang="en-US" sz="2400" dirty="0">
                <a:latin typeface="Calibri" pitchFamily="34" charset="0"/>
                <a:cs typeface="Calibri" pitchFamily="34" charset="0"/>
              </a:rPr>
              <a:t> History of science</a:t>
            </a:r>
          </a:p>
          <a:p>
            <a:pPr marL="365760" indent="-283464">
              <a:buFont typeface="Wingdings 2"/>
              <a:buChar char=""/>
              <a:defRPr/>
            </a:pPr>
            <a:r>
              <a:rPr lang="en-US" sz="2400" dirty="0">
                <a:latin typeface="Calibri" pitchFamily="34" charset="0"/>
                <a:cs typeface="Calibri" pitchFamily="34" charset="0"/>
              </a:rPr>
              <a:t>Growth of Science and Scientific institutions</a:t>
            </a:r>
          </a:p>
          <a:p>
            <a:pPr marL="365760" indent="-283464">
              <a:buFont typeface="Wingdings 2"/>
              <a:buChar char=""/>
              <a:defRPr/>
            </a:pPr>
            <a:r>
              <a:rPr lang="en-US" sz="2400" dirty="0">
                <a:latin typeface="Calibri" pitchFamily="34" charset="0"/>
                <a:cs typeface="Calibri" pitchFamily="34" charset="0"/>
              </a:rPr>
              <a:t>Behavior of science and scientists</a:t>
            </a:r>
          </a:p>
          <a:p>
            <a:pPr marL="365760" indent="-283464">
              <a:buFont typeface="Wingdings 2"/>
              <a:buChar char=""/>
              <a:defRPr/>
            </a:pPr>
            <a:r>
              <a:rPr lang="en-US" sz="2400" dirty="0">
                <a:latin typeface="Calibri" pitchFamily="34" charset="0"/>
                <a:cs typeface="Calibri" pitchFamily="34" charset="0"/>
              </a:rPr>
              <a:t>Science policy and decision indicators</a:t>
            </a:r>
          </a:p>
          <a:p>
            <a:pPr marL="365760" indent="-283464">
              <a:buFont typeface="Wingdings 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100" y="1219200"/>
            <a:ext cx="7499350" cy="5638800"/>
          </a:xfrm>
        </p:spPr>
        <p:txBody>
          <a:bodyPr>
            <a:normAutofit fontScale="32500" lnSpcReduction="20000"/>
          </a:bodyPr>
          <a:lstStyle/>
          <a:p>
            <a:pPr marL="365760" indent="-283464" algn="just">
              <a:buNone/>
              <a:defRPr/>
            </a:pPr>
            <a:r>
              <a:rPr lang="en-US" dirty="0"/>
              <a:t> 	</a:t>
            </a:r>
            <a:r>
              <a:rPr lang="en-US" sz="7400" dirty="0" err="1">
                <a:latin typeface="Calibri" pitchFamily="34" charset="0"/>
                <a:cs typeface="Calibri" pitchFamily="34" charset="0"/>
              </a:rPr>
              <a:t>Almind</a:t>
            </a:r>
            <a:r>
              <a:rPr lang="en-US" sz="7400" dirty="0">
                <a:latin typeface="Calibri" pitchFamily="34" charset="0"/>
                <a:cs typeface="Calibri" pitchFamily="34" charset="0"/>
              </a:rPr>
              <a:t> and Ingwerson coined the term Webometrics. </a:t>
            </a:r>
          </a:p>
          <a:p>
            <a:pPr marL="365760" indent="-283464" algn="just">
              <a:buNone/>
              <a:defRPr/>
            </a:pPr>
            <a:endParaRPr lang="en-US" sz="7400" dirty="0">
              <a:latin typeface="Calibri" pitchFamily="34" charset="0"/>
              <a:cs typeface="Calibri" pitchFamily="34" charset="0"/>
            </a:endParaRPr>
          </a:p>
          <a:p>
            <a:pPr marL="365760" indent="-283464" algn="just">
              <a:buNone/>
              <a:defRPr/>
            </a:pPr>
            <a:r>
              <a:rPr lang="en-US" sz="7400" dirty="0">
                <a:latin typeface="Calibri" pitchFamily="34" charset="0"/>
                <a:cs typeface="Calibri" pitchFamily="34" charset="0"/>
              </a:rPr>
              <a:t>	According to Bjorneborn &amp; Ingwerson “Webometrics is defined as the study of quantitative aspects of construction and use of information resources, structures and technologies on the web drawing on bibliometrics and informetrics approaches”. There are four areas of webometrics research as follows.</a:t>
            </a:r>
          </a:p>
          <a:p>
            <a:pPr marL="365760" indent="-283464">
              <a:buNone/>
              <a:defRPr/>
            </a:pPr>
            <a:endParaRPr lang="en-US" sz="7400" dirty="0"/>
          </a:p>
          <a:p>
            <a:pPr marL="365760" indent="-283464">
              <a:buFont typeface="Wingdings 2"/>
              <a:buChar char=""/>
              <a:defRPr/>
            </a:pPr>
            <a:r>
              <a:rPr lang="en-US" sz="7400" dirty="0">
                <a:latin typeface="Calibri" pitchFamily="34" charset="0"/>
                <a:cs typeface="Calibri" pitchFamily="34" charset="0"/>
              </a:rPr>
              <a:t>Web page content analysis.</a:t>
            </a:r>
          </a:p>
          <a:p>
            <a:pPr marL="365760" indent="-283464">
              <a:buFont typeface="Wingdings 2"/>
              <a:buChar char=""/>
              <a:defRPr/>
            </a:pPr>
            <a:r>
              <a:rPr lang="en-US" sz="7400" dirty="0">
                <a:latin typeface="Calibri" pitchFamily="34" charset="0"/>
                <a:cs typeface="Calibri" pitchFamily="34" charset="0"/>
              </a:rPr>
              <a:t>Web link structure analysis.</a:t>
            </a:r>
          </a:p>
          <a:p>
            <a:pPr marL="365760" indent="-283464">
              <a:buFont typeface="Wingdings 2"/>
              <a:buChar char=""/>
              <a:defRPr/>
            </a:pPr>
            <a:r>
              <a:rPr lang="en-US" sz="7400" dirty="0">
                <a:latin typeface="Calibri" pitchFamily="34" charset="0"/>
                <a:cs typeface="Calibri" pitchFamily="34" charset="0"/>
              </a:rPr>
              <a:t>Web usage analysis (Including log files of users’ search &amp; browsing behavior).</a:t>
            </a:r>
          </a:p>
          <a:p>
            <a:pPr marL="365760" indent="-283464">
              <a:buFont typeface="Wingdings 2"/>
              <a:buChar char=""/>
              <a:defRPr/>
            </a:pPr>
            <a:r>
              <a:rPr lang="en-US" sz="7400" dirty="0">
                <a:latin typeface="Calibri" pitchFamily="34" charset="0"/>
                <a:cs typeface="Calibri" pitchFamily="34" charset="0"/>
              </a:rPr>
              <a:t>Web terminology analysis (Including search engine performance).</a:t>
            </a:r>
          </a:p>
          <a:p>
            <a:pPr marL="365760" indent="-283464">
              <a:buFont typeface="Wingdings 2"/>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228600"/>
            <a:ext cx="8229600" cy="457200"/>
          </a:xfrm>
        </p:spPr>
        <p:txBody>
          <a:bodyPr>
            <a:normAutofit fontScale="90000"/>
          </a:bodyPr>
          <a:lstStyle/>
          <a:p>
            <a:pPr>
              <a:defRPr/>
            </a:pPr>
            <a:r>
              <a:rPr lang="en-US" sz="3600" b="1" dirty="0">
                <a:latin typeface="Calibri" pitchFamily="34" charset="0"/>
                <a:cs typeface="Calibri" pitchFamily="34" charset="0"/>
              </a:rPr>
              <a:t>Relationship between Different Metrics</a:t>
            </a:r>
            <a:endParaRPr lang="en-US" dirty="0">
              <a:solidFill>
                <a:schemeClr val="tx2">
                  <a:satMod val="130000"/>
                </a:schemeClr>
              </a:solidFill>
            </a:endParaRPr>
          </a:p>
        </p:txBody>
      </p:sp>
      <p:sp>
        <p:nvSpPr>
          <p:cNvPr id="3" name="Content Placeholder 2"/>
          <p:cNvSpPr>
            <a:spLocks noGrp="1"/>
          </p:cNvSpPr>
          <p:nvPr>
            <p:ph idx="1"/>
          </p:nvPr>
        </p:nvSpPr>
        <p:spPr>
          <a:xfrm>
            <a:off x="2959100" y="914400"/>
            <a:ext cx="7499350" cy="5334000"/>
          </a:xfrm>
        </p:spPr>
        <p:txBody>
          <a:bodyPr>
            <a:normAutofit/>
          </a:bodyPr>
          <a:lstStyle/>
          <a:p>
            <a:pPr marL="365760" indent="-283464" algn="just">
              <a:buNone/>
              <a:defRPr/>
            </a:pPr>
            <a:r>
              <a:rPr lang="en-US" sz="2400" dirty="0">
                <a:effectLst>
                  <a:outerShdw blurRad="50000" dist="30000" dir="5400000" algn="tl" rotWithShape="0">
                    <a:srgbClr val="000000">
                      <a:alpha val="30000"/>
                    </a:srgbClr>
                  </a:outerShdw>
                </a:effectLst>
                <a:latin typeface="Calibri" pitchFamily="34" charset="0"/>
                <a:ea typeface="+mj-ea"/>
                <a:cs typeface="Calibri" pitchFamily="34" charset="0"/>
              </a:rPr>
              <a:t>		</a:t>
            </a:r>
            <a:r>
              <a:rPr lang="en-US" sz="2400" b="1" dirty="0">
                <a:effectLst>
                  <a:outerShdw blurRad="50000" dist="30000" dir="5400000" algn="tl" rotWithShape="0">
                    <a:srgbClr val="000000">
                      <a:alpha val="30000"/>
                    </a:srgbClr>
                  </a:outerShdw>
                </a:effectLst>
                <a:latin typeface="Calibri" pitchFamily="34" charset="0"/>
                <a:ea typeface="+mj-ea"/>
                <a:cs typeface="Calibri" pitchFamily="34" charset="0"/>
              </a:rPr>
              <a:t>Thelwall, Vaughan and Bjorneboren </a:t>
            </a:r>
            <a:r>
              <a:rPr lang="en-US" sz="2400" dirty="0">
                <a:latin typeface="Calibri" pitchFamily="34" charset="0"/>
                <a:ea typeface="+mj-ea"/>
                <a:cs typeface="Calibri" pitchFamily="34" charset="0"/>
              </a:rPr>
              <a:t>in 2005 attempted to explained relationship between different metrics through the following diagram. </a:t>
            </a:r>
          </a:p>
          <a:p>
            <a:pPr marL="365760" indent="-283464">
              <a:buNone/>
              <a:defRPr/>
            </a:pPr>
            <a:endParaRPr lang="en-US" dirty="0"/>
          </a:p>
        </p:txBody>
      </p:sp>
      <p:pic>
        <p:nvPicPr>
          <p:cNvPr id="21508" name="Picture 3"/>
          <p:cNvPicPr>
            <a:picLocks noChangeAspect="1" noChangeArrowheads="1"/>
          </p:cNvPicPr>
          <p:nvPr/>
        </p:nvPicPr>
        <p:blipFill>
          <a:blip r:embed="rId2"/>
          <a:srcRect/>
          <a:stretch>
            <a:fillRect/>
          </a:stretch>
        </p:blipFill>
        <p:spPr bwMode="auto">
          <a:xfrm>
            <a:off x="2667000" y="2438400"/>
            <a:ext cx="7772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59100" y="609600"/>
            <a:ext cx="7499350" cy="5638800"/>
          </a:xfrm>
        </p:spPr>
        <p:txBody>
          <a:bodyPr>
            <a:normAutofit fontScale="85000" lnSpcReduction="20000"/>
          </a:bodyPr>
          <a:lstStyle/>
          <a:p>
            <a:pPr marL="365760" indent="-283464" algn="just">
              <a:buFont typeface="Wingdings 2"/>
              <a:buChar char=""/>
              <a:defRPr/>
            </a:pPr>
            <a:r>
              <a:rPr lang="en-US" sz="3000" dirty="0">
                <a:latin typeface="Calibri" pitchFamily="34" charset="0"/>
                <a:cs typeface="Calibri" pitchFamily="34" charset="0"/>
              </a:rPr>
              <a:t>The field of informetrics embracing the overlapping filed of bibliometrics and scienctometrics.</a:t>
            </a:r>
          </a:p>
          <a:p>
            <a:pPr marL="365760" indent="-283464" algn="just">
              <a:buNone/>
              <a:defRPr/>
            </a:pPr>
            <a:endParaRPr lang="en-US" sz="3000" dirty="0">
              <a:latin typeface="Calibri" pitchFamily="34" charset="0"/>
              <a:cs typeface="Calibri" pitchFamily="34" charset="0"/>
            </a:endParaRPr>
          </a:p>
          <a:p>
            <a:pPr marL="365760" indent="-283464" algn="just">
              <a:buFont typeface="Wingdings 2"/>
              <a:buChar char=""/>
              <a:defRPr/>
            </a:pPr>
            <a:r>
              <a:rPr lang="en-US" sz="3000" dirty="0">
                <a:latin typeface="Calibri" pitchFamily="34" charset="0"/>
                <a:cs typeface="Calibri" pitchFamily="34" charset="0"/>
              </a:rPr>
              <a:t>Webometrics is seen as entirely encompassed by bibliometrics because web documents in their various forms such as text, multimedia are all recorded information stored on the web server.</a:t>
            </a:r>
          </a:p>
          <a:p>
            <a:pPr marL="365760" indent="-283464" algn="just">
              <a:buNone/>
              <a:defRPr/>
            </a:pPr>
            <a:endParaRPr lang="en-US" sz="3000" dirty="0">
              <a:latin typeface="Calibri" pitchFamily="34" charset="0"/>
              <a:cs typeface="Calibri" pitchFamily="34" charset="0"/>
            </a:endParaRPr>
          </a:p>
          <a:p>
            <a:pPr marL="365760" indent="-283464" algn="just">
              <a:buFont typeface="Wingdings 2"/>
              <a:buChar char=""/>
              <a:defRPr/>
            </a:pPr>
            <a:r>
              <a:rPr lang="en-US" sz="3000" dirty="0">
                <a:latin typeface="Calibri" pitchFamily="34" charset="0"/>
                <a:cs typeface="Calibri" pitchFamily="34" charset="0"/>
              </a:rPr>
              <a:t>Webometrics is partially covered by scientometrics because many scholarly activities today are web-based.</a:t>
            </a:r>
          </a:p>
          <a:p>
            <a:pPr marL="365760" indent="-283464" algn="just">
              <a:buNone/>
              <a:defRPr/>
            </a:pPr>
            <a:endParaRPr lang="en-US" sz="3000" dirty="0">
              <a:latin typeface="Calibri" pitchFamily="34" charset="0"/>
              <a:cs typeface="Calibri" pitchFamily="34" charset="0"/>
            </a:endParaRPr>
          </a:p>
          <a:p>
            <a:pPr marL="365760" indent="-283464" algn="just">
              <a:buFont typeface="Wingdings 2"/>
              <a:buChar char=""/>
              <a:defRPr/>
            </a:pPr>
            <a:r>
              <a:rPr lang="en-US" sz="3000" dirty="0">
                <a:latin typeface="Calibri" pitchFamily="34" charset="0"/>
                <a:cs typeface="Calibri" pitchFamily="34" charset="0"/>
              </a:rPr>
              <a:t>Cybermetrics completely covers webometrics but exceeds the boundaries of bibliometrics because some activities in the cyberspace are not normally recorded. </a:t>
            </a:r>
          </a:p>
          <a:p>
            <a:pPr marL="365760" indent="-283464">
              <a:buFont typeface="Wingdings 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9100" y="274638"/>
            <a:ext cx="7499350" cy="1554162"/>
          </a:xfrm>
        </p:spPr>
        <p:txBody>
          <a:bodyPr>
            <a:noAutofit/>
          </a:bodyPr>
          <a:lstStyle/>
          <a:p>
            <a:pPr algn="just">
              <a:defRPr/>
            </a:pPr>
            <a:r>
              <a:rPr lang="en-US" sz="2800" b="1" dirty="0">
                <a:latin typeface="Calibri" pitchFamily="34" charset="0"/>
                <a:cs typeface="Calibri" pitchFamily="34" charset="0"/>
              </a:rPr>
              <a:t>Ravichandra Rao I.K. </a:t>
            </a:r>
            <a:r>
              <a:rPr lang="en-US" sz="2800" dirty="0">
                <a:latin typeface="Calibri" pitchFamily="34" charset="0"/>
                <a:cs typeface="Calibri" pitchFamily="34" charset="0"/>
              </a:rPr>
              <a:t>stated that the research areas of following topics are called as </a:t>
            </a:r>
            <a:r>
              <a:rPr lang="en-US" sz="2800" dirty="0" err="1">
                <a:latin typeface="Calibri" pitchFamily="34" charset="0"/>
                <a:cs typeface="Calibri" pitchFamily="34" charset="0"/>
              </a:rPr>
              <a:t>librametry</a:t>
            </a:r>
            <a:r>
              <a:rPr lang="en-US" sz="2800" dirty="0">
                <a:latin typeface="Calibri" pitchFamily="34" charset="0"/>
                <a:cs typeface="Calibri" pitchFamily="34" charset="0"/>
              </a:rPr>
              <a:t>, or as scientometrics or as bibliometrics or as infometrics:</a:t>
            </a:r>
          </a:p>
        </p:txBody>
      </p:sp>
      <p:sp>
        <p:nvSpPr>
          <p:cNvPr id="5" name="Subtitle 4"/>
          <p:cNvSpPr>
            <a:spLocks noGrp="1"/>
          </p:cNvSpPr>
          <p:nvPr>
            <p:ph idx="1"/>
          </p:nvPr>
        </p:nvSpPr>
        <p:spPr/>
        <p:txBody>
          <a:bodyPr>
            <a:normAutofit fontScale="85000" lnSpcReduction="20000"/>
          </a:bodyPr>
          <a:lstStyle/>
          <a:p>
            <a:pPr marL="640080" lvl="1" indent="-237744">
              <a:buNone/>
              <a:defRPr/>
            </a:pPr>
            <a:endParaRPr lang="en-US" dirty="0"/>
          </a:p>
          <a:p>
            <a:pPr marL="640080" lvl="1" indent="-237744">
              <a:buNone/>
              <a:defRPr/>
            </a:pPr>
            <a:endParaRPr lang="en-US" sz="2900" dirty="0"/>
          </a:p>
          <a:p>
            <a:pPr marL="365760" indent="-283464">
              <a:buFont typeface="Wingdings" pitchFamily="2" charset="2"/>
              <a:buChar char="Ø"/>
              <a:defRPr/>
            </a:pPr>
            <a:r>
              <a:rPr lang="en-US" sz="2300" dirty="0">
                <a:latin typeface="Calibri" pitchFamily="34" charset="0"/>
                <a:cs typeface="Calibri" pitchFamily="34" charset="0"/>
              </a:rPr>
              <a:t>Quantitative aspects of library and information science, especially use and user studies. </a:t>
            </a:r>
          </a:p>
          <a:p>
            <a:pPr marL="365760" indent="-283464">
              <a:buFont typeface="Wingdings" pitchFamily="2" charset="2"/>
              <a:buChar char="Ø"/>
              <a:defRPr/>
            </a:pPr>
            <a:r>
              <a:rPr lang="en-US" sz="2300" dirty="0">
                <a:latin typeface="Calibri" pitchFamily="34" charset="0"/>
                <a:cs typeface="Calibri" pitchFamily="34" charset="0"/>
              </a:rPr>
              <a:t> Quantitative studies related to book usage, acquisition, age distribution of documents etc. </a:t>
            </a:r>
          </a:p>
          <a:p>
            <a:pPr marL="365760" indent="-283464">
              <a:buFont typeface="Wingdings" pitchFamily="2" charset="2"/>
              <a:buChar char="Ø"/>
              <a:defRPr/>
            </a:pPr>
            <a:r>
              <a:rPr lang="en-US" sz="2300" dirty="0">
                <a:latin typeface="Calibri" pitchFamily="34" charset="0"/>
                <a:cs typeface="Calibri" pitchFamily="34" charset="0"/>
              </a:rPr>
              <a:t> Circulation studies. </a:t>
            </a:r>
          </a:p>
          <a:p>
            <a:pPr marL="365760" indent="-283464">
              <a:buFont typeface="Wingdings" pitchFamily="2" charset="2"/>
              <a:buChar char="Ø"/>
              <a:defRPr/>
            </a:pPr>
            <a:r>
              <a:rPr lang="en-US" sz="2300" dirty="0">
                <a:latin typeface="Calibri" pitchFamily="34" charset="0"/>
                <a:cs typeface="Calibri" pitchFamily="34" charset="0"/>
              </a:rPr>
              <a:t> Citation studies / analyses (impact factors and other measures) </a:t>
            </a:r>
          </a:p>
          <a:p>
            <a:pPr marL="365760" indent="-283464">
              <a:buFont typeface="Wingdings" pitchFamily="2" charset="2"/>
              <a:buChar char="Ø"/>
              <a:defRPr/>
            </a:pPr>
            <a:r>
              <a:rPr lang="en-US" sz="2300" dirty="0">
                <a:latin typeface="Calibri" pitchFamily="34" charset="0"/>
                <a:cs typeface="Calibri" pitchFamily="34" charset="0"/>
              </a:rPr>
              <a:t> Journal productivity (by coverage, by use, by citation, etc.) </a:t>
            </a:r>
          </a:p>
          <a:p>
            <a:pPr marL="365760" indent="-283464">
              <a:buFont typeface="Wingdings" pitchFamily="2" charset="2"/>
              <a:buChar char="Ø"/>
              <a:defRPr/>
            </a:pPr>
            <a:r>
              <a:rPr lang="en-US" sz="2300" dirty="0">
                <a:latin typeface="Calibri" pitchFamily="34" charset="0"/>
                <a:cs typeface="Calibri" pitchFamily="34" charset="0"/>
              </a:rPr>
              <a:t>  Author productivity. </a:t>
            </a:r>
          </a:p>
          <a:p>
            <a:pPr marL="365760" indent="-283464">
              <a:buFont typeface="Wingdings" pitchFamily="2" charset="2"/>
              <a:buChar char="Ø"/>
              <a:defRPr/>
            </a:pPr>
            <a:r>
              <a:rPr lang="en-US" sz="2300" dirty="0">
                <a:latin typeface="Calibri" pitchFamily="34" charset="0"/>
                <a:cs typeface="Calibri" pitchFamily="34" charset="0"/>
              </a:rPr>
              <a:t> Obsolescence and growth studies. </a:t>
            </a:r>
          </a:p>
          <a:p>
            <a:pPr marL="365760" indent="-283464">
              <a:buFont typeface="Wingdings" pitchFamily="2" charset="2"/>
              <a:buChar char="Ø"/>
              <a:defRPr/>
            </a:pPr>
            <a:r>
              <a:rPr lang="en-US" sz="2300" dirty="0">
                <a:latin typeface="Calibri" pitchFamily="34" charset="0"/>
                <a:cs typeface="Calibri" pitchFamily="34" charset="0"/>
              </a:rPr>
              <a:t> Quantitative analysis of science (- science indicators, country-wise, language-wise, subject-wise etc.). </a:t>
            </a:r>
          </a:p>
          <a:p>
            <a:pPr marL="365760" indent="-283464">
              <a:buFont typeface="Wingdings" pitchFamily="2" charset="2"/>
              <a:buChar char="Ø"/>
              <a:defRPr/>
            </a:pPr>
            <a:r>
              <a:rPr lang="en-US" sz="2300" dirty="0">
                <a:latin typeface="Calibri" pitchFamily="34" charset="0"/>
                <a:cs typeface="Calibri" pitchFamily="34" charset="0"/>
              </a:rPr>
              <a:t>  Identifying relations among various disciplines </a:t>
            </a:r>
          </a:p>
          <a:p>
            <a:pPr marL="365760" indent="-283464">
              <a:buFont typeface="Wingdings" pitchFamily="2" charset="2"/>
              <a:buChar char="Ø"/>
              <a:defRPr/>
            </a:pPr>
            <a:r>
              <a:rPr lang="en-US" sz="2300" dirty="0">
                <a:latin typeface="Calibri" pitchFamily="34" charset="0"/>
                <a:cs typeface="Calibri" pitchFamily="34" charset="0"/>
              </a:rPr>
              <a:t> Structure of subjects / disciplines </a:t>
            </a:r>
          </a:p>
          <a:p>
            <a:pPr marL="365760" indent="-283464">
              <a:buFont typeface="Wingdings" pitchFamily="2" charset="2"/>
              <a:buChar char="Ø"/>
              <a:defRPr/>
            </a:pPr>
            <a:r>
              <a:rPr lang="en-US" sz="2300" dirty="0">
                <a:latin typeface="Calibri" pitchFamily="34" charset="0"/>
                <a:cs typeface="Calibri" pitchFamily="34" charset="0"/>
              </a:rPr>
              <a:t> Evaluation of scientific research (by institutions, by individuals, by countries)</a:t>
            </a:r>
          </a:p>
          <a:p>
            <a:pPr marL="365760" indent="-283464">
              <a:buFont typeface="Wingdings 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4034" y="285728"/>
            <a:ext cx="8229600" cy="1143000"/>
          </a:xfrm>
        </p:spPr>
        <p:txBody>
          <a:bodyPr/>
          <a:lstStyle/>
          <a:p>
            <a:pPr algn="ctr"/>
            <a:r>
              <a:rPr lang="en-US" dirty="0"/>
              <a:t>Bibliometric Approach</a:t>
            </a:r>
            <a:endParaRPr lang="en-IN" dirty="0"/>
          </a:p>
        </p:txBody>
      </p:sp>
      <p:sp>
        <p:nvSpPr>
          <p:cNvPr id="6" name="Content Placeholder 5"/>
          <p:cNvSpPr>
            <a:spLocks noGrp="1"/>
          </p:cNvSpPr>
          <p:nvPr>
            <p:ph idx="1"/>
          </p:nvPr>
        </p:nvSpPr>
        <p:spPr>
          <a:xfrm>
            <a:off x="1666844" y="1571612"/>
            <a:ext cx="8858312" cy="4752988"/>
          </a:xfrm>
        </p:spPr>
        <p:txBody>
          <a:bodyPr>
            <a:noAutofit/>
          </a:bodyPr>
          <a:lstStyle/>
          <a:p>
            <a:r>
              <a:rPr lang="en-US" sz="3600" dirty="0"/>
              <a:t>Concept of metrics was originated from here</a:t>
            </a:r>
          </a:p>
          <a:p>
            <a:r>
              <a:rPr lang="en-US" sz="3600" dirty="0"/>
              <a:t>S.C. Bradford &amp; A.J. Lotka are known as Fathers of Bibliometric Approach</a:t>
            </a:r>
          </a:p>
          <a:p>
            <a:r>
              <a:rPr lang="en-US" sz="3600" dirty="0"/>
              <a:t>Derek De </a:t>
            </a:r>
            <a:r>
              <a:rPr lang="en-US" sz="3600" dirty="0" err="1"/>
              <a:t>Solla</a:t>
            </a:r>
            <a:r>
              <a:rPr lang="en-US" sz="3600" dirty="0"/>
              <a:t> Price generalized different bibliometric laws</a:t>
            </a:r>
          </a:p>
          <a:p>
            <a:r>
              <a:rPr lang="en-US" sz="3600" dirty="0"/>
              <a:t> Eugene Garfield showed the applications of bibliometric laws</a:t>
            </a:r>
            <a:endParaRPr lang="en-IN"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142852"/>
            <a:ext cx="8229600" cy="1143000"/>
          </a:xfrm>
        </p:spPr>
        <p:txBody>
          <a:bodyPr/>
          <a:lstStyle/>
          <a:p>
            <a:r>
              <a:rPr lang="en-US" dirty="0"/>
              <a:t>Derek de </a:t>
            </a:r>
            <a:r>
              <a:rPr lang="en-US" dirty="0" err="1"/>
              <a:t>Solla</a:t>
            </a:r>
            <a:r>
              <a:rPr lang="en-US" dirty="0"/>
              <a:t> Price (1922-83)</a:t>
            </a:r>
            <a:endParaRPr lang="en-IN" dirty="0"/>
          </a:p>
        </p:txBody>
      </p:sp>
      <p:pic>
        <p:nvPicPr>
          <p:cNvPr id="5" name="Content Placeholder 4" descr="https://www.math.nyu.edu/~crorres/Archimedes/Sphere/DerekPrice.jpg"/>
          <p:cNvPicPr>
            <a:picLocks noGrp="1"/>
          </p:cNvPicPr>
          <p:nvPr>
            <p:ph sz="half" idx="1"/>
          </p:nvPr>
        </p:nvPicPr>
        <p:blipFill>
          <a:blip r:embed="rId2"/>
          <a:srcRect/>
          <a:stretch>
            <a:fillRect/>
          </a:stretch>
        </p:blipFill>
        <p:spPr bwMode="auto">
          <a:xfrm>
            <a:off x="1738282" y="1357298"/>
            <a:ext cx="4214842" cy="5286412"/>
          </a:xfrm>
          <a:prstGeom prst="rect">
            <a:avLst/>
          </a:prstGeom>
          <a:noFill/>
          <a:ln w="9525">
            <a:noFill/>
            <a:miter lim="800000"/>
            <a:headEnd/>
            <a:tailEnd/>
          </a:ln>
        </p:spPr>
      </p:pic>
      <p:sp>
        <p:nvSpPr>
          <p:cNvPr id="4" name="Content Placeholder 3"/>
          <p:cNvSpPr>
            <a:spLocks noGrp="1"/>
          </p:cNvSpPr>
          <p:nvPr>
            <p:ph sz="half" idx="2"/>
          </p:nvPr>
        </p:nvSpPr>
        <p:spPr>
          <a:xfrm>
            <a:off x="5953124" y="1357298"/>
            <a:ext cx="4714876" cy="5286412"/>
          </a:xfrm>
        </p:spPr>
        <p:txBody>
          <a:bodyPr/>
          <a:lstStyle/>
          <a:p>
            <a:pPr>
              <a:buFont typeface="Arial" pitchFamily="34" charset="0"/>
              <a:buChar char="•"/>
            </a:pPr>
            <a:r>
              <a:rPr lang="en-US" sz="3600" dirty="0"/>
              <a:t>Was a physicist and historian of science</a:t>
            </a:r>
          </a:p>
          <a:p>
            <a:pPr>
              <a:buFont typeface="Arial" pitchFamily="34" charset="0"/>
              <a:buChar char="•"/>
            </a:pPr>
            <a:r>
              <a:rPr lang="en-US" sz="3600" dirty="0"/>
              <a:t>He estimated the number of the scholarly periodical titles being published by the end of 20</a:t>
            </a:r>
            <a:r>
              <a:rPr lang="en-US" sz="3600" baseline="30000" dirty="0"/>
              <a:t>th</a:t>
            </a:r>
            <a:r>
              <a:rPr lang="en-US" sz="3600" dirty="0"/>
              <a:t> century would exceed one million</a:t>
            </a:r>
          </a:p>
          <a:p>
            <a:pPr>
              <a:buNone/>
            </a:pP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3"/>
          <p:cNvSpPr>
            <a:spLocks noGrp="1"/>
          </p:cNvSpPr>
          <p:nvPr>
            <p:ph sz="half" idx="2"/>
          </p:nvPr>
        </p:nvSpPr>
        <p:spPr/>
        <p:txBody>
          <a:bodyPr>
            <a:normAutofit/>
          </a:bodyPr>
          <a:lstStyle/>
          <a:p>
            <a:r>
              <a:rPr lang="en-IN" sz="4800" dirty="0"/>
              <a:t>Little Science, Big Science and Beyond.........</a:t>
            </a:r>
          </a:p>
        </p:txBody>
      </p:sp>
      <p:pic>
        <p:nvPicPr>
          <p:cNvPr id="5" name="Content Placeholder 4" descr="DerekdeSollaPrice"/>
          <p:cNvPicPr>
            <a:picLocks noGrp="1"/>
          </p:cNvPicPr>
          <p:nvPr>
            <p:ph sz="half" idx="1"/>
          </p:nvPr>
        </p:nvPicPr>
        <p:blipFill>
          <a:blip r:embed="rId2"/>
          <a:srcRect/>
          <a:stretch>
            <a:fillRect/>
          </a:stretch>
        </p:blipFill>
        <p:spPr bwMode="auto">
          <a:xfrm>
            <a:off x="1524000" y="1928802"/>
            <a:ext cx="4572000" cy="4929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LIS…………</a:t>
            </a:r>
            <a:endParaRPr lang="en-IN" dirty="0"/>
          </a:p>
        </p:txBody>
      </p:sp>
      <p:sp>
        <p:nvSpPr>
          <p:cNvPr id="3" name="Content Placeholder 2"/>
          <p:cNvSpPr>
            <a:spLocks noGrp="1"/>
          </p:cNvSpPr>
          <p:nvPr>
            <p:ph idx="1"/>
          </p:nvPr>
        </p:nvSpPr>
        <p:spPr/>
        <p:txBody>
          <a:bodyPr>
            <a:normAutofit lnSpcReduction="10000"/>
          </a:bodyPr>
          <a:lstStyle/>
          <a:p>
            <a:r>
              <a:rPr lang="en-US" sz="5400" dirty="0">
                <a:solidFill>
                  <a:schemeClr val="tx1">
                    <a:lumMod val="65000"/>
                    <a:lumOff val="35000"/>
                  </a:schemeClr>
                </a:solidFill>
              </a:rPr>
              <a:t>Librametrics</a:t>
            </a:r>
          </a:p>
          <a:p>
            <a:r>
              <a:rPr lang="en-US" sz="5400" dirty="0">
                <a:solidFill>
                  <a:schemeClr val="tx1">
                    <a:lumMod val="65000"/>
                    <a:lumOff val="35000"/>
                  </a:schemeClr>
                </a:solidFill>
              </a:rPr>
              <a:t>Bibliometrics</a:t>
            </a:r>
          </a:p>
          <a:p>
            <a:r>
              <a:rPr lang="en-US" sz="5400" dirty="0">
                <a:solidFill>
                  <a:schemeClr val="tx1">
                    <a:lumMod val="65000"/>
                    <a:lumOff val="35000"/>
                  </a:schemeClr>
                </a:solidFill>
              </a:rPr>
              <a:t> Scientometrics</a:t>
            </a:r>
          </a:p>
          <a:p>
            <a:r>
              <a:rPr lang="en-US" sz="5400" dirty="0">
                <a:solidFill>
                  <a:schemeClr val="tx1">
                    <a:lumMod val="65000"/>
                    <a:lumOff val="35000"/>
                  </a:schemeClr>
                </a:solidFill>
              </a:rPr>
              <a:t> Informetrics</a:t>
            </a:r>
          </a:p>
          <a:p>
            <a:r>
              <a:rPr lang="en-US" sz="5400" dirty="0">
                <a:solidFill>
                  <a:schemeClr val="tx1">
                    <a:lumMod val="65000"/>
                    <a:lumOff val="35000"/>
                  </a:schemeClr>
                </a:solidFill>
              </a:rPr>
              <a:t> Webometrics……….</a:t>
            </a:r>
            <a:endParaRPr lang="en-IN" sz="5400" dirty="0">
              <a:solidFill>
                <a:schemeClr val="tx1">
                  <a:lumMod val="65000"/>
                  <a:lumOff val="3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142900"/>
            <a:ext cx="8229600" cy="1143000"/>
          </a:xfrm>
        </p:spPr>
        <p:txBody>
          <a:bodyPr/>
          <a:lstStyle/>
          <a:p>
            <a:r>
              <a:rPr lang="en-US" dirty="0"/>
              <a:t>Eugene Garfield </a:t>
            </a:r>
            <a:r>
              <a:rPr lang="en-US" dirty="0" smtClean="0"/>
              <a:t>(1925-2017)</a:t>
            </a:r>
            <a:endParaRPr lang="en-IN" dirty="0"/>
          </a:p>
        </p:txBody>
      </p:sp>
      <p:pic>
        <p:nvPicPr>
          <p:cNvPr id="5" name="Content Placeholder 4" descr="http://courseweb.lis.uiuc.edu/~kmedina/Lis329/EugeneGarfield.jpg"/>
          <p:cNvPicPr>
            <a:picLocks noGrp="1"/>
          </p:cNvPicPr>
          <p:nvPr>
            <p:ph sz="half" idx="1"/>
          </p:nvPr>
        </p:nvPicPr>
        <p:blipFill>
          <a:blip r:embed="rId2"/>
          <a:srcRect/>
          <a:stretch>
            <a:fillRect/>
          </a:stretch>
        </p:blipFill>
        <p:spPr bwMode="auto">
          <a:xfrm>
            <a:off x="1666844" y="1142984"/>
            <a:ext cx="4429156" cy="4857784"/>
          </a:xfrm>
          <a:prstGeom prst="rect">
            <a:avLst/>
          </a:prstGeom>
          <a:noFill/>
          <a:ln w="9525">
            <a:noFill/>
            <a:miter lim="800000"/>
            <a:headEnd/>
            <a:tailEnd/>
          </a:ln>
        </p:spPr>
      </p:pic>
      <p:sp>
        <p:nvSpPr>
          <p:cNvPr id="4" name="Content Placeholder 3"/>
          <p:cNvSpPr>
            <a:spLocks noGrp="1"/>
          </p:cNvSpPr>
          <p:nvPr>
            <p:ph sz="half" idx="2"/>
          </p:nvPr>
        </p:nvSpPr>
        <p:spPr>
          <a:xfrm>
            <a:off x="6167438" y="1142984"/>
            <a:ext cx="4286280" cy="5500726"/>
          </a:xfrm>
        </p:spPr>
        <p:txBody>
          <a:bodyPr/>
          <a:lstStyle/>
          <a:p>
            <a:pPr>
              <a:buFont typeface="Arial" pitchFamily="34" charset="0"/>
              <a:buChar char="•"/>
            </a:pPr>
            <a:r>
              <a:rPr lang="en-US" sz="3200" dirty="0"/>
              <a:t>Father of Citation Index, Founder of ISI in 1964</a:t>
            </a:r>
          </a:p>
          <a:p>
            <a:pPr>
              <a:buNone/>
            </a:pPr>
            <a:r>
              <a:rPr lang="en-US" sz="3200" dirty="0"/>
              <a:t>(Science Citation Index, Social Science Citation Index and Arts &amp; Humanities Citation Index)</a:t>
            </a:r>
          </a:p>
          <a:p>
            <a:pPr>
              <a:buFont typeface="Arial" pitchFamily="34" charset="0"/>
              <a:buChar char="•"/>
            </a:pPr>
            <a:r>
              <a:rPr lang="en-US" sz="3200" dirty="0"/>
              <a:t>That is Web of Knowledge today</a:t>
            </a:r>
          </a:p>
          <a:p>
            <a:pPr>
              <a:buFont typeface="Arial" pitchFamily="34" charset="0"/>
              <a:buChar char="•"/>
            </a:pPr>
            <a:endParaRPr lang="en-US" dirty="0"/>
          </a:p>
          <a:p>
            <a:pPr>
              <a:buNone/>
            </a:pP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Indicator Approach</a:t>
            </a:r>
            <a:endParaRPr lang="en-IN" dirty="0"/>
          </a:p>
        </p:txBody>
      </p:sp>
      <p:sp>
        <p:nvSpPr>
          <p:cNvPr id="5" name="Content Placeholder 4"/>
          <p:cNvSpPr>
            <a:spLocks noGrp="1"/>
          </p:cNvSpPr>
          <p:nvPr>
            <p:ph idx="1"/>
          </p:nvPr>
        </p:nvSpPr>
        <p:spPr/>
        <p:txBody>
          <a:bodyPr>
            <a:normAutofit/>
          </a:bodyPr>
          <a:lstStyle/>
          <a:p>
            <a:r>
              <a:rPr lang="en-US" sz="4400" dirty="0" smtClean="0"/>
              <a:t>Impact Factor: I = (C1+C2)/(X1+X2)</a:t>
            </a:r>
          </a:p>
          <a:p>
            <a:r>
              <a:rPr lang="en-US" sz="4400" dirty="0" smtClean="0"/>
              <a:t>Immediacy Index: I(</a:t>
            </a:r>
            <a:r>
              <a:rPr lang="en-US" sz="4400" dirty="0" err="1" smtClean="0"/>
              <a:t>i</a:t>
            </a:r>
            <a:r>
              <a:rPr lang="en-US" sz="4400" dirty="0" smtClean="0"/>
              <a:t>) = C/X</a:t>
            </a:r>
          </a:p>
          <a:p>
            <a:r>
              <a:rPr lang="en-US" sz="4400" dirty="0" smtClean="0"/>
              <a:t>Cited Half Life</a:t>
            </a:r>
          </a:p>
          <a:p>
            <a:r>
              <a:rPr lang="en-US" sz="4400" dirty="0" smtClean="0"/>
              <a:t>Citing Half Life</a:t>
            </a:r>
            <a:endParaRPr lang="en-IN"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17" y="357166"/>
            <a:ext cx="11811083" cy="1143000"/>
          </a:xfrm>
        </p:spPr>
        <p:txBody>
          <a:bodyPr>
            <a:noAutofit/>
          </a:bodyPr>
          <a:lstStyle/>
          <a:p>
            <a:pPr algn="ctr"/>
            <a:r>
              <a:rPr lang="en-IN" sz="3200" dirty="0"/>
              <a:t/>
            </a:r>
            <a:br>
              <a:rPr lang="en-IN" sz="3200" dirty="0"/>
            </a:br>
            <a:endParaRPr lang="en-IN" sz="3200" dirty="0"/>
          </a:p>
        </p:txBody>
      </p:sp>
      <p:pic>
        <p:nvPicPr>
          <p:cNvPr id="6" name="Content Placeholder 3" descr="C:\Users\Bidyarthi Dutta\Pictures\New Picture (3).bmp"/>
          <p:cNvPicPr>
            <a:picLocks noGrp="1"/>
          </p:cNvPicPr>
          <p:nvPr>
            <p:ph idx="1"/>
          </p:nvPr>
        </p:nvPicPr>
        <p:blipFill>
          <a:blip r:embed="rId2"/>
          <a:srcRect/>
          <a:stretch>
            <a:fillRect/>
          </a:stretch>
        </p:blipFill>
        <p:spPr bwMode="auto">
          <a:xfrm>
            <a:off x="2952728" y="1600200"/>
            <a:ext cx="6786610" cy="4829196"/>
          </a:xfrm>
          <a:prstGeom prst="rect">
            <a:avLst/>
          </a:prstGeom>
          <a:noFill/>
          <a:ln w="9525">
            <a:noFill/>
            <a:miter lim="800000"/>
            <a:headEnd/>
            <a:tailEnd/>
          </a:ln>
        </p:spPr>
      </p:pic>
      <p:sp>
        <p:nvSpPr>
          <p:cNvPr id="7" name="Rectangle 6"/>
          <p:cNvSpPr/>
          <p:nvPr/>
        </p:nvSpPr>
        <p:spPr>
          <a:xfrm>
            <a:off x="3309918" y="357166"/>
            <a:ext cx="5929354" cy="646331"/>
          </a:xfrm>
          <a:prstGeom prst="rect">
            <a:avLst/>
          </a:prstGeom>
        </p:spPr>
        <p:txBody>
          <a:bodyPr wrap="square">
            <a:spAutoFit/>
          </a:bodyPr>
          <a:lstStyle/>
          <a:p>
            <a:pPr algn="ctr">
              <a:spcBef>
                <a:spcPct val="0"/>
              </a:spcBef>
            </a:pPr>
            <a:r>
              <a:rPr lang="en-IN" sz="3600" b="1" dirty="0" smtClean="0">
                <a:latin typeface="Calibri" pitchFamily="34" charset="0"/>
                <a:cs typeface="Calibri" pitchFamily="34" charset="0"/>
              </a:rPr>
              <a:t>Modern Indicator Approach</a:t>
            </a:r>
            <a:endParaRPr lang="en-US" sz="3600" b="1" dirty="0">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464" y="1219200"/>
            <a:ext cx="10787138" cy="5608782"/>
          </a:xfrm>
        </p:spPr>
        <p:txBody>
          <a:bodyPr>
            <a:normAutofit fontScale="62500" lnSpcReduction="20000"/>
          </a:bodyPr>
          <a:lstStyle/>
          <a:p>
            <a:pPr algn="just">
              <a:buNone/>
            </a:pPr>
            <a:r>
              <a:rPr lang="en-US" sz="4600" dirty="0" smtClean="0"/>
              <a:t>h-index: an incomplete indicator</a:t>
            </a:r>
            <a:endParaRPr lang="en-IN" sz="4600" dirty="0"/>
          </a:p>
          <a:p>
            <a:pPr algn="just">
              <a:buNone/>
            </a:pPr>
            <a:r>
              <a:rPr lang="en-IN" dirty="0"/>
              <a:t>         </a:t>
            </a:r>
            <a:r>
              <a:rPr lang="en-IN" sz="3600" dirty="0"/>
              <a:t>h                  </a:t>
            </a:r>
            <a:r>
              <a:rPr lang="en-IN" sz="3600" dirty="0" err="1"/>
              <a:t>h</a:t>
            </a:r>
            <a:endParaRPr lang="en-IN" sz="3600" dirty="0"/>
          </a:p>
          <a:p>
            <a:pPr algn="just">
              <a:buNone/>
            </a:pPr>
            <a:r>
              <a:rPr lang="en-IN" sz="3600" dirty="0"/>
              <a:t>e</a:t>
            </a:r>
            <a:r>
              <a:rPr lang="en-IN" sz="3600" baseline="30000" dirty="0"/>
              <a:t>2</a:t>
            </a:r>
            <a:r>
              <a:rPr lang="en-IN" sz="3600" dirty="0"/>
              <a:t> = ∑(</a:t>
            </a:r>
            <a:r>
              <a:rPr lang="en-IN" sz="3600" dirty="0" err="1"/>
              <a:t>C</a:t>
            </a:r>
            <a:r>
              <a:rPr lang="en-IN" sz="3600" baseline="-25000" dirty="0" err="1"/>
              <a:t>j</a:t>
            </a:r>
            <a:r>
              <a:rPr lang="en-IN" sz="3600" dirty="0"/>
              <a:t> – h) =  ∑</a:t>
            </a:r>
            <a:r>
              <a:rPr lang="en-IN" sz="3600" dirty="0" err="1"/>
              <a:t>C</a:t>
            </a:r>
            <a:r>
              <a:rPr lang="en-IN" sz="3600" baseline="-25000" dirty="0" err="1"/>
              <a:t>j</a:t>
            </a:r>
            <a:r>
              <a:rPr lang="en-IN" sz="3600" dirty="0"/>
              <a:t>   -  h</a:t>
            </a:r>
            <a:r>
              <a:rPr lang="en-IN" sz="3600" baseline="30000" dirty="0"/>
              <a:t>2</a:t>
            </a:r>
            <a:r>
              <a:rPr lang="en-IN" sz="3600" dirty="0"/>
              <a:t> ….(1) (e-Index)</a:t>
            </a:r>
          </a:p>
          <a:p>
            <a:pPr algn="just">
              <a:buNone/>
            </a:pPr>
            <a:r>
              <a:rPr lang="en-IN" sz="3600" dirty="0"/>
              <a:t>        j = 1	   j = 1</a:t>
            </a:r>
            <a:endParaRPr lang="en-IN" sz="3500" dirty="0">
              <a:solidFill>
                <a:srgbClr val="FFFF00"/>
              </a:solidFill>
            </a:endParaRPr>
          </a:p>
          <a:p>
            <a:pPr algn="just">
              <a:buNone/>
            </a:pPr>
            <a:endParaRPr lang="en-IN" sz="3500" dirty="0">
              <a:solidFill>
                <a:srgbClr val="FFFF00"/>
              </a:solidFill>
            </a:endParaRPr>
          </a:p>
          <a:p>
            <a:pPr algn="just">
              <a:buNone/>
            </a:pPr>
            <a:endParaRPr lang="en-IN" sz="3500" dirty="0">
              <a:solidFill>
                <a:srgbClr val="FFFF00"/>
              </a:solidFill>
            </a:endParaRPr>
          </a:p>
          <a:p>
            <a:pPr algn="just">
              <a:buNone/>
            </a:pPr>
            <a:r>
              <a:rPr lang="en-IN" sz="3500" dirty="0">
                <a:solidFill>
                  <a:srgbClr val="002060"/>
                </a:solidFill>
              </a:rPr>
              <a:t>Where </a:t>
            </a:r>
            <a:r>
              <a:rPr lang="en-IN" sz="3500" dirty="0" err="1">
                <a:solidFill>
                  <a:srgbClr val="002060"/>
                </a:solidFill>
              </a:rPr>
              <a:t>c</a:t>
            </a:r>
            <a:r>
              <a:rPr lang="en-IN" sz="3500" baseline="-25000" dirty="0" err="1">
                <a:solidFill>
                  <a:srgbClr val="002060"/>
                </a:solidFill>
              </a:rPr>
              <a:t>j</a:t>
            </a:r>
            <a:r>
              <a:rPr lang="en-IN" sz="3500" dirty="0">
                <a:solidFill>
                  <a:srgbClr val="002060"/>
                </a:solidFill>
              </a:rPr>
              <a:t> are the citations received by the </a:t>
            </a:r>
            <a:r>
              <a:rPr lang="en-IN" sz="3500" dirty="0" err="1">
                <a:solidFill>
                  <a:srgbClr val="002060"/>
                </a:solidFill>
              </a:rPr>
              <a:t>jth</a:t>
            </a:r>
            <a:r>
              <a:rPr lang="en-IN" sz="3500" dirty="0">
                <a:solidFill>
                  <a:srgbClr val="002060"/>
                </a:solidFill>
              </a:rPr>
              <a:t> paper and e</a:t>
            </a:r>
            <a:r>
              <a:rPr lang="en-IN" sz="3500" baseline="30000" dirty="0">
                <a:solidFill>
                  <a:srgbClr val="002060"/>
                </a:solidFill>
              </a:rPr>
              <a:t>2</a:t>
            </a:r>
            <a:r>
              <a:rPr lang="en-IN" sz="3500" dirty="0">
                <a:solidFill>
                  <a:srgbClr val="002060"/>
                </a:solidFill>
              </a:rPr>
              <a:t> denotes the excess citations within the h-core. Assuming, </a:t>
            </a:r>
          </a:p>
          <a:p>
            <a:pPr algn="just">
              <a:buNone/>
            </a:pPr>
            <a:endParaRPr lang="en-IN" sz="3500" dirty="0">
              <a:solidFill>
                <a:srgbClr val="FFFF00"/>
              </a:solidFill>
            </a:endParaRPr>
          </a:p>
          <a:p>
            <a:pPr algn="just">
              <a:buNone/>
            </a:pPr>
            <a:r>
              <a:rPr lang="en-IN" sz="3500" dirty="0"/>
              <a:t>d</a:t>
            </a:r>
            <a:r>
              <a:rPr lang="en-IN" sz="3500" baseline="30000" dirty="0"/>
              <a:t>2</a:t>
            </a:r>
            <a:r>
              <a:rPr lang="en-IN" sz="3500" dirty="0"/>
              <a:t> = ∑</a:t>
            </a:r>
            <a:r>
              <a:rPr lang="en-IN" sz="3500" dirty="0" err="1"/>
              <a:t>C</a:t>
            </a:r>
            <a:r>
              <a:rPr lang="en-IN" sz="3500" baseline="-25000" dirty="0" err="1"/>
              <a:t>j</a:t>
            </a:r>
            <a:r>
              <a:rPr lang="en-IN" sz="3500" dirty="0"/>
              <a:t>   ….(2)</a:t>
            </a:r>
          </a:p>
          <a:p>
            <a:pPr algn="just">
              <a:buNone/>
            </a:pPr>
            <a:r>
              <a:rPr lang="en-IN" sz="3500" dirty="0"/>
              <a:t>        j = 1</a:t>
            </a:r>
          </a:p>
          <a:p>
            <a:pPr>
              <a:buNone/>
            </a:pPr>
            <a:r>
              <a:rPr lang="en-IN" dirty="0"/>
              <a:t> </a:t>
            </a:r>
          </a:p>
          <a:p>
            <a:pPr>
              <a:buNone/>
            </a:pPr>
            <a:r>
              <a:rPr lang="en-IN" sz="3500" dirty="0"/>
              <a:t>It is obtained, d</a:t>
            </a:r>
            <a:r>
              <a:rPr lang="en-IN" sz="3500" baseline="30000" dirty="0"/>
              <a:t>2</a:t>
            </a:r>
            <a:r>
              <a:rPr lang="en-IN" sz="3500" dirty="0"/>
              <a:t> = e</a:t>
            </a:r>
            <a:r>
              <a:rPr lang="en-IN" sz="3500" baseline="30000" dirty="0"/>
              <a:t>2</a:t>
            </a:r>
            <a:r>
              <a:rPr lang="en-IN" sz="3500" dirty="0"/>
              <a:t> + h</a:t>
            </a:r>
            <a:r>
              <a:rPr lang="en-IN" sz="3500" baseline="30000" dirty="0"/>
              <a:t>2</a:t>
            </a:r>
            <a:r>
              <a:rPr lang="en-IN" sz="3500" dirty="0"/>
              <a:t>; …..(3) </a:t>
            </a:r>
          </a:p>
          <a:p>
            <a:pPr>
              <a:buNone/>
            </a:pPr>
            <a:r>
              <a:rPr lang="en-IN" sz="3500" dirty="0"/>
              <a:t>Here e ≥ 0 and e is a real number.</a:t>
            </a:r>
          </a:p>
          <a:p>
            <a:pPr>
              <a:buNone/>
            </a:pPr>
            <a:r>
              <a:rPr lang="en-IN" sz="3500" dirty="0"/>
              <a:t>Or  e = √( d</a:t>
            </a:r>
            <a:r>
              <a:rPr lang="en-IN" sz="3500" baseline="30000" dirty="0"/>
              <a:t>2 </a:t>
            </a:r>
            <a:r>
              <a:rPr lang="en-IN" sz="3500" dirty="0"/>
              <a:t>- h</a:t>
            </a:r>
            <a:r>
              <a:rPr lang="en-IN" sz="3500" baseline="30000" dirty="0"/>
              <a:t>2</a:t>
            </a:r>
            <a:r>
              <a:rPr lang="en-IN" sz="3500" dirty="0"/>
              <a:t>)…….(4)</a:t>
            </a:r>
          </a:p>
          <a:p>
            <a:endParaRPr lang="en-IN" dirty="0"/>
          </a:p>
        </p:txBody>
      </p:sp>
      <p:sp>
        <p:nvSpPr>
          <p:cNvPr id="2" name="Rectangle 1">
            <a:extLst>
              <a:ext uri="{FF2B5EF4-FFF2-40B4-BE49-F238E27FC236}">
                <a16:creationId xmlns="" xmlns:a16="http://schemas.microsoft.com/office/drawing/2014/main" id="{69F4DA22-EAEE-4BD5-82C6-E1BA6A60F696}"/>
              </a:ext>
            </a:extLst>
          </p:cNvPr>
          <p:cNvSpPr/>
          <p:nvPr/>
        </p:nvSpPr>
        <p:spPr>
          <a:xfrm>
            <a:off x="4114800" y="533400"/>
            <a:ext cx="5195910" cy="823898"/>
          </a:xfrm>
          <a:prstGeom prst="rect">
            <a:avLst/>
          </a:prstGeom>
        </p:spPr>
        <p:txBody>
          <a:bodyPr vert="horz" lIns="91440" tIns="45720" rIns="91440" bIns="45720" rtlCol="0" anchor="ctr">
            <a:normAutofit fontScale="90000"/>
          </a:bodyPr>
          <a:lstStyle/>
          <a:p>
            <a:pPr algn="ctr">
              <a:spcBef>
                <a:spcPct val="0"/>
              </a:spcBef>
            </a:pPr>
            <a:r>
              <a:rPr lang="en-IN" sz="3600" b="1" dirty="0" smtClean="0">
                <a:latin typeface="Calibri" pitchFamily="34" charset="0"/>
                <a:ea typeface="+mj-ea"/>
                <a:cs typeface="Calibri" pitchFamily="34" charset="0"/>
              </a:rPr>
              <a:t>Modern Indicator </a:t>
            </a:r>
            <a:r>
              <a:rPr lang="en-IN" sz="3600" b="1" dirty="0">
                <a:latin typeface="Calibri" pitchFamily="34" charset="0"/>
                <a:ea typeface="+mj-ea"/>
                <a:cs typeface="Calibri" pitchFamily="34" charset="0"/>
              </a:rPr>
              <a:t>Approach</a:t>
            </a:r>
            <a:endParaRPr lang="en-US" sz="3600" b="1" dirty="0">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334962"/>
          </a:xfrm>
        </p:spPr>
        <p:txBody>
          <a:bodyPr>
            <a:normAutofit fontScale="90000"/>
          </a:bodyPr>
          <a:lstStyle/>
          <a:p>
            <a:r>
              <a:rPr lang="en-IN" dirty="0"/>
              <a:t>e-Index</a:t>
            </a:r>
            <a:endParaRPr lang="en-IN" dirty="0">
              <a:solidFill>
                <a:srgbClr val="FFFF00"/>
              </a:solidFill>
            </a:endParaRPr>
          </a:p>
        </p:txBody>
      </p:sp>
      <p:sp>
        <p:nvSpPr>
          <p:cNvPr id="3" name="Content Placeholder 2"/>
          <p:cNvSpPr>
            <a:spLocks noGrp="1"/>
          </p:cNvSpPr>
          <p:nvPr>
            <p:ph idx="1"/>
          </p:nvPr>
        </p:nvSpPr>
        <p:spPr>
          <a:xfrm>
            <a:off x="1676400" y="1447800"/>
            <a:ext cx="8839200" cy="4724400"/>
          </a:xfrm>
        </p:spPr>
        <p:txBody>
          <a:bodyPr>
            <a:normAutofit/>
          </a:bodyPr>
          <a:lstStyle/>
          <a:p>
            <a:pPr algn="just"/>
            <a:r>
              <a:rPr lang="en-IN" dirty="0">
                <a:solidFill>
                  <a:srgbClr val="7030A0"/>
                </a:solidFill>
              </a:rPr>
              <a:t>Larger the e, the larger the net excess citations, and higher the loss of citation </a:t>
            </a:r>
          </a:p>
          <a:p>
            <a:pPr algn="just"/>
            <a:r>
              <a:rPr lang="en-IN" dirty="0">
                <a:solidFill>
                  <a:srgbClr val="7030A0"/>
                </a:solidFill>
              </a:rPr>
              <a:t>The smaller the e, the more reliable the h-index</a:t>
            </a:r>
          </a:p>
          <a:p>
            <a:pPr algn="just"/>
            <a:endParaRPr lang="en-IN" dirty="0">
              <a:solidFill>
                <a:srgbClr val="FFFF00"/>
              </a:solidFill>
            </a:endParaRPr>
          </a:p>
          <a:p>
            <a:pPr algn="just"/>
            <a:endParaRPr lang="en-IN" dirty="0">
              <a:solidFill>
                <a:srgbClr val="FFFF00"/>
              </a:solidFill>
            </a:endParaRP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endParaRPr lang="en-IN" dirty="0">
              <a:solidFill>
                <a:srgbClr val="FFFF00"/>
              </a:solidFill>
            </a:endParaRPr>
          </a:p>
        </p:txBody>
      </p:sp>
      <p:sp>
        <p:nvSpPr>
          <p:cNvPr id="3" name="Content Placeholder 2"/>
          <p:cNvSpPr>
            <a:spLocks noGrp="1"/>
          </p:cNvSpPr>
          <p:nvPr>
            <p:ph idx="1"/>
          </p:nvPr>
        </p:nvSpPr>
        <p:spPr>
          <a:xfrm>
            <a:off x="1981200" y="1295400"/>
            <a:ext cx="8229600" cy="5410200"/>
          </a:xfrm>
        </p:spPr>
        <p:txBody>
          <a:bodyPr>
            <a:normAutofit fontScale="92500" lnSpcReduction="20000"/>
          </a:bodyPr>
          <a:lstStyle/>
          <a:p>
            <a:pPr algn="just"/>
            <a:r>
              <a:rPr lang="en-IN" dirty="0">
                <a:solidFill>
                  <a:srgbClr val="002060"/>
                </a:solidFill>
              </a:rPr>
              <a:t>Now, replacing the summation of equation (1), by integration, assuming the citation function </a:t>
            </a:r>
            <a:r>
              <a:rPr lang="en-IN" dirty="0" err="1">
                <a:solidFill>
                  <a:srgbClr val="002060"/>
                </a:solidFill>
              </a:rPr>
              <a:t>C</a:t>
            </a:r>
            <a:r>
              <a:rPr lang="en-IN" baseline="-25000" dirty="0" err="1">
                <a:solidFill>
                  <a:srgbClr val="002060"/>
                </a:solidFill>
              </a:rPr>
              <a:t>j</a:t>
            </a:r>
            <a:r>
              <a:rPr lang="en-IN" dirty="0">
                <a:solidFill>
                  <a:srgbClr val="002060"/>
                </a:solidFill>
              </a:rPr>
              <a:t> as a continuous dependent function of time (t), equation (1) may be rewritten as:</a:t>
            </a:r>
          </a:p>
          <a:p>
            <a:r>
              <a:rPr lang="en-IN" dirty="0"/>
              <a:t>	  </a:t>
            </a:r>
            <a:r>
              <a:rPr lang="en-IN" sz="3500" dirty="0"/>
              <a:t>h</a:t>
            </a:r>
          </a:p>
          <a:p>
            <a:r>
              <a:rPr lang="en-IN" sz="3500" dirty="0"/>
              <a:t>e</a:t>
            </a:r>
            <a:r>
              <a:rPr lang="en-IN" sz="3500" baseline="30000" dirty="0"/>
              <a:t>2</a:t>
            </a:r>
            <a:r>
              <a:rPr lang="en-IN" sz="3500" dirty="0"/>
              <a:t> = ʃ(C(t) – h)</a:t>
            </a:r>
            <a:r>
              <a:rPr lang="en-IN" sz="3500" dirty="0" err="1"/>
              <a:t>dt</a:t>
            </a:r>
            <a:r>
              <a:rPr lang="en-IN" sz="3500" dirty="0"/>
              <a:t>                             (5)</a:t>
            </a:r>
          </a:p>
          <a:p>
            <a:r>
              <a:rPr lang="en-IN" sz="3500" dirty="0"/>
              <a:t>	0</a:t>
            </a:r>
          </a:p>
          <a:p>
            <a:r>
              <a:rPr lang="en-IN" sz="3500" dirty="0"/>
              <a:t>		Or,        			       </a:t>
            </a:r>
          </a:p>
          <a:p>
            <a:r>
              <a:rPr lang="en-IN" sz="3500" dirty="0"/>
              <a:t>        h</a:t>
            </a:r>
          </a:p>
          <a:p>
            <a:r>
              <a:rPr lang="en-IN" sz="3500" dirty="0"/>
              <a:t>e</a:t>
            </a:r>
            <a:r>
              <a:rPr lang="en-IN" sz="3500" baseline="30000" dirty="0"/>
              <a:t>2</a:t>
            </a:r>
            <a:r>
              <a:rPr lang="en-IN" sz="3500" dirty="0"/>
              <a:t> = </a:t>
            </a:r>
            <a:r>
              <a:rPr lang="en-IN" sz="3500" dirty="0" err="1"/>
              <a:t>ʃC</a:t>
            </a:r>
            <a:r>
              <a:rPr lang="en-IN" sz="3500" dirty="0"/>
              <a:t>(t)dt – h</a:t>
            </a:r>
            <a:r>
              <a:rPr lang="en-IN" sz="3500" baseline="30000" dirty="0"/>
              <a:t>2</a:t>
            </a:r>
            <a:r>
              <a:rPr lang="en-IN" sz="3500" dirty="0"/>
              <a:t>                            (6)</a:t>
            </a:r>
          </a:p>
          <a:p>
            <a:r>
              <a:rPr lang="en-IN" sz="3500" dirty="0"/>
              <a:t>	0</a:t>
            </a:r>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304800"/>
            <a:ext cx="8229600" cy="6553200"/>
          </a:xfrm>
        </p:spPr>
        <p:txBody>
          <a:bodyPr>
            <a:normAutofit/>
          </a:bodyPr>
          <a:lstStyle/>
          <a:p>
            <a:r>
              <a:rPr lang="en-US" sz="5400" dirty="0">
                <a:solidFill>
                  <a:srgbClr val="002060"/>
                </a:solidFill>
              </a:rPr>
              <a:t>Citation Loss: associated with excess citation, i.e. e-index</a:t>
            </a:r>
          </a:p>
          <a:p>
            <a:r>
              <a:rPr lang="en-US" sz="5400" dirty="0">
                <a:solidFill>
                  <a:srgbClr val="002060"/>
                </a:solidFill>
              </a:rPr>
              <a:t>Citation Fall: associated with low citation</a:t>
            </a:r>
            <a:endParaRPr lang="en-IN" sz="5400"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8229600" cy="6324600"/>
          </a:xfrm>
        </p:spPr>
        <p:txBody>
          <a:bodyPr>
            <a:normAutofit/>
          </a:bodyPr>
          <a:lstStyle/>
          <a:p>
            <a:pPr algn="just"/>
            <a:endParaRPr lang="en-IN" sz="3500" dirty="0">
              <a:solidFill>
                <a:srgbClr val="FFFF00"/>
              </a:solidFill>
            </a:endParaRPr>
          </a:p>
          <a:p>
            <a:pPr algn="just"/>
            <a:r>
              <a:rPr lang="en-IN" sz="4000" dirty="0">
                <a:solidFill>
                  <a:srgbClr val="002060"/>
                </a:solidFill>
              </a:rPr>
              <a:t>Now, an arbitrary point in h-e plane represents the overall information of citations received by all papers in the h-core. It is interesting to point out that the Euclidean distance between the origin and the point P(</a:t>
            </a:r>
            <a:r>
              <a:rPr lang="en-IN" sz="4000" dirty="0" err="1">
                <a:solidFill>
                  <a:srgbClr val="002060"/>
                </a:solidFill>
              </a:rPr>
              <a:t>h,e</a:t>
            </a:r>
            <a:r>
              <a:rPr lang="en-IN" sz="4000" dirty="0">
                <a:solidFill>
                  <a:srgbClr val="002060"/>
                </a:solidFill>
              </a:rPr>
              <a:t>) is equal to</a:t>
            </a:r>
          </a:p>
          <a:p>
            <a:pPr algn="just"/>
            <a:r>
              <a:rPr lang="en-IN" sz="4000" dirty="0">
                <a:solidFill>
                  <a:srgbClr val="002060"/>
                </a:solidFill>
              </a:rPr>
              <a:t>R = (h</a:t>
            </a:r>
            <a:r>
              <a:rPr lang="en-IN" sz="4000" baseline="30000" dirty="0">
                <a:solidFill>
                  <a:srgbClr val="002060"/>
                </a:solidFill>
              </a:rPr>
              <a:t>2</a:t>
            </a:r>
            <a:r>
              <a:rPr lang="en-IN" sz="4000" dirty="0">
                <a:solidFill>
                  <a:srgbClr val="002060"/>
                </a:solidFill>
              </a:rPr>
              <a:t> + e</a:t>
            </a:r>
            <a:r>
              <a:rPr lang="en-IN" sz="4000" baseline="30000" dirty="0">
                <a:solidFill>
                  <a:srgbClr val="002060"/>
                </a:solidFill>
              </a:rPr>
              <a:t>2</a:t>
            </a:r>
            <a:r>
              <a:rPr lang="en-IN" sz="4000" dirty="0">
                <a:solidFill>
                  <a:srgbClr val="002060"/>
                </a:solidFill>
              </a:rPr>
              <a:t>)</a:t>
            </a:r>
            <a:r>
              <a:rPr lang="en-IN" sz="4000" baseline="30000" dirty="0">
                <a:solidFill>
                  <a:srgbClr val="002060"/>
                </a:solidFill>
              </a:rPr>
              <a:t>1/2</a:t>
            </a:r>
            <a:r>
              <a:rPr lang="en-IN" sz="4000" dirty="0">
                <a:solidFill>
                  <a:srgbClr val="002060"/>
                </a:solidFill>
              </a:rPr>
              <a:t> = d……….(7)</a:t>
            </a:r>
          </a:p>
          <a:p>
            <a:pPr>
              <a:buNone/>
            </a:pP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229600" cy="6400800"/>
          </a:xfrm>
        </p:spPr>
        <p:txBody>
          <a:bodyPr>
            <a:normAutofit lnSpcReduction="10000"/>
          </a:bodyPr>
          <a:lstStyle/>
          <a:p>
            <a:pPr algn="just"/>
            <a:r>
              <a:rPr lang="en-IN" sz="3600" dirty="0">
                <a:solidFill>
                  <a:srgbClr val="002060"/>
                </a:solidFill>
              </a:rPr>
              <a:t>Thus, R-index (Equation 6) indicates state of citations of all papers in h-core. Now, rewriting Equation (3), it is found, </a:t>
            </a:r>
          </a:p>
          <a:p>
            <a:pPr algn="just"/>
            <a:r>
              <a:rPr lang="en-IN" sz="3600" dirty="0">
                <a:solidFill>
                  <a:srgbClr val="002060"/>
                </a:solidFill>
              </a:rPr>
              <a:t>d</a:t>
            </a:r>
            <a:r>
              <a:rPr lang="en-IN" sz="3600" baseline="30000" dirty="0">
                <a:solidFill>
                  <a:srgbClr val="002060"/>
                </a:solidFill>
              </a:rPr>
              <a:t>2</a:t>
            </a:r>
            <a:r>
              <a:rPr lang="en-IN" sz="3600" dirty="0">
                <a:solidFill>
                  <a:srgbClr val="002060"/>
                </a:solidFill>
              </a:rPr>
              <a:t> = h</a:t>
            </a:r>
            <a:r>
              <a:rPr lang="en-IN" sz="3600" baseline="30000" dirty="0">
                <a:solidFill>
                  <a:srgbClr val="002060"/>
                </a:solidFill>
              </a:rPr>
              <a:t>2</a:t>
            </a:r>
            <a:r>
              <a:rPr lang="en-IN" sz="3600" dirty="0">
                <a:solidFill>
                  <a:srgbClr val="002060"/>
                </a:solidFill>
              </a:rPr>
              <a:t> + e</a:t>
            </a:r>
            <a:r>
              <a:rPr lang="en-IN" sz="3600" baseline="30000" dirty="0">
                <a:solidFill>
                  <a:srgbClr val="002060"/>
                </a:solidFill>
              </a:rPr>
              <a:t>2</a:t>
            </a:r>
            <a:r>
              <a:rPr lang="en-IN" sz="3600" dirty="0">
                <a:solidFill>
                  <a:srgbClr val="002060"/>
                </a:solidFill>
              </a:rPr>
              <a:t> = h*(h + e</a:t>
            </a:r>
            <a:r>
              <a:rPr lang="en-IN" sz="3600" baseline="30000" dirty="0">
                <a:solidFill>
                  <a:srgbClr val="002060"/>
                </a:solidFill>
              </a:rPr>
              <a:t>2</a:t>
            </a:r>
            <a:r>
              <a:rPr lang="en-IN" sz="3600" dirty="0">
                <a:solidFill>
                  <a:srgbClr val="002060"/>
                </a:solidFill>
              </a:rPr>
              <a:t>/h) = R</a:t>
            </a:r>
            <a:r>
              <a:rPr lang="en-IN" sz="3600" baseline="30000" dirty="0">
                <a:solidFill>
                  <a:srgbClr val="002060"/>
                </a:solidFill>
              </a:rPr>
              <a:t>2</a:t>
            </a:r>
            <a:r>
              <a:rPr lang="en-IN" sz="3600" dirty="0">
                <a:solidFill>
                  <a:srgbClr val="002060"/>
                </a:solidFill>
              </a:rPr>
              <a:t> ……………….(7A)</a:t>
            </a:r>
          </a:p>
          <a:p>
            <a:pPr algn="just"/>
            <a:r>
              <a:rPr lang="en-IN" sz="3600" dirty="0">
                <a:solidFill>
                  <a:srgbClr val="002060"/>
                </a:solidFill>
              </a:rPr>
              <a:t>Now, (h + e</a:t>
            </a:r>
            <a:r>
              <a:rPr lang="en-IN" sz="3600" baseline="30000" dirty="0">
                <a:solidFill>
                  <a:srgbClr val="002060"/>
                </a:solidFill>
              </a:rPr>
              <a:t>2</a:t>
            </a:r>
            <a:r>
              <a:rPr lang="en-IN" sz="3600" dirty="0">
                <a:solidFill>
                  <a:srgbClr val="002060"/>
                </a:solidFill>
              </a:rPr>
              <a:t>/h) = a, say……….(8)</a:t>
            </a:r>
          </a:p>
          <a:p>
            <a:pPr algn="just"/>
            <a:r>
              <a:rPr lang="en-IN" sz="3600" dirty="0">
                <a:solidFill>
                  <a:srgbClr val="002060"/>
                </a:solidFill>
              </a:rPr>
              <a:t>Substituting equation (8) in Equation (7A), it is found, R</a:t>
            </a:r>
            <a:r>
              <a:rPr lang="en-IN" sz="3600" baseline="30000" dirty="0">
                <a:solidFill>
                  <a:srgbClr val="002060"/>
                </a:solidFill>
              </a:rPr>
              <a:t>2</a:t>
            </a:r>
            <a:r>
              <a:rPr lang="en-IN" sz="3600" dirty="0">
                <a:solidFill>
                  <a:srgbClr val="002060"/>
                </a:solidFill>
              </a:rPr>
              <a:t> = a*h…..(9)</a:t>
            </a:r>
          </a:p>
          <a:p>
            <a:pPr algn="just"/>
            <a:r>
              <a:rPr lang="en-IN" sz="3600" dirty="0">
                <a:solidFill>
                  <a:srgbClr val="002060"/>
                </a:solidFill>
              </a:rPr>
              <a:t>Another index in defined in Equation (9), i.e. a-index, which is the ratio between R-index and h-index.</a:t>
            </a:r>
          </a:p>
          <a:p>
            <a:pPr algn="just"/>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8229600" cy="6477000"/>
          </a:xfrm>
        </p:spPr>
        <p:txBody>
          <a:bodyPr>
            <a:normAutofit fontScale="92500" lnSpcReduction="10000"/>
          </a:bodyPr>
          <a:lstStyle/>
          <a:p>
            <a:pPr algn="just"/>
            <a:r>
              <a:rPr lang="en-IN" sz="3900" dirty="0">
                <a:solidFill>
                  <a:schemeClr val="tx2">
                    <a:lumMod val="50000"/>
                  </a:schemeClr>
                </a:solidFill>
              </a:rPr>
              <a:t>Therefore, 4 indices are obtained here, i.e. h, e, a and R index. </a:t>
            </a:r>
          </a:p>
          <a:p>
            <a:pPr algn="just"/>
            <a:endParaRPr lang="en-IN" sz="3900" dirty="0">
              <a:solidFill>
                <a:schemeClr val="tx2">
                  <a:lumMod val="50000"/>
                </a:schemeClr>
              </a:solidFill>
            </a:endParaRPr>
          </a:p>
          <a:p>
            <a:pPr algn="just"/>
            <a:r>
              <a:rPr lang="en-IN" sz="3900" dirty="0">
                <a:solidFill>
                  <a:schemeClr val="tx2">
                    <a:lumMod val="50000"/>
                  </a:schemeClr>
                </a:solidFill>
              </a:rPr>
              <a:t>These four indices can be divided into two types, fundamental and derived indices. A fundamental index is an independent variable and can be used to derive other indices. Here h and e are fundamental indices, since they are independent of each other. Whereas, a and R are derived indices that are calculated from h and e indices. </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365760" indent="-283464" algn="just">
              <a:buNone/>
              <a:defRPr/>
            </a:pPr>
            <a:r>
              <a:rPr lang="en-US" sz="1900" dirty="0">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p>
          <a:p>
            <a:pPr marL="365760" indent="-283464" algn="just">
              <a:buNone/>
              <a:defRPr/>
            </a:pPr>
            <a:r>
              <a:rPr lang="en-US" sz="1900" dirty="0">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en-US" sz="2800" dirty="0">
                <a:latin typeface="Calibri" pitchFamily="34" charset="0"/>
                <a:ea typeface="+mj-ea"/>
                <a:cs typeface="Calibri" pitchFamily="34" charset="0"/>
              </a:rPr>
              <a:t>Areas of applications of statistical tools and techniques  to various disciplines have given new names such as Econometrics, Sociometris and Informetrics etc. </a:t>
            </a:r>
            <a:r>
              <a:rPr lang="en-US" sz="2800" dirty="0" err="1">
                <a:latin typeface="Calibri" pitchFamily="34" charset="0"/>
                <a:ea typeface="+mj-ea"/>
                <a:cs typeface="Calibri" pitchFamily="34" charset="0"/>
              </a:rPr>
              <a:t>Infor</a:t>
            </a:r>
            <a:r>
              <a:rPr lang="en-US" sz="2800" dirty="0">
                <a:latin typeface="Calibri" pitchFamily="34" charset="0"/>
                <a:ea typeface="+mj-ea"/>
                <a:cs typeface="Calibri" pitchFamily="34" charset="0"/>
              </a:rPr>
              <a:t>/</a:t>
            </a:r>
            <a:r>
              <a:rPr lang="en-US" sz="2800" dirty="0" err="1">
                <a:latin typeface="Calibri" pitchFamily="34" charset="0"/>
                <a:ea typeface="+mj-ea"/>
                <a:cs typeface="Calibri" pitchFamily="34" charset="0"/>
              </a:rPr>
              <a:t>Biblio</a:t>
            </a:r>
            <a:r>
              <a:rPr lang="en-US" sz="2800" dirty="0">
                <a:latin typeface="Calibri" pitchFamily="34" charset="0"/>
                <a:ea typeface="+mj-ea"/>
                <a:cs typeface="Calibri" pitchFamily="34" charset="0"/>
              </a:rPr>
              <a:t>/</a:t>
            </a:r>
            <a:r>
              <a:rPr lang="en-US" sz="2800" dirty="0" err="1">
                <a:latin typeface="Calibri" pitchFamily="34" charset="0"/>
                <a:ea typeface="+mj-ea"/>
                <a:cs typeface="Calibri" pitchFamily="34" charset="0"/>
              </a:rPr>
              <a:t>Sciento</a:t>
            </a:r>
            <a:r>
              <a:rPr lang="en-US" sz="2800" dirty="0">
                <a:latin typeface="Calibri" pitchFamily="34" charset="0"/>
                <a:ea typeface="+mj-ea"/>
                <a:cs typeface="Calibri" pitchFamily="34" charset="0"/>
              </a:rPr>
              <a:t>…metrics were formed to develop statistical and mathematical method in order to study and analyses the characteristics of all kinds of information.</a:t>
            </a:r>
          </a:p>
          <a:p>
            <a:pPr marL="365760" indent="-283464" algn="just">
              <a:buNone/>
              <a:defRPr/>
            </a:pPr>
            <a:endParaRPr lang="en-US" sz="2800" dirty="0">
              <a:effectLst>
                <a:outerShdw blurRad="50000" dist="30000" dir="5400000" algn="tl" rotWithShape="0">
                  <a:srgbClr val="000000">
                    <a:alpha val="30000"/>
                  </a:srgbClr>
                </a:outerShdw>
              </a:effectLst>
              <a:latin typeface="Calibri" pitchFamily="34" charset="0"/>
              <a:ea typeface="+mj-ea"/>
              <a:cs typeface="Calibri" pitchFamily="34" charset="0"/>
            </a:endParaRPr>
          </a:p>
          <a:p>
            <a:pPr marL="365760" indent="-283464">
              <a:buNone/>
              <a:defRPr/>
            </a:pPr>
            <a:r>
              <a:rPr lang="en-US" sz="2800" dirty="0">
                <a:latin typeface="Calibri" pitchFamily="34" charset="0"/>
                <a:cs typeface="Calibri" pitchFamily="34" charset="0"/>
              </a:rPr>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28600"/>
            <a:ext cx="9144000" cy="6477000"/>
          </a:xfrm>
        </p:spPr>
        <p:txBody>
          <a:bodyPr>
            <a:normAutofit/>
          </a:bodyPr>
          <a:lstStyle/>
          <a:p>
            <a:pPr algn="just"/>
            <a:r>
              <a:rPr lang="en-IN" sz="4400" dirty="0">
                <a:solidFill>
                  <a:srgbClr val="7030A0"/>
                </a:solidFill>
              </a:rPr>
              <a:t>h-index ignores excess citation causing loss of citation information. </a:t>
            </a:r>
          </a:p>
          <a:p>
            <a:pPr algn="just"/>
            <a:endParaRPr lang="en-IN" sz="4400" dirty="0">
              <a:solidFill>
                <a:srgbClr val="7030A0"/>
              </a:solidFill>
            </a:endParaRPr>
          </a:p>
          <a:p>
            <a:pPr algn="just"/>
            <a:r>
              <a:rPr lang="en-IN" sz="4400" dirty="0">
                <a:solidFill>
                  <a:srgbClr val="7030A0"/>
                </a:solidFill>
              </a:rPr>
              <a:t>To overcome this limitation of h index, Leo </a:t>
            </a:r>
            <a:r>
              <a:rPr lang="en-IN" sz="4400" dirty="0" err="1">
                <a:solidFill>
                  <a:srgbClr val="7030A0"/>
                </a:solidFill>
              </a:rPr>
              <a:t>Egghe</a:t>
            </a:r>
            <a:r>
              <a:rPr lang="en-IN" sz="4400" dirty="0">
                <a:solidFill>
                  <a:srgbClr val="7030A0"/>
                </a:solidFill>
              </a:rPr>
              <a:t> proposed another index in 2006, the g-index that is considered as an alternative for the h-index. </a:t>
            </a:r>
          </a:p>
          <a:p>
            <a:pPr algn="just"/>
            <a:endParaRPr lang="en-IN" sz="3800" dirty="0"/>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a:normAutofit/>
          </a:bodyPr>
          <a:lstStyle/>
          <a:p>
            <a:pPr algn="just"/>
            <a:r>
              <a:rPr lang="en-IN" sz="4800" dirty="0">
                <a:solidFill>
                  <a:srgbClr val="7030A0"/>
                </a:solidFill>
              </a:rPr>
              <a:t>The g-index does not average the numbers of citations.</a:t>
            </a:r>
          </a:p>
          <a:p>
            <a:pPr algn="just"/>
            <a:r>
              <a:rPr lang="en-IN" sz="4800" dirty="0">
                <a:solidFill>
                  <a:srgbClr val="7030A0"/>
                </a:solidFill>
              </a:rPr>
              <a:t> It allows citations from higher-cited papers to be used to reinforce lower-cited papers in meeting this threshold.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g-index</a:t>
            </a:r>
            <a:endParaRPr lang="en-IN" dirty="0">
              <a:solidFill>
                <a:srgbClr val="7030A0"/>
              </a:solidFill>
            </a:endParaRPr>
          </a:p>
        </p:txBody>
      </p:sp>
      <p:sp>
        <p:nvSpPr>
          <p:cNvPr id="3" name="Content Placeholder 2"/>
          <p:cNvSpPr>
            <a:spLocks noGrp="1"/>
          </p:cNvSpPr>
          <p:nvPr>
            <p:ph idx="1"/>
          </p:nvPr>
        </p:nvSpPr>
        <p:spPr/>
        <p:txBody>
          <a:bodyPr>
            <a:normAutofit/>
          </a:bodyPr>
          <a:lstStyle/>
          <a:p>
            <a:pPr algn="ctr">
              <a:buNone/>
            </a:pPr>
            <a:r>
              <a:rPr lang="en-IN" sz="4800" dirty="0">
                <a:solidFill>
                  <a:srgbClr val="002060"/>
                </a:solidFill>
              </a:rPr>
              <a:t>i.e. g</a:t>
            </a:r>
            <a:r>
              <a:rPr lang="en-IN" sz="4800" baseline="30000" dirty="0">
                <a:solidFill>
                  <a:srgbClr val="002060"/>
                </a:solidFill>
              </a:rPr>
              <a:t>2</a:t>
            </a:r>
            <a:r>
              <a:rPr lang="en-IN" sz="4800" dirty="0">
                <a:solidFill>
                  <a:srgbClr val="002060"/>
                </a:solidFill>
              </a:rPr>
              <a:t>≤∑</a:t>
            </a:r>
            <a:r>
              <a:rPr lang="en-IN" sz="4800" dirty="0" err="1">
                <a:solidFill>
                  <a:srgbClr val="002060"/>
                </a:solidFill>
              </a:rPr>
              <a:t>C</a:t>
            </a:r>
            <a:r>
              <a:rPr lang="en-IN" sz="4800" baseline="-25000" dirty="0" err="1">
                <a:solidFill>
                  <a:srgbClr val="002060"/>
                </a:solidFill>
              </a:rPr>
              <a:t>i</a:t>
            </a:r>
            <a:r>
              <a:rPr lang="en-IN" sz="4800" dirty="0">
                <a:solidFill>
                  <a:srgbClr val="002060"/>
                </a:solidFill>
              </a:rPr>
              <a:t> (</a:t>
            </a:r>
            <a:r>
              <a:rPr lang="en-IN" sz="4800" dirty="0" err="1">
                <a:solidFill>
                  <a:srgbClr val="002060"/>
                </a:solidFill>
              </a:rPr>
              <a:t>i</a:t>
            </a:r>
            <a:r>
              <a:rPr lang="en-IN" sz="4800" dirty="0">
                <a:solidFill>
                  <a:srgbClr val="002060"/>
                </a:solidFill>
              </a:rPr>
              <a:t>&lt;g), ………..(10), where </a:t>
            </a:r>
            <a:r>
              <a:rPr lang="en-IN" sz="4800" dirty="0" err="1">
                <a:solidFill>
                  <a:srgbClr val="002060"/>
                </a:solidFill>
              </a:rPr>
              <a:t>C</a:t>
            </a:r>
            <a:r>
              <a:rPr lang="en-IN" sz="4800" baseline="-25000" dirty="0" err="1">
                <a:solidFill>
                  <a:srgbClr val="002060"/>
                </a:solidFill>
              </a:rPr>
              <a:t>i</a:t>
            </a:r>
            <a:r>
              <a:rPr lang="en-IN" sz="4800" dirty="0">
                <a:solidFill>
                  <a:srgbClr val="002060"/>
                </a:solidFill>
              </a:rPr>
              <a:t> indicates total number of citations received by top cited </a:t>
            </a:r>
            <a:r>
              <a:rPr lang="en-IN" sz="4800" dirty="0" err="1">
                <a:solidFill>
                  <a:srgbClr val="002060"/>
                </a:solidFill>
              </a:rPr>
              <a:t>i</a:t>
            </a:r>
            <a:r>
              <a:rPr lang="en-IN" sz="4800" dirty="0">
                <a:solidFill>
                  <a:srgbClr val="002060"/>
                </a:solidFill>
              </a:rPr>
              <a:t> number of articles.</a:t>
            </a:r>
          </a:p>
          <a:p>
            <a:pPr>
              <a:buNone/>
            </a:pPr>
            <a:endParaRPr lang="en-IN"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buNone/>
            </a:pPr>
            <a:r>
              <a:rPr lang="en-US" sz="5400" dirty="0" smtClean="0"/>
              <a:t>h-index may be holistically interpreted by e-index, also g-index is significant, the picture of h-index and e-index becomes complete after inclusion of R-index and a-index.  </a:t>
            </a:r>
            <a:endParaRPr lang="en-IN" sz="5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Journal Level Metrics: IF, Immediacy Index, Half Life (Cited &amp; Citing), SJR, SNIP</a:t>
            </a:r>
          </a:p>
          <a:p>
            <a:r>
              <a:rPr lang="en-IN" dirty="0"/>
              <a:t>Author Level Metrics: Citations Per Paper (CPP), h-index, g-index, i10 index, e-index, R-index, a-index</a:t>
            </a:r>
          </a:p>
          <a:p>
            <a:r>
              <a:rPr lang="en-IN" dirty="0"/>
              <a:t>Article-Level Metrics: Citation mention, View, Share, Downloads, Bookmark, </a:t>
            </a:r>
            <a:r>
              <a:rPr lang="en-IN" dirty="0" err="1"/>
              <a:t>Impactstory</a:t>
            </a:r>
            <a:r>
              <a:rPr lang="en-IN" dirty="0"/>
              <a:t>, Blogs, Code etc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lgn="ctr">
              <a:buNone/>
            </a:pPr>
            <a:r>
              <a:rPr lang="en-IN" sz="5400" dirty="0">
                <a:solidFill>
                  <a:srgbClr val="7030A0"/>
                </a:solidFill>
              </a:rPr>
              <a:t>Alt + Metrics = Altmetrics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14290"/>
            <a:ext cx="8229600" cy="1143000"/>
          </a:xfrm>
        </p:spPr>
        <p:txBody>
          <a:bodyPr>
            <a:noAutofit/>
          </a:bodyPr>
          <a:lstStyle/>
          <a:p>
            <a:pPr algn="ctr"/>
            <a:r>
              <a:rPr lang="en-US" b="1" dirty="0">
                <a:solidFill>
                  <a:srgbClr val="7030A0"/>
                </a:solidFill>
              </a:rPr>
              <a:t>Altmetrics</a:t>
            </a:r>
            <a:endParaRPr lang="en-IN" b="1" dirty="0">
              <a:solidFill>
                <a:srgbClr val="7030A0"/>
              </a:solidFill>
            </a:endParaRPr>
          </a:p>
        </p:txBody>
      </p:sp>
      <p:sp>
        <p:nvSpPr>
          <p:cNvPr id="3" name="Content Placeholder 2"/>
          <p:cNvSpPr>
            <a:spLocks noGrp="1"/>
          </p:cNvSpPr>
          <p:nvPr>
            <p:ph idx="1"/>
          </p:nvPr>
        </p:nvSpPr>
        <p:spPr>
          <a:xfrm>
            <a:off x="1666844" y="1357298"/>
            <a:ext cx="8858312" cy="5286412"/>
          </a:xfrm>
        </p:spPr>
        <p:txBody>
          <a:bodyPr>
            <a:normAutofit/>
          </a:bodyPr>
          <a:lstStyle/>
          <a:p>
            <a:pPr lvl="0"/>
            <a:r>
              <a:rPr lang="en-AU" sz="3100" b="1" dirty="0"/>
              <a:t>Viewed</a:t>
            </a:r>
            <a:r>
              <a:rPr lang="en-AU" sz="3100" dirty="0"/>
              <a:t> - HTML views and PDF downloads</a:t>
            </a:r>
            <a:endParaRPr lang="en-IN" sz="3100" dirty="0"/>
          </a:p>
          <a:p>
            <a:pPr lvl="0"/>
            <a:r>
              <a:rPr lang="en-AU" sz="3100" b="1" dirty="0"/>
              <a:t>Discussed</a:t>
            </a:r>
            <a:r>
              <a:rPr lang="en-AU" sz="3100" dirty="0"/>
              <a:t> - journal comments, science blogs, Wikipedia, Twitter, Facebook and other social media</a:t>
            </a:r>
            <a:endParaRPr lang="en-IN" sz="3100" dirty="0"/>
          </a:p>
          <a:p>
            <a:pPr lvl="0"/>
            <a:r>
              <a:rPr lang="en-AU" sz="3100" b="1" dirty="0"/>
              <a:t>Saved</a:t>
            </a:r>
            <a:r>
              <a:rPr lang="en-AU" sz="3100" dirty="0"/>
              <a:t> - Mendeley, CiteULike and other social bookmarks</a:t>
            </a:r>
            <a:endParaRPr lang="en-IN" sz="3100" dirty="0"/>
          </a:p>
          <a:p>
            <a:pPr lvl="0"/>
            <a:r>
              <a:rPr lang="en-AU" sz="3100" b="1" dirty="0"/>
              <a:t>Cited</a:t>
            </a:r>
            <a:r>
              <a:rPr lang="en-AU" sz="3100" dirty="0"/>
              <a:t> - citations in the scholarly literature, tracked by Web of Science, Scopus, </a:t>
            </a:r>
            <a:r>
              <a:rPr lang="en-AU" sz="3100" dirty="0" err="1"/>
              <a:t>CrossRef</a:t>
            </a:r>
            <a:r>
              <a:rPr lang="en-AU" sz="3100" dirty="0"/>
              <a:t> and others</a:t>
            </a:r>
            <a:endParaRPr lang="en-IN" sz="3100" dirty="0"/>
          </a:p>
          <a:p>
            <a:pPr lvl="0"/>
            <a:r>
              <a:rPr lang="en-AU" sz="3100" b="1" dirty="0"/>
              <a:t>Recommended</a:t>
            </a:r>
            <a:r>
              <a:rPr lang="en-AU" sz="3100" dirty="0"/>
              <a:t> - for example used by F1000Prime</a:t>
            </a:r>
            <a:endParaRPr lang="en-IN" sz="3100" dirty="0"/>
          </a:p>
          <a:p>
            <a:pPr>
              <a:buNone/>
            </a:pP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EF3A9D-6C07-4FD0-8744-5CB39ACFEEE6}"/>
              </a:ext>
            </a:extLst>
          </p:cNvPr>
          <p:cNvSpPr>
            <a:spLocks noGrp="1"/>
          </p:cNvSpPr>
          <p:nvPr>
            <p:ph type="title"/>
          </p:nvPr>
        </p:nvSpPr>
        <p:spPr>
          <a:xfrm>
            <a:off x="1981200" y="274638"/>
            <a:ext cx="8229600" cy="1020762"/>
          </a:xfrm>
        </p:spPr>
        <p:txBody>
          <a:bodyPr/>
          <a:lstStyle/>
          <a:p>
            <a:r>
              <a:rPr lang="en-US" dirty="0"/>
              <a:t>www.altmetrics.org</a:t>
            </a:r>
          </a:p>
        </p:txBody>
      </p:sp>
      <p:pic>
        <p:nvPicPr>
          <p:cNvPr id="4" name="Content Placeholder 3">
            <a:extLst>
              <a:ext uri="{FF2B5EF4-FFF2-40B4-BE49-F238E27FC236}">
                <a16:creationId xmlns="" xmlns:a16="http://schemas.microsoft.com/office/drawing/2014/main" id="{6BA78ABB-89CA-4FDF-B22A-C39FF1CA86F9}"/>
              </a:ext>
            </a:extLst>
          </p:cNvPr>
          <p:cNvPicPr>
            <a:picLocks noGrp="1" noChangeAspect="1"/>
          </p:cNvPicPr>
          <p:nvPr>
            <p:ph idx="1"/>
          </p:nvPr>
        </p:nvPicPr>
        <p:blipFill>
          <a:blip r:embed="rId2"/>
          <a:stretch>
            <a:fillRect/>
          </a:stretch>
        </p:blipFill>
        <p:spPr>
          <a:xfrm>
            <a:off x="2072922" y="1371600"/>
            <a:ext cx="8046156" cy="5211762"/>
          </a:xfrm>
          <a:prstGeom prst="rect">
            <a:avLst/>
          </a:prstGeom>
        </p:spPr>
      </p:pic>
    </p:spTree>
    <p:extLst>
      <p:ext uri="{BB962C8B-B14F-4D97-AF65-F5344CB8AC3E}">
        <p14:creationId xmlns="" xmlns:p14="http://schemas.microsoft.com/office/powerpoint/2010/main" val="1106910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www.altmetric.com</a:t>
            </a:r>
          </a:p>
        </p:txBody>
      </p:sp>
      <p:pic>
        <p:nvPicPr>
          <p:cNvPr id="1026" name="Picture 2"/>
          <p:cNvPicPr>
            <a:picLocks noGrp="1" noChangeAspect="1" noChangeArrowheads="1"/>
          </p:cNvPicPr>
          <p:nvPr>
            <p:ph idx="1"/>
          </p:nvPr>
        </p:nvPicPr>
        <p:blipFill>
          <a:blip r:embed="rId2"/>
          <a:srcRect/>
          <a:stretch>
            <a:fillRect/>
          </a:stretch>
        </p:blipFill>
        <p:spPr bwMode="auto">
          <a:xfrm>
            <a:off x="2192373" y="1935164"/>
            <a:ext cx="7807254" cy="438943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D2DB4E-FD3F-4B4F-869C-5F0E9E73C33F}"/>
              </a:ext>
            </a:extLst>
          </p:cNvPr>
          <p:cNvSpPr>
            <a:spLocks noGrp="1"/>
          </p:cNvSpPr>
          <p:nvPr>
            <p:ph type="title"/>
          </p:nvPr>
        </p:nvSpPr>
        <p:spPr/>
        <p:txBody>
          <a:bodyPr>
            <a:normAutofit fontScale="90000"/>
          </a:bodyPr>
          <a:lstStyle/>
          <a:p>
            <a:r>
              <a:rPr lang="en-US" b="1" dirty="0" err="1"/>
              <a:t>altmetrics</a:t>
            </a:r>
            <a:r>
              <a:rPr lang="en-US" b="1" dirty="0"/>
              <a:t>: a manifesto</a:t>
            </a:r>
            <a:br>
              <a:rPr lang="en-US" b="1" dirty="0"/>
            </a:br>
            <a:endParaRPr lang="en-US" dirty="0"/>
          </a:p>
        </p:txBody>
      </p:sp>
      <p:sp>
        <p:nvSpPr>
          <p:cNvPr id="3" name="Content Placeholder 2">
            <a:extLst>
              <a:ext uri="{FF2B5EF4-FFF2-40B4-BE49-F238E27FC236}">
                <a16:creationId xmlns="" xmlns:a16="http://schemas.microsoft.com/office/drawing/2014/main" id="{BD3BD4F4-2E4B-4B6B-BDEC-2A7515F861E4}"/>
              </a:ext>
            </a:extLst>
          </p:cNvPr>
          <p:cNvSpPr>
            <a:spLocks noGrp="1"/>
          </p:cNvSpPr>
          <p:nvPr>
            <p:ph idx="1"/>
          </p:nvPr>
        </p:nvSpPr>
        <p:spPr>
          <a:xfrm>
            <a:off x="1981200" y="1600200"/>
            <a:ext cx="8229600" cy="4983162"/>
          </a:xfrm>
        </p:spPr>
        <p:txBody>
          <a:bodyPr>
            <a:normAutofit lnSpcReduction="10000"/>
          </a:bodyPr>
          <a:lstStyle/>
          <a:p>
            <a:pPr algn="just"/>
            <a:r>
              <a:rPr lang="en-US" dirty="0"/>
              <a:t>Released On 26 October 2010.</a:t>
            </a:r>
          </a:p>
          <a:p>
            <a:pPr algn="just"/>
            <a:r>
              <a:rPr lang="en-US" cap="small" dirty="0"/>
              <a:t>No one can read everything.</a:t>
            </a:r>
            <a:r>
              <a:rPr lang="en-US" dirty="0"/>
              <a:t>  We rely on filters to make sense of the scholarly literature, but the narrow, traditional filters are being swamped. However, the growth of new, online scholarly tools allows us to make new filters; these </a:t>
            </a:r>
            <a:r>
              <a:rPr lang="en-US" dirty="0" err="1"/>
              <a:t>altmetrics</a:t>
            </a:r>
            <a:r>
              <a:rPr lang="en-US" dirty="0"/>
              <a:t> reflect the broad, rapid impact of scholarship in this burgeoning ecosystem. We call for more tools and research based on </a:t>
            </a:r>
            <a:r>
              <a:rPr lang="en-US" dirty="0" err="1"/>
              <a:t>altmetrics</a:t>
            </a:r>
            <a:r>
              <a:rPr lang="en-US"/>
              <a:t>.</a:t>
            </a:r>
            <a:endParaRPr lang="en-US" dirty="0"/>
          </a:p>
        </p:txBody>
      </p:sp>
    </p:spTree>
    <p:extLst>
      <p:ext uri="{BB962C8B-B14F-4D97-AF65-F5344CB8AC3E}">
        <p14:creationId xmlns="" xmlns:p14="http://schemas.microsoft.com/office/powerpoint/2010/main" val="112956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57166"/>
            <a:ext cx="8229600" cy="5967434"/>
          </a:xfrm>
        </p:spPr>
        <p:txBody>
          <a:bodyPr/>
          <a:lstStyle/>
          <a:p>
            <a:pPr algn="just"/>
            <a:r>
              <a:rPr lang="en-US" sz="5400" dirty="0"/>
              <a:t>Any system of measurement invariably involves one crux subject from methodological viewpoint, which is nothing but statistics. </a:t>
            </a:r>
            <a:endParaRPr lang="en-IN" sz="5400" dirty="0"/>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2" y="285728"/>
            <a:ext cx="8229600" cy="1143000"/>
          </a:xfrm>
        </p:spPr>
        <p:txBody>
          <a:bodyPr>
            <a:normAutofit/>
          </a:bodyPr>
          <a:lstStyle/>
          <a:p>
            <a:pPr algn="ctr"/>
            <a:r>
              <a:rPr lang="en-IN" dirty="0"/>
              <a:t>Major Altmetric Tools: Limitations</a:t>
            </a:r>
          </a:p>
        </p:txBody>
      </p:sp>
      <p:sp>
        <p:nvSpPr>
          <p:cNvPr id="3" name="Content Placeholder 2"/>
          <p:cNvSpPr>
            <a:spLocks noGrp="1"/>
          </p:cNvSpPr>
          <p:nvPr>
            <p:ph idx="1"/>
          </p:nvPr>
        </p:nvSpPr>
        <p:spPr/>
        <p:txBody>
          <a:bodyPr>
            <a:normAutofit/>
          </a:bodyPr>
          <a:lstStyle/>
          <a:p>
            <a:r>
              <a:rPr lang="en-IN" sz="3600" dirty="0"/>
              <a:t>It works only when DOI is available, and in several databases such as </a:t>
            </a:r>
            <a:r>
              <a:rPr lang="en-IN" sz="3600" dirty="0" err="1"/>
              <a:t>PubMed</a:t>
            </a:r>
            <a:r>
              <a:rPr lang="en-IN" sz="3600" dirty="0"/>
              <a:t> and </a:t>
            </a:r>
            <a:r>
              <a:rPr lang="en-IN" sz="3600" dirty="0" err="1"/>
              <a:t>arXiv</a:t>
            </a:r>
            <a:r>
              <a:rPr lang="en-IN" sz="3600" dirty="0"/>
              <a:t>.</a:t>
            </a:r>
          </a:p>
          <a:p>
            <a:r>
              <a:rPr lang="en-IN" sz="3600" dirty="0"/>
              <a:t>It works when publishers embed Google Scholar friendly citation metadata.</a:t>
            </a:r>
          </a:p>
          <a:p>
            <a:r>
              <a:rPr lang="en-IN" sz="3600" dirty="0"/>
              <a:t>Twitter mentions are only available for articles published since July 2011.</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BEBEB9-C65B-44A3-9C41-99919E5FF1D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982F68A-6A65-46D1-A841-1119F340846F}"/>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Major </a:t>
            </a:r>
            <a:r>
              <a:rPr lang="en-US" sz="5400" dirty="0" err="1"/>
              <a:t>Altmetric</a:t>
            </a:r>
            <a:r>
              <a:rPr lang="en-US" sz="5400" dirty="0"/>
              <a:t> tools</a:t>
            </a:r>
          </a:p>
        </p:txBody>
      </p:sp>
    </p:spTree>
    <p:extLst>
      <p:ext uri="{BB962C8B-B14F-4D97-AF65-F5344CB8AC3E}">
        <p14:creationId xmlns="" xmlns:p14="http://schemas.microsoft.com/office/powerpoint/2010/main" val="1747601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08D01AA-03B4-4901-B61C-9FAAB107B1E3}"/>
              </a:ext>
            </a:extLst>
          </p:cNvPr>
          <p:cNvSpPr>
            <a:spLocks noGrp="1"/>
          </p:cNvSpPr>
          <p:nvPr>
            <p:ph type="title"/>
          </p:nvPr>
        </p:nvSpPr>
        <p:spPr>
          <a:xfrm>
            <a:off x="1905000" y="132589"/>
            <a:ext cx="8229600" cy="1143000"/>
          </a:xfrm>
        </p:spPr>
        <p:txBody>
          <a:bodyPr/>
          <a:lstStyle/>
          <a:p>
            <a:pPr algn="ctr"/>
            <a:r>
              <a:rPr lang="en-US" dirty="0" err="1"/>
              <a:t>ImpactStory</a:t>
            </a:r>
            <a:endParaRPr lang="en-US" dirty="0"/>
          </a:p>
        </p:txBody>
      </p:sp>
      <p:sp>
        <p:nvSpPr>
          <p:cNvPr id="6" name="Content Placeholder 5">
            <a:extLst>
              <a:ext uri="{FF2B5EF4-FFF2-40B4-BE49-F238E27FC236}">
                <a16:creationId xmlns="" xmlns:a16="http://schemas.microsoft.com/office/drawing/2014/main" id="{761CD8C3-A5BA-4D93-A526-4427652E422C}"/>
              </a:ext>
            </a:extLst>
          </p:cNvPr>
          <p:cNvSpPr>
            <a:spLocks noGrp="1"/>
          </p:cNvSpPr>
          <p:nvPr>
            <p:ph sz="half" idx="2"/>
          </p:nvPr>
        </p:nvSpPr>
        <p:spPr>
          <a:xfrm>
            <a:off x="6172200" y="1340769"/>
            <a:ext cx="4316288" cy="5112569"/>
          </a:xfrm>
        </p:spPr>
        <p:txBody>
          <a:bodyPr>
            <a:noAutofit/>
          </a:bodyPr>
          <a:lstStyle/>
          <a:p>
            <a:pPr marL="0" indent="0" algn="just">
              <a:buNone/>
            </a:pPr>
            <a:r>
              <a:rPr lang="en-US" sz="2700" dirty="0" err="1"/>
              <a:t>ImpactStory</a:t>
            </a:r>
            <a:r>
              <a:rPr lang="en-US" sz="2700" dirty="0"/>
              <a:t> is a Web-based application that makes it easy to track the impact of a wide range of research artifacts (such as papers, datasets, slides, research code). The system aggregates impact data from many sources, from Mendeley to GitHub to Twitter and more, and displays it in a single, </a:t>
            </a:r>
            <a:r>
              <a:rPr lang="en-US" sz="2700" dirty="0" err="1"/>
              <a:t>permalinked</a:t>
            </a:r>
            <a:r>
              <a:rPr lang="en-US" sz="2700" dirty="0"/>
              <a:t> report.</a:t>
            </a:r>
          </a:p>
        </p:txBody>
      </p:sp>
      <p:pic>
        <p:nvPicPr>
          <p:cNvPr id="7" name="Picture 2" descr="ImpactStory thumbnail">
            <a:extLst>
              <a:ext uri="{FF2B5EF4-FFF2-40B4-BE49-F238E27FC236}">
                <a16:creationId xmlns="" xmlns:a16="http://schemas.microsoft.com/office/drawing/2014/main" id="{4AE18B89-52D4-45E9-A543-591157FFBE66}"/>
              </a:ext>
            </a:extLst>
          </p:cNvPr>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1631504" y="1484784"/>
            <a:ext cx="4388296" cy="5112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9575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D4443-C237-4C1F-BA6D-988D5FE4D139}"/>
              </a:ext>
            </a:extLst>
          </p:cNvPr>
          <p:cNvSpPr>
            <a:spLocks noGrp="1"/>
          </p:cNvSpPr>
          <p:nvPr>
            <p:ph type="title"/>
          </p:nvPr>
        </p:nvSpPr>
        <p:spPr>
          <a:xfrm>
            <a:off x="1981200" y="188640"/>
            <a:ext cx="8229600" cy="1143000"/>
          </a:xfrm>
        </p:spPr>
        <p:txBody>
          <a:bodyPr/>
          <a:lstStyle/>
          <a:p>
            <a:pPr algn="ctr"/>
            <a:endParaRPr lang="en-US" dirty="0"/>
          </a:p>
        </p:txBody>
      </p:sp>
      <p:sp>
        <p:nvSpPr>
          <p:cNvPr id="4" name="Content Placeholder 3">
            <a:extLst>
              <a:ext uri="{FF2B5EF4-FFF2-40B4-BE49-F238E27FC236}">
                <a16:creationId xmlns="" xmlns:a16="http://schemas.microsoft.com/office/drawing/2014/main" id="{22862607-14CC-428B-971D-E1C67E88FEA4}"/>
              </a:ext>
            </a:extLst>
          </p:cNvPr>
          <p:cNvSpPr>
            <a:spLocks noGrp="1"/>
          </p:cNvSpPr>
          <p:nvPr>
            <p:ph sz="half" idx="2"/>
          </p:nvPr>
        </p:nvSpPr>
        <p:spPr>
          <a:xfrm>
            <a:off x="6172200" y="1484784"/>
            <a:ext cx="4244280" cy="5184576"/>
          </a:xfrm>
        </p:spPr>
        <p:txBody>
          <a:bodyPr>
            <a:normAutofit lnSpcReduction="10000"/>
          </a:bodyPr>
          <a:lstStyle/>
          <a:p>
            <a:pPr marL="0" indent="0">
              <a:buNone/>
            </a:pPr>
            <a:r>
              <a:rPr lang="en-US" dirty="0" err="1">
                <a:solidFill>
                  <a:srgbClr val="FF0000"/>
                </a:solidFill>
                <a:hlinkClick r:id="rId2">
                  <a:extLst>
                    <a:ext uri="{A12FA001-AC4F-418D-AE19-62706E023703}">
                      <ahyp:hlinkClr xmlns="" xmlns:ahyp="http://schemas.microsoft.com/office/drawing/2018/hyperlinkcolor" val="tx"/>
                    </a:ext>
                  </a:extLst>
                </a:hlinkClick>
              </a:rPr>
              <a:t>ReaderMeter</a:t>
            </a:r>
            <a:r>
              <a:rPr lang="en-US" dirty="0"/>
              <a:t> is a mashup visualizing author-level and article-level statistics based on the consumption of scientific content by a large population of readers. Readership data is obtained via the Mendeley API. Reports are available both as HTML and in a machine-readable version as JSON and are released under a CC-BY-SA 3.0 license.</a:t>
            </a:r>
          </a:p>
        </p:txBody>
      </p:sp>
      <p:pic>
        <p:nvPicPr>
          <p:cNvPr id="5" name="Picture 2" descr="ReaderMeter-thumb">
            <a:extLst>
              <a:ext uri="{FF2B5EF4-FFF2-40B4-BE49-F238E27FC236}">
                <a16:creationId xmlns="" xmlns:a16="http://schemas.microsoft.com/office/drawing/2014/main" id="{9305617D-D8A7-4722-A0C7-A12743BC74A1}"/>
              </a:ext>
            </a:extLst>
          </p:cNvPr>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1774826" y="1556793"/>
            <a:ext cx="4244975" cy="51125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042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F6612-7E6C-492A-BF25-52DFA796DF1A}"/>
              </a:ext>
            </a:extLst>
          </p:cNvPr>
          <p:cNvSpPr>
            <a:spLocks noGrp="1"/>
          </p:cNvSpPr>
          <p:nvPr>
            <p:ph type="title"/>
          </p:nvPr>
        </p:nvSpPr>
        <p:spPr/>
        <p:txBody>
          <a:bodyPr/>
          <a:lstStyle/>
          <a:p>
            <a:endParaRPr lang="en-US"/>
          </a:p>
        </p:txBody>
      </p:sp>
      <p:sp>
        <p:nvSpPr>
          <p:cNvPr id="4" name="Content Placeholder 3">
            <a:extLst>
              <a:ext uri="{FF2B5EF4-FFF2-40B4-BE49-F238E27FC236}">
                <a16:creationId xmlns="" xmlns:a16="http://schemas.microsoft.com/office/drawing/2014/main" id="{212D188A-3D20-47C8-82D0-7ED4DB89D3BD}"/>
              </a:ext>
            </a:extLst>
          </p:cNvPr>
          <p:cNvSpPr>
            <a:spLocks noGrp="1"/>
          </p:cNvSpPr>
          <p:nvPr>
            <p:ph sz="half" idx="2"/>
          </p:nvPr>
        </p:nvSpPr>
        <p:spPr>
          <a:xfrm>
            <a:off x="6172200" y="1920085"/>
            <a:ext cx="4038600" cy="4749275"/>
          </a:xfrm>
        </p:spPr>
        <p:txBody>
          <a:bodyPr>
            <a:normAutofit lnSpcReduction="10000"/>
          </a:bodyPr>
          <a:lstStyle/>
          <a:p>
            <a:pPr marL="0" indent="0" algn="just">
              <a:buNone/>
            </a:pPr>
            <a:r>
              <a:rPr lang="en-US" dirty="0" err="1">
                <a:hlinkClick r:id="rId2"/>
              </a:rPr>
              <a:t>ScienceCard</a:t>
            </a:r>
            <a:r>
              <a:rPr lang="en-US" dirty="0"/>
              <a:t> is a website that automatically collects metrics (citations, download counts, </a:t>
            </a:r>
            <a:r>
              <a:rPr lang="en-US" dirty="0" err="1"/>
              <a:t>altmetrics</a:t>
            </a:r>
            <a:r>
              <a:rPr lang="en-US" dirty="0"/>
              <a:t>) for a particular researcher. All the researcher has to do is provide a unique author identifier such as </a:t>
            </a:r>
            <a:r>
              <a:rPr lang="en-US" dirty="0" err="1"/>
              <a:t>AuthorClaim</a:t>
            </a:r>
            <a:r>
              <a:rPr lang="en-US" dirty="0"/>
              <a:t> or Microsoft Academic Search ID.</a:t>
            </a:r>
          </a:p>
          <a:p>
            <a:pPr marL="0" indent="0">
              <a:buNone/>
            </a:pPr>
            <a:endParaRPr lang="en-US" dirty="0"/>
          </a:p>
        </p:txBody>
      </p:sp>
      <p:pic>
        <p:nvPicPr>
          <p:cNvPr id="5" name="Picture 2" descr="ScienceCard-thumb">
            <a:extLst>
              <a:ext uri="{FF2B5EF4-FFF2-40B4-BE49-F238E27FC236}">
                <a16:creationId xmlns="" xmlns:a16="http://schemas.microsoft.com/office/drawing/2014/main" id="{76BBE1D7-0CCD-40DD-B50D-F6C7B2896E68}"/>
              </a:ext>
            </a:extLst>
          </p:cNvPr>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1703512" y="1988840"/>
            <a:ext cx="4316288"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39841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232F8-46D9-4317-9F18-91892212716A}"/>
              </a:ext>
            </a:extLst>
          </p:cNvPr>
          <p:cNvSpPr>
            <a:spLocks noGrp="1"/>
          </p:cNvSpPr>
          <p:nvPr>
            <p:ph type="title"/>
          </p:nvPr>
        </p:nvSpPr>
        <p:spPr>
          <a:xfrm>
            <a:off x="1981200" y="188640"/>
            <a:ext cx="8229600" cy="1143000"/>
          </a:xfrm>
        </p:spPr>
        <p:txBody>
          <a:bodyPr/>
          <a:lstStyle/>
          <a:p>
            <a:endParaRPr lang="en-US" dirty="0"/>
          </a:p>
        </p:txBody>
      </p:sp>
      <p:sp>
        <p:nvSpPr>
          <p:cNvPr id="4" name="Content Placeholder 3">
            <a:extLst>
              <a:ext uri="{FF2B5EF4-FFF2-40B4-BE49-F238E27FC236}">
                <a16:creationId xmlns="" xmlns:a16="http://schemas.microsoft.com/office/drawing/2014/main" id="{483AA98F-91CC-4160-9054-CEC8A85A5E85}"/>
              </a:ext>
            </a:extLst>
          </p:cNvPr>
          <p:cNvSpPr>
            <a:spLocks noGrp="1"/>
          </p:cNvSpPr>
          <p:nvPr>
            <p:ph sz="half" idx="2"/>
          </p:nvPr>
        </p:nvSpPr>
        <p:spPr>
          <a:xfrm>
            <a:off x="6172200" y="1628801"/>
            <a:ext cx="4038600" cy="4896543"/>
          </a:xfrm>
        </p:spPr>
        <p:txBody>
          <a:bodyPr>
            <a:noAutofit/>
          </a:bodyPr>
          <a:lstStyle/>
          <a:p>
            <a:pPr marL="0" indent="0" algn="just">
              <a:buNone/>
            </a:pPr>
            <a:r>
              <a:rPr lang="en-US" sz="3200" dirty="0"/>
              <a:t>The </a:t>
            </a:r>
            <a:r>
              <a:rPr lang="en-US" sz="3200" dirty="0" err="1">
                <a:hlinkClick r:id="rId2"/>
              </a:rPr>
              <a:t>PLoS</a:t>
            </a:r>
            <a:r>
              <a:rPr lang="en-US" sz="3200" dirty="0">
                <a:hlinkClick r:id="rId2"/>
              </a:rPr>
              <a:t> Impact Explorer</a:t>
            </a:r>
            <a:r>
              <a:rPr lang="en-US" sz="3200" dirty="0"/>
              <a:t> allows you to browse the conversations collected by altmetric.com for papers published by the Public Library of Science (</a:t>
            </a:r>
            <a:r>
              <a:rPr lang="en-US" sz="3200" dirty="0" err="1"/>
              <a:t>PLoS</a:t>
            </a:r>
            <a:r>
              <a:rPr lang="en-US" sz="3200" dirty="0"/>
              <a:t>).</a:t>
            </a:r>
          </a:p>
        </p:txBody>
      </p:sp>
      <p:pic>
        <p:nvPicPr>
          <p:cNvPr id="5" name="Picture 2" descr="Altmetric-thumb">
            <a:extLst>
              <a:ext uri="{FF2B5EF4-FFF2-40B4-BE49-F238E27FC236}">
                <a16:creationId xmlns="" xmlns:a16="http://schemas.microsoft.com/office/drawing/2014/main" id="{AFB4A70B-C602-45A3-93BE-25E2A1DD4AE3}"/>
              </a:ext>
            </a:extLst>
          </p:cNvPr>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1775520" y="1628801"/>
            <a:ext cx="4244280" cy="48965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5091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83D50-BBF1-4B95-A8F5-51033E43DCE6}"/>
              </a:ext>
            </a:extLst>
          </p:cNvPr>
          <p:cNvSpPr>
            <a:spLocks noGrp="1"/>
          </p:cNvSpPr>
          <p:nvPr>
            <p:ph type="title"/>
          </p:nvPr>
        </p:nvSpPr>
        <p:spPr/>
        <p:txBody>
          <a:bodyPr/>
          <a:lstStyle/>
          <a:p>
            <a:endParaRPr lang="en-US"/>
          </a:p>
        </p:txBody>
      </p:sp>
      <p:sp>
        <p:nvSpPr>
          <p:cNvPr id="4" name="Content Placeholder 3">
            <a:extLst>
              <a:ext uri="{FF2B5EF4-FFF2-40B4-BE49-F238E27FC236}">
                <a16:creationId xmlns="" xmlns:a16="http://schemas.microsoft.com/office/drawing/2014/main" id="{C20C14C9-7911-4511-9613-2A70BBA744E6}"/>
              </a:ext>
            </a:extLst>
          </p:cNvPr>
          <p:cNvSpPr>
            <a:spLocks noGrp="1"/>
          </p:cNvSpPr>
          <p:nvPr>
            <p:ph sz="half" idx="2"/>
          </p:nvPr>
        </p:nvSpPr>
        <p:spPr/>
        <p:txBody>
          <a:bodyPr/>
          <a:lstStyle/>
          <a:p>
            <a:pPr marL="0" indent="0" algn="just">
              <a:buNone/>
            </a:pPr>
            <a:r>
              <a:rPr lang="en-US" dirty="0" err="1">
                <a:hlinkClick r:id="rId2"/>
              </a:rPr>
              <a:t>PaperCritic</a:t>
            </a:r>
            <a:r>
              <a:rPr lang="en-US" dirty="0"/>
              <a:t> offers researchers a way of monitoring all types of feedback about their scientific work, as well as allows everyone to easily review the work of others, in a fully open and transparent environment.</a:t>
            </a:r>
          </a:p>
          <a:p>
            <a:endParaRPr lang="en-US" dirty="0"/>
          </a:p>
        </p:txBody>
      </p:sp>
      <p:pic>
        <p:nvPicPr>
          <p:cNvPr id="5" name="Picture 2" descr="PaperCritic-thumb">
            <a:extLst>
              <a:ext uri="{FF2B5EF4-FFF2-40B4-BE49-F238E27FC236}">
                <a16:creationId xmlns="" xmlns:a16="http://schemas.microsoft.com/office/drawing/2014/main" id="{23BF32F4-C323-4401-9EE3-9D20AB2CC92E}"/>
              </a:ext>
            </a:extLst>
          </p:cNvPr>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1981200" y="2268390"/>
            <a:ext cx="4038600" cy="42569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9898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77F4D9-1127-4E35-B3FF-303752E12E42}"/>
              </a:ext>
            </a:extLst>
          </p:cNvPr>
          <p:cNvSpPr>
            <a:spLocks noGrp="1"/>
          </p:cNvSpPr>
          <p:nvPr>
            <p:ph type="title"/>
          </p:nvPr>
        </p:nvSpPr>
        <p:spPr/>
        <p:txBody>
          <a:bodyPr/>
          <a:lstStyle/>
          <a:p>
            <a:endParaRPr lang="en-US"/>
          </a:p>
        </p:txBody>
      </p:sp>
      <p:sp>
        <p:nvSpPr>
          <p:cNvPr id="4" name="Content Placeholder 3">
            <a:extLst>
              <a:ext uri="{FF2B5EF4-FFF2-40B4-BE49-F238E27FC236}">
                <a16:creationId xmlns="" xmlns:a16="http://schemas.microsoft.com/office/drawing/2014/main" id="{301B54D3-307E-45FC-B970-A97F75E5EA2F}"/>
              </a:ext>
            </a:extLst>
          </p:cNvPr>
          <p:cNvSpPr>
            <a:spLocks noGrp="1"/>
          </p:cNvSpPr>
          <p:nvPr>
            <p:ph sz="half" idx="2"/>
          </p:nvPr>
        </p:nvSpPr>
        <p:spPr/>
        <p:txBody>
          <a:bodyPr>
            <a:normAutofit fontScale="92500"/>
          </a:bodyPr>
          <a:lstStyle/>
          <a:p>
            <a:pPr algn="just"/>
            <a:r>
              <a:rPr lang="en-US" dirty="0" err="1">
                <a:hlinkClick r:id="rId2"/>
              </a:rPr>
              <a:t>CrowdoMeter</a:t>
            </a:r>
            <a:r>
              <a:rPr lang="en-US" dirty="0"/>
              <a:t> is a web service that displays tweets linking to scientific articles, and allows users to add semantic information. </a:t>
            </a:r>
            <a:r>
              <a:rPr lang="en-US" dirty="0" err="1"/>
              <a:t>CrowdoMeter</a:t>
            </a:r>
            <a:r>
              <a:rPr lang="en-US" dirty="0"/>
              <a:t> uses a subset of the Citation Typing Ontology (</a:t>
            </a:r>
            <a:r>
              <a:rPr lang="en-US" dirty="0" err="1">
                <a:hlinkClick r:id="rId3"/>
              </a:rPr>
              <a:t>CiTO</a:t>
            </a:r>
            <a:r>
              <a:rPr lang="en-US" dirty="0"/>
              <a:t>), an ontology for the characterization of citations, both factually and rhetorically. The results of this crowdsourcing effort are displayed in real-time.</a:t>
            </a:r>
          </a:p>
          <a:p>
            <a:endParaRPr lang="en-US" dirty="0"/>
          </a:p>
        </p:txBody>
      </p:sp>
      <p:pic>
        <p:nvPicPr>
          <p:cNvPr id="5" name="Picture 2" descr="PaperCritic-thumb">
            <a:extLst>
              <a:ext uri="{FF2B5EF4-FFF2-40B4-BE49-F238E27FC236}">
                <a16:creationId xmlns="" xmlns:a16="http://schemas.microsoft.com/office/drawing/2014/main" id="{D261051C-C3A5-4D00-A68A-7C28B7246F0A}"/>
              </a:ext>
            </a:extLst>
          </p:cNvPr>
          <p:cNvPicPr>
            <a:picLocks noGrp="1" noChangeAspect="1" noChangeArrowheads="1"/>
          </p:cNvPicPr>
          <p:nvPr>
            <p:ph sz="half" idx="1"/>
          </p:nvPr>
        </p:nvPicPr>
        <p:blipFill>
          <a:blip r:embed="rId4">
            <a:extLst>
              <a:ext uri="{28A0092B-C50C-407E-A947-70E740481C1C}">
                <a14:useLocalDpi xmlns="" xmlns:a14="http://schemas.microsoft.com/office/drawing/2010/main" val="0"/>
              </a:ext>
            </a:extLst>
          </a:blip>
          <a:srcRect/>
          <a:stretch>
            <a:fillRect/>
          </a:stretch>
        </p:blipFill>
        <p:spPr bwMode="auto">
          <a:xfrm>
            <a:off x="1981200" y="1920086"/>
            <a:ext cx="4038600" cy="46772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0545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5472" y="214290"/>
            <a:ext cx="8229600" cy="1500190"/>
          </a:xfrm>
        </p:spPr>
        <p:txBody>
          <a:bodyPr>
            <a:normAutofit fontScale="90000"/>
          </a:bodyPr>
          <a:lstStyle/>
          <a:p>
            <a:r>
              <a:rPr lang="en-IN" sz="3100" dirty="0"/>
              <a:t>The links below will allow to connect with both altmetrics users and individuals interested in subject:</a:t>
            </a:r>
            <a:r>
              <a:rPr lang="en-IN" dirty="0"/>
              <a:t/>
            </a:r>
            <a:br>
              <a:rPr lang="en-IN" dirty="0"/>
            </a:br>
            <a:endParaRPr lang="en-IN" dirty="0"/>
          </a:p>
        </p:txBody>
      </p:sp>
      <p:sp>
        <p:nvSpPr>
          <p:cNvPr id="3" name="Content Placeholder 2"/>
          <p:cNvSpPr>
            <a:spLocks noGrp="1"/>
          </p:cNvSpPr>
          <p:nvPr>
            <p:ph idx="1"/>
          </p:nvPr>
        </p:nvSpPr>
        <p:spPr>
          <a:xfrm>
            <a:off x="1981200" y="1285860"/>
            <a:ext cx="8229600" cy="5038740"/>
          </a:xfrm>
        </p:spPr>
        <p:txBody>
          <a:bodyPr>
            <a:normAutofit fontScale="92500" lnSpcReduction="20000"/>
          </a:bodyPr>
          <a:lstStyle/>
          <a:p>
            <a:pPr algn="just"/>
            <a:r>
              <a:rPr lang="en-IN" dirty="0"/>
              <a:t>#altmetrics on Twitter. A great deal of discussion about altmetrics takes place on Twitter through the use of the #altmetrics </a:t>
            </a:r>
            <a:r>
              <a:rPr lang="en-IN" dirty="0" err="1"/>
              <a:t>hashtag</a:t>
            </a:r>
            <a:r>
              <a:rPr lang="en-IN" dirty="0"/>
              <a:t>.</a:t>
            </a:r>
          </a:p>
          <a:p>
            <a:pPr algn="just"/>
            <a:r>
              <a:rPr lang="en-IN" dirty="0"/>
              <a:t>altmetric.org: This website serves as a hub for much of the activity surrounding altmetrics. Though their lists of Tools and Communities do not seem to have been updated recently, their listing of events is updated consistently.</a:t>
            </a:r>
          </a:p>
          <a:p>
            <a:pPr algn="just"/>
            <a:r>
              <a:rPr lang="en-IN" dirty="0" err="1"/>
              <a:t>Mendeley</a:t>
            </a:r>
            <a:r>
              <a:rPr lang="en-IN" dirty="0"/>
              <a:t> Altmetrics Group: From the group's description: The aim of this group is to discuss new approaches to the assessment of scholarly impact based on new metrics.</a:t>
            </a:r>
          </a:p>
          <a:p>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7A9D4-253C-41F0-B289-C9E617FF7A2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2272AFA-A650-401A-A39C-A67C36EADD02}"/>
              </a:ext>
            </a:extLst>
          </p:cNvPr>
          <p:cNvSpPr>
            <a:spLocks noGrp="1"/>
          </p:cNvSpPr>
          <p:nvPr>
            <p:ph idx="1"/>
          </p:nvPr>
        </p:nvSpPr>
        <p:spPr/>
        <p:txBody>
          <a:bodyPr>
            <a:normAutofit/>
          </a:bodyPr>
          <a:lstStyle/>
          <a:p>
            <a:pPr algn="ctr">
              <a:buNone/>
            </a:pPr>
            <a:endParaRPr lang="en-US" sz="9600" dirty="0" smtClean="0"/>
          </a:p>
          <a:p>
            <a:pPr algn="ctr">
              <a:buNone/>
            </a:pPr>
            <a:r>
              <a:rPr lang="en-US" sz="9600" dirty="0" smtClean="0"/>
              <a:t>Thank You</a:t>
            </a:r>
            <a:endParaRPr lang="en-US" sz="9600" dirty="0"/>
          </a:p>
        </p:txBody>
      </p:sp>
    </p:spTree>
    <p:extLst>
      <p:ext uri="{BB962C8B-B14F-4D97-AF65-F5344CB8AC3E}">
        <p14:creationId xmlns="" xmlns:p14="http://schemas.microsoft.com/office/powerpoint/2010/main" val="424646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en/c/ca/PCMahalanobis.png"/>
          <p:cNvPicPr>
            <a:picLocks noGrp="1"/>
          </p:cNvPicPr>
          <p:nvPr>
            <p:ph sz="half" idx="1"/>
          </p:nvPr>
        </p:nvPicPr>
        <p:blipFill>
          <a:blip r:embed="rId2"/>
          <a:stretch>
            <a:fillRect/>
          </a:stretch>
        </p:blipFill>
        <p:spPr>
          <a:xfrm>
            <a:off x="1952596" y="714357"/>
            <a:ext cx="4000528" cy="5640407"/>
          </a:xfrm>
        </p:spPr>
      </p:pic>
      <p:sp>
        <p:nvSpPr>
          <p:cNvPr id="8" name="Content Placeholder 7"/>
          <p:cNvSpPr>
            <a:spLocks noGrp="1"/>
          </p:cNvSpPr>
          <p:nvPr>
            <p:ph sz="half" idx="2"/>
          </p:nvPr>
        </p:nvSpPr>
        <p:spPr>
          <a:xfrm>
            <a:off x="6096000" y="142852"/>
            <a:ext cx="4429156" cy="6500858"/>
          </a:xfrm>
        </p:spPr>
        <p:txBody>
          <a:bodyPr>
            <a:noAutofit/>
          </a:bodyPr>
          <a:lstStyle/>
          <a:p>
            <a:pPr algn="just"/>
            <a:r>
              <a:rPr lang="en-US" sz="3200" dirty="0"/>
              <a:t>Prof. P.C. Mahalanobis in the early fifties described statistics as a key technology, because it is required for all socio-economic development activities and since statistical techniques are used in all development and forecasting studies.</a:t>
            </a:r>
            <a:endParaRPr lang="en-IN"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a:xfrm>
            <a:off x="1738282" y="1935480"/>
            <a:ext cx="8472518" cy="4389120"/>
          </a:xfrm>
        </p:spPr>
        <p:txBody>
          <a:bodyPr>
            <a:normAutofit/>
          </a:bodyPr>
          <a:lstStyle/>
          <a:p>
            <a:pPr algn="just"/>
            <a:r>
              <a:rPr lang="en-US" sz="4800" dirty="0"/>
              <a:t>As statistics demands systematization and organization of data, similarly LIS demands organization of knowledge.</a:t>
            </a:r>
            <a:endParaRPr lang="en-IN"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1225" y="1714488"/>
            <a:ext cx="7497763" cy="1514468"/>
          </a:xfrm>
        </p:spPr>
        <p:txBody>
          <a:bodyPr>
            <a:normAutofit fontScale="90000"/>
          </a:bodyPr>
          <a:lstStyle/>
          <a:p>
            <a:pPr algn="just">
              <a:defRPr/>
            </a:pPr>
            <a:r>
              <a:rPr lang="en-US" sz="3600" b="1" dirty="0">
                <a:solidFill>
                  <a:schemeClr val="tx2">
                    <a:satMod val="130000"/>
                  </a:schemeClr>
                </a:solidFill>
                <a:latin typeface="Times New Roman" pitchFamily="18" charset="0"/>
                <a:cs typeface="Times New Roman" pitchFamily="18" charset="0"/>
              </a:rPr>
              <a:t/>
            </a:r>
            <a:br>
              <a:rPr lang="en-US" sz="3600" b="1" dirty="0">
                <a:solidFill>
                  <a:schemeClr val="tx2">
                    <a:satMod val="130000"/>
                  </a:schemeClr>
                </a:solidFill>
                <a:latin typeface="Times New Roman" pitchFamily="18" charset="0"/>
                <a:cs typeface="Times New Roman" pitchFamily="18" charset="0"/>
              </a:rPr>
            </a:br>
            <a:r>
              <a:rPr lang="en-US" sz="3600" b="1" dirty="0">
                <a:solidFill>
                  <a:schemeClr val="tx2">
                    <a:satMod val="130000"/>
                  </a:schemeClr>
                </a:solidFill>
                <a:latin typeface="Times New Roman" pitchFamily="18" charset="0"/>
                <a:cs typeface="Times New Roman" pitchFamily="18" charset="0"/>
              </a:rPr>
              <a:t/>
            </a:r>
            <a:br>
              <a:rPr lang="en-US" sz="3600" b="1" dirty="0">
                <a:solidFill>
                  <a:schemeClr val="tx2">
                    <a:satMod val="130000"/>
                  </a:schemeClr>
                </a:solidFill>
                <a:latin typeface="Times New Roman" pitchFamily="18" charset="0"/>
                <a:cs typeface="Times New Roman" pitchFamily="18" charset="0"/>
              </a:rPr>
            </a:br>
            <a:r>
              <a:rPr lang="en-US" sz="3100" dirty="0">
                <a:latin typeface="Calibri" pitchFamily="34" charset="0"/>
                <a:cs typeface="Calibri" pitchFamily="34" charset="0"/>
              </a:rPr>
              <a:t/>
            </a:r>
            <a:br>
              <a:rPr lang="en-US" sz="3100" dirty="0">
                <a:latin typeface="Calibri" pitchFamily="34" charset="0"/>
                <a:cs typeface="Calibri" pitchFamily="34" charset="0"/>
              </a:rPr>
            </a:br>
            <a:r>
              <a:rPr lang="en-US" sz="3100" dirty="0">
                <a:latin typeface="Calibri" pitchFamily="34" charset="0"/>
                <a:ea typeface="+mn-ea"/>
                <a:cs typeface="Calibri" pitchFamily="34" charset="0"/>
              </a:rPr>
              <a:t>The terms ‘Informetrics’ was coined by                       Blackert, Siegal and Otto </a:t>
            </a:r>
            <a:r>
              <a:rPr lang="en-US" sz="3100" dirty="0" err="1">
                <a:latin typeface="Calibri" pitchFamily="34" charset="0"/>
                <a:ea typeface="+mn-ea"/>
                <a:cs typeface="Calibri" pitchFamily="34" charset="0"/>
              </a:rPr>
              <a:t>Nacke</a:t>
            </a:r>
            <a:r>
              <a:rPr lang="en-US" sz="3100" dirty="0">
                <a:latin typeface="Calibri" pitchFamily="34" charset="0"/>
                <a:ea typeface="+mn-ea"/>
                <a:cs typeface="Calibri" pitchFamily="34" charset="0"/>
              </a:rPr>
              <a:t> in 1979 but gained popularity by launch of the International Informetrics Conferences in 1987.</a:t>
            </a:r>
            <a:r>
              <a:rPr lang="en-US" sz="3600" dirty="0">
                <a:solidFill>
                  <a:schemeClr val="tx2">
                    <a:satMod val="130000"/>
                  </a:schemeClr>
                </a:solidFill>
                <a:latin typeface="Times New Roman" pitchFamily="18" charset="0"/>
                <a:cs typeface="Times New Roman" pitchFamily="18" charset="0"/>
              </a:rPr>
              <a:t/>
            </a:r>
            <a:br>
              <a:rPr lang="en-US" sz="3600" dirty="0">
                <a:solidFill>
                  <a:schemeClr val="tx2">
                    <a:satMod val="130000"/>
                  </a:schemeClr>
                </a:solidFill>
                <a:latin typeface="Times New Roman" pitchFamily="18" charset="0"/>
                <a:cs typeface="Times New Roman" pitchFamily="18" charset="0"/>
              </a:rPr>
            </a:br>
            <a:r>
              <a:rPr lang="en-US" sz="3600" dirty="0">
                <a:solidFill>
                  <a:schemeClr val="tx2">
                    <a:satMod val="130000"/>
                  </a:schemeClr>
                </a:solidFill>
                <a:latin typeface="Times New Roman" pitchFamily="18" charset="0"/>
                <a:cs typeface="Times New Roman" pitchFamily="18" charset="0"/>
              </a:rPr>
              <a:t> </a:t>
            </a:r>
            <a:r>
              <a:rPr lang="en-US" dirty="0">
                <a:solidFill>
                  <a:schemeClr val="tx2">
                    <a:satMod val="130000"/>
                  </a:schemeClr>
                </a:solidFill>
              </a:rPr>
              <a:t/>
            </a:r>
            <a:br>
              <a:rPr lang="en-US" dirty="0">
                <a:solidFill>
                  <a:schemeClr val="tx2">
                    <a:satMod val="130000"/>
                  </a:schemeClr>
                </a:solidFill>
              </a:rPr>
            </a:br>
            <a:endParaRPr lang="en-US" dirty="0">
              <a:solidFill>
                <a:schemeClr val="tx2">
                  <a:satMod val="130000"/>
                </a:schemeClr>
              </a:solidFill>
            </a:endParaRPr>
          </a:p>
        </p:txBody>
      </p:sp>
      <p:sp>
        <p:nvSpPr>
          <p:cNvPr id="11267" name="Content Placeholder 4"/>
          <p:cNvSpPr>
            <a:spLocks noGrp="1"/>
          </p:cNvSpPr>
          <p:nvPr>
            <p:ph idx="1"/>
          </p:nvPr>
        </p:nvSpPr>
        <p:spPr>
          <a:xfrm>
            <a:off x="2959100" y="3429000"/>
            <a:ext cx="7499350" cy="2643206"/>
          </a:xfrm>
        </p:spPr>
        <p:txBody>
          <a:bodyPr>
            <a:normAutofit fontScale="92500" lnSpcReduction="10000"/>
          </a:bodyPr>
          <a:lstStyle/>
          <a:p>
            <a:pPr eaLnBrk="1" hangingPunct="1">
              <a:buFont typeface="Wingdings 2" pitchFamily="18" charset="2"/>
              <a:buNone/>
              <a:defRPr/>
            </a:pPr>
            <a:endParaRPr lang="en-US" sz="3500" b="1" dirty="0">
              <a:latin typeface="Calibri" pitchFamily="34" charset="0"/>
              <a:cs typeface="Calibri" pitchFamily="34" charset="0"/>
            </a:endParaRPr>
          </a:p>
          <a:p>
            <a:pPr eaLnBrk="1" hangingPunct="1">
              <a:buFont typeface="Wingdings 2" pitchFamily="18" charset="2"/>
              <a:buNone/>
              <a:defRPr/>
            </a:pPr>
            <a:r>
              <a:rPr lang="en-US" b="1" dirty="0">
                <a:effectLst>
                  <a:outerShdw blurRad="38100" dist="38100" dir="2700000" algn="tl">
                    <a:srgbClr val="000000">
                      <a:alpha val="43137"/>
                    </a:srgbClr>
                  </a:outerShdw>
                </a:effectLst>
                <a:latin typeface="Calibri" pitchFamily="34" charset="0"/>
                <a:cs typeface="Calibri" pitchFamily="34" charset="0"/>
              </a:rPr>
              <a:t>Definition: </a:t>
            </a:r>
          </a:p>
          <a:p>
            <a:pPr algn="just" eaLnBrk="1" hangingPunct="1">
              <a:buFont typeface="Wingdings 2" pitchFamily="18" charset="2"/>
              <a:buNone/>
              <a:defRPr/>
            </a:pPr>
            <a:r>
              <a:rPr lang="en-US" sz="3000" dirty="0">
                <a:latin typeface="Calibri" pitchFamily="34" charset="0"/>
                <a:cs typeface="Calibri" pitchFamily="34" charset="0"/>
              </a:rPr>
              <a:t>		</a:t>
            </a:r>
            <a:r>
              <a:rPr lang="en-US" sz="2800" b="1" dirty="0">
                <a:latin typeface="Calibri" pitchFamily="34" charset="0"/>
                <a:cs typeface="Calibri" pitchFamily="34" charset="0"/>
              </a:rPr>
              <a:t>According to Tague – Sutclifle, </a:t>
            </a:r>
            <a:r>
              <a:rPr lang="en-US" sz="2800" dirty="0">
                <a:latin typeface="Calibri" pitchFamily="34" charset="0"/>
                <a:cs typeface="Calibri" pitchFamily="34" charset="0"/>
              </a:rPr>
              <a:t>“Informetrics is the study of the quantitative aspects of information in any form, not just records or bibliographies and any social group, not just scientists”.</a:t>
            </a:r>
          </a:p>
          <a:p>
            <a:pPr eaLnBrk="1" hangingPunct="1">
              <a:buFont typeface="Wingdings 2" pitchFamily="18" charset="2"/>
              <a:buNone/>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9100" y="274638"/>
            <a:ext cx="7499350" cy="1477962"/>
          </a:xfrm>
        </p:spPr>
        <p:txBody>
          <a:bodyPr>
            <a:noAutofit/>
          </a:bodyPr>
          <a:lstStyle/>
          <a:p>
            <a:pPr algn="just">
              <a:defRPr/>
            </a:pPr>
            <a:r>
              <a:rPr lang="en-US" sz="2800" dirty="0">
                <a:latin typeface="Calibri" pitchFamily="34" charset="0"/>
                <a:cs typeface="Calibri" pitchFamily="34" charset="0"/>
              </a:rPr>
              <a:t>The quantitative studies in Library and Information Systems and Services at different time period were popular by various names such as </a:t>
            </a:r>
          </a:p>
        </p:txBody>
      </p:sp>
      <p:sp>
        <p:nvSpPr>
          <p:cNvPr id="12291" name="Content Placeholder 4"/>
          <p:cNvSpPr>
            <a:spLocks noGrp="1"/>
          </p:cNvSpPr>
          <p:nvPr>
            <p:ph idx="1"/>
          </p:nvPr>
        </p:nvSpPr>
        <p:spPr/>
        <p:txBody>
          <a:bodyPr>
            <a:normAutofit/>
          </a:bodyPr>
          <a:lstStyle/>
          <a:p>
            <a:pPr eaLnBrk="1" hangingPunct="1"/>
            <a:endParaRPr lang="en-US" sz="2800" dirty="0">
              <a:latin typeface="Times New Roman" pitchFamily="18" charset="0"/>
              <a:cs typeface="Times New Roman" pitchFamily="18" charset="0"/>
            </a:endParaRPr>
          </a:p>
          <a:p>
            <a:pPr eaLnBrk="1" hangingPunct="1"/>
            <a:r>
              <a:rPr lang="en-US" sz="2800" dirty="0">
                <a:latin typeface="Calibri" pitchFamily="34" charset="0"/>
                <a:cs typeface="Calibri" pitchFamily="34" charset="0"/>
              </a:rPr>
              <a:t>Statistical bibliography (1920s)</a:t>
            </a:r>
          </a:p>
          <a:p>
            <a:pPr eaLnBrk="1" hangingPunct="1"/>
            <a:r>
              <a:rPr lang="en-US" sz="2800" dirty="0">
                <a:latin typeface="Calibri" pitchFamily="34" charset="0"/>
                <a:cs typeface="Calibri" pitchFamily="34" charset="0"/>
              </a:rPr>
              <a:t>Librametry (1940s)</a:t>
            </a:r>
          </a:p>
          <a:p>
            <a:pPr eaLnBrk="1" hangingPunct="1"/>
            <a:r>
              <a:rPr lang="en-US" sz="2800" dirty="0">
                <a:latin typeface="Calibri" pitchFamily="34" charset="0"/>
                <a:cs typeface="Calibri" pitchFamily="34" charset="0"/>
              </a:rPr>
              <a:t>Bibliometrics (late 1960s)</a:t>
            </a:r>
          </a:p>
          <a:p>
            <a:pPr eaLnBrk="1" hangingPunct="1"/>
            <a:r>
              <a:rPr lang="en-US" sz="2800" dirty="0">
                <a:latin typeface="Calibri" pitchFamily="34" charset="0"/>
                <a:cs typeface="Calibri" pitchFamily="34" charset="0"/>
              </a:rPr>
              <a:t>Scientometrics (1960s) and </a:t>
            </a:r>
          </a:p>
          <a:p>
            <a:pPr eaLnBrk="1" hangingPunct="1"/>
            <a:r>
              <a:rPr lang="en-US" sz="2800" dirty="0">
                <a:latin typeface="Calibri" pitchFamily="34" charset="0"/>
                <a:cs typeface="Calibri" pitchFamily="34" charset="0"/>
              </a:rPr>
              <a:t>Informetrics (1980s)</a:t>
            </a:r>
          </a:p>
          <a:p>
            <a:pPr eaLnBrk="1" hangingPunct="1">
              <a:buFont typeface="Wingdings 2" pitchFamily="18" charset="2"/>
              <a:buNone/>
            </a:pPr>
            <a:endParaRPr lang="en-US" sz="2800" dirty="0">
              <a:latin typeface="Calibri" pitchFamily="34" charset="0"/>
              <a:cs typeface="Calibri" pitchFamily="34" charset="0"/>
            </a:endParaRPr>
          </a:p>
          <a:p>
            <a:pPr eaLnBrk="1" hangingPunct="1">
              <a:buFont typeface="Wingdings 2" pitchFamily="18" charset="2"/>
              <a:buNone/>
            </a:pPr>
            <a:endParaRPr lang="en-US" sz="2800" dirty="0">
              <a:latin typeface="Times New Roman" pitchFamily="18" charset="0"/>
              <a:cs typeface="Times New Roman" pitchFamily="18" charset="0"/>
            </a:endParaRPr>
          </a:p>
          <a:p>
            <a:pPr eaLnBrk="1" hangingPunct="1">
              <a:buFont typeface="Wingdings 2" pitchFamily="18" charset="2"/>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srcRect l="6340" t="10789" r="31313" b="31973"/>
          <a:stretch>
            <a:fillRect/>
          </a:stretch>
        </p:blipFill>
        <p:spPr bwMode="auto">
          <a:xfrm>
            <a:off x="3721100" y="1524000"/>
            <a:ext cx="4749800" cy="5105400"/>
          </a:xfrm>
          <a:prstGeom prst="rect">
            <a:avLst/>
          </a:prstGeom>
          <a:noFill/>
          <a:ln w="9525">
            <a:noFill/>
            <a:miter lim="800000"/>
            <a:headEnd/>
            <a:tailEnd/>
          </a:ln>
        </p:spPr>
      </p:pic>
      <p:sp>
        <p:nvSpPr>
          <p:cNvPr id="3" name="Title 2"/>
          <p:cNvSpPr>
            <a:spLocks noGrp="1"/>
          </p:cNvSpPr>
          <p:nvPr>
            <p:ph type="title" idx="4294967295"/>
          </p:nvPr>
        </p:nvSpPr>
        <p:spPr>
          <a:xfrm>
            <a:off x="3170238" y="228600"/>
            <a:ext cx="7497762" cy="1143000"/>
          </a:xfrm>
        </p:spPr>
        <p:txBody>
          <a:bodyPr/>
          <a:lstStyle/>
          <a:p>
            <a:pPr>
              <a:defRPr/>
            </a:pPr>
            <a:r>
              <a:rPr lang="en-US" sz="2800" b="1" dirty="0">
                <a:latin typeface="Calibri" pitchFamily="34" charset="0"/>
                <a:cs typeface="Calibri" pitchFamily="34" charset="0"/>
              </a:rPr>
              <a:t>Leo Egghe and Ronald Rousseau </a:t>
            </a:r>
            <a:r>
              <a:rPr lang="en-US" sz="2800" dirty="0">
                <a:latin typeface="Calibri" pitchFamily="34" charset="0"/>
                <a:cs typeface="Calibri" pitchFamily="34" charset="0"/>
              </a:rPr>
              <a:t>have identified a place for Informetrics among other fields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1362</Words>
  <Application>Microsoft Office PowerPoint</Application>
  <PresentationFormat>Custom</PresentationFormat>
  <Paragraphs>190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Scientometrics and Altmetrics: Trends and Issues</vt:lpstr>
      <vt:lpstr>In LIS…………</vt:lpstr>
      <vt:lpstr>Slide 3</vt:lpstr>
      <vt:lpstr>Slide 4</vt:lpstr>
      <vt:lpstr>Slide 5</vt:lpstr>
      <vt:lpstr>Slide 6</vt:lpstr>
      <vt:lpstr>   The terms ‘Informetrics’ was coined by                       Blackert, Siegal and Otto Nacke in 1979 but gained popularity by launch of the International Informetrics Conferences in 1987.   </vt:lpstr>
      <vt:lpstr>The quantitative studies in Library and Information Systems and Services at different time period were popular by various names such as </vt:lpstr>
      <vt:lpstr>Leo Egghe and Ronald Rousseau have identified a place for Informetrics among other fields </vt:lpstr>
      <vt:lpstr>Different domains of informetrics: the umbrella term</vt:lpstr>
      <vt:lpstr>Bibliometrics</vt:lpstr>
      <vt:lpstr>Scientometrics…..</vt:lpstr>
      <vt:lpstr>Slide 13</vt:lpstr>
      <vt:lpstr>Relationship between Different Metrics</vt:lpstr>
      <vt:lpstr>Slide 15</vt:lpstr>
      <vt:lpstr>Ravichandra Rao I.K. stated that the research areas of following topics are called as librametry, or as scientometrics or as bibliometrics or as infometrics:</vt:lpstr>
      <vt:lpstr>Bibliometric Approach</vt:lpstr>
      <vt:lpstr>Derek de Solla Price (1922-83)</vt:lpstr>
      <vt:lpstr>Slide 19</vt:lpstr>
      <vt:lpstr>Eugene Garfield (1925-2017)</vt:lpstr>
      <vt:lpstr>Classical Indicator Approach</vt:lpstr>
      <vt:lpstr> </vt:lpstr>
      <vt:lpstr>Slide 23</vt:lpstr>
      <vt:lpstr>e-Index</vt:lpstr>
      <vt:lpstr>Slide 25</vt:lpstr>
      <vt:lpstr>Slide 26</vt:lpstr>
      <vt:lpstr>Slide 27</vt:lpstr>
      <vt:lpstr>Slide 28</vt:lpstr>
      <vt:lpstr>Slide 29</vt:lpstr>
      <vt:lpstr>Slide 30</vt:lpstr>
      <vt:lpstr>Slide 31</vt:lpstr>
      <vt:lpstr>g-index</vt:lpstr>
      <vt:lpstr>Slide 33</vt:lpstr>
      <vt:lpstr>Slide 34</vt:lpstr>
      <vt:lpstr>Slide 35</vt:lpstr>
      <vt:lpstr>Altmetrics</vt:lpstr>
      <vt:lpstr>www.altmetrics.org</vt:lpstr>
      <vt:lpstr>www.altmetric.com</vt:lpstr>
      <vt:lpstr>altmetrics: a manifesto </vt:lpstr>
      <vt:lpstr>Major Altmetric Tools: Limitations</vt:lpstr>
      <vt:lpstr>Slide 41</vt:lpstr>
      <vt:lpstr>ImpactStory</vt:lpstr>
      <vt:lpstr>Slide 43</vt:lpstr>
      <vt:lpstr>Slide 44</vt:lpstr>
      <vt:lpstr>Slide 45</vt:lpstr>
      <vt:lpstr>Slide 46</vt:lpstr>
      <vt:lpstr>Slide 47</vt:lpstr>
      <vt:lpstr>The links below will allow to connect with both altmetrics users and individuals interested in subject: </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Dutta</dc:creator>
  <cp:lastModifiedBy>B Dutta</cp:lastModifiedBy>
  <cp:revision>25</cp:revision>
  <dcterms:created xsi:type="dcterms:W3CDTF">2006-08-16T00:00:00Z</dcterms:created>
  <dcterms:modified xsi:type="dcterms:W3CDTF">2020-03-19T09:47:31Z</dcterms:modified>
</cp:coreProperties>
</file>