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s/slide56.xml" ContentType="application/vnd.openxmlformats-officedocument.presentationml.slide+xml"/>
  <Override PartName="/ppt/slides/slide5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Layouts/slideLayout13.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4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Default Extension="wdp" ContentType="image/vnd.ms-photo"/>
  <Override PartName="/ppt/slideLayouts/slideLayout10.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sldIdLst>
    <p:sldId id="261" r:id="rId2"/>
    <p:sldId id="282" r:id="rId3"/>
    <p:sldId id="283" r:id="rId4"/>
    <p:sldId id="284" r:id="rId5"/>
    <p:sldId id="285" r:id="rId6"/>
    <p:sldId id="286" r:id="rId7"/>
    <p:sldId id="287" r:id="rId8"/>
    <p:sldId id="265" r:id="rId9"/>
    <p:sldId id="266" r:id="rId10"/>
    <p:sldId id="298" r:id="rId11"/>
    <p:sldId id="299" r:id="rId12"/>
    <p:sldId id="300" r:id="rId13"/>
    <p:sldId id="301" r:id="rId14"/>
    <p:sldId id="341" r:id="rId15"/>
    <p:sldId id="302" r:id="rId16"/>
    <p:sldId id="303" r:id="rId17"/>
    <p:sldId id="288" r:id="rId18"/>
    <p:sldId id="289" r:id="rId19"/>
    <p:sldId id="290" r:id="rId20"/>
    <p:sldId id="291" r:id="rId21"/>
    <p:sldId id="292" r:id="rId22"/>
    <p:sldId id="293" r:id="rId23"/>
    <p:sldId id="295" r:id="rId24"/>
    <p:sldId id="296" r:id="rId25"/>
    <p:sldId id="297" r:id="rId26"/>
    <p:sldId id="279" r:id="rId27"/>
    <p:sldId id="280" r:id="rId28"/>
    <p:sldId id="308" r:id="rId29"/>
    <p:sldId id="310" r:id="rId30"/>
    <p:sldId id="309" r:id="rId31"/>
    <p:sldId id="312" r:id="rId32"/>
    <p:sldId id="313" r:id="rId33"/>
    <p:sldId id="317" r:id="rId34"/>
    <p:sldId id="314" r:id="rId35"/>
    <p:sldId id="316" r:id="rId36"/>
    <p:sldId id="354" r:id="rId37"/>
    <p:sldId id="355" r:id="rId38"/>
    <p:sldId id="319" r:id="rId39"/>
    <p:sldId id="320" r:id="rId40"/>
    <p:sldId id="325" r:id="rId41"/>
    <p:sldId id="326" r:id="rId42"/>
    <p:sldId id="327" r:id="rId43"/>
    <p:sldId id="351" r:id="rId44"/>
    <p:sldId id="332" r:id="rId45"/>
    <p:sldId id="333" r:id="rId46"/>
    <p:sldId id="334" r:id="rId47"/>
    <p:sldId id="335" r:id="rId48"/>
    <p:sldId id="336" r:id="rId49"/>
    <p:sldId id="337" r:id="rId50"/>
    <p:sldId id="338" r:id="rId51"/>
    <p:sldId id="339" r:id="rId52"/>
    <p:sldId id="340" r:id="rId53"/>
    <p:sldId id="305" r:id="rId54"/>
    <p:sldId id="256" r:id="rId55"/>
    <p:sldId id="257" r:id="rId56"/>
    <p:sldId id="258" r:id="rId57"/>
    <p:sldId id="259" r:id="rId58"/>
    <p:sldId id="260" r:id="rId59"/>
    <p:sldId id="262" r:id="rId6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horzBarState="maximized">
    <p:restoredLeft sz="18015" autoAdjust="0"/>
    <p:restoredTop sz="94660"/>
  </p:normalViewPr>
  <p:slideViewPr>
    <p:cSldViewPr snapToGrid="0">
      <p:cViewPr varScale="1">
        <p:scale>
          <a:sx n="73" d="100"/>
          <a:sy n="73" d="100"/>
        </p:scale>
        <p:origin x="-498" y="-102"/>
      </p:cViewPr>
      <p:guideLst>
        <p:guide orient="horz" pos="2160"/>
        <p:guide pos="3840"/>
      </p:guideLst>
    </p:cSldViewPr>
  </p:slideViewPr>
  <p:notesTextViewPr>
    <p:cViewPr>
      <p:scale>
        <a:sx n="1" d="1"/>
        <a:sy n="1" d="1"/>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C5F180A9-E5CC-4FEB-8039-988BB06C98DC}" type="datetimeFigureOut">
              <a:rPr lang="en-US" smtClean="0"/>
              <a:pPr/>
              <a:t>4/24/2020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081B82D-355D-4649-9343-84BF7AB98437}" type="slidenum">
              <a:rPr lang="en-US" smtClean="0"/>
              <a:pPr/>
              <a:t>‹#›</a:t>
            </a:fld>
            <a:endParaRPr lang="en-US" dirty="0"/>
          </a:p>
        </p:txBody>
      </p:sp>
    </p:spTree>
    <p:extLst>
      <p:ext uri="{BB962C8B-B14F-4D97-AF65-F5344CB8AC3E}">
        <p14:creationId xmlns="" xmlns:p14="http://schemas.microsoft.com/office/powerpoint/2010/main" val="12220194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5F180A9-E5CC-4FEB-8039-988BB06C98DC}" type="datetimeFigureOut">
              <a:rPr lang="en-US" smtClean="0"/>
              <a:pPr/>
              <a:t>4/24/2020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081B82D-355D-4649-9343-84BF7AB98437}" type="slidenum">
              <a:rPr lang="en-US" smtClean="0"/>
              <a:pPr/>
              <a:t>‹#›</a:t>
            </a:fld>
            <a:endParaRPr lang="en-US" dirty="0"/>
          </a:p>
        </p:txBody>
      </p:sp>
    </p:spTree>
    <p:extLst>
      <p:ext uri="{BB962C8B-B14F-4D97-AF65-F5344CB8AC3E}">
        <p14:creationId xmlns="" xmlns:p14="http://schemas.microsoft.com/office/powerpoint/2010/main" val="5864004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5F180A9-E5CC-4FEB-8039-988BB06C98DC}" type="datetimeFigureOut">
              <a:rPr lang="en-US" smtClean="0"/>
              <a:pPr/>
              <a:t>4/24/2020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081B82D-355D-4649-9343-84BF7AB98437}" type="slidenum">
              <a:rPr lang="en-US" smtClean="0"/>
              <a:pPr/>
              <a:t>‹#›</a:t>
            </a:fld>
            <a:endParaRPr lang="en-US"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 xmlns:p14="http://schemas.microsoft.com/office/powerpoint/2010/main" val="13284049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5F180A9-E5CC-4FEB-8039-988BB06C98DC}" type="datetimeFigureOut">
              <a:rPr lang="en-US" smtClean="0"/>
              <a:pPr/>
              <a:t>4/24/2020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081B82D-355D-4649-9343-84BF7AB98437}" type="slidenum">
              <a:rPr lang="en-US" smtClean="0"/>
              <a:pPr/>
              <a:t>‹#›</a:t>
            </a:fld>
            <a:endParaRPr lang="en-US" dirty="0"/>
          </a:p>
        </p:txBody>
      </p:sp>
    </p:spTree>
    <p:extLst>
      <p:ext uri="{BB962C8B-B14F-4D97-AF65-F5344CB8AC3E}">
        <p14:creationId xmlns="" xmlns:p14="http://schemas.microsoft.com/office/powerpoint/2010/main" val="36278848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5F180A9-E5CC-4FEB-8039-988BB06C98DC}" type="datetimeFigureOut">
              <a:rPr lang="en-US" smtClean="0"/>
              <a:pPr/>
              <a:t>4/24/2020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081B82D-355D-4649-9343-84BF7AB98437}" type="slidenum">
              <a:rPr lang="en-US" smtClean="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 xmlns:p14="http://schemas.microsoft.com/office/powerpoint/2010/main" val="29580979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5F180A9-E5CC-4FEB-8039-988BB06C98DC}" type="datetimeFigureOut">
              <a:rPr lang="en-US" smtClean="0"/>
              <a:pPr/>
              <a:t>4/24/2020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081B82D-355D-4649-9343-84BF7AB98437}" type="slidenum">
              <a:rPr lang="en-US" smtClean="0"/>
              <a:pPr/>
              <a:t>‹#›</a:t>
            </a:fld>
            <a:endParaRPr lang="en-US" dirty="0"/>
          </a:p>
        </p:txBody>
      </p:sp>
    </p:spTree>
    <p:extLst>
      <p:ext uri="{BB962C8B-B14F-4D97-AF65-F5344CB8AC3E}">
        <p14:creationId xmlns="" xmlns:p14="http://schemas.microsoft.com/office/powerpoint/2010/main" val="20583327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5F180A9-E5CC-4FEB-8039-988BB06C98DC}" type="datetimeFigureOut">
              <a:rPr lang="en-US" smtClean="0"/>
              <a:pPr/>
              <a:t>4/24/2020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081B82D-355D-4649-9343-84BF7AB98437}" type="slidenum">
              <a:rPr lang="en-US" smtClean="0"/>
              <a:pPr/>
              <a:t>‹#›</a:t>
            </a:fld>
            <a:endParaRPr lang="en-US" dirty="0"/>
          </a:p>
        </p:txBody>
      </p:sp>
    </p:spTree>
    <p:extLst>
      <p:ext uri="{BB962C8B-B14F-4D97-AF65-F5344CB8AC3E}">
        <p14:creationId xmlns="" xmlns:p14="http://schemas.microsoft.com/office/powerpoint/2010/main" val="15326513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5F180A9-E5CC-4FEB-8039-988BB06C98DC}" type="datetimeFigureOut">
              <a:rPr lang="en-US" smtClean="0"/>
              <a:pPr/>
              <a:t>4/24/2020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081B82D-355D-4649-9343-84BF7AB98437}" type="slidenum">
              <a:rPr lang="en-US" smtClean="0"/>
              <a:pPr/>
              <a:t>‹#›</a:t>
            </a:fld>
            <a:endParaRPr lang="en-US" dirty="0"/>
          </a:p>
        </p:txBody>
      </p:sp>
    </p:spTree>
    <p:extLst>
      <p:ext uri="{BB962C8B-B14F-4D97-AF65-F5344CB8AC3E}">
        <p14:creationId xmlns="" xmlns:p14="http://schemas.microsoft.com/office/powerpoint/2010/main" val="25671831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5F180A9-E5CC-4FEB-8039-988BB06C98DC}" type="datetimeFigureOut">
              <a:rPr lang="en-US" smtClean="0"/>
              <a:pPr/>
              <a:t>4/24/2020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081B82D-355D-4649-9343-84BF7AB98437}" type="slidenum">
              <a:rPr lang="en-US" smtClean="0"/>
              <a:pPr/>
              <a:t>‹#›</a:t>
            </a:fld>
            <a:endParaRPr lang="en-US" dirty="0"/>
          </a:p>
        </p:txBody>
      </p:sp>
    </p:spTree>
    <p:extLst>
      <p:ext uri="{BB962C8B-B14F-4D97-AF65-F5344CB8AC3E}">
        <p14:creationId xmlns="" xmlns:p14="http://schemas.microsoft.com/office/powerpoint/2010/main" val="22470389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5F180A9-E5CC-4FEB-8039-988BB06C98DC}" type="datetimeFigureOut">
              <a:rPr lang="en-US" smtClean="0"/>
              <a:pPr/>
              <a:t>4/24/2020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081B82D-355D-4649-9343-84BF7AB98437}" type="slidenum">
              <a:rPr lang="en-US" smtClean="0"/>
              <a:pPr/>
              <a:t>‹#›</a:t>
            </a:fld>
            <a:endParaRPr lang="en-US" dirty="0"/>
          </a:p>
        </p:txBody>
      </p:sp>
    </p:spTree>
    <p:extLst>
      <p:ext uri="{BB962C8B-B14F-4D97-AF65-F5344CB8AC3E}">
        <p14:creationId xmlns="" xmlns:p14="http://schemas.microsoft.com/office/powerpoint/2010/main" val="247383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C5F180A9-E5CC-4FEB-8039-988BB06C98DC}" type="datetimeFigureOut">
              <a:rPr lang="en-US" smtClean="0"/>
              <a:pPr/>
              <a:t>4/24/2020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081B82D-355D-4649-9343-84BF7AB98437}" type="slidenum">
              <a:rPr lang="en-US" smtClean="0"/>
              <a:pPr/>
              <a:t>‹#›</a:t>
            </a:fld>
            <a:endParaRPr lang="en-US" dirty="0"/>
          </a:p>
        </p:txBody>
      </p:sp>
    </p:spTree>
    <p:extLst>
      <p:ext uri="{BB962C8B-B14F-4D97-AF65-F5344CB8AC3E}">
        <p14:creationId xmlns="" xmlns:p14="http://schemas.microsoft.com/office/powerpoint/2010/main" val="18600467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C5F180A9-E5CC-4FEB-8039-988BB06C98DC}" type="datetimeFigureOut">
              <a:rPr lang="en-US" smtClean="0"/>
              <a:pPr/>
              <a:t>4/24/2020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081B82D-355D-4649-9343-84BF7AB98437}" type="slidenum">
              <a:rPr lang="en-US" smtClean="0"/>
              <a:pPr/>
              <a:t>‹#›</a:t>
            </a:fld>
            <a:endParaRPr lang="en-US" dirty="0"/>
          </a:p>
        </p:txBody>
      </p:sp>
    </p:spTree>
    <p:extLst>
      <p:ext uri="{BB962C8B-B14F-4D97-AF65-F5344CB8AC3E}">
        <p14:creationId xmlns="" xmlns:p14="http://schemas.microsoft.com/office/powerpoint/2010/main" val="7553986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C5F180A9-E5CC-4FEB-8039-988BB06C98DC}" type="datetimeFigureOut">
              <a:rPr lang="en-US" smtClean="0"/>
              <a:pPr/>
              <a:t>4/24/2020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081B82D-355D-4649-9343-84BF7AB98437}" type="slidenum">
              <a:rPr lang="en-US" smtClean="0"/>
              <a:pPr/>
              <a:t>‹#›</a:t>
            </a:fld>
            <a:endParaRPr lang="en-US" dirty="0"/>
          </a:p>
        </p:txBody>
      </p:sp>
    </p:spTree>
    <p:extLst>
      <p:ext uri="{BB962C8B-B14F-4D97-AF65-F5344CB8AC3E}">
        <p14:creationId xmlns="" xmlns:p14="http://schemas.microsoft.com/office/powerpoint/2010/main" val="19379458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5F180A9-E5CC-4FEB-8039-988BB06C98DC}" type="datetimeFigureOut">
              <a:rPr lang="en-US" smtClean="0"/>
              <a:pPr/>
              <a:t>4/24/2020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081B82D-355D-4649-9343-84BF7AB98437}" type="slidenum">
              <a:rPr lang="en-US" smtClean="0"/>
              <a:pPr/>
              <a:t>‹#›</a:t>
            </a:fld>
            <a:endParaRPr lang="en-US" dirty="0"/>
          </a:p>
        </p:txBody>
      </p:sp>
    </p:spTree>
    <p:extLst>
      <p:ext uri="{BB962C8B-B14F-4D97-AF65-F5344CB8AC3E}">
        <p14:creationId xmlns="" xmlns:p14="http://schemas.microsoft.com/office/powerpoint/2010/main" val="1655996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smtClean="0"/>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5F180A9-E5CC-4FEB-8039-988BB06C98DC}" type="datetimeFigureOut">
              <a:rPr lang="en-US" smtClean="0"/>
              <a:pPr/>
              <a:t>4/24/2020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081B82D-355D-4649-9343-84BF7AB98437}" type="slidenum">
              <a:rPr lang="en-US" smtClean="0"/>
              <a:pPr/>
              <a:t>‹#›</a:t>
            </a:fld>
            <a:endParaRPr lang="en-US" dirty="0"/>
          </a:p>
        </p:txBody>
      </p:sp>
    </p:spTree>
    <p:extLst>
      <p:ext uri="{BB962C8B-B14F-4D97-AF65-F5344CB8AC3E}">
        <p14:creationId xmlns="" xmlns:p14="http://schemas.microsoft.com/office/powerpoint/2010/main" val="33235015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smtClean="0"/>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5F180A9-E5CC-4FEB-8039-988BB06C98DC}" type="datetimeFigureOut">
              <a:rPr lang="en-US" smtClean="0"/>
              <a:pPr/>
              <a:t>4/24/2020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081B82D-355D-4649-9343-84BF7AB98437}" type="slidenum">
              <a:rPr lang="en-US" smtClean="0"/>
              <a:pPr/>
              <a:t>‹#›</a:t>
            </a:fld>
            <a:endParaRPr lang="en-US" dirty="0"/>
          </a:p>
        </p:txBody>
      </p:sp>
    </p:spTree>
    <p:extLst>
      <p:ext uri="{BB962C8B-B14F-4D97-AF65-F5344CB8AC3E}">
        <p14:creationId xmlns="" xmlns:p14="http://schemas.microsoft.com/office/powerpoint/2010/main" val="4277663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C5F180A9-E5CC-4FEB-8039-988BB06C98DC}" type="datetimeFigureOut">
              <a:rPr lang="en-US" smtClean="0"/>
              <a:pPr/>
              <a:t>4/24/2020</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6081B82D-355D-4649-9343-84BF7AB98437}" type="slidenum">
              <a:rPr lang="en-US" smtClean="0"/>
              <a:pPr/>
              <a:t>‹#›</a:t>
            </a:fld>
            <a:endParaRPr lang="en-US" dirty="0"/>
          </a:p>
        </p:txBody>
      </p:sp>
    </p:spTree>
    <p:extLst>
      <p:ext uri="{BB962C8B-B14F-4D97-AF65-F5344CB8AC3E}">
        <p14:creationId xmlns="" xmlns:p14="http://schemas.microsoft.com/office/powerpoint/2010/main" val="3654512081"/>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 id="2147483700"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BEBA8EAE-BF5A-486C-A8C5-ECC9F3942E4B}">
                <a14:imgProps xmlns="" xmlns:a14="http://schemas.microsoft.com/office/drawing/2010/main">
                  <a14:imgLayer r:embed="rId3">
                    <a14:imgEffect>
                      <a14:artisticPaintBrush/>
                    </a14:imgEffect>
                    <a14:imgEffect>
                      <a14:saturation sat="66000"/>
                    </a14:imgEffect>
                  </a14:imgLayer>
                </a14:imgProps>
              </a:ext>
              <a:ext uri="{28A0092B-C50C-407E-A947-70E740481C1C}">
                <a14:useLocalDpi xmlns="" xmlns:a14="http://schemas.microsoft.com/office/drawing/2010/main" val="0"/>
              </a:ext>
            </a:extLst>
          </a:blip>
          <a:stretch>
            <a:fillRect/>
          </a:stretch>
        </p:blipFill>
        <p:spPr>
          <a:xfrm flipH="1">
            <a:off x="838200" y="451556"/>
            <a:ext cx="10349089" cy="625404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2" name="Title 1"/>
          <p:cNvSpPr>
            <a:spLocks noGrp="1"/>
          </p:cNvSpPr>
          <p:nvPr>
            <p:ph type="title"/>
          </p:nvPr>
        </p:nvSpPr>
        <p:spPr>
          <a:xfrm>
            <a:off x="838200" y="365125"/>
            <a:ext cx="10515600" cy="5385435"/>
          </a:xfrm>
          <a:effectLst>
            <a:outerShdw blurRad="50800" dist="38100" dir="10800000" algn="r" rotWithShape="0">
              <a:prstClr val="black">
                <a:alpha val="40000"/>
              </a:prstClr>
            </a:outerShdw>
          </a:effectLst>
        </p:spPr>
        <p:txBody>
          <a:bodyPr>
            <a:noAutofit/>
            <a:scene3d>
              <a:camera prst="orthographicFront"/>
              <a:lightRig rig="soft" dir="t">
                <a:rot lat="0" lon="0" rev="15600000"/>
              </a:lightRig>
            </a:scene3d>
            <a:sp3d extrusionH="57150" prstMaterial="softEdge">
              <a:bevelT w="25400" h="38100"/>
            </a:sp3d>
          </a:bodyPr>
          <a:lstStyle/>
          <a:p>
            <a:pPr algn="ctr"/>
            <a:r>
              <a:rPr lang="en-US" sz="6000" b="1" dirty="0" smtClean="0">
                <a:ln/>
                <a:solidFill>
                  <a:schemeClr val="accent4"/>
                </a:solidFill>
                <a:latin typeface="AR JULIAN" panose="02000000000000000000" pitchFamily="2" charset="0"/>
                <a:cs typeface="Aharoni" panose="02010803020104030203" pitchFamily="2" charset="-79"/>
              </a:rPr>
              <a:t>DOCUMENTATION</a:t>
            </a:r>
            <a:br>
              <a:rPr lang="en-US" sz="6000" b="1" dirty="0" smtClean="0">
                <a:ln/>
                <a:solidFill>
                  <a:schemeClr val="accent4"/>
                </a:solidFill>
                <a:latin typeface="AR JULIAN" panose="02000000000000000000" pitchFamily="2" charset="0"/>
                <a:cs typeface="Aharoni" panose="02010803020104030203" pitchFamily="2" charset="-79"/>
              </a:rPr>
            </a:br>
            <a:r>
              <a:rPr lang="en-US" sz="6000" b="1" dirty="0" smtClean="0">
                <a:ln/>
                <a:solidFill>
                  <a:schemeClr val="accent4"/>
                </a:solidFill>
                <a:latin typeface="AR JULIAN" panose="02000000000000000000" pitchFamily="2" charset="0"/>
                <a:cs typeface="Aharoni" panose="02010803020104030203" pitchFamily="2" charset="-79"/>
              </a:rPr>
              <a:t>OF TRIBAL LANGUAGES</a:t>
            </a:r>
            <a:r>
              <a:rPr lang="en-US" sz="6000" b="1" dirty="0">
                <a:ln/>
                <a:solidFill>
                  <a:schemeClr val="accent4"/>
                </a:solidFill>
                <a:latin typeface="AR JULIAN" panose="02000000000000000000" pitchFamily="2" charset="0"/>
                <a:cs typeface="Aharoni" panose="02010803020104030203" pitchFamily="2" charset="-79"/>
              </a:rPr>
              <a:t/>
            </a:r>
            <a:br>
              <a:rPr lang="en-US" sz="6000" b="1" dirty="0">
                <a:ln/>
                <a:solidFill>
                  <a:schemeClr val="accent4"/>
                </a:solidFill>
                <a:latin typeface="AR JULIAN" panose="02000000000000000000" pitchFamily="2" charset="0"/>
                <a:cs typeface="Aharoni" panose="02010803020104030203" pitchFamily="2" charset="-79"/>
              </a:rPr>
            </a:br>
            <a:r>
              <a:rPr lang="en-US" sz="4000" b="1" dirty="0" smtClean="0">
                <a:ln/>
                <a:solidFill>
                  <a:schemeClr val="accent6">
                    <a:lumMod val="60000"/>
                    <a:lumOff val="40000"/>
                  </a:schemeClr>
                </a:solidFill>
                <a:latin typeface="AR CENA" panose="02000000000000000000" pitchFamily="2" charset="0"/>
                <a:cs typeface="Aharoni" panose="02010803020104030203" pitchFamily="2" charset="-79"/>
              </a:rPr>
              <a:t>DR. INDRANIL ACHARYA</a:t>
            </a:r>
            <a:br>
              <a:rPr lang="en-US" sz="4000" b="1" dirty="0" smtClean="0">
                <a:ln/>
                <a:solidFill>
                  <a:schemeClr val="accent6">
                    <a:lumMod val="60000"/>
                    <a:lumOff val="40000"/>
                  </a:schemeClr>
                </a:solidFill>
                <a:latin typeface="AR CENA" panose="02000000000000000000" pitchFamily="2" charset="0"/>
                <a:cs typeface="Aharoni" panose="02010803020104030203" pitchFamily="2" charset="-79"/>
              </a:rPr>
            </a:br>
            <a:r>
              <a:rPr lang="en-US" sz="4000" b="1" dirty="0" smtClean="0">
                <a:ln/>
                <a:solidFill>
                  <a:schemeClr val="accent6">
                    <a:lumMod val="60000"/>
                    <a:lumOff val="40000"/>
                  </a:schemeClr>
                </a:solidFill>
                <a:latin typeface="AR CENA" panose="02000000000000000000" pitchFamily="2" charset="0"/>
                <a:cs typeface="Aharoni" panose="02010803020104030203" pitchFamily="2" charset="-79"/>
              </a:rPr>
              <a:t> PROFESSOR</a:t>
            </a:r>
            <a:br>
              <a:rPr lang="en-US" sz="4000" b="1" dirty="0" smtClean="0">
                <a:ln/>
                <a:solidFill>
                  <a:schemeClr val="accent6">
                    <a:lumMod val="60000"/>
                    <a:lumOff val="40000"/>
                  </a:schemeClr>
                </a:solidFill>
                <a:latin typeface="AR CENA" panose="02000000000000000000" pitchFamily="2" charset="0"/>
                <a:cs typeface="Aharoni" panose="02010803020104030203" pitchFamily="2" charset="-79"/>
              </a:rPr>
            </a:br>
            <a:r>
              <a:rPr lang="en-US" sz="4000" b="1" dirty="0" smtClean="0">
                <a:ln/>
                <a:solidFill>
                  <a:schemeClr val="accent6">
                    <a:lumMod val="60000"/>
                    <a:lumOff val="40000"/>
                  </a:schemeClr>
                </a:solidFill>
                <a:latin typeface="AR CENA" panose="02000000000000000000" pitchFamily="2" charset="0"/>
                <a:cs typeface="Aharoni" panose="02010803020104030203" pitchFamily="2" charset="-79"/>
              </a:rPr>
              <a:t>DEPARTMENT OF ENGLISH</a:t>
            </a:r>
            <a:br>
              <a:rPr lang="en-US" sz="4000" b="1" dirty="0" smtClean="0">
                <a:ln/>
                <a:solidFill>
                  <a:schemeClr val="accent6">
                    <a:lumMod val="60000"/>
                    <a:lumOff val="40000"/>
                  </a:schemeClr>
                </a:solidFill>
                <a:latin typeface="AR CENA" panose="02000000000000000000" pitchFamily="2" charset="0"/>
                <a:cs typeface="Aharoni" panose="02010803020104030203" pitchFamily="2" charset="-79"/>
              </a:rPr>
            </a:br>
            <a:r>
              <a:rPr lang="en-US" sz="4000" b="1" dirty="0" smtClean="0">
                <a:ln/>
                <a:solidFill>
                  <a:schemeClr val="accent6">
                    <a:lumMod val="60000"/>
                    <a:lumOff val="40000"/>
                  </a:schemeClr>
                </a:solidFill>
                <a:latin typeface="AR CENA" panose="02000000000000000000" pitchFamily="2" charset="0"/>
                <a:cs typeface="Aharoni" panose="02010803020104030203" pitchFamily="2" charset="-79"/>
              </a:rPr>
              <a:t>VIDYSAGAR UNIVERSITY</a:t>
            </a:r>
            <a:endParaRPr lang="en-US" sz="4000" b="1" dirty="0">
              <a:ln/>
              <a:solidFill>
                <a:schemeClr val="accent6">
                  <a:lumMod val="60000"/>
                  <a:lumOff val="40000"/>
                </a:schemeClr>
              </a:solidFill>
              <a:latin typeface="AR CENA" panose="02000000000000000000" pitchFamily="2" charset="0"/>
              <a:cs typeface="Aharoni" panose="02010803020104030203" pitchFamily="2" charset="-79"/>
            </a:endParaRPr>
          </a:p>
        </p:txBody>
      </p:sp>
    </p:spTree>
    <p:extLst>
      <p:ext uri="{BB962C8B-B14F-4D97-AF65-F5344CB8AC3E}">
        <p14:creationId xmlns="" xmlns:p14="http://schemas.microsoft.com/office/powerpoint/2010/main" val="110750808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304800"/>
            <a:ext cx="8596668" cy="717755"/>
          </a:xfrm>
        </p:spPr>
        <p:txBody>
          <a:bodyPr/>
          <a:lstStyle/>
          <a:p>
            <a:pPr algn="ctr"/>
            <a:r>
              <a:rPr lang="en-US" dirty="0" smtClean="0"/>
              <a:t>Worldwide state of languages</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 xmlns:a14="http://schemas.microsoft.com/office/drawing/2010/main" val="0"/>
              </a:ext>
            </a:extLst>
          </a:blip>
          <a:stretch>
            <a:fillRect/>
          </a:stretch>
        </p:blipFill>
        <p:spPr>
          <a:xfrm>
            <a:off x="1799303" y="1214910"/>
            <a:ext cx="7030065" cy="5643090"/>
          </a:xfrm>
          <a:prstGeom prst="rect">
            <a:avLst/>
          </a:prstGeom>
        </p:spPr>
      </p:pic>
    </p:spTree>
    <p:extLst>
      <p:ext uri="{BB962C8B-B14F-4D97-AF65-F5344CB8AC3E}">
        <p14:creationId xmlns="" xmlns:p14="http://schemas.microsoft.com/office/powerpoint/2010/main" val="31251231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 ARE GOING</a:t>
            </a:r>
          </a:p>
        </p:txBody>
      </p:sp>
      <p:sp>
        <p:nvSpPr>
          <p:cNvPr id="3" name="Content Placeholder 2"/>
          <p:cNvSpPr>
            <a:spLocks noGrp="1"/>
          </p:cNvSpPr>
          <p:nvPr>
            <p:ph idx="1"/>
          </p:nvPr>
        </p:nvSpPr>
        <p:spPr/>
        <p:txBody>
          <a:bodyPr>
            <a:normAutofit/>
          </a:bodyPr>
          <a:lstStyle/>
          <a:p>
            <a:pPr>
              <a:buNone/>
            </a:pPr>
            <a:r>
              <a:rPr lang="en-US" sz="2400" b="1" dirty="0">
                <a:solidFill>
                  <a:schemeClr val="tx1">
                    <a:lumMod val="85000"/>
                  </a:schemeClr>
                </a:solidFill>
              </a:rPr>
              <a:t>The eagle is gone, the emu and the kangaroo are gone from this place.</a:t>
            </a:r>
          </a:p>
          <a:p>
            <a:pPr>
              <a:buNone/>
            </a:pPr>
            <a:endParaRPr lang="en-US" sz="2400" b="1" dirty="0">
              <a:solidFill>
                <a:schemeClr val="tx1">
                  <a:lumMod val="85000"/>
                </a:schemeClr>
              </a:solidFill>
            </a:endParaRPr>
          </a:p>
          <a:p>
            <a:pPr>
              <a:buNone/>
            </a:pPr>
            <a:r>
              <a:rPr lang="en-US" sz="2400" b="1" dirty="0">
                <a:solidFill>
                  <a:schemeClr val="tx1">
                    <a:lumMod val="85000"/>
                  </a:schemeClr>
                </a:solidFill>
              </a:rPr>
              <a:t>The bora ring is gone.</a:t>
            </a:r>
          </a:p>
          <a:p>
            <a:pPr>
              <a:buNone/>
            </a:pPr>
            <a:endParaRPr lang="en-US" sz="2400" b="1" dirty="0">
              <a:solidFill>
                <a:schemeClr val="tx1">
                  <a:lumMod val="85000"/>
                </a:schemeClr>
              </a:solidFill>
            </a:endParaRPr>
          </a:p>
          <a:p>
            <a:pPr>
              <a:buNone/>
            </a:pPr>
            <a:r>
              <a:rPr lang="en-US" sz="2400" b="1" dirty="0">
                <a:solidFill>
                  <a:schemeClr val="tx1">
                    <a:lumMod val="85000"/>
                  </a:schemeClr>
                </a:solidFill>
              </a:rPr>
              <a:t>The corroboree is gone.</a:t>
            </a:r>
          </a:p>
          <a:p>
            <a:pPr>
              <a:buNone/>
            </a:pPr>
            <a:endParaRPr lang="en-US" sz="2400" b="1" dirty="0">
              <a:solidFill>
                <a:schemeClr val="tx1">
                  <a:lumMod val="85000"/>
                </a:schemeClr>
              </a:solidFill>
            </a:endParaRPr>
          </a:p>
          <a:p>
            <a:pPr>
              <a:buNone/>
            </a:pPr>
            <a:r>
              <a:rPr lang="en-US" sz="2400" b="1" dirty="0">
                <a:solidFill>
                  <a:schemeClr val="tx1">
                    <a:lumMod val="85000"/>
                  </a:schemeClr>
                </a:solidFill>
              </a:rPr>
              <a:t>And we are going.  (</a:t>
            </a:r>
            <a:r>
              <a:rPr lang="en-US" sz="2400" b="1" dirty="0" err="1">
                <a:solidFill>
                  <a:schemeClr val="tx1">
                    <a:lumMod val="85000"/>
                  </a:schemeClr>
                </a:solidFill>
              </a:rPr>
              <a:t>Oodgeroo</a:t>
            </a:r>
            <a:r>
              <a:rPr lang="en-US" sz="2400" b="1" dirty="0">
                <a:solidFill>
                  <a:schemeClr val="tx1">
                    <a:lumMod val="85000"/>
                  </a:schemeClr>
                </a:solidFill>
              </a:rPr>
              <a:t> </a:t>
            </a:r>
            <a:r>
              <a:rPr lang="en-US" sz="2400" b="1" dirty="0" err="1">
                <a:solidFill>
                  <a:schemeClr val="tx1">
                    <a:lumMod val="85000"/>
                  </a:schemeClr>
                </a:solidFill>
              </a:rPr>
              <a:t>Noonuccal</a:t>
            </a:r>
            <a:r>
              <a:rPr lang="en-US" sz="2400" b="1" dirty="0">
                <a:solidFill>
                  <a:schemeClr val="tx1">
                    <a:lumMod val="85000"/>
                  </a:schemeClr>
                </a:solidFill>
              </a:rPr>
              <a:t> , 1966, 43)</a:t>
            </a:r>
          </a:p>
        </p:txBody>
      </p:sp>
    </p:spTree>
    <p:extLst>
      <p:ext uri="{BB962C8B-B14F-4D97-AF65-F5344CB8AC3E}">
        <p14:creationId xmlns="" xmlns:p14="http://schemas.microsoft.com/office/powerpoint/2010/main" val="4157617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845574"/>
          </a:xfrm>
        </p:spPr>
        <p:txBody>
          <a:bodyPr/>
          <a:lstStyle/>
          <a:p>
            <a:pPr algn="ctr"/>
            <a:r>
              <a:rPr lang="en-US" dirty="0" smtClean="0"/>
              <a:t>KILLER LANGUAGES</a:t>
            </a:r>
            <a:endParaRPr lang="en-US" dirty="0"/>
          </a:p>
        </p:txBody>
      </p:sp>
      <p:pic>
        <p:nvPicPr>
          <p:cNvPr id="4" name="Content Placeholder 5" descr="IMG_0676.JPG"/>
          <p:cNvPicPr>
            <a:picLocks noGrp="1" noChangeAspect="1"/>
          </p:cNvPicPr>
          <p:nvPr>
            <p:ph idx="1"/>
          </p:nvPr>
        </p:nvPicPr>
        <p:blipFill>
          <a:blip r:embed="rId2" cstate="print"/>
          <a:stretch>
            <a:fillRect/>
          </a:stretch>
        </p:blipFill>
        <p:spPr>
          <a:xfrm>
            <a:off x="1288026" y="1582994"/>
            <a:ext cx="7334863" cy="4459031"/>
          </a:xfrm>
        </p:spPr>
      </p:pic>
    </p:spTree>
    <p:extLst>
      <p:ext uri="{BB962C8B-B14F-4D97-AF65-F5344CB8AC3E}">
        <p14:creationId xmlns="" xmlns:p14="http://schemas.microsoft.com/office/powerpoint/2010/main" val="9569386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LINGUISTIC SURVEY, CENSUS AND THE FACTS</a:t>
            </a:r>
          </a:p>
        </p:txBody>
      </p:sp>
      <p:sp>
        <p:nvSpPr>
          <p:cNvPr id="3" name="Content Placeholder 2"/>
          <p:cNvSpPr>
            <a:spLocks noGrp="1"/>
          </p:cNvSpPr>
          <p:nvPr>
            <p:ph idx="1"/>
          </p:nvPr>
        </p:nvSpPr>
        <p:spPr/>
        <p:txBody>
          <a:bodyPr>
            <a:noAutofit/>
          </a:bodyPr>
          <a:lstStyle/>
          <a:p>
            <a:r>
              <a:rPr lang="en-US" sz="2400" b="1" dirty="0"/>
              <a:t>According to the linguistic survey by George Abraham Grierson during 1894-1927, total number of languages was 733.</a:t>
            </a:r>
          </a:p>
          <a:p>
            <a:endParaRPr lang="en-US" sz="2400" b="1" dirty="0"/>
          </a:p>
          <a:p>
            <a:r>
              <a:rPr lang="en-US" sz="2400" b="1" dirty="0"/>
              <a:t>In the 1961 census the language count was 1652 in India.</a:t>
            </a:r>
          </a:p>
          <a:p>
            <a:endParaRPr lang="en-US" sz="2400" b="1" dirty="0"/>
          </a:p>
          <a:p>
            <a:r>
              <a:rPr lang="en-US" sz="2400" b="1" dirty="0"/>
              <a:t>In the 2001 census number of languages reported to be only 122.</a:t>
            </a:r>
          </a:p>
          <a:p>
            <a:endParaRPr lang="en-US" sz="2400" b="1" dirty="0"/>
          </a:p>
        </p:txBody>
      </p:sp>
    </p:spTree>
    <p:extLst>
      <p:ext uri="{BB962C8B-B14F-4D97-AF65-F5344CB8AC3E}">
        <p14:creationId xmlns="" xmlns:p14="http://schemas.microsoft.com/office/powerpoint/2010/main" val="42543749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Continued</a:t>
            </a:r>
            <a:endParaRPr lang="en-US" dirty="0"/>
          </a:p>
        </p:txBody>
      </p:sp>
      <p:sp>
        <p:nvSpPr>
          <p:cNvPr id="3" name="Content Placeholder 2"/>
          <p:cNvSpPr>
            <a:spLocks noGrp="1"/>
          </p:cNvSpPr>
          <p:nvPr>
            <p:ph idx="1"/>
          </p:nvPr>
        </p:nvSpPr>
        <p:spPr>
          <a:xfrm>
            <a:off x="677334" y="1327355"/>
            <a:ext cx="8596668" cy="4714007"/>
          </a:xfrm>
        </p:spPr>
        <p:txBody>
          <a:bodyPr/>
          <a:lstStyle/>
          <a:p>
            <a:r>
              <a:rPr lang="en-US" sz="2400" b="1" u="sng" dirty="0" smtClean="0">
                <a:solidFill>
                  <a:schemeClr val="accent1"/>
                </a:solidFill>
                <a:latin typeface="Aharoni" pitchFamily="2" charset="-79"/>
                <a:cs typeface="Aharoni" pitchFamily="2" charset="-79"/>
              </a:rPr>
              <a:t>FACTORS RESPONSIBLE:</a:t>
            </a:r>
          </a:p>
          <a:p>
            <a:endParaRPr lang="en-US" sz="2400" b="1" u="sng" dirty="0" smtClean="0"/>
          </a:p>
          <a:p>
            <a:pPr>
              <a:buFont typeface="Arial" pitchFamily="34" charset="0"/>
              <a:buChar char="•"/>
            </a:pPr>
            <a:r>
              <a:rPr lang="en-US" sz="2400" b="1" dirty="0" smtClean="0"/>
              <a:t>The govt. policy of recognizing only those languages that have a speaker base of more than 10,000.</a:t>
            </a:r>
          </a:p>
          <a:p>
            <a:pPr>
              <a:buFont typeface="Arial" pitchFamily="34" charset="0"/>
              <a:buChar char="•"/>
            </a:pPr>
            <a:endParaRPr lang="en-US" sz="2400" b="1" dirty="0" smtClean="0"/>
          </a:p>
          <a:p>
            <a:pPr>
              <a:buFont typeface="Arial" pitchFamily="34" charset="0"/>
              <a:buChar char="•"/>
            </a:pPr>
            <a:r>
              <a:rPr lang="en-US" sz="2400" b="1" dirty="0" smtClean="0"/>
              <a:t>Increasing importance of Hindi and English as killer languages at the national level.</a:t>
            </a:r>
          </a:p>
          <a:p>
            <a:endParaRPr lang="en-US" sz="2400" b="1" dirty="0" smtClean="0"/>
          </a:p>
          <a:p>
            <a:endParaRPr lang="en-US"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216310"/>
            <a:ext cx="8596668" cy="1238864"/>
          </a:xfrm>
        </p:spPr>
        <p:txBody>
          <a:bodyPr/>
          <a:lstStyle/>
          <a:p>
            <a:pPr algn="ctr"/>
            <a:r>
              <a:rPr lang="en-US" b="1" dirty="0"/>
              <a:t>LANGUAGE ENDANGERMENT : FACTS AND FACTORS</a:t>
            </a:r>
          </a:p>
        </p:txBody>
      </p:sp>
      <p:sp>
        <p:nvSpPr>
          <p:cNvPr id="3" name="Content Placeholder 2"/>
          <p:cNvSpPr>
            <a:spLocks noGrp="1"/>
          </p:cNvSpPr>
          <p:nvPr>
            <p:ph idx="1"/>
          </p:nvPr>
        </p:nvSpPr>
        <p:spPr>
          <a:xfrm>
            <a:off x="677334" y="1573162"/>
            <a:ext cx="9676034" cy="5034116"/>
          </a:xfrm>
        </p:spPr>
        <p:txBody>
          <a:bodyPr>
            <a:normAutofit/>
          </a:bodyPr>
          <a:lstStyle/>
          <a:p>
            <a:r>
              <a:rPr lang="en-US" sz="2800" b="1" dirty="0"/>
              <a:t>As many as 310 languages- 263 spoken by less than five people and 47 by less than 1,000 – are nearing extinction</a:t>
            </a:r>
            <a:r>
              <a:rPr lang="en-US" sz="2800" b="1" dirty="0" smtClean="0"/>
              <a:t>.</a:t>
            </a:r>
            <a:endParaRPr lang="en-US" sz="2800" b="1" dirty="0"/>
          </a:p>
          <a:p>
            <a:r>
              <a:rPr lang="en-US" sz="2800" b="1" dirty="0"/>
              <a:t>Among these 310 languages, living during 1961 census, only 10 languages barely survive at present</a:t>
            </a:r>
            <a:r>
              <a:rPr lang="en-US" sz="2800" b="1" dirty="0" smtClean="0"/>
              <a:t>.</a:t>
            </a:r>
            <a:endParaRPr lang="en-US" sz="2800" b="1" dirty="0"/>
          </a:p>
          <a:p>
            <a:r>
              <a:rPr lang="en-US" sz="2800" b="1" dirty="0"/>
              <a:t>One-fifth of India’s linguistic heritage has been extinct over the last fifty years (</a:t>
            </a:r>
            <a:r>
              <a:rPr lang="en-US" sz="2800" b="1" dirty="0" err="1"/>
              <a:t>Bandyopadhyay</a:t>
            </a:r>
            <a:r>
              <a:rPr lang="en-US" sz="2800" b="1" dirty="0"/>
              <a:t> 2013</a:t>
            </a:r>
            <a:r>
              <a:rPr lang="en-US" sz="2800" b="1" dirty="0" smtClean="0"/>
              <a:t>)</a:t>
            </a:r>
            <a:endParaRPr lang="en-US" sz="2800" b="1" dirty="0"/>
          </a:p>
          <a:p>
            <a:r>
              <a:rPr lang="en-US" sz="2800" b="1" dirty="0"/>
              <a:t>For a country like India, ranked ninth among the top linguistically diverse countries, it is a profoundly disturbing situation and needs urgent public attention.</a:t>
            </a:r>
          </a:p>
          <a:p>
            <a:endParaRPr lang="en-US" dirty="0"/>
          </a:p>
        </p:txBody>
      </p:sp>
    </p:spTree>
    <p:extLst>
      <p:ext uri="{BB962C8B-B14F-4D97-AF65-F5344CB8AC3E}">
        <p14:creationId xmlns="" xmlns:p14="http://schemas.microsoft.com/office/powerpoint/2010/main" val="12714881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668594"/>
          </a:xfrm>
        </p:spPr>
        <p:txBody>
          <a:bodyPr/>
          <a:lstStyle/>
          <a:p>
            <a:pPr algn="ctr"/>
            <a:r>
              <a:rPr lang="en-US" b="1" dirty="0" smtClean="0"/>
              <a:t> </a:t>
            </a:r>
            <a:r>
              <a:rPr lang="en-US" b="1" dirty="0"/>
              <a:t>NEED FOR FURTHER RESEARCH</a:t>
            </a:r>
          </a:p>
        </p:txBody>
      </p:sp>
      <p:sp>
        <p:nvSpPr>
          <p:cNvPr id="3" name="Content Placeholder 2"/>
          <p:cNvSpPr>
            <a:spLocks noGrp="1"/>
          </p:cNvSpPr>
          <p:nvPr>
            <p:ph idx="1"/>
          </p:nvPr>
        </p:nvSpPr>
        <p:spPr>
          <a:xfrm>
            <a:off x="677334" y="1415845"/>
            <a:ext cx="9921840" cy="5191432"/>
          </a:xfrm>
        </p:spPr>
        <p:txBody>
          <a:bodyPr>
            <a:noAutofit/>
          </a:bodyPr>
          <a:lstStyle/>
          <a:p>
            <a:pPr algn="just"/>
            <a:r>
              <a:rPr lang="en-US" sz="2800" b="1" dirty="0"/>
              <a:t>A landmark research was done by  </a:t>
            </a:r>
            <a:r>
              <a:rPr lang="en-US" sz="2800" b="1" dirty="0" err="1"/>
              <a:t>Anvita</a:t>
            </a:r>
            <a:r>
              <a:rPr lang="en-US" sz="2800" b="1" dirty="0"/>
              <a:t> </a:t>
            </a:r>
            <a:r>
              <a:rPr lang="en-US" sz="2800" b="1" dirty="0" err="1"/>
              <a:t>Abbi</a:t>
            </a:r>
            <a:r>
              <a:rPr lang="en-US" sz="2800" b="1" dirty="0"/>
              <a:t> in her book </a:t>
            </a:r>
            <a:r>
              <a:rPr lang="en-US" sz="2800" b="1" i="1" u="sng" dirty="0"/>
              <a:t>Endangered Languages of the Andaman Islands (2006</a:t>
            </a:r>
            <a:r>
              <a:rPr lang="en-US" sz="2800" b="1" dirty="0" smtClean="0"/>
              <a:t>)</a:t>
            </a:r>
            <a:endParaRPr lang="en-US" sz="2800" b="1" dirty="0"/>
          </a:p>
          <a:p>
            <a:r>
              <a:rPr lang="en-US" sz="2800" b="1" dirty="0"/>
              <a:t>She focused on Bo language of the Great </a:t>
            </a:r>
            <a:r>
              <a:rPr lang="en-US" sz="2800" b="1" dirty="0" err="1"/>
              <a:t>Andamanese</a:t>
            </a:r>
            <a:r>
              <a:rPr lang="en-US" sz="2800" b="1" dirty="0"/>
              <a:t> family of languages</a:t>
            </a:r>
            <a:r>
              <a:rPr lang="en-US" sz="2800" b="1" dirty="0" smtClean="0"/>
              <a:t>.</a:t>
            </a:r>
            <a:endParaRPr lang="en-US" sz="2800" b="1" dirty="0"/>
          </a:p>
          <a:p>
            <a:r>
              <a:rPr lang="en-US" sz="2800" b="1" dirty="0"/>
              <a:t>The last speaker Boa Senior died at the age of 85 in January 2010. After that the linguistic identity of the tribe died</a:t>
            </a:r>
            <a:r>
              <a:rPr lang="en-US" sz="2800" b="1" dirty="0" smtClean="0"/>
              <a:t>.</a:t>
            </a:r>
            <a:endParaRPr lang="en-US" sz="2800" b="1" dirty="0"/>
          </a:p>
          <a:p>
            <a:r>
              <a:rPr lang="en-US" sz="2800" b="1" dirty="0"/>
              <a:t>Languages of West Bengal also need such scholarly attention. </a:t>
            </a:r>
          </a:p>
          <a:p>
            <a:endParaRPr lang="en-US" sz="2800" b="1" dirty="0"/>
          </a:p>
        </p:txBody>
      </p:sp>
    </p:spTree>
    <p:extLst>
      <p:ext uri="{BB962C8B-B14F-4D97-AF65-F5344CB8AC3E}">
        <p14:creationId xmlns="" xmlns:p14="http://schemas.microsoft.com/office/powerpoint/2010/main" val="40795317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Complete List of Languages included in the </a:t>
            </a:r>
            <a:r>
              <a:rPr lang="en-US" b="1" dirty="0" smtClean="0"/>
              <a:t>PLSI WEST BENGAL</a:t>
            </a:r>
            <a:r>
              <a:rPr lang="en-US" dirty="0"/>
              <a:t/>
            </a:r>
            <a:br>
              <a:rPr lang="en-US" dirty="0"/>
            </a:br>
            <a:r>
              <a:rPr lang="en-US" b="1" dirty="0"/>
              <a:t> </a:t>
            </a:r>
            <a:r>
              <a:rPr lang="en-US" dirty="0"/>
              <a:t/>
            </a:r>
            <a:br>
              <a:rPr lang="en-US" dirty="0"/>
            </a:br>
            <a:endParaRPr lang="en-US" dirty="0"/>
          </a:p>
        </p:txBody>
      </p:sp>
      <p:sp>
        <p:nvSpPr>
          <p:cNvPr id="3" name="Content Placeholder 2"/>
          <p:cNvSpPr>
            <a:spLocks noGrp="1"/>
          </p:cNvSpPr>
          <p:nvPr>
            <p:ph idx="1"/>
          </p:nvPr>
        </p:nvSpPr>
        <p:spPr/>
        <p:txBody>
          <a:bodyPr/>
          <a:lstStyle/>
          <a:p>
            <a:pPr lvl="0"/>
            <a:r>
              <a:rPr lang="en-US" sz="2800" b="1" dirty="0" smtClean="0"/>
              <a:t>BAIGA</a:t>
            </a:r>
            <a:endParaRPr lang="en-US" sz="2800" b="1" dirty="0"/>
          </a:p>
          <a:p>
            <a:pPr lvl="0"/>
            <a:r>
              <a:rPr lang="en-US" sz="2800" b="1" dirty="0" smtClean="0"/>
              <a:t>BANGLA</a:t>
            </a:r>
            <a:endParaRPr lang="en-US" sz="2800" b="1" dirty="0"/>
          </a:p>
          <a:p>
            <a:pPr lvl="0"/>
            <a:r>
              <a:rPr lang="en-US" sz="2800" b="1" dirty="0" smtClean="0"/>
              <a:t>BEDIA</a:t>
            </a:r>
            <a:endParaRPr lang="en-US" sz="2800" b="1" dirty="0"/>
          </a:p>
          <a:p>
            <a:pPr lvl="0"/>
            <a:r>
              <a:rPr lang="en-US" sz="2800" b="1" dirty="0" smtClean="0"/>
              <a:t>BIRHOR</a:t>
            </a:r>
            <a:endParaRPr lang="en-US" sz="2800" b="1" dirty="0"/>
          </a:p>
          <a:p>
            <a:pPr lvl="0"/>
            <a:r>
              <a:rPr lang="en-US" sz="2800" b="1" dirty="0" smtClean="0"/>
              <a:t>BODO</a:t>
            </a:r>
            <a:endParaRPr lang="en-US" sz="2800" b="1" dirty="0"/>
          </a:p>
          <a:p>
            <a:pPr lvl="0"/>
            <a:r>
              <a:rPr lang="en-US" sz="2800" b="1" dirty="0" smtClean="0"/>
              <a:t>DHIMAL</a:t>
            </a:r>
            <a:endParaRPr lang="en-US" sz="2800" b="1" dirty="0"/>
          </a:p>
          <a:p>
            <a:endParaRPr lang="en-US" dirty="0"/>
          </a:p>
        </p:txBody>
      </p:sp>
    </p:spTree>
    <p:extLst>
      <p:ext uri="{BB962C8B-B14F-4D97-AF65-F5344CB8AC3E}">
        <p14:creationId xmlns="" xmlns:p14="http://schemas.microsoft.com/office/powerpoint/2010/main" val="19450826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LIST OF LANGUAGES (CONTINUED)</a:t>
            </a:r>
            <a:endParaRPr lang="en-US" dirty="0"/>
          </a:p>
        </p:txBody>
      </p:sp>
      <p:sp>
        <p:nvSpPr>
          <p:cNvPr id="3" name="Content Placeholder 2"/>
          <p:cNvSpPr>
            <a:spLocks noGrp="1"/>
          </p:cNvSpPr>
          <p:nvPr>
            <p:ph idx="1"/>
          </p:nvPr>
        </p:nvSpPr>
        <p:spPr/>
        <p:txBody>
          <a:bodyPr/>
          <a:lstStyle/>
          <a:p>
            <a:pPr lvl="0"/>
            <a:r>
              <a:rPr lang="en-US" sz="2800" b="1" dirty="0" smtClean="0"/>
              <a:t>DUKPA</a:t>
            </a:r>
            <a:endParaRPr lang="en-US" sz="2800" b="1" dirty="0"/>
          </a:p>
          <a:p>
            <a:pPr lvl="0"/>
            <a:r>
              <a:rPr lang="en-US" sz="2800" b="1" dirty="0" smtClean="0"/>
              <a:t>GARO</a:t>
            </a:r>
            <a:endParaRPr lang="en-US" sz="2800" b="1" dirty="0"/>
          </a:p>
          <a:p>
            <a:pPr lvl="0"/>
            <a:r>
              <a:rPr lang="en-US" sz="2800" b="1" dirty="0" smtClean="0"/>
              <a:t>KHERIA SABAR</a:t>
            </a:r>
            <a:endParaRPr lang="en-US" sz="2800" b="1" dirty="0"/>
          </a:p>
          <a:p>
            <a:pPr lvl="0"/>
            <a:r>
              <a:rPr lang="en-US" sz="2800" b="1" dirty="0" smtClean="0"/>
              <a:t>KOL HAYAM</a:t>
            </a:r>
            <a:endParaRPr lang="en-US" sz="2800" b="1" dirty="0"/>
          </a:p>
          <a:p>
            <a:pPr lvl="0"/>
            <a:r>
              <a:rPr lang="en-US" sz="2800" b="1" dirty="0" smtClean="0"/>
              <a:t>KORA</a:t>
            </a:r>
            <a:endParaRPr lang="en-US" sz="2800" b="1" dirty="0"/>
          </a:p>
          <a:p>
            <a:pPr lvl="0"/>
            <a:r>
              <a:rPr lang="en-US" sz="2800" b="1" dirty="0" smtClean="0"/>
              <a:t>KURMALI</a:t>
            </a:r>
            <a:endParaRPr lang="en-US" sz="2800" b="1" dirty="0"/>
          </a:p>
          <a:p>
            <a:endParaRPr lang="en-US" dirty="0"/>
          </a:p>
        </p:txBody>
      </p:sp>
    </p:spTree>
    <p:extLst>
      <p:ext uri="{BB962C8B-B14F-4D97-AF65-F5344CB8AC3E}">
        <p14:creationId xmlns="" xmlns:p14="http://schemas.microsoft.com/office/powerpoint/2010/main" val="27081385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LIST OF LANGUAGES (CONTINUED)</a:t>
            </a:r>
            <a:endParaRPr lang="en-US" dirty="0"/>
          </a:p>
        </p:txBody>
      </p:sp>
      <p:sp>
        <p:nvSpPr>
          <p:cNvPr id="3" name="Content Placeholder 2"/>
          <p:cNvSpPr>
            <a:spLocks noGrp="1"/>
          </p:cNvSpPr>
          <p:nvPr>
            <p:ph idx="1"/>
          </p:nvPr>
        </p:nvSpPr>
        <p:spPr/>
        <p:txBody>
          <a:bodyPr>
            <a:normAutofit/>
          </a:bodyPr>
          <a:lstStyle/>
          <a:p>
            <a:pPr lvl="0"/>
            <a:r>
              <a:rPr lang="en-US" sz="3200" b="1" dirty="0" smtClean="0"/>
              <a:t>KURUKH</a:t>
            </a:r>
            <a:endParaRPr lang="en-US" sz="3200" b="1" dirty="0"/>
          </a:p>
          <a:p>
            <a:pPr lvl="0"/>
            <a:r>
              <a:rPr lang="en-US" sz="3200" b="1" dirty="0" smtClean="0"/>
              <a:t>LEPCHA</a:t>
            </a:r>
            <a:endParaRPr lang="en-US" sz="3200" b="1" dirty="0"/>
          </a:p>
          <a:p>
            <a:pPr lvl="0"/>
            <a:r>
              <a:rPr lang="en-US" sz="3200" b="1" dirty="0" smtClean="0"/>
              <a:t>LIMBU</a:t>
            </a:r>
            <a:endParaRPr lang="en-US" sz="3200" b="1" dirty="0"/>
          </a:p>
          <a:p>
            <a:pPr lvl="0"/>
            <a:r>
              <a:rPr lang="en-US" sz="3200" b="1" dirty="0" smtClean="0"/>
              <a:t>LODHA SHABAR</a:t>
            </a:r>
            <a:endParaRPr lang="en-US" sz="3200" b="1" dirty="0"/>
          </a:p>
          <a:p>
            <a:pPr lvl="0"/>
            <a:r>
              <a:rPr lang="en-US" sz="3200" b="1" dirty="0" smtClean="0"/>
              <a:t>MAHALI ALKHAND</a:t>
            </a:r>
            <a:endParaRPr lang="en-US" sz="3200" b="1" dirty="0"/>
          </a:p>
          <a:p>
            <a:endParaRPr lang="en-US" sz="3200" b="1" dirty="0"/>
          </a:p>
        </p:txBody>
      </p:sp>
    </p:spTree>
    <p:extLst>
      <p:ext uri="{BB962C8B-B14F-4D97-AF65-F5344CB8AC3E}">
        <p14:creationId xmlns="" xmlns:p14="http://schemas.microsoft.com/office/powerpoint/2010/main" val="36194409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DEFINITION</a:t>
            </a:r>
            <a:endParaRPr lang="en-US" dirty="0"/>
          </a:p>
        </p:txBody>
      </p:sp>
      <p:sp>
        <p:nvSpPr>
          <p:cNvPr id="3" name="Content Placeholder 2"/>
          <p:cNvSpPr>
            <a:spLocks noGrp="1"/>
          </p:cNvSpPr>
          <p:nvPr>
            <p:ph idx="1"/>
          </p:nvPr>
        </p:nvSpPr>
        <p:spPr>
          <a:xfrm>
            <a:off x="677333" y="1366685"/>
            <a:ext cx="9400731" cy="5132438"/>
          </a:xfrm>
        </p:spPr>
        <p:txBody>
          <a:bodyPr>
            <a:normAutofit/>
          </a:bodyPr>
          <a:lstStyle/>
          <a:p>
            <a:r>
              <a:rPr lang="en-US" sz="2400" b="1" dirty="0" smtClean="0"/>
              <a:t>A language is documented from a documentary linguistic perspective</a:t>
            </a:r>
          </a:p>
          <a:p>
            <a:r>
              <a:rPr lang="en-US" sz="2400" b="1" dirty="0" smtClean="0"/>
              <a:t>One response to language endangerment has been the creation of a new discipline within Linguistics called Language Documentation.</a:t>
            </a:r>
          </a:p>
          <a:p>
            <a:r>
              <a:rPr lang="en-US" sz="2400" b="1" dirty="0" smtClean="0"/>
              <a:t>Aims ‘to provide a comprehensive record of the linguistic practices of a given speech community’.</a:t>
            </a:r>
          </a:p>
          <a:p>
            <a:r>
              <a:rPr lang="en-US" sz="2400" b="1" dirty="0" smtClean="0"/>
              <a:t>Creates a thorough record of speech community for both posterity and language revitalization.</a:t>
            </a:r>
          </a:p>
          <a:p>
            <a:r>
              <a:rPr lang="en-US" sz="2400" b="1" dirty="0" smtClean="0"/>
              <a:t>Provides a firmer foundation for linguistic analysis.</a:t>
            </a:r>
            <a:endParaRPr lang="en-US" sz="2400" b="1" dirty="0"/>
          </a:p>
        </p:txBody>
      </p:sp>
    </p:spTree>
    <p:extLst>
      <p:ext uri="{BB962C8B-B14F-4D97-AF65-F5344CB8AC3E}">
        <p14:creationId xmlns="" xmlns:p14="http://schemas.microsoft.com/office/powerpoint/2010/main" val="18228803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LIST OF LANGUAGES (CONTINUED)</a:t>
            </a:r>
            <a:endParaRPr lang="en-US" dirty="0"/>
          </a:p>
        </p:txBody>
      </p:sp>
      <p:sp>
        <p:nvSpPr>
          <p:cNvPr id="3" name="Content Placeholder 2"/>
          <p:cNvSpPr>
            <a:spLocks noGrp="1"/>
          </p:cNvSpPr>
          <p:nvPr>
            <p:ph idx="1"/>
          </p:nvPr>
        </p:nvSpPr>
        <p:spPr/>
        <p:txBody>
          <a:bodyPr>
            <a:normAutofit/>
          </a:bodyPr>
          <a:lstStyle/>
          <a:p>
            <a:pPr lvl="0"/>
            <a:r>
              <a:rPr lang="en-US" sz="3200" b="1" dirty="0" smtClean="0"/>
              <a:t>MALTO</a:t>
            </a:r>
            <a:endParaRPr lang="en-US" sz="3200" b="1" dirty="0"/>
          </a:p>
          <a:p>
            <a:pPr lvl="0"/>
            <a:r>
              <a:rPr lang="en-US" sz="3200" b="1" dirty="0" smtClean="0"/>
              <a:t>MUNDARI</a:t>
            </a:r>
            <a:endParaRPr lang="en-US" sz="3200" b="1" dirty="0"/>
          </a:p>
          <a:p>
            <a:pPr lvl="0"/>
            <a:r>
              <a:rPr lang="en-US" sz="3200" b="1" dirty="0" smtClean="0"/>
              <a:t>NEPALI</a:t>
            </a:r>
            <a:endParaRPr lang="en-US" sz="3200" b="1" dirty="0"/>
          </a:p>
          <a:p>
            <a:pPr lvl="0"/>
            <a:r>
              <a:rPr lang="en-US" sz="3200" b="1" dirty="0" smtClean="0"/>
              <a:t>RABHA</a:t>
            </a:r>
            <a:endParaRPr lang="en-US" sz="3200" b="1" dirty="0"/>
          </a:p>
          <a:p>
            <a:pPr lvl="0"/>
            <a:r>
              <a:rPr lang="en-US" sz="3200" b="1" dirty="0" smtClean="0"/>
              <a:t>RAJBANGSHI</a:t>
            </a:r>
            <a:endParaRPr lang="en-US" sz="3200" b="1" dirty="0"/>
          </a:p>
          <a:p>
            <a:pPr lvl="0"/>
            <a:r>
              <a:rPr lang="en-US" sz="3200" b="1" dirty="0" smtClean="0"/>
              <a:t>SADRI</a:t>
            </a:r>
            <a:endParaRPr lang="en-US" sz="3200" b="1" dirty="0"/>
          </a:p>
          <a:p>
            <a:endParaRPr lang="en-US" sz="2800" b="1" dirty="0"/>
          </a:p>
        </p:txBody>
      </p:sp>
    </p:spTree>
    <p:extLst>
      <p:ext uri="{BB962C8B-B14F-4D97-AF65-F5344CB8AC3E}">
        <p14:creationId xmlns="" xmlns:p14="http://schemas.microsoft.com/office/powerpoint/2010/main" val="22328707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LIST OF LANGUAGES (CONTINUED)</a:t>
            </a:r>
            <a:endParaRPr lang="en-US" dirty="0"/>
          </a:p>
        </p:txBody>
      </p:sp>
      <p:sp>
        <p:nvSpPr>
          <p:cNvPr id="3" name="Content Placeholder 2"/>
          <p:cNvSpPr>
            <a:spLocks noGrp="1"/>
          </p:cNvSpPr>
          <p:nvPr>
            <p:ph idx="1"/>
          </p:nvPr>
        </p:nvSpPr>
        <p:spPr/>
        <p:txBody>
          <a:bodyPr/>
          <a:lstStyle/>
          <a:p>
            <a:pPr lvl="0"/>
            <a:r>
              <a:rPr lang="en-US" sz="2800" b="1" dirty="0" smtClean="0"/>
              <a:t>SANTALI</a:t>
            </a:r>
            <a:endParaRPr lang="en-US" sz="2800" b="1" dirty="0"/>
          </a:p>
          <a:p>
            <a:pPr lvl="0"/>
            <a:r>
              <a:rPr lang="en-US" sz="2800" b="1" dirty="0" smtClean="0"/>
              <a:t>SHERPA</a:t>
            </a:r>
            <a:endParaRPr lang="en-US" sz="2800" b="1" dirty="0"/>
          </a:p>
          <a:p>
            <a:pPr lvl="0"/>
            <a:r>
              <a:rPr lang="en-US" sz="2800" b="1" dirty="0" smtClean="0"/>
              <a:t>TAMANG</a:t>
            </a:r>
            <a:endParaRPr lang="en-US" sz="2800" b="1" dirty="0"/>
          </a:p>
          <a:p>
            <a:pPr lvl="0"/>
            <a:r>
              <a:rPr lang="en-US" sz="2800" b="1" dirty="0" smtClean="0"/>
              <a:t>TOTO</a:t>
            </a:r>
            <a:endParaRPr lang="en-US" sz="2800" b="1" dirty="0"/>
          </a:p>
          <a:p>
            <a:pPr lvl="0"/>
            <a:r>
              <a:rPr lang="en-US" sz="2800" b="1" dirty="0" smtClean="0"/>
              <a:t>URDU</a:t>
            </a:r>
            <a:endParaRPr lang="en-US" sz="2800" b="1" dirty="0"/>
          </a:p>
          <a:p>
            <a:endParaRPr lang="en-US" dirty="0"/>
          </a:p>
        </p:txBody>
      </p:sp>
    </p:spTree>
    <p:extLst>
      <p:ext uri="{BB962C8B-B14F-4D97-AF65-F5344CB8AC3E}">
        <p14:creationId xmlns="" xmlns:p14="http://schemas.microsoft.com/office/powerpoint/2010/main" val="3807990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167148"/>
            <a:ext cx="8596668" cy="1071717"/>
          </a:xfrm>
        </p:spPr>
        <p:txBody>
          <a:bodyPr>
            <a:normAutofit fontScale="90000"/>
          </a:bodyPr>
          <a:lstStyle/>
          <a:p>
            <a:pPr algn="ctr"/>
            <a:r>
              <a:rPr lang="en-US" b="1" dirty="0" smtClean="0"/>
              <a:t>LIST OF LANGUAGES (CRITICALLY ENDANGERED)</a:t>
            </a:r>
            <a:endParaRPr lang="en-US" b="1" dirty="0"/>
          </a:p>
        </p:txBody>
      </p:sp>
      <p:sp>
        <p:nvSpPr>
          <p:cNvPr id="3" name="Content Placeholder 2"/>
          <p:cNvSpPr>
            <a:spLocks noGrp="1"/>
          </p:cNvSpPr>
          <p:nvPr>
            <p:ph idx="1"/>
          </p:nvPr>
        </p:nvSpPr>
        <p:spPr>
          <a:xfrm>
            <a:off x="677334" y="1435511"/>
            <a:ext cx="8596668" cy="4605852"/>
          </a:xfrm>
        </p:spPr>
        <p:txBody>
          <a:bodyPr>
            <a:noAutofit/>
          </a:bodyPr>
          <a:lstStyle/>
          <a:p>
            <a:r>
              <a:rPr lang="en-US" sz="2400" b="1" dirty="0" smtClean="0"/>
              <a:t>THARU</a:t>
            </a:r>
          </a:p>
          <a:p>
            <a:r>
              <a:rPr lang="en-US" sz="2400" b="1" dirty="0" smtClean="0"/>
              <a:t>HAJONG</a:t>
            </a:r>
          </a:p>
          <a:p>
            <a:r>
              <a:rPr lang="en-US" sz="2400" b="1" dirty="0" smtClean="0"/>
              <a:t>JALDA</a:t>
            </a:r>
          </a:p>
          <a:p>
            <a:r>
              <a:rPr lang="en-US" sz="2400" b="1" dirty="0" smtClean="0"/>
              <a:t>KAYA</a:t>
            </a:r>
          </a:p>
          <a:p>
            <a:r>
              <a:rPr lang="en-US" sz="2400" b="1" dirty="0" smtClean="0"/>
              <a:t>DHULIYA</a:t>
            </a:r>
          </a:p>
          <a:p>
            <a:r>
              <a:rPr lang="en-US" sz="2400" b="1" dirty="0" smtClean="0"/>
              <a:t>RAUTIYA</a:t>
            </a:r>
          </a:p>
          <a:p>
            <a:r>
              <a:rPr lang="en-US" sz="2400" b="1" dirty="0" smtClean="0"/>
              <a:t>SHABAR</a:t>
            </a:r>
          </a:p>
          <a:p>
            <a:r>
              <a:rPr lang="en-US" sz="2400" b="1" dirty="0" smtClean="0"/>
              <a:t>ASUR</a:t>
            </a:r>
          </a:p>
          <a:p>
            <a:r>
              <a:rPr lang="en-US" sz="2400" b="1" dirty="0" smtClean="0"/>
              <a:t>MAGAR</a:t>
            </a:r>
          </a:p>
          <a:p>
            <a:r>
              <a:rPr lang="en-US" sz="2400" b="1" dirty="0" smtClean="0"/>
              <a:t>TUNDU</a:t>
            </a:r>
            <a:endParaRPr lang="en-US" sz="2400" b="1" dirty="0"/>
          </a:p>
        </p:txBody>
      </p:sp>
    </p:spTree>
    <p:extLst>
      <p:ext uri="{BB962C8B-B14F-4D97-AF65-F5344CB8AC3E}">
        <p14:creationId xmlns="" xmlns:p14="http://schemas.microsoft.com/office/powerpoint/2010/main" val="26779715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Languages used in rural and urban areas (Bengali and other languages)</a:t>
            </a:r>
            <a:r>
              <a:rPr lang="en-US" dirty="0"/>
              <a:t/>
            </a:r>
            <a:br>
              <a:rPr lang="en-US" dirty="0"/>
            </a:br>
            <a:endParaRPr lang="en-US" dirty="0"/>
          </a:p>
        </p:txBody>
      </p:sp>
      <p:pic>
        <p:nvPicPr>
          <p:cNvPr id="4" name="Content Placeholder 3" descr="D:\Final BHASA 17.12.12\scan and pic\bar.jpg"/>
          <p:cNvPicPr>
            <a:picLocks noGrp="1"/>
          </p:cNvPicPr>
          <p:nvPr>
            <p:ph idx="1"/>
          </p:nvPr>
        </p:nvPicPr>
        <p:blipFill>
          <a:blip r:embed="rId2" cstate="print"/>
          <a:srcRect/>
          <a:stretch>
            <a:fillRect/>
          </a:stretch>
        </p:blipFill>
        <p:spPr bwMode="auto">
          <a:xfrm>
            <a:off x="1199534" y="1799303"/>
            <a:ext cx="7885471" cy="4130803"/>
          </a:xfrm>
          <a:prstGeom prst="rect">
            <a:avLst/>
          </a:prstGeom>
          <a:noFill/>
          <a:ln w="9525">
            <a:noFill/>
            <a:miter lim="800000"/>
            <a:headEnd/>
            <a:tailEnd/>
          </a:ln>
        </p:spPr>
      </p:pic>
    </p:spTree>
    <p:extLst>
      <p:ext uri="{BB962C8B-B14F-4D97-AF65-F5344CB8AC3E}">
        <p14:creationId xmlns="" xmlns:p14="http://schemas.microsoft.com/office/powerpoint/2010/main" val="23563760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Languages used in rural and urban areas (Other languages excluding Bengali)</a:t>
            </a:r>
            <a:r>
              <a:rPr lang="en-US" dirty="0"/>
              <a:t/>
            </a:r>
            <a:br>
              <a:rPr lang="en-US" dirty="0"/>
            </a:br>
            <a:r>
              <a:rPr lang="en-US" b="1" dirty="0"/>
              <a:t/>
            </a:r>
            <a:br>
              <a:rPr lang="en-US" b="1" dirty="0"/>
            </a:br>
            <a:r>
              <a:rPr lang="en-US" b="1" dirty="0"/>
              <a:t> </a:t>
            </a:r>
            <a:r>
              <a:rPr lang="en-US" dirty="0"/>
              <a:t/>
            </a:r>
            <a:br>
              <a:rPr lang="en-US" dirty="0"/>
            </a:br>
            <a:endParaRPr lang="en-US" dirty="0"/>
          </a:p>
        </p:txBody>
      </p:sp>
      <p:pic>
        <p:nvPicPr>
          <p:cNvPr id="4" name="Content Placeholder 3" descr="D:\Final BHASA 17.12.12\scan and pic\bar2.jpg"/>
          <p:cNvPicPr>
            <a:picLocks noGrp="1"/>
          </p:cNvPicPr>
          <p:nvPr>
            <p:ph idx="1"/>
          </p:nvPr>
        </p:nvPicPr>
        <p:blipFill>
          <a:blip r:embed="rId2" cstate="print"/>
          <a:srcRect/>
          <a:stretch>
            <a:fillRect/>
          </a:stretch>
        </p:blipFill>
        <p:spPr bwMode="auto">
          <a:xfrm>
            <a:off x="1150374" y="1799303"/>
            <a:ext cx="7983794" cy="4542503"/>
          </a:xfrm>
          <a:prstGeom prst="rect">
            <a:avLst/>
          </a:prstGeom>
          <a:noFill/>
          <a:ln w="9525">
            <a:noFill/>
            <a:miter lim="800000"/>
            <a:headEnd/>
            <a:tailEnd/>
          </a:ln>
        </p:spPr>
      </p:pic>
    </p:spTree>
    <p:extLst>
      <p:ext uri="{BB962C8B-B14F-4D97-AF65-F5344CB8AC3E}">
        <p14:creationId xmlns="" xmlns:p14="http://schemas.microsoft.com/office/powerpoint/2010/main" val="40842958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The percentile statistics of languages used in West </a:t>
            </a:r>
            <a:r>
              <a:rPr lang="en-US" b="1" dirty="0" smtClean="0"/>
              <a:t>Bengal (Except Bengali)</a:t>
            </a:r>
            <a:r>
              <a:rPr lang="en-US" dirty="0"/>
              <a:t/>
            </a:r>
            <a:br>
              <a:rPr lang="en-US" dirty="0"/>
            </a:br>
            <a:r>
              <a:rPr lang="en-US" b="1" dirty="0"/>
              <a:t> </a:t>
            </a:r>
            <a:r>
              <a:rPr lang="en-US" dirty="0"/>
              <a:t/>
            </a:r>
            <a:br>
              <a:rPr lang="en-US" dirty="0"/>
            </a:br>
            <a:endParaRPr lang="en-US" dirty="0"/>
          </a:p>
        </p:txBody>
      </p:sp>
      <p:pic>
        <p:nvPicPr>
          <p:cNvPr id="4" name="Content Placeholder 3" descr="D:\Final BHASA 17.12.12\scan and pic\pie1.jpg"/>
          <p:cNvPicPr>
            <a:picLocks noGrp="1"/>
          </p:cNvPicPr>
          <p:nvPr>
            <p:ph idx="1"/>
          </p:nvPr>
        </p:nvPicPr>
        <p:blipFill>
          <a:blip r:embed="rId2" cstate="print"/>
          <a:srcRect/>
          <a:stretch>
            <a:fillRect/>
          </a:stretch>
        </p:blipFill>
        <p:spPr bwMode="auto">
          <a:xfrm>
            <a:off x="806245" y="1632155"/>
            <a:ext cx="9301316" cy="4965289"/>
          </a:xfrm>
          <a:prstGeom prst="rect">
            <a:avLst/>
          </a:prstGeom>
          <a:noFill/>
          <a:ln w="9525">
            <a:noFill/>
            <a:miter lim="800000"/>
            <a:headEnd/>
            <a:tailEnd/>
          </a:ln>
        </p:spPr>
      </p:pic>
    </p:spTree>
    <p:extLst>
      <p:ext uri="{BB962C8B-B14F-4D97-AF65-F5344CB8AC3E}">
        <p14:creationId xmlns="" xmlns:p14="http://schemas.microsoft.com/office/powerpoint/2010/main" val="57062963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285136"/>
            <a:ext cx="8596668" cy="1022554"/>
          </a:xfrm>
        </p:spPr>
        <p:txBody>
          <a:bodyPr>
            <a:normAutofit fontScale="90000"/>
          </a:bodyPr>
          <a:lstStyle/>
          <a:p>
            <a:pPr algn="ctr"/>
            <a:r>
              <a:rPr lang="en-US" b="1" dirty="0" smtClean="0"/>
              <a:t>THE MINIMUM FORMAT FOR THE NON SCHEDULED LANGUAGES</a:t>
            </a:r>
            <a:endParaRPr lang="en-US" b="1" dirty="0"/>
          </a:p>
        </p:txBody>
      </p:sp>
      <p:sp>
        <p:nvSpPr>
          <p:cNvPr id="3" name="Content Placeholder 2"/>
          <p:cNvSpPr>
            <a:spLocks noGrp="1"/>
          </p:cNvSpPr>
          <p:nvPr>
            <p:ph idx="1"/>
          </p:nvPr>
        </p:nvSpPr>
        <p:spPr>
          <a:xfrm>
            <a:off x="677333" y="1396181"/>
            <a:ext cx="9735027" cy="5102942"/>
          </a:xfrm>
        </p:spPr>
        <p:txBody>
          <a:bodyPr>
            <a:noAutofit/>
          </a:bodyPr>
          <a:lstStyle/>
          <a:p>
            <a:r>
              <a:rPr lang="en-US" sz="2400" b="1" dirty="0" smtClean="0"/>
              <a:t>A. Name ( or alternative names) by which the language is known, and the geographical area indicated on a standard map where the language is mainly spoken</a:t>
            </a:r>
          </a:p>
          <a:p>
            <a:r>
              <a:rPr lang="en-US" sz="2400" b="1" dirty="0" smtClean="0"/>
              <a:t>B. A brief history of the language</a:t>
            </a:r>
          </a:p>
          <a:p>
            <a:r>
              <a:rPr lang="en-US" sz="2400" b="1" dirty="0" smtClean="0"/>
              <a:t>C. A short bibliography of works referred for writing the history not exceeding eight to ten titles</a:t>
            </a:r>
          </a:p>
          <a:p>
            <a:r>
              <a:rPr lang="en-US" sz="2400" b="1" dirty="0" smtClean="0"/>
              <a:t>D. Four to five songs or poems (with names of authors if drawn from written literature and place of publication; and clear mention of the place and the date if drawn from folk sources)</a:t>
            </a:r>
          </a:p>
          <a:p>
            <a:r>
              <a:rPr lang="en-US" sz="2400" b="1" dirty="0" smtClean="0"/>
              <a:t>E. A </a:t>
            </a:r>
            <a:r>
              <a:rPr lang="en-US" sz="2400" b="1" dirty="0"/>
              <a:t>H</a:t>
            </a:r>
            <a:r>
              <a:rPr lang="en-US" sz="2400" b="1" dirty="0" smtClean="0"/>
              <a:t>indi prose rendering of the poems, line by line</a:t>
            </a:r>
          </a:p>
          <a:p>
            <a:r>
              <a:rPr lang="en-US" sz="2400" b="1" dirty="0" smtClean="0"/>
              <a:t>F. A printed story or a folk story (sources to be indicated as in the case of poems)</a:t>
            </a:r>
          </a:p>
          <a:p>
            <a:endParaRPr lang="en-US" sz="2400" dirty="0"/>
          </a:p>
        </p:txBody>
      </p:sp>
    </p:spTree>
    <p:extLst>
      <p:ext uri="{BB962C8B-B14F-4D97-AF65-F5344CB8AC3E}">
        <p14:creationId xmlns="" xmlns:p14="http://schemas.microsoft.com/office/powerpoint/2010/main" val="329406016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324466"/>
            <a:ext cx="8596668" cy="776748"/>
          </a:xfrm>
        </p:spPr>
        <p:txBody>
          <a:bodyPr>
            <a:noAutofit/>
          </a:bodyPr>
          <a:lstStyle/>
          <a:p>
            <a:pPr algn="ctr"/>
            <a:r>
              <a:rPr lang="en-US" b="1" dirty="0" smtClean="0"/>
              <a:t>Continued</a:t>
            </a:r>
            <a:br>
              <a:rPr lang="en-US" b="1" dirty="0" smtClean="0"/>
            </a:br>
            <a:endParaRPr lang="en-US" b="1" dirty="0"/>
          </a:p>
        </p:txBody>
      </p:sp>
      <p:sp>
        <p:nvSpPr>
          <p:cNvPr id="3" name="Content Placeholder 2"/>
          <p:cNvSpPr>
            <a:spLocks noGrp="1"/>
          </p:cNvSpPr>
          <p:nvPr>
            <p:ph idx="1"/>
          </p:nvPr>
        </p:nvSpPr>
        <p:spPr>
          <a:xfrm>
            <a:off x="677334" y="1463040"/>
            <a:ext cx="8596668" cy="5289452"/>
          </a:xfrm>
        </p:spPr>
        <p:txBody>
          <a:bodyPr>
            <a:normAutofit/>
          </a:bodyPr>
          <a:lstStyle/>
          <a:p>
            <a:r>
              <a:rPr lang="en-US" sz="2500" b="1" dirty="0" smtClean="0"/>
              <a:t>G. A maximum number of relational terms with meaning in Hindi or English ( such as father, mother, son, brother in law, co-brother etc.)</a:t>
            </a:r>
          </a:p>
          <a:p>
            <a:r>
              <a:rPr lang="en-US" sz="2500" b="1" dirty="0" smtClean="0"/>
              <a:t>H. A maximum number of color terms with meanings, and if necessary description, in Hindi or English</a:t>
            </a:r>
          </a:p>
          <a:p>
            <a:r>
              <a:rPr lang="en-US" sz="2500" b="1" dirty="0" smtClean="0"/>
              <a:t>I. A maximum number of terms related to Time and Space : different shades of morning, day, evening, different shades of seasons, names of months; distance, directions, the earth, sky, hills and mountains</a:t>
            </a:r>
          </a:p>
          <a:p>
            <a:r>
              <a:rPr lang="en-US" sz="2500" b="1" dirty="0" smtClean="0"/>
              <a:t>J. A maximum number of terms related to shades of snow, snowing, glaciers etc.</a:t>
            </a:r>
            <a:endParaRPr lang="en-US" sz="2500" b="1" dirty="0"/>
          </a:p>
        </p:txBody>
      </p:sp>
    </p:spTree>
    <p:extLst>
      <p:ext uri="{BB962C8B-B14F-4D97-AF65-F5344CB8AC3E}">
        <p14:creationId xmlns="" xmlns:p14="http://schemas.microsoft.com/office/powerpoint/2010/main" val="42612816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235974"/>
            <a:ext cx="8596668" cy="796413"/>
          </a:xfrm>
        </p:spPr>
        <p:txBody>
          <a:bodyPr/>
          <a:lstStyle/>
          <a:p>
            <a:pPr algn="ctr"/>
            <a:r>
              <a:rPr lang="en-US" dirty="0" smtClean="0"/>
              <a:t>BEDIA VOCABULARY</a:t>
            </a:r>
            <a:endParaRPr lang="en-US" dirty="0"/>
          </a:p>
        </p:txBody>
      </p:sp>
      <p:sp>
        <p:nvSpPr>
          <p:cNvPr id="3" name="Content Placeholder 2"/>
          <p:cNvSpPr>
            <a:spLocks noGrp="1"/>
          </p:cNvSpPr>
          <p:nvPr>
            <p:ph idx="1"/>
          </p:nvPr>
        </p:nvSpPr>
        <p:spPr>
          <a:xfrm>
            <a:off x="677334" y="1002891"/>
            <a:ext cx="9980834" cy="5038472"/>
          </a:xfrm>
        </p:spPr>
        <p:txBody>
          <a:bodyPr anchor="ctr">
            <a:normAutofit/>
          </a:bodyPr>
          <a:lstStyle/>
          <a:p>
            <a:pPr algn="ctr">
              <a:buNone/>
            </a:pPr>
            <a:r>
              <a:rPr lang="en-US" sz="2800" b="1" u="sng" dirty="0" err="1"/>
              <a:t>Bedia</a:t>
            </a:r>
            <a:r>
              <a:rPr lang="en-US" sz="2800" b="1" u="sng" dirty="0"/>
              <a:t>(</a:t>
            </a:r>
            <a:r>
              <a:rPr lang="en-US" sz="2800" b="1" u="sng" dirty="0" err="1"/>
              <a:t>Padsi</a:t>
            </a:r>
            <a:r>
              <a:rPr lang="en-US" sz="2800" b="1" u="sng" dirty="0" smtClean="0"/>
              <a:t>) </a:t>
            </a:r>
            <a:r>
              <a:rPr lang="en-US" sz="2800" b="1" dirty="0"/>
              <a:t>	</a:t>
            </a:r>
            <a:r>
              <a:rPr lang="en-US" sz="2800" b="1" dirty="0" smtClean="0"/>
              <a:t>				</a:t>
            </a:r>
            <a:r>
              <a:rPr lang="en-US" sz="2800" b="1" dirty="0"/>
              <a:t>	</a:t>
            </a:r>
            <a:r>
              <a:rPr lang="en-US" sz="2800" b="1" dirty="0" smtClean="0"/>
              <a:t>             </a:t>
            </a:r>
            <a:r>
              <a:rPr lang="en-US" sz="2800" b="1" u="sng" dirty="0" smtClean="0"/>
              <a:t>English</a:t>
            </a:r>
            <a:endParaRPr lang="en-US" sz="2800" u="sng" dirty="0"/>
          </a:p>
          <a:p>
            <a:pPr algn="ctr">
              <a:buNone/>
            </a:pPr>
            <a:r>
              <a:rPr lang="en-US" sz="2800" dirty="0" smtClean="0"/>
              <a:t>	</a:t>
            </a:r>
            <a:r>
              <a:rPr lang="en-US" sz="2800" dirty="0" err="1" smtClean="0"/>
              <a:t>Duka</a:t>
            </a:r>
            <a:r>
              <a:rPr lang="en-US" sz="2800" dirty="0" smtClean="0"/>
              <a:t>                                 </a:t>
            </a:r>
            <a:r>
              <a:rPr lang="en-US" sz="2800" dirty="0"/>
              <a:t>		</a:t>
            </a:r>
            <a:r>
              <a:rPr lang="en-US" sz="2800" dirty="0" smtClean="0"/>
              <a:t>      Father</a:t>
            </a:r>
            <a:endParaRPr lang="en-US" sz="2800" dirty="0"/>
          </a:p>
          <a:p>
            <a:pPr algn="ctr">
              <a:buNone/>
            </a:pPr>
            <a:r>
              <a:rPr lang="en-US" sz="2800" dirty="0" smtClean="0"/>
              <a:t>	 </a:t>
            </a:r>
            <a:r>
              <a:rPr lang="en-US" sz="2800" dirty="0" err="1" smtClean="0"/>
              <a:t>Duki</a:t>
            </a:r>
            <a:r>
              <a:rPr lang="en-US" sz="2800" dirty="0" smtClean="0"/>
              <a:t>                                           </a:t>
            </a:r>
            <a:r>
              <a:rPr lang="en-US" sz="2800" dirty="0"/>
              <a:t>	Mother</a:t>
            </a:r>
          </a:p>
          <a:p>
            <a:pPr algn="ctr">
              <a:buNone/>
            </a:pPr>
            <a:r>
              <a:rPr lang="en-US" sz="2800" dirty="0" smtClean="0"/>
              <a:t>  </a:t>
            </a:r>
            <a:r>
              <a:rPr lang="en-US" sz="2800" dirty="0" err="1" smtClean="0"/>
              <a:t>Batol</a:t>
            </a:r>
            <a:r>
              <a:rPr lang="en-US" sz="2800" dirty="0" smtClean="0"/>
              <a:t>                                              	</a:t>
            </a:r>
            <a:r>
              <a:rPr lang="en-US" sz="2800" dirty="0"/>
              <a:t>	</a:t>
            </a:r>
            <a:r>
              <a:rPr lang="en-US" sz="2800" dirty="0" smtClean="0"/>
              <a:t>Day</a:t>
            </a:r>
          </a:p>
          <a:p>
            <a:pPr algn="ctr">
              <a:buNone/>
            </a:pPr>
            <a:r>
              <a:rPr lang="en-US" sz="2800" dirty="0" smtClean="0"/>
              <a:t>   </a:t>
            </a:r>
            <a:r>
              <a:rPr lang="en-US" sz="2800" dirty="0" err="1" smtClean="0"/>
              <a:t>Knadhar</a:t>
            </a:r>
            <a:r>
              <a:rPr lang="en-US" sz="2800" dirty="0" smtClean="0"/>
              <a:t>                                          	Night</a:t>
            </a:r>
          </a:p>
          <a:p>
            <a:pPr algn="ctr">
              <a:buNone/>
            </a:pPr>
            <a:r>
              <a:rPr lang="en-US" sz="2800" dirty="0" err="1" smtClean="0"/>
              <a:t>Rangani</a:t>
            </a:r>
            <a:r>
              <a:rPr lang="en-US" sz="2800" dirty="0" smtClean="0"/>
              <a:t>                                       		     Tea</a:t>
            </a:r>
          </a:p>
          <a:p>
            <a:pPr algn="ctr">
              <a:buNone/>
            </a:pPr>
            <a:r>
              <a:rPr lang="en-US" sz="2800" dirty="0" smtClean="0"/>
              <a:t>     </a:t>
            </a:r>
            <a:r>
              <a:rPr lang="en-US" sz="2800" dirty="0" err="1" smtClean="0"/>
              <a:t>Keuri</a:t>
            </a:r>
            <a:r>
              <a:rPr lang="en-US" sz="2800" dirty="0" smtClean="0"/>
              <a:t>                          	                     Liquor</a:t>
            </a:r>
          </a:p>
          <a:p>
            <a:pPr algn="ctr">
              <a:buNone/>
            </a:pPr>
            <a:r>
              <a:rPr lang="en-US" sz="2800" dirty="0" smtClean="0"/>
              <a:t>	</a:t>
            </a:r>
            <a:r>
              <a:rPr lang="en-US" sz="2800" dirty="0" err="1" smtClean="0"/>
              <a:t>Kar</a:t>
            </a:r>
            <a:r>
              <a:rPr lang="en-US" sz="2800" dirty="0" smtClean="0"/>
              <a:t> </a:t>
            </a:r>
            <a:r>
              <a:rPr lang="en-US" sz="2800" dirty="0" err="1"/>
              <a:t>laryak</a:t>
            </a:r>
            <a:r>
              <a:rPr lang="en-US" sz="2800" dirty="0"/>
              <a:t>                                         </a:t>
            </a:r>
            <a:r>
              <a:rPr lang="en-US" sz="2800" dirty="0" smtClean="0"/>
              <a:t>Elder </a:t>
            </a:r>
            <a:r>
              <a:rPr lang="en-US" sz="2800" dirty="0"/>
              <a:t>son</a:t>
            </a:r>
          </a:p>
          <a:p>
            <a:pPr algn="ctr">
              <a:buNone/>
            </a:pPr>
            <a:endParaRPr lang="en-US" sz="2800" dirty="0"/>
          </a:p>
        </p:txBody>
      </p:sp>
    </p:spTree>
    <p:extLst>
      <p:ext uri="{BB962C8B-B14F-4D97-AF65-F5344CB8AC3E}">
        <p14:creationId xmlns="" xmlns:p14="http://schemas.microsoft.com/office/powerpoint/2010/main" val="287629805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BEDIA VOCABULARY (CONTINUED)</a:t>
            </a:r>
            <a:endParaRPr lang="en-US" dirty="0"/>
          </a:p>
        </p:txBody>
      </p:sp>
      <p:sp>
        <p:nvSpPr>
          <p:cNvPr id="3" name="Content Placeholder 2"/>
          <p:cNvSpPr>
            <a:spLocks noGrp="1"/>
          </p:cNvSpPr>
          <p:nvPr>
            <p:ph idx="1"/>
          </p:nvPr>
        </p:nvSpPr>
        <p:spPr>
          <a:xfrm>
            <a:off x="677334" y="1268361"/>
            <a:ext cx="8596668" cy="5397910"/>
          </a:xfrm>
        </p:spPr>
        <p:txBody>
          <a:bodyPr>
            <a:noAutofit/>
          </a:bodyPr>
          <a:lstStyle/>
          <a:p>
            <a:pPr>
              <a:buNone/>
            </a:pPr>
            <a:r>
              <a:rPr lang="en-US" sz="2400" dirty="0" smtClean="0"/>
              <a:t>			</a:t>
            </a:r>
            <a:r>
              <a:rPr lang="en-US" sz="2000" dirty="0" err="1" smtClean="0"/>
              <a:t>Kitno</a:t>
            </a:r>
            <a:r>
              <a:rPr lang="en-US" sz="2000" dirty="0" smtClean="0"/>
              <a:t> </a:t>
            </a:r>
            <a:r>
              <a:rPr lang="en-US" sz="2000" dirty="0" err="1"/>
              <a:t>laryak</a:t>
            </a:r>
            <a:r>
              <a:rPr lang="en-US" sz="2000" dirty="0"/>
              <a:t>                             	</a:t>
            </a:r>
            <a:r>
              <a:rPr lang="en-US" sz="2000" dirty="0" smtClean="0"/>
              <a:t>     Younger </a:t>
            </a:r>
            <a:r>
              <a:rPr lang="en-US" sz="2000" dirty="0"/>
              <a:t>son</a:t>
            </a:r>
          </a:p>
          <a:p>
            <a:pPr>
              <a:buNone/>
            </a:pPr>
            <a:r>
              <a:rPr lang="en-US" sz="2000" dirty="0" smtClean="0"/>
              <a:t>			</a:t>
            </a:r>
            <a:r>
              <a:rPr lang="en-US" sz="2000" dirty="0" err="1" smtClean="0"/>
              <a:t>Geor</a:t>
            </a:r>
            <a:r>
              <a:rPr lang="en-US" sz="2000" dirty="0" smtClean="0"/>
              <a:t>                                            </a:t>
            </a:r>
            <a:r>
              <a:rPr lang="en-US" sz="2000" dirty="0"/>
              <a:t>	Bridegroom</a:t>
            </a:r>
          </a:p>
          <a:p>
            <a:pPr>
              <a:buNone/>
            </a:pPr>
            <a:r>
              <a:rPr lang="en-US" sz="2000" dirty="0" smtClean="0"/>
              <a:t>			</a:t>
            </a:r>
            <a:r>
              <a:rPr lang="en-US" sz="2000" dirty="0" err="1" smtClean="0"/>
              <a:t>Saido</a:t>
            </a:r>
            <a:r>
              <a:rPr lang="en-US" sz="2000" dirty="0" smtClean="0"/>
              <a:t>                                         </a:t>
            </a:r>
            <a:r>
              <a:rPr lang="en-US" sz="2000" dirty="0"/>
              <a:t>	</a:t>
            </a:r>
            <a:r>
              <a:rPr lang="en-US" sz="2000" dirty="0" smtClean="0"/>
              <a:t> Good</a:t>
            </a:r>
            <a:endParaRPr lang="en-US" sz="2000" dirty="0"/>
          </a:p>
          <a:p>
            <a:pPr>
              <a:buNone/>
            </a:pPr>
            <a:r>
              <a:rPr lang="en-US" sz="2000" dirty="0" smtClean="0"/>
              <a:t>			</a:t>
            </a:r>
            <a:r>
              <a:rPr lang="en-US" sz="2000" dirty="0" err="1" smtClean="0"/>
              <a:t>Giot</a:t>
            </a:r>
            <a:r>
              <a:rPr lang="en-US" sz="2000" dirty="0" smtClean="0"/>
              <a:t>                                      </a:t>
            </a:r>
            <a:r>
              <a:rPr lang="en-US" sz="2000" dirty="0"/>
              <a:t>		</a:t>
            </a:r>
            <a:r>
              <a:rPr lang="en-US" sz="2000" dirty="0" smtClean="0"/>
              <a:t>  Tree</a:t>
            </a:r>
            <a:endParaRPr lang="en-US" sz="2000" dirty="0"/>
          </a:p>
          <a:p>
            <a:pPr>
              <a:buNone/>
            </a:pPr>
            <a:r>
              <a:rPr lang="en-US" sz="2000" dirty="0" smtClean="0"/>
              <a:t>			</a:t>
            </a:r>
            <a:r>
              <a:rPr lang="en-US" sz="2000" dirty="0" err="1" smtClean="0"/>
              <a:t>Knaikh</a:t>
            </a:r>
            <a:r>
              <a:rPr lang="en-US" sz="2000" dirty="0" smtClean="0"/>
              <a:t>                                              Eye</a:t>
            </a:r>
            <a:endParaRPr lang="en-US" sz="2000" dirty="0"/>
          </a:p>
          <a:p>
            <a:pPr>
              <a:buNone/>
            </a:pPr>
            <a:r>
              <a:rPr lang="en-US" sz="2000" dirty="0" smtClean="0"/>
              <a:t>			</a:t>
            </a:r>
            <a:r>
              <a:rPr lang="en-US" sz="2000" dirty="0" err="1" smtClean="0"/>
              <a:t>Dhumon</a:t>
            </a:r>
            <a:r>
              <a:rPr lang="en-US" sz="2000" dirty="0" smtClean="0"/>
              <a:t>                                           Head</a:t>
            </a:r>
            <a:endParaRPr lang="en-US" sz="2000" dirty="0"/>
          </a:p>
          <a:p>
            <a:pPr>
              <a:buNone/>
            </a:pPr>
            <a:r>
              <a:rPr lang="en-US" sz="2000" dirty="0" smtClean="0"/>
              <a:t>			</a:t>
            </a:r>
            <a:r>
              <a:rPr lang="en-US" sz="2000" dirty="0" err="1" smtClean="0"/>
              <a:t>Gurhun</a:t>
            </a:r>
            <a:r>
              <a:rPr lang="en-US" sz="2000" dirty="0" smtClean="0"/>
              <a:t>                                          </a:t>
            </a:r>
            <a:r>
              <a:rPr lang="en-US" sz="2000" dirty="0"/>
              <a:t>	</a:t>
            </a:r>
            <a:r>
              <a:rPr lang="en-US" sz="2000" dirty="0" smtClean="0"/>
              <a:t> Human body, Limb 		</a:t>
            </a:r>
            <a:endParaRPr lang="en-US" sz="2000" dirty="0"/>
          </a:p>
          <a:p>
            <a:pPr>
              <a:buNone/>
            </a:pPr>
            <a:r>
              <a:rPr lang="en-US" sz="2000" dirty="0" smtClean="0"/>
              <a:t>			</a:t>
            </a:r>
            <a:r>
              <a:rPr lang="en-US" sz="2000" dirty="0" err="1" smtClean="0"/>
              <a:t>Khot</a:t>
            </a:r>
            <a:r>
              <a:rPr lang="en-US" sz="2000" dirty="0" smtClean="0"/>
              <a:t>                                                 Wake </a:t>
            </a:r>
            <a:r>
              <a:rPr lang="en-US" sz="2000" dirty="0"/>
              <a:t>up</a:t>
            </a:r>
          </a:p>
          <a:p>
            <a:pPr>
              <a:buNone/>
            </a:pPr>
            <a:r>
              <a:rPr lang="en-US" sz="2000" dirty="0" smtClean="0"/>
              <a:t>			</a:t>
            </a:r>
            <a:r>
              <a:rPr lang="en-US" sz="2000" dirty="0" err="1" smtClean="0"/>
              <a:t>Khenush</a:t>
            </a:r>
            <a:r>
              <a:rPr lang="en-US" sz="2000" dirty="0" smtClean="0"/>
              <a:t>                                      </a:t>
            </a:r>
            <a:r>
              <a:rPr lang="en-US" sz="2000" dirty="0"/>
              <a:t>	</a:t>
            </a:r>
            <a:r>
              <a:rPr lang="en-US" sz="2000" dirty="0" smtClean="0"/>
              <a:t> Human </a:t>
            </a:r>
            <a:r>
              <a:rPr lang="en-US" sz="2000" dirty="0"/>
              <a:t>beings</a:t>
            </a:r>
          </a:p>
          <a:p>
            <a:pPr>
              <a:buNone/>
            </a:pPr>
            <a:r>
              <a:rPr lang="en-US" sz="2000" dirty="0" smtClean="0"/>
              <a:t>			Kadar </a:t>
            </a:r>
            <a:r>
              <a:rPr lang="en-US" sz="2000" dirty="0" err="1"/>
              <a:t>Khenush</a:t>
            </a:r>
            <a:r>
              <a:rPr lang="en-US" sz="2000" dirty="0"/>
              <a:t>                                </a:t>
            </a:r>
            <a:r>
              <a:rPr lang="en-US" sz="2000" dirty="0" smtClean="0"/>
              <a:t>  Rich </a:t>
            </a:r>
            <a:r>
              <a:rPr lang="en-US" sz="2000" dirty="0"/>
              <a:t>man</a:t>
            </a:r>
          </a:p>
          <a:p>
            <a:pPr>
              <a:buNone/>
            </a:pPr>
            <a:r>
              <a:rPr lang="en-US" sz="2000" dirty="0" smtClean="0"/>
              <a:t>			</a:t>
            </a:r>
            <a:r>
              <a:rPr lang="en-US" sz="2000" dirty="0" err="1" smtClean="0"/>
              <a:t>Tnatur</a:t>
            </a:r>
            <a:r>
              <a:rPr lang="en-US" sz="2000" dirty="0" smtClean="0"/>
              <a:t>                                              Money</a:t>
            </a:r>
            <a:endParaRPr lang="en-US" sz="2000" dirty="0"/>
          </a:p>
          <a:p>
            <a:endParaRPr lang="en-US" sz="2400" dirty="0"/>
          </a:p>
        </p:txBody>
      </p:sp>
    </p:spTree>
    <p:extLst>
      <p:ext uri="{BB962C8B-B14F-4D97-AF65-F5344CB8AC3E}">
        <p14:creationId xmlns="" xmlns:p14="http://schemas.microsoft.com/office/powerpoint/2010/main" val="2684503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METHODS</a:t>
            </a:r>
            <a:endParaRPr lang="en-US" dirty="0"/>
          </a:p>
        </p:txBody>
      </p:sp>
      <p:sp>
        <p:nvSpPr>
          <p:cNvPr id="3" name="Content Placeholder 2"/>
          <p:cNvSpPr>
            <a:spLocks noGrp="1"/>
          </p:cNvSpPr>
          <p:nvPr>
            <p:ph idx="1"/>
          </p:nvPr>
        </p:nvSpPr>
        <p:spPr>
          <a:xfrm>
            <a:off x="677334" y="1297859"/>
            <a:ext cx="8596668" cy="4743504"/>
          </a:xfrm>
        </p:spPr>
        <p:txBody>
          <a:bodyPr>
            <a:noAutofit/>
          </a:bodyPr>
          <a:lstStyle/>
          <a:p>
            <a:r>
              <a:rPr lang="en-US" sz="2400" b="1" dirty="0" smtClean="0"/>
              <a:t>Typical steps are recording, transcribing (using IPA &amp; ‘Practical Orthography’), annotation and analysis, translation into a language of wider communication, archiving and dissemination.</a:t>
            </a:r>
          </a:p>
          <a:p>
            <a:r>
              <a:rPr lang="en-US" sz="2400" b="1" dirty="0" smtClean="0"/>
              <a:t>To create good records in the course of language description and can be archived as well.</a:t>
            </a:r>
          </a:p>
          <a:p>
            <a:r>
              <a:rPr lang="en-US" sz="2400" b="1" dirty="0" smtClean="0"/>
              <a:t>Language documentation complements language description in the form of grammar or dictionary.</a:t>
            </a:r>
          </a:p>
          <a:p>
            <a:r>
              <a:rPr lang="en-US" sz="2400" b="1" dirty="0" smtClean="0"/>
              <a:t>Preparing good documentation in the form of recordings with transcripts and then collection of texts and a dictionary- these are the methods by which linguists provide materials for use by speakers of the language.</a:t>
            </a:r>
            <a:endParaRPr lang="en-US" sz="2400" b="1" dirty="0"/>
          </a:p>
        </p:txBody>
      </p:sp>
    </p:spTree>
    <p:extLst>
      <p:ext uri="{BB962C8B-B14F-4D97-AF65-F5344CB8AC3E}">
        <p14:creationId xmlns="" xmlns:p14="http://schemas.microsoft.com/office/powerpoint/2010/main" val="130429696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BIRHOR: PROBLEM IN DOCUMENTATION</a:t>
            </a:r>
            <a:endParaRPr lang="en-US" dirty="0"/>
          </a:p>
        </p:txBody>
      </p:sp>
      <p:sp>
        <p:nvSpPr>
          <p:cNvPr id="3" name="Content Placeholder 2"/>
          <p:cNvSpPr>
            <a:spLocks noGrp="1"/>
          </p:cNvSpPr>
          <p:nvPr>
            <p:ph idx="1"/>
          </p:nvPr>
        </p:nvSpPr>
        <p:spPr>
          <a:xfrm>
            <a:off x="677334" y="1337187"/>
            <a:ext cx="8596668" cy="4704175"/>
          </a:xfrm>
        </p:spPr>
        <p:txBody>
          <a:bodyPr>
            <a:normAutofit fontScale="92500" lnSpcReduction="20000"/>
          </a:bodyPr>
          <a:lstStyle/>
          <a:p>
            <a:r>
              <a:rPr lang="en-US" sz="2800" dirty="0"/>
              <a:t>In West Bengal they are found only in the district of </a:t>
            </a:r>
            <a:r>
              <a:rPr lang="en-US" sz="2800" dirty="0" err="1"/>
              <a:t>Purulia</a:t>
            </a:r>
            <a:r>
              <a:rPr lang="en-US" sz="2800" dirty="0"/>
              <a:t> which is very close to Jharkhand. About seventy families reside in </a:t>
            </a:r>
            <a:r>
              <a:rPr lang="en-US" sz="2800" dirty="0" err="1"/>
              <a:t>Bhupatipalli</a:t>
            </a:r>
            <a:r>
              <a:rPr lang="en-US" sz="2800" dirty="0"/>
              <a:t> and </a:t>
            </a:r>
            <a:r>
              <a:rPr lang="en-US" sz="2800" dirty="0" err="1"/>
              <a:t>Baderia</a:t>
            </a:r>
            <a:r>
              <a:rPr lang="en-US" sz="2800" dirty="0"/>
              <a:t> villages in </a:t>
            </a:r>
            <a:r>
              <a:rPr lang="en-US" sz="2800" dirty="0" err="1"/>
              <a:t>Baghmundi</a:t>
            </a:r>
            <a:r>
              <a:rPr lang="en-US" sz="2800" dirty="0"/>
              <a:t> Block; ten families in </a:t>
            </a:r>
            <a:r>
              <a:rPr lang="en-US" sz="2800" dirty="0" err="1"/>
              <a:t>Chhotabakat</a:t>
            </a:r>
            <a:r>
              <a:rPr lang="en-US" sz="2800" dirty="0"/>
              <a:t> and </a:t>
            </a:r>
            <a:r>
              <a:rPr lang="en-US" sz="2800" dirty="0" err="1"/>
              <a:t>Dakai</a:t>
            </a:r>
            <a:r>
              <a:rPr lang="en-US" sz="2800" dirty="0"/>
              <a:t> villages in </a:t>
            </a:r>
            <a:r>
              <a:rPr lang="en-US" sz="2800" dirty="0" err="1"/>
              <a:t>Jhalda</a:t>
            </a:r>
            <a:r>
              <a:rPr lang="en-US" sz="2800" dirty="0"/>
              <a:t> Block and seven families live in </a:t>
            </a:r>
            <a:r>
              <a:rPr lang="en-US" sz="2800" dirty="0" err="1"/>
              <a:t>Bersa</a:t>
            </a:r>
            <a:r>
              <a:rPr lang="en-US" sz="2800" dirty="0"/>
              <a:t> village under </a:t>
            </a:r>
            <a:r>
              <a:rPr lang="en-US" sz="2800" dirty="0" err="1"/>
              <a:t>Balarampur</a:t>
            </a:r>
            <a:r>
              <a:rPr lang="en-US" sz="2800" dirty="0"/>
              <a:t> Block. The </a:t>
            </a:r>
            <a:r>
              <a:rPr lang="en-US" sz="2800" dirty="0" smtClean="0"/>
              <a:t>statistics </a:t>
            </a:r>
            <a:r>
              <a:rPr lang="en-US" sz="2800" dirty="0"/>
              <a:t>is a very current one recorded in February, 2011</a:t>
            </a:r>
            <a:r>
              <a:rPr lang="en-US" sz="2800" dirty="0" smtClean="0"/>
              <a:t>.</a:t>
            </a:r>
          </a:p>
          <a:p>
            <a:endParaRPr lang="en-US" sz="2800" dirty="0" smtClean="0"/>
          </a:p>
          <a:p>
            <a:r>
              <a:rPr lang="en-US" sz="2800" dirty="0" smtClean="0"/>
              <a:t>No community member available when the team visited </a:t>
            </a:r>
            <a:r>
              <a:rPr lang="en-US" sz="2800" dirty="0" err="1" smtClean="0"/>
              <a:t>Bhupatipalli</a:t>
            </a:r>
            <a:r>
              <a:rPr lang="en-US" sz="2800" dirty="0" smtClean="0"/>
              <a:t> in 2012. They moved to jungle.</a:t>
            </a:r>
            <a:endParaRPr lang="en-US" sz="2800" dirty="0"/>
          </a:p>
          <a:p>
            <a:pPr marL="0" indent="0">
              <a:buNone/>
            </a:pPr>
            <a:r>
              <a:rPr lang="en-US" sz="2800" dirty="0"/>
              <a:t> </a:t>
            </a:r>
          </a:p>
          <a:p>
            <a:endParaRPr lang="en-US" dirty="0"/>
          </a:p>
        </p:txBody>
      </p:sp>
    </p:spTree>
    <p:extLst>
      <p:ext uri="{BB962C8B-B14F-4D97-AF65-F5344CB8AC3E}">
        <p14:creationId xmlns="" xmlns:p14="http://schemas.microsoft.com/office/powerpoint/2010/main" val="21358130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DHIMAL: DOCUMENTING ENDANGERMENT</a:t>
            </a:r>
            <a:endParaRPr lang="en-US" dirty="0"/>
          </a:p>
        </p:txBody>
      </p:sp>
      <p:sp>
        <p:nvSpPr>
          <p:cNvPr id="3" name="Content Placeholder 2"/>
          <p:cNvSpPr>
            <a:spLocks noGrp="1"/>
          </p:cNvSpPr>
          <p:nvPr>
            <p:ph idx="1"/>
          </p:nvPr>
        </p:nvSpPr>
        <p:spPr>
          <a:xfrm>
            <a:off x="677333" y="1248697"/>
            <a:ext cx="9725195" cy="5299587"/>
          </a:xfrm>
        </p:spPr>
        <p:txBody>
          <a:bodyPr>
            <a:normAutofit/>
          </a:bodyPr>
          <a:lstStyle/>
          <a:p>
            <a:r>
              <a:rPr lang="en-US" sz="2400" dirty="0"/>
              <a:t>At present about one thousand </a:t>
            </a:r>
            <a:r>
              <a:rPr lang="en-US" sz="2400" dirty="0" err="1"/>
              <a:t>Dhimals</a:t>
            </a:r>
            <a:r>
              <a:rPr lang="en-US" sz="2400" dirty="0"/>
              <a:t> of one hundred and fifty eight families live amongst various other dominant linguistic communities. Naturally they are forced to speak other languages every time they go out of their families. The children of these families have to receive education in schools either through the medium of Nepali, Bengali or Hindi. </a:t>
            </a:r>
            <a:endParaRPr lang="en-US" sz="2400" dirty="0" smtClean="0"/>
          </a:p>
          <a:p>
            <a:r>
              <a:rPr lang="en-US" sz="2400" dirty="0"/>
              <a:t>Consequently, the speech community of </a:t>
            </a:r>
            <a:r>
              <a:rPr lang="en-US" sz="2400" dirty="0" err="1"/>
              <a:t>Dhimals</a:t>
            </a:r>
            <a:r>
              <a:rPr lang="en-US" sz="2400" dirty="0"/>
              <a:t> rapidly lose their own language. At present only 250 or so of the individuals know the language. </a:t>
            </a:r>
            <a:endParaRPr lang="en-US" sz="2400" dirty="0" smtClean="0"/>
          </a:p>
          <a:p>
            <a:pPr lvl="0"/>
            <a:r>
              <a:rPr lang="en-US" sz="2400" dirty="0" err="1"/>
              <a:t>Mallik</a:t>
            </a:r>
            <a:r>
              <a:rPr lang="en-US" sz="2400" dirty="0"/>
              <a:t> (</a:t>
            </a:r>
            <a:r>
              <a:rPr lang="en-US" sz="2400" dirty="0" err="1"/>
              <a:t>Dhimal</a:t>
            </a:r>
            <a:r>
              <a:rPr lang="en-US" sz="2400" dirty="0"/>
              <a:t>) </a:t>
            </a:r>
            <a:r>
              <a:rPr lang="en-US" sz="2400" dirty="0" err="1"/>
              <a:t>Garjan</a:t>
            </a:r>
            <a:r>
              <a:rPr lang="en-US" sz="2400" dirty="0"/>
              <a:t> Kumar. </a:t>
            </a:r>
            <a:r>
              <a:rPr lang="en-US" sz="2400" i="1" dirty="0" smtClean="0"/>
              <a:t>Grammar </a:t>
            </a:r>
            <a:r>
              <a:rPr lang="en-US" sz="2400" i="1" dirty="0"/>
              <a:t>of the </a:t>
            </a:r>
            <a:r>
              <a:rPr lang="en-US" sz="2400" i="1" dirty="0" err="1"/>
              <a:t>Dhimal</a:t>
            </a:r>
            <a:r>
              <a:rPr lang="en-US" sz="2400" i="1" dirty="0"/>
              <a:t> Language </a:t>
            </a:r>
            <a:r>
              <a:rPr lang="en-US" sz="2400" dirty="0"/>
              <a:t>(</a:t>
            </a:r>
            <a:r>
              <a:rPr lang="en-US" sz="2400" dirty="0" err="1"/>
              <a:t>Mecheda</a:t>
            </a:r>
            <a:r>
              <a:rPr lang="en-US" sz="2400" dirty="0"/>
              <a:t>: </a:t>
            </a:r>
            <a:r>
              <a:rPr lang="en-US" sz="2400" dirty="0" err="1"/>
              <a:t>Marang</a:t>
            </a:r>
            <a:r>
              <a:rPr lang="en-US" sz="2400" dirty="0"/>
              <a:t> Buru Press, 2010</a:t>
            </a:r>
            <a:r>
              <a:rPr lang="en-US" sz="2400" dirty="0" smtClean="0"/>
              <a:t>).</a:t>
            </a:r>
          </a:p>
          <a:p>
            <a:pPr lvl="0"/>
            <a:r>
              <a:rPr lang="en-US" sz="2400" dirty="0" smtClean="0"/>
              <a:t>GARJAN MALLIK DHIMAL is the lone warrior.</a:t>
            </a:r>
            <a:endParaRPr lang="en-US" sz="2400" dirty="0"/>
          </a:p>
          <a:p>
            <a:endParaRPr lang="en-US" sz="2400" dirty="0"/>
          </a:p>
        </p:txBody>
      </p:sp>
    </p:spTree>
    <p:extLst>
      <p:ext uri="{BB962C8B-B14F-4D97-AF65-F5344CB8AC3E}">
        <p14:creationId xmlns="" xmlns:p14="http://schemas.microsoft.com/office/powerpoint/2010/main" val="399807966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737419"/>
          </a:xfrm>
        </p:spPr>
        <p:txBody>
          <a:bodyPr/>
          <a:lstStyle/>
          <a:p>
            <a:pPr algn="ctr"/>
            <a:r>
              <a:rPr lang="en-US" dirty="0" smtClean="0"/>
              <a:t>DHIMAL (CONTINUED)</a:t>
            </a:r>
            <a:endParaRPr lang="en-US" dirty="0"/>
          </a:p>
        </p:txBody>
      </p:sp>
      <p:sp>
        <p:nvSpPr>
          <p:cNvPr id="3" name="Content Placeholder 2"/>
          <p:cNvSpPr>
            <a:spLocks noGrp="1"/>
          </p:cNvSpPr>
          <p:nvPr>
            <p:ph idx="1"/>
          </p:nvPr>
        </p:nvSpPr>
        <p:spPr>
          <a:xfrm>
            <a:off x="677334" y="1317523"/>
            <a:ext cx="8596668" cy="5201264"/>
          </a:xfrm>
        </p:spPr>
        <p:txBody>
          <a:bodyPr>
            <a:normAutofit lnSpcReduction="10000"/>
          </a:bodyPr>
          <a:lstStyle/>
          <a:p>
            <a:pPr>
              <a:buNone/>
            </a:pPr>
            <a:r>
              <a:rPr lang="en-US" sz="2800" b="1" u="sng" dirty="0">
                <a:solidFill>
                  <a:schemeClr val="accent1"/>
                </a:solidFill>
                <a:latin typeface="Aharoni" pitchFamily="2" charset="-79"/>
                <a:cs typeface="Aharoni" pitchFamily="2" charset="-79"/>
              </a:rPr>
              <a:t>Coming to an end</a:t>
            </a:r>
            <a:endParaRPr lang="en-US" sz="2800" u="sng" dirty="0">
              <a:solidFill>
                <a:schemeClr val="accent1"/>
              </a:solidFill>
              <a:latin typeface="Aharoni" pitchFamily="2" charset="-79"/>
              <a:cs typeface="Aharoni" pitchFamily="2" charset="-79"/>
            </a:endParaRPr>
          </a:p>
          <a:p>
            <a:r>
              <a:rPr lang="en-US" sz="2800" dirty="0"/>
              <a:t>It comes to an end</a:t>
            </a:r>
          </a:p>
          <a:p>
            <a:r>
              <a:rPr lang="en-US" sz="2800" dirty="0"/>
              <a:t>Song and dance without the drum</a:t>
            </a:r>
          </a:p>
          <a:p>
            <a:r>
              <a:rPr lang="en-US" sz="2800" dirty="0"/>
              <a:t>In the village – the lyrist,</a:t>
            </a:r>
          </a:p>
          <a:p>
            <a:r>
              <a:rPr lang="en-US" sz="2800" dirty="0"/>
              <a:t>The volunteers who are always ready to help,</a:t>
            </a:r>
          </a:p>
          <a:p>
            <a:r>
              <a:rPr lang="en-US" sz="2800" dirty="0"/>
              <a:t>‘</a:t>
            </a:r>
            <a:r>
              <a:rPr lang="en-US" sz="2800" dirty="0" err="1"/>
              <a:t>doombhat</a:t>
            </a:r>
            <a:r>
              <a:rPr lang="en-US" sz="2800" dirty="0"/>
              <a:t>’ and community picnic,</a:t>
            </a:r>
          </a:p>
          <a:p>
            <a:r>
              <a:rPr lang="en-US" sz="2800" dirty="0"/>
              <a:t>The stories heard from the village elders</a:t>
            </a:r>
          </a:p>
          <a:p>
            <a:r>
              <a:rPr lang="en-US" sz="2800" dirty="0"/>
              <a:t>Sitting around the fire in wintry </a:t>
            </a:r>
            <a:r>
              <a:rPr lang="en-US" sz="2800" dirty="0" err="1"/>
              <a:t>nithts</a:t>
            </a:r>
            <a:r>
              <a:rPr lang="en-US" sz="2800" dirty="0"/>
              <a:t> – </a:t>
            </a:r>
          </a:p>
          <a:p>
            <a:r>
              <a:rPr lang="en-US" sz="2800" dirty="0"/>
              <a:t>Everything comes to end.</a:t>
            </a:r>
          </a:p>
          <a:p>
            <a:pPr marL="0" indent="0">
              <a:buNone/>
            </a:pPr>
            <a:r>
              <a:rPr lang="en-US" sz="2800" dirty="0"/>
              <a:t> </a:t>
            </a:r>
          </a:p>
          <a:p>
            <a:endParaRPr lang="en-US" dirty="0"/>
          </a:p>
        </p:txBody>
      </p:sp>
    </p:spTree>
    <p:extLst>
      <p:ext uri="{BB962C8B-B14F-4D97-AF65-F5344CB8AC3E}">
        <p14:creationId xmlns="" xmlns:p14="http://schemas.microsoft.com/office/powerpoint/2010/main" val="405868808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DHIMAL (CONTINUED)</a:t>
            </a:r>
            <a:endParaRPr lang="en-US" dirty="0"/>
          </a:p>
        </p:txBody>
      </p:sp>
      <p:sp>
        <p:nvSpPr>
          <p:cNvPr id="3" name="Content Placeholder 2"/>
          <p:cNvSpPr>
            <a:spLocks noGrp="1"/>
          </p:cNvSpPr>
          <p:nvPr>
            <p:ph idx="1"/>
          </p:nvPr>
        </p:nvSpPr>
        <p:spPr>
          <a:xfrm>
            <a:off x="677333" y="1337187"/>
            <a:ext cx="9508885" cy="5004619"/>
          </a:xfrm>
        </p:spPr>
        <p:txBody>
          <a:bodyPr>
            <a:normAutofit/>
          </a:bodyPr>
          <a:lstStyle/>
          <a:p>
            <a:r>
              <a:rPr lang="en-US" sz="3200" dirty="0"/>
              <a:t>The rice cakes and baked meat</a:t>
            </a:r>
          </a:p>
          <a:p>
            <a:r>
              <a:rPr lang="en-US" sz="3200" dirty="0"/>
              <a:t>The visit to the relatives and the fun</a:t>
            </a:r>
          </a:p>
          <a:p>
            <a:r>
              <a:rPr lang="en-US" sz="3200" dirty="0"/>
              <a:t>The young going to village fair</a:t>
            </a:r>
          </a:p>
          <a:p>
            <a:r>
              <a:rPr lang="en-US" sz="3200" dirty="0"/>
              <a:t>In one another’s arms</a:t>
            </a:r>
          </a:p>
          <a:p>
            <a:r>
              <a:rPr lang="en-US" sz="3200" dirty="0"/>
              <a:t>Fishing and hunting</a:t>
            </a:r>
          </a:p>
          <a:p>
            <a:r>
              <a:rPr lang="en-US" sz="3200" dirty="0"/>
              <a:t>Collecting the snails from the jungle paths -</a:t>
            </a:r>
          </a:p>
          <a:p>
            <a:pPr>
              <a:buNone/>
            </a:pPr>
            <a:endParaRPr lang="en-US" sz="3200" dirty="0"/>
          </a:p>
        </p:txBody>
      </p:sp>
    </p:spTree>
    <p:extLst>
      <p:ext uri="{BB962C8B-B14F-4D97-AF65-F5344CB8AC3E}">
        <p14:creationId xmlns="" xmlns:p14="http://schemas.microsoft.com/office/powerpoint/2010/main" val="203550733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226142"/>
            <a:ext cx="8596668" cy="1248697"/>
          </a:xfrm>
        </p:spPr>
        <p:txBody>
          <a:bodyPr/>
          <a:lstStyle/>
          <a:p>
            <a:pPr algn="ctr"/>
            <a:r>
              <a:rPr lang="en-US" dirty="0" smtClean="0"/>
              <a:t>DHIMAL (CONTINUED)</a:t>
            </a:r>
            <a:endParaRPr lang="en-US" dirty="0"/>
          </a:p>
        </p:txBody>
      </p:sp>
      <p:sp>
        <p:nvSpPr>
          <p:cNvPr id="3" name="Content Placeholder 2"/>
          <p:cNvSpPr>
            <a:spLocks noGrp="1"/>
          </p:cNvSpPr>
          <p:nvPr>
            <p:ph idx="1"/>
          </p:nvPr>
        </p:nvSpPr>
        <p:spPr>
          <a:xfrm>
            <a:off x="677333" y="1396181"/>
            <a:ext cx="9941505" cy="4965290"/>
          </a:xfrm>
        </p:spPr>
        <p:txBody>
          <a:bodyPr/>
          <a:lstStyle/>
          <a:p>
            <a:r>
              <a:rPr lang="en-US" sz="3200" dirty="0"/>
              <a:t>All come to an end.</a:t>
            </a:r>
          </a:p>
          <a:p>
            <a:r>
              <a:rPr lang="en-US" sz="3200" dirty="0"/>
              <a:t>Coming to an end gradually</a:t>
            </a:r>
          </a:p>
          <a:p>
            <a:r>
              <a:rPr lang="en-US" sz="3200" dirty="0"/>
              <a:t>The tigers in the forest, the jungle birds, </a:t>
            </a:r>
          </a:p>
          <a:p>
            <a:r>
              <a:rPr lang="en-US" sz="3200" dirty="0"/>
              <a:t>The water in the river, the laughter in the eyes, </a:t>
            </a:r>
          </a:p>
          <a:p>
            <a:r>
              <a:rPr lang="en-US" sz="3200" dirty="0"/>
              <a:t>Coming to an end the forest,</a:t>
            </a:r>
          </a:p>
          <a:p>
            <a:r>
              <a:rPr lang="en-US" sz="3200" dirty="0"/>
              <a:t>Menfolk wearing loincloths in their muscular body,</a:t>
            </a:r>
          </a:p>
          <a:p>
            <a:r>
              <a:rPr lang="en-US" sz="3200" dirty="0"/>
              <a:t>I remain a passive onlooker.</a:t>
            </a:r>
          </a:p>
          <a:p>
            <a:pPr marL="0" indent="0">
              <a:buNone/>
            </a:pPr>
            <a:r>
              <a:rPr lang="en-US" sz="3200" dirty="0"/>
              <a:t> </a:t>
            </a:r>
          </a:p>
          <a:p>
            <a:endParaRPr lang="en-US" dirty="0"/>
          </a:p>
        </p:txBody>
      </p:sp>
    </p:spTree>
    <p:extLst>
      <p:ext uri="{BB962C8B-B14F-4D97-AF65-F5344CB8AC3E}">
        <p14:creationId xmlns="" xmlns:p14="http://schemas.microsoft.com/office/powerpoint/2010/main" val="154499144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KHARIA SABAR: NEARING EXTINCTION</a:t>
            </a:r>
            <a:endParaRPr lang="en-US" dirty="0"/>
          </a:p>
        </p:txBody>
      </p:sp>
      <p:sp>
        <p:nvSpPr>
          <p:cNvPr id="3" name="Content Placeholder 2"/>
          <p:cNvSpPr>
            <a:spLocks noGrp="1"/>
          </p:cNvSpPr>
          <p:nvPr>
            <p:ph idx="1"/>
          </p:nvPr>
        </p:nvSpPr>
        <p:spPr>
          <a:xfrm>
            <a:off x="677333" y="1288027"/>
            <a:ext cx="9862847" cy="4753336"/>
          </a:xfrm>
        </p:spPr>
        <p:txBody>
          <a:bodyPr>
            <a:normAutofit/>
          </a:bodyPr>
          <a:lstStyle/>
          <a:p>
            <a:r>
              <a:rPr lang="en-US" sz="2400" dirty="0"/>
              <a:t>Among the 14 languages that G.A. Grierson, in 1906, has mentioned as belonging to the </a:t>
            </a:r>
            <a:r>
              <a:rPr lang="en-US" sz="2400" dirty="0" err="1"/>
              <a:t>Munda</a:t>
            </a:r>
            <a:r>
              <a:rPr lang="en-US" sz="2400" dirty="0"/>
              <a:t> family </a:t>
            </a:r>
            <a:r>
              <a:rPr lang="en-US" sz="2400" dirty="0" err="1"/>
              <a:t>Sabara</a:t>
            </a:r>
            <a:r>
              <a:rPr lang="en-US" sz="2400" dirty="0"/>
              <a:t> is one of </a:t>
            </a:r>
            <a:r>
              <a:rPr lang="en-US" sz="2400" dirty="0" smtClean="0"/>
              <a:t>them.</a:t>
            </a:r>
          </a:p>
          <a:p>
            <a:r>
              <a:rPr lang="en-US" sz="2400" dirty="0" smtClean="0"/>
              <a:t>But now </a:t>
            </a:r>
            <a:r>
              <a:rPr lang="en-US" sz="2400" dirty="0" err="1" smtClean="0"/>
              <a:t>Sabaras</a:t>
            </a:r>
            <a:r>
              <a:rPr lang="en-US" sz="2400" dirty="0" smtClean="0"/>
              <a:t> </a:t>
            </a:r>
            <a:r>
              <a:rPr lang="en-US" sz="2400" dirty="0"/>
              <a:t>inhabiting </a:t>
            </a:r>
            <a:r>
              <a:rPr lang="en-US" sz="2400" dirty="0" err="1"/>
              <a:t>Purulia</a:t>
            </a:r>
            <a:r>
              <a:rPr lang="en-US" sz="2400" dirty="0"/>
              <a:t> and </a:t>
            </a:r>
            <a:r>
              <a:rPr lang="en-US" sz="2400" dirty="0" err="1"/>
              <a:t>Singhbhum</a:t>
            </a:r>
            <a:r>
              <a:rPr lang="en-US" sz="2400" dirty="0"/>
              <a:t> </a:t>
            </a:r>
            <a:r>
              <a:rPr lang="en-US" sz="2400" dirty="0" smtClean="0"/>
              <a:t>do </a:t>
            </a:r>
            <a:r>
              <a:rPr lang="en-US" sz="2400" dirty="0"/>
              <a:t>not have any link with the Austro-Asiatic language. </a:t>
            </a:r>
            <a:r>
              <a:rPr lang="en-US" sz="2400" dirty="0" err="1" smtClean="0"/>
              <a:t>Anthropolinguists</a:t>
            </a:r>
            <a:r>
              <a:rPr lang="en-US" sz="2400" dirty="0" smtClean="0"/>
              <a:t> </a:t>
            </a:r>
            <a:r>
              <a:rPr lang="en-US" sz="2400" dirty="0"/>
              <a:t>also </a:t>
            </a:r>
            <a:r>
              <a:rPr lang="en-US" sz="2400" dirty="0" smtClean="0"/>
              <a:t>argue </a:t>
            </a:r>
            <a:r>
              <a:rPr lang="en-US" sz="2400" dirty="0"/>
              <a:t>that the language spoken by the </a:t>
            </a:r>
            <a:r>
              <a:rPr lang="en-US" sz="2400" dirty="0" err="1"/>
              <a:t>Sabaras</a:t>
            </a:r>
            <a:r>
              <a:rPr lang="en-US" sz="2400" dirty="0"/>
              <a:t> of this region are neither ‘Corrupt Bengali’ nor ‘Broken Bengali’. </a:t>
            </a:r>
            <a:r>
              <a:rPr lang="en-US" sz="2400" dirty="0" smtClean="0"/>
              <a:t>They claim </a:t>
            </a:r>
            <a:r>
              <a:rPr lang="en-US" sz="2400" dirty="0"/>
              <a:t>that the sample of the </a:t>
            </a:r>
            <a:r>
              <a:rPr lang="en-US" sz="2400" dirty="0" err="1"/>
              <a:t>Sabara</a:t>
            </a:r>
            <a:r>
              <a:rPr lang="en-US" sz="2400" dirty="0"/>
              <a:t> language, found at present, is integral to the Bengali language; it is a self-contained branch of the Bengali </a:t>
            </a:r>
            <a:r>
              <a:rPr lang="en-US" sz="2400" dirty="0" smtClean="0"/>
              <a:t>language.</a:t>
            </a:r>
          </a:p>
          <a:p>
            <a:r>
              <a:rPr lang="en-US" sz="2400" dirty="0"/>
              <a:t>The ideas propounded by various anthropologists reveal the fact that, currently, the language spoken by the </a:t>
            </a:r>
            <a:r>
              <a:rPr lang="en-US" sz="2400" dirty="0" err="1"/>
              <a:t>Sabaras</a:t>
            </a:r>
            <a:r>
              <a:rPr lang="en-US" sz="2400" dirty="0"/>
              <a:t> of </a:t>
            </a:r>
            <a:r>
              <a:rPr lang="en-US" sz="2400" dirty="0" err="1"/>
              <a:t>Purulia</a:t>
            </a:r>
            <a:r>
              <a:rPr lang="en-US" sz="2400" dirty="0"/>
              <a:t> district has no connection with the ‘ancestral language’ (one of the languages of the </a:t>
            </a:r>
            <a:r>
              <a:rPr lang="en-US" sz="2400" dirty="0" err="1"/>
              <a:t>Munda</a:t>
            </a:r>
            <a:r>
              <a:rPr lang="en-US" sz="2400" dirty="0"/>
              <a:t> family) of the tribe.</a:t>
            </a:r>
          </a:p>
          <a:p>
            <a:endParaRPr lang="en-US" sz="2400" dirty="0"/>
          </a:p>
        </p:txBody>
      </p:sp>
    </p:spTree>
    <p:extLst>
      <p:ext uri="{BB962C8B-B14F-4D97-AF65-F5344CB8AC3E}">
        <p14:creationId xmlns="" xmlns:p14="http://schemas.microsoft.com/office/powerpoint/2010/main" val="121446732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KOL HAYAM SCRIPT</a:t>
            </a:r>
            <a:endParaRPr lang="en-US" dirty="0"/>
          </a:p>
        </p:txBody>
      </p:sp>
      <p:pic>
        <p:nvPicPr>
          <p:cNvPr id="4" name="Content Placeholder 3" descr="IMG_6221.JPG"/>
          <p:cNvPicPr>
            <a:picLocks noGrp="1" noChangeAspect="1"/>
          </p:cNvPicPr>
          <p:nvPr>
            <p:ph idx="1"/>
          </p:nvPr>
        </p:nvPicPr>
        <p:blipFill>
          <a:blip r:embed="rId2" cstate="print"/>
          <a:stretch>
            <a:fillRect/>
          </a:stretch>
        </p:blipFill>
        <p:spPr>
          <a:xfrm>
            <a:off x="1906859" y="2160588"/>
            <a:ext cx="6244682" cy="3881437"/>
          </a:xfr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KOL HAYAM NUMERALS</a:t>
            </a:r>
            <a:endParaRPr lang="en-US" dirty="0"/>
          </a:p>
        </p:txBody>
      </p:sp>
      <p:pic>
        <p:nvPicPr>
          <p:cNvPr id="4" name="Content Placeholder 3" descr="IMG_6222.JPG"/>
          <p:cNvPicPr>
            <a:picLocks noGrp="1" noChangeAspect="1"/>
          </p:cNvPicPr>
          <p:nvPr>
            <p:ph idx="1"/>
          </p:nvPr>
        </p:nvPicPr>
        <p:blipFill>
          <a:blip r:embed="rId2" cstate="print"/>
          <a:stretch>
            <a:fillRect/>
          </a:stretch>
        </p:blipFill>
        <p:spPr>
          <a:xfrm>
            <a:off x="2064941" y="1260088"/>
            <a:ext cx="7725830" cy="5363736"/>
          </a:xfrm>
          <a:prstGeom prst="rect">
            <a:avLst/>
          </a:prstGeo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KOL HAYAM (CONTINUED)</a:t>
            </a:r>
            <a:endParaRPr lang="en-US" dirty="0"/>
          </a:p>
        </p:txBody>
      </p:sp>
      <p:sp>
        <p:nvSpPr>
          <p:cNvPr id="3" name="Content Placeholder 2"/>
          <p:cNvSpPr>
            <a:spLocks noGrp="1"/>
          </p:cNvSpPr>
          <p:nvPr>
            <p:ph idx="1"/>
          </p:nvPr>
        </p:nvSpPr>
        <p:spPr>
          <a:xfrm>
            <a:off x="677333" y="1406013"/>
            <a:ext cx="9587543" cy="5083277"/>
          </a:xfrm>
        </p:spPr>
        <p:txBody>
          <a:bodyPr>
            <a:normAutofit/>
          </a:bodyPr>
          <a:lstStyle/>
          <a:p>
            <a:r>
              <a:rPr lang="en-US" sz="2400" dirty="0"/>
              <a:t>In the land of </a:t>
            </a:r>
            <a:r>
              <a:rPr lang="en-US" sz="2400" dirty="0" err="1"/>
              <a:t>Kolhan</a:t>
            </a:r>
            <a:r>
              <a:rPr lang="en-US" sz="2400" dirty="0"/>
              <a:t> the name of </a:t>
            </a:r>
            <a:r>
              <a:rPr lang="en-US" sz="2400" dirty="0" err="1"/>
              <a:t>Kol</a:t>
            </a:r>
            <a:r>
              <a:rPr lang="en-US" sz="2400" dirty="0"/>
              <a:t> is no more.</a:t>
            </a:r>
          </a:p>
          <a:p>
            <a:r>
              <a:rPr lang="en-US" sz="2400" dirty="0"/>
              <a:t>In the land of </a:t>
            </a:r>
            <a:r>
              <a:rPr lang="en-US" sz="2400" dirty="0" err="1"/>
              <a:t>Kol</a:t>
            </a:r>
            <a:r>
              <a:rPr lang="en-US" sz="2400" dirty="0"/>
              <a:t> language </a:t>
            </a:r>
            <a:r>
              <a:rPr lang="en-US" sz="2400" dirty="0" err="1"/>
              <a:t>Kols</a:t>
            </a:r>
            <a:r>
              <a:rPr lang="en-US" sz="2400" dirty="0"/>
              <a:t> cannot rule any more.</a:t>
            </a:r>
          </a:p>
          <a:p>
            <a:r>
              <a:rPr lang="en-US" sz="2400" dirty="0"/>
              <a:t>Did the ancient men and women name the place in vain?</a:t>
            </a:r>
          </a:p>
          <a:p>
            <a:r>
              <a:rPr lang="en-US" sz="2400" dirty="0"/>
              <a:t>Why did they toil so hard to preserve nature’s naturals?</a:t>
            </a:r>
          </a:p>
          <a:p>
            <a:r>
              <a:rPr lang="en-US" sz="2400" dirty="0"/>
              <a:t>The village Kolkata belonged to the </a:t>
            </a:r>
            <a:r>
              <a:rPr lang="en-US" sz="2400" dirty="0" err="1"/>
              <a:t>Kols</a:t>
            </a:r>
            <a:endParaRPr lang="en-US" sz="2400" dirty="0"/>
          </a:p>
          <a:p>
            <a:r>
              <a:rPr lang="en-US" sz="2400" dirty="0"/>
              <a:t>‘Bong </a:t>
            </a:r>
            <a:r>
              <a:rPr lang="en-US" sz="2400" dirty="0" err="1"/>
              <a:t>dishum</a:t>
            </a:r>
            <a:r>
              <a:rPr lang="en-US" sz="2400" dirty="0"/>
              <a:t>’ (land of gods) became ‘Bangladesh’.</a:t>
            </a:r>
          </a:p>
          <a:p>
            <a:r>
              <a:rPr lang="en-US" sz="2400" dirty="0"/>
              <a:t>Did the ancient men and women name the place in vain?</a:t>
            </a:r>
          </a:p>
          <a:p>
            <a:r>
              <a:rPr lang="en-US" sz="2400" dirty="0"/>
              <a:t>Why did they toil so hard to preserve nature’s naturals?</a:t>
            </a:r>
          </a:p>
          <a:p>
            <a:pPr>
              <a:buNone/>
            </a:pPr>
            <a:r>
              <a:rPr lang="en-US" sz="2400" dirty="0" smtClean="0"/>
              <a:t>         </a:t>
            </a:r>
            <a:r>
              <a:rPr lang="en-US" sz="2400" dirty="0"/>
              <a:t>(Place of collection: </a:t>
            </a:r>
            <a:r>
              <a:rPr lang="en-US" sz="2400" dirty="0" err="1" smtClean="0"/>
              <a:t>Maninathpur</a:t>
            </a:r>
            <a:r>
              <a:rPr lang="en-US" sz="2400" dirty="0" smtClean="0"/>
              <a:t>)</a:t>
            </a:r>
            <a:endParaRPr lang="en-US" sz="2400" dirty="0"/>
          </a:p>
          <a:p>
            <a:pPr>
              <a:buNone/>
            </a:pPr>
            <a:r>
              <a:rPr lang="en-US" sz="2400" dirty="0"/>
              <a:t>          (Date of collection: 25</a:t>
            </a:r>
            <a:r>
              <a:rPr lang="en-US" sz="2400" baseline="30000" dirty="0"/>
              <a:t>th</a:t>
            </a:r>
            <a:r>
              <a:rPr lang="en-US" sz="2400" dirty="0"/>
              <a:t> December, 2009)</a:t>
            </a:r>
          </a:p>
          <a:p>
            <a:endParaRPr lang="en-US" dirty="0"/>
          </a:p>
        </p:txBody>
      </p:sp>
    </p:spTree>
    <p:extLst>
      <p:ext uri="{BB962C8B-B14F-4D97-AF65-F5344CB8AC3E}">
        <p14:creationId xmlns="" xmlns:p14="http://schemas.microsoft.com/office/powerpoint/2010/main" val="240238794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KURMALI: PROBLEM OF PLENTY</a:t>
            </a:r>
            <a:endParaRPr lang="en-US" dirty="0"/>
          </a:p>
        </p:txBody>
      </p:sp>
      <p:sp>
        <p:nvSpPr>
          <p:cNvPr id="3" name="Content Placeholder 2"/>
          <p:cNvSpPr>
            <a:spLocks noGrp="1"/>
          </p:cNvSpPr>
          <p:nvPr>
            <p:ph idx="1"/>
          </p:nvPr>
        </p:nvSpPr>
        <p:spPr>
          <a:xfrm>
            <a:off x="677333" y="1366684"/>
            <a:ext cx="9715363" cy="4945625"/>
          </a:xfrm>
        </p:spPr>
        <p:txBody>
          <a:bodyPr>
            <a:noAutofit/>
          </a:bodyPr>
          <a:lstStyle/>
          <a:p>
            <a:r>
              <a:rPr lang="en-US" sz="2800" dirty="0"/>
              <a:t>The geographical bounds of </a:t>
            </a:r>
            <a:r>
              <a:rPr lang="en-US" sz="2800" dirty="0" err="1"/>
              <a:t>Kurmali</a:t>
            </a:r>
            <a:r>
              <a:rPr lang="en-US" sz="2800" dirty="0"/>
              <a:t> language</a:t>
            </a:r>
            <a:r>
              <a:rPr lang="en-US" sz="2800" dirty="0" smtClean="0"/>
              <a:t>:</a:t>
            </a:r>
          </a:p>
          <a:p>
            <a:pPr marL="0" lvl="0" indent="0">
              <a:buNone/>
            </a:pPr>
            <a:r>
              <a:rPr lang="en-US" sz="2800" dirty="0"/>
              <a:t> </a:t>
            </a:r>
            <a:r>
              <a:rPr lang="en-US" sz="2800" dirty="0" smtClean="0"/>
              <a:t>     </a:t>
            </a:r>
            <a:r>
              <a:rPr lang="en-US" sz="2800" dirty="0" err="1" smtClean="0"/>
              <a:t>Shikhbhum</a:t>
            </a:r>
            <a:r>
              <a:rPr lang="en-US" sz="2800" dirty="0" smtClean="0"/>
              <a:t> </a:t>
            </a:r>
            <a:r>
              <a:rPr lang="en-US" sz="2800" dirty="0"/>
              <a:t>(</a:t>
            </a:r>
            <a:r>
              <a:rPr lang="en-US" sz="2800" dirty="0" err="1"/>
              <a:t>Mayurbhanj</a:t>
            </a:r>
            <a:r>
              <a:rPr lang="en-US" sz="2800" dirty="0"/>
              <a:t>)</a:t>
            </a:r>
          </a:p>
          <a:p>
            <a:pPr lvl="0"/>
            <a:r>
              <a:rPr lang="en-US" sz="2800" dirty="0" err="1"/>
              <a:t>Shikharbhum</a:t>
            </a:r>
            <a:r>
              <a:rPr lang="en-US" sz="2800" dirty="0"/>
              <a:t> (</a:t>
            </a:r>
            <a:r>
              <a:rPr lang="en-US" sz="2800" dirty="0" err="1"/>
              <a:t>Dhanbad</a:t>
            </a:r>
            <a:r>
              <a:rPr lang="en-US" sz="2800" dirty="0"/>
              <a:t> and up to </a:t>
            </a:r>
            <a:r>
              <a:rPr lang="en-US" sz="2800" dirty="0" err="1"/>
              <a:t>Pareshnath</a:t>
            </a:r>
            <a:r>
              <a:rPr lang="en-US" sz="2800" dirty="0"/>
              <a:t> Hills)</a:t>
            </a:r>
          </a:p>
          <a:p>
            <a:pPr lvl="0"/>
            <a:r>
              <a:rPr lang="en-US" sz="2800" dirty="0"/>
              <a:t>Nagpur (</a:t>
            </a:r>
            <a:r>
              <a:rPr lang="en-US" sz="2800" dirty="0" err="1"/>
              <a:t>Chhotonagpur</a:t>
            </a:r>
            <a:r>
              <a:rPr lang="en-US" sz="2800" dirty="0"/>
              <a:t>)</a:t>
            </a:r>
          </a:p>
          <a:p>
            <a:pPr lvl="0"/>
            <a:r>
              <a:rPr lang="en-US" sz="2800" dirty="0"/>
              <a:t>Eighteen </a:t>
            </a:r>
            <a:r>
              <a:rPr lang="en-US" sz="2800" dirty="0" err="1"/>
              <a:t>Parganas</a:t>
            </a:r>
            <a:r>
              <a:rPr lang="en-US" sz="2800" dirty="0"/>
              <a:t>, roughly the half of </a:t>
            </a:r>
            <a:r>
              <a:rPr lang="en-US" sz="2800" dirty="0" err="1" smtClean="0"/>
              <a:t>Kharagpur</a:t>
            </a:r>
            <a:endParaRPr lang="en-US" sz="2800" dirty="0" smtClean="0"/>
          </a:p>
          <a:p>
            <a:pPr lvl="0"/>
            <a:endParaRPr lang="en-US" sz="2800" dirty="0"/>
          </a:p>
          <a:p>
            <a:r>
              <a:rPr lang="en-US" sz="2800" dirty="0"/>
              <a:t>But it would not be inappropriate if we conclude that </a:t>
            </a:r>
            <a:r>
              <a:rPr lang="en-US" sz="2800" dirty="0" err="1"/>
              <a:t>Kurmali</a:t>
            </a:r>
            <a:r>
              <a:rPr lang="en-US" sz="2800" dirty="0"/>
              <a:t> (its folk literature as well) is still the most neglected language of all the Indian language mentioned by Grierson</a:t>
            </a:r>
            <a:r>
              <a:rPr lang="en-US" sz="2800" dirty="0" smtClean="0"/>
              <a:t>. (Exaggeration)</a:t>
            </a:r>
            <a:endParaRPr lang="en-US" sz="2800" dirty="0"/>
          </a:p>
        </p:txBody>
      </p:sp>
    </p:spTree>
    <p:extLst>
      <p:ext uri="{BB962C8B-B14F-4D97-AF65-F5344CB8AC3E}">
        <p14:creationId xmlns="" xmlns:p14="http://schemas.microsoft.com/office/powerpoint/2010/main" val="4715165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METHODS (CONTINUED)</a:t>
            </a:r>
            <a:endParaRPr lang="en-US" dirty="0"/>
          </a:p>
        </p:txBody>
      </p:sp>
      <p:sp>
        <p:nvSpPr>
          <p:cNvPr id="3" name="Content Placeholder 2"/>
          <p:cNvSpPr>
            <a:spLocks noGrp="1"/>
          </p:cNvSpPr>
          <p:nvPr>
            <p:ph idx="1"/>
          </p:nvPr>
        </p:nvSpPr>
        <p:spPr/>
        <p:txBody>
          <a:bodyPr>
            <a:normAutofit/>
          </a:bodyPr>
          <a:lstStyle/>
          <a:p>
            <a:r>
              <a:rPr lang="en-US" sz="2800" b="1" dirty="0" smtClean="0"/>
              <a:t>New Technologies on offer like AILLA or PARADISEC</a:t>
            </a:r>
          </a:p>
          <a:p>
            <a:r>
              <a:rPr lang="en-US" sz="2800" b="1" dirty="0" smtClean="0"/>
              <a:t>New specialized publications like free online and peer-reviewed journal like LANGUAGE DOCUMENTATION AND CONSERVATION are also available.</a:t>
            </a:r>
          </a:p>
          <a:p>
            <a:endParaRPr lang="en-US" sz="2800" b="1" dirty="0"/>
          </a:p>
        </p:txBody>
      </p:sp>
    </p:spTree>
    <p:extLst>
      <p:ext uri="{BB962C8B-B14F-4D97-AF65-F5344CB8AC3E}">
        <p14:creationId xmlns="" xmlns:p14="http://schemas.microsoft.com/office/powerpoint/2010/main" val="190938925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245806"/>
            <a:ext cx="8596668" cy="1317523"/>
          </a:xfrm>
        </p:spPr>
        <p:txBody>
          <a:bodyPr>
            <a:normAutofit fontScale="90000"/>
          </a:bodyPr>
          <a:lstStyle/>
          <a:p>
            <a:r>
              <a:rPr lang="en-US" dirty="0" err="1"/>
              <a:t>Lepcha</a:t>
            </a:r>
            <a:r>
              <a:rPr lang="en-US" dirty="0"/>
              <a:t> font has been developed and is used by</a:t>
            </a:r>
            <a:r>
              <a:rPr lang="en-US" i="1" dirty="0"/>
              <a:t> ILTA</a:t>
            </a:r>
            <a:r>
              <a:rPr lang="en-US" dirty="0"/>
              <a:t> and Mani Printing press in </a:t>
            </a:r>
            <a:r>
              <a:rPr lang="en-US" dirty="0" err="1"/>
              <a:t>Kalimpong</a:t>
            </a:r>
            <a:endParaRPr lang="en-US" dirty="0"/>
          </a:p>
        </p:txBody>
      </p:sp>
      <p:pic>
        <p:nvPicPr>
          <p:cNvPr id="4" name="Content Placeholder 3" descr="+"/>
          <p:cNvPicPr>
            <a:picLocks noGrp="1"/>
          </p:cNvPicPr>
          <p:nvPr>
            <p:ph idx="1"/>
          </p:nvPr>
        </p:nvPicPr>
        <p:blipFill>
          <a:blip r:embed="rId2" cstate="print"/>
          <a:srcRect/>
          <a:stretch>
            <a:fillRect/>
          </a:stretch>
        </p:blipFill>
        <p:spPr bwMode="auto">
          <a:xfrm>
            <a:off x="1524000" y="1573162"/>
            <a:ext cx="8534400" cy="5152104"/>
          </a:xfrm>
          <a:prstGeom prst="rect">
            <a:avLst/>
          </a:prstGeom>
          <a:noFill/>
          <a:ln w="9525">
            <a:noFill/>
            <a:miter lim="800000"/>
            <a:headEnd/>
            <a:tailEnd/>
          </a:ln>
        </p:spPr>
      </p:pic>
    </p:spTree>
    <p:extLst>
      <p:ext uri="{BB962C8B-B14F-4D97-AF65-F5344CB8AC3E}">
        <p14:creationId xmlns="" xmlns:p14="http://schemas.microsoft.com/office/powerpoint/2010/main" val="299188967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LEPCHA: LITERATURE OF ASSERTION</a:t>
            </a:r>
            <a:endParaRPr lang="en-US" dirty="0"/>
          </a:p>
        </p:txBody>
      </p:sp>
      <p:sp>
        <p:nvSpPr>
          <p:cNvPr id="3" name="Content Placeholder 2"/>
          <p:cNvSpPr>
            <a:spLocks noGrp="1"/>
          </p:cNvSpPr>
          <p:nvPr>
            <p:ph idx="1"/>
          </p:nvPr>
        </p:nvSpPr>
        <p:spPr>
          <a:xfrm>
            <a:off x="677334" y="1484671"/>
            <a:ext cx="9538382" cy="4896464"/>
          </a:xfrm>
        </p:spPr>
        <p:txBody>
          <a:bodyPr>
            <a:normAutofit/>
          </a:bodyPr>
          <a:lstStyle/>
          <a:p>
            <a:pPr algn="ctr">
              <a:buNone/>
            </a:pPr>
            <a:r>
              <a:rPr lang="en-US" sz="2000" b="1" u="sng" dirty="0">
                <a:solidFill>
                  <a:schemeClr val="accent1"/>
                </a:solidFill>
              </a:rPr>
              <a:t>Who says the </a:t>
            </a:r>
            <a:r>
              <a:rPr lang="en-US" sz="2000" b="1" u="sng" dirty="0" err="1">
                <a:solidFill>
                  <a:schemeClr val="accent1"/>
                </a:solidFill>
              </a:rPr>
              <a:t>Lepchas</a:t>
            </a:r>
            <a:r>
              <a:rPr lang="en-US" sz="2000" b="1" u="sng" dirty="0">
                <a:solidFill>
                  <a:schemeClr val="accent1"/>
                </a:solidFill>
              </a:rPr>
              <a:t> are </a:t>
            </a:r>
            <a:r>
              <a:rPr lang="en-US" sz="2000" b="1" u="sng" dirty="0" smtClean="0">
                <a:solidFill>
                  <a:schemeClr val="accent1"/>
                </a:solidFill>
              </a:rPr>
              <a:t>vanishing</a:t>
            </a:r>
            <a:r>
              <a:rPr lang="en-US" sz="2000" u="sng" dirty="0">
                <a:solidFill>
                  <a:schemeClr val="accent1"/>
                </a:solidFill>
              </a:rPr>
              <a:t> </a:t>
            </a:r>
          </a:p>
          <a:p>
            <a:pPr algn="ctr">
              <a:buNone/>
            </a:pPr>
            <a:r>
              <a:rPr lang="en-US" sz="2000" dirty="0"/>
              <a:t>The beloved children of </a:t>
            </a:r>
            <a:r>
              <a:rPr lang="en-US" sz="2000" dirty="0" err="1"/>
              <a:t>Nuzaongnyoo</a:t>
            </a:r>
            <a:r>
              <a:rPr lang="en-US" sz="2000" dirty="0"/>
              <a:t>,</a:t>
            </a:r>
          </a:p>
          <a:p>
            <a:pPr algn="ctr">
              <a:buNone/>
            </a:pPr>
            <a:r>
              <a:rPr lang="en-US" sz="2000" dirty="0"/>
              <a:t>The able and gifted children of </a:t>
            </a:r>
            <a:r>
              <a:rPr lang="en-US" sz="2000" dirty="0" err="1"/>
              <a:t>Fadongthing</a:t>
            </a:r>
            <a:r>
              <a:rPr lang="en-US" sz="2000" dirty="0"/>
              <a:t>,</a:t>
            </a:r>
          </a:p>
          <a:p>
            <a:pPr algn="ctr">
              <a:buNone/>
            </a:pPr>
            <a:r>
              <a:rPr lang="en-US" sz="2000" dirty="0"/>
              <a:t>Originated from the laps of creator,</a:t>
            </a:r>
          </a:p>
          <a:p>
            <a:pPr algn="ctr">
              <a:buNone/>
            </a:pPr>
            <a:r>
              <a:rPr lang="en-US" sz="2000" dirty="0"/>
              <a:t>Who says the </a:t>
            </a:r>
            <a:r>
              <a:rPr lang="en-US" sz="2000" dirty="0" err="1"/>
              <a:t>Lepchas</a:t>
            </a:r>
            <a:r>
              <a:rPr lang="en-US" sz="2000" dirty="0"/>
              <a:t> are vanishing?</a:t>
            </a:r>
          </a:p>
          <a:p>
            <a:pPr algn="ctr">
              <a:buNone/>
            </a:pPr>
            <a:r>
              <a:rPr lang="en-US" sz="2000" dirty="0"/>
              <a:t>The stars do not drop on this world from the sky,</a:t>
            </a:r>
          </a:p>
          <a:p>
            <a:pPr algn="ctr">
              <a:buNone/>
            </a:pPr>
            <a:r>
              <a:rPr lang="en-US" sz="2000" dirty="0"/>
              <a:t>The </a:t>
            </a:r>
            <a:r>
              <a:rPr lang="en-US" sz="2000" dirty="0" err="1"/>
              <a:t>Lepcha</a:t>
            </a:r>
            <a:r>
              <a:rPr lang="en-US" sz="2000" dirty="0"/>
              <a:t> culture will never fade away,</a:t>
            </a:r>
          </a:p>
          <a:p>
            <a:pPr algn="ctr">
              <a:buNone/>
            </a:pPr>
            <a:r>
              <a:rPr lang="en-US" sz="2000" dirty="0"/>
              <a:t>It has never gone off course,</a:t>
            </a:r>
          </a:p>
          <a:p>
            <a:pPr algn="ctr">
              <a:buNone/>
            </a:pPr>
            <a:r>
              <a:rPr lang="en-US" sz="2000" dirty="0"/>
              <a:t>From the blessed land of </a:t>
            </a:r>
            <a:r>
              <a:rPr lang="en-US" sz="2000" dirty="0" err="1"/>
              <a:t>Fadongthing</a:t>
            </a:r>
            <a:r>
              <a:rPr lang="en-US" sz="2000" dirty="0"/>
              <a:t> and </a:t>
            </a:r>
            <a:r>
              <a:rPr lang="en-US" sz="2000" dirty="0" err="1"/>
              <a:t>Nuzaongnyoo</a:t>
            </a:r>
            <a:r>
              <a:rPr lang="en-US" sz="2000" dirty="0"/>
              <a:t>.</a:t>
            </a:r>
          </a:p>
          <a:p>
            <a:pPr algn="ctr">
              <a:buNone/>
            </a:pPr>
            <a:r>
              <a:rPr lang="en-US" sz="2000" dirty="0"/>
              <a:t>Covering their heads with snowy shawls,</a:t>
            </a:r>
          </a:p>
          <a:p>
            <a:pPr algn="ctr">
              <a:buNone/>
            </a:pPr>
            <a:r>
              <a:rPr lang="en-US" sz="2000" dirty="0" err="1"/>
              <a:t>Fadongthing</a:t>
            </a:r>
            <a:r>
              <a:rPr lang="en-US" sz="2000" dirty="0"/>
              <a:t> and </a:t>
            </a:r>
            <a:r>
              <a:rPr lang="en-US" sz="2000" dirty="0" err="1"/>
              <a:t>Nuzaongnyoo</a:t>
            </a:r>
            <a:r>
              <a:rPr lang="en-US" sz="2000" dirty="0"/>
              <a:t> are still peeping at us.</a:t>
            </a:r>
          </a:p>
          <a:p>
            <a:endParaRPr lang="en-US" sz="2000" dirty="0"/>
          </a:p>
        </p:txBody>
      </p:sp>
    </p:spTree>
    <p:extLst>
      <p:ext uri="{BB962C8B-B14F-4D97-AF65-F5344CB8AC3E}">
        <p14:creationId xmlns="" xmlns:p14="http://schemas.microsoft.com/office/powerpoint/2010/main" val="6026770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275303"/>
            <a:ext cx="8596668" cy="934065"/>
          </a:xfrm>
        </p:spPr>
        <p:txBody>
          <a:bodyPr/>
          <a:lstStyle/>
          <a:p>
            <a:r>
              <a:rPr lang="en-US" dirty="0" smtClean="0"/>
              <a:t>LEPCHA: LITERATURE OF ASSERTION</a:t>
            </a:r>
            <a:endParaRPr lang="en-US" dirty="0"/>
          </a:p>
        </p:txBody>
      </p:sp>
      <p:sp>
        <p:nvSpPr>
          <p:cNvPr id="3" name="Content Placeholder 2"/>
          <p:cNvSpPr>
            <a:spLocks noGrp="1"/>
          </p:cNvSpPr>
          <p:nvPr>
            <p:ph idx="1"/>
          </p:nvPr>
        </p:nvSpPr>
        <p:spPr>
          <a:xfrm>
            <a:off x="677334" y="1071717"/>
            <a:ext cx="8596668" cy="5506064"/>
          </a:xfrm>
        </p:spPr>
        <p:txBody>
          <a:bodyPr>
            <a:normAutofit/>
          </a:bodyPr>
          <a:lstStyle/>
          <a:p>
            <a:pPr algn="ctr">
              <a:buNone/>
            </a:pPr>
            <a:r>
              <a:rPr lang="en-US" dirty="0"/>
              <a:t>Who says the </a:t>
            </a:r>
            <a:r>
              <a:rPr lang="en-US" dirty="0" err="1"/>
              <a:t>Lepchas</a:t>
            </a:r>
            <a:r>
              <a:rPr lang="en-US" dirty="0"/>
              <a:t> are vanishing?</a:t>
            </a:r>
          </a:p>
          <a:p>
            <a:pPr algn="ctr">
              <a:buNone/>
            </a:pPr>
            <a:r>
              <a:rPr lang="en-US" dirty="0"/>
              <a:t>The rivers </a:t>
            </a:r>
            <a:r>
              <a:rPr lang="en-US" dirty="0" err="1"/>
              <a:t>Teesta</a:t>
            </a:r>
            <a:r>
              <a:rPr lang="en-US" dirty="0"/>
              <a:t> and </a:t>
            </a:r>
            <a:r>
              <a:rPr lang="en-US" dirty="0" err="1"/>
              <a:t>Rangeet</a:t>
            </a:r>
            <a:r>
              <a:rPr lang="en-US" dirty="0"/>
              <a:t> are still alive</a:t>
            </a:r>
          </a:p>
          <a:p>
            <a:pPr algn="ctr">
              <a:buNone/>
            </a:pPr>
            <a:r>
              <a:rPr lang="en-US" dirty="0"/>
              <a:t>With a message from </a:t>
            </a:r>
            <a:r>
              <a:rPr lang="en-US" dirty="0" err="1"/>
              <a:t>Nuzaongnyoo</a:t>
            </a:r>
            <a:r>
              <a:rPr lang="en-US" dirty="0"/>
              <a:t>,</a:t>
            </a:r>
          </a:p>
          <a:p>
            <a:pPr algn="ctr">
              <a:buNone/>
            </a:pPr>
            <a:r>
              <a:rPr lang="en-US" dirty="0"/>
              <a:t>‘Brothers and sisters, Stand up</a:t>
            </a:r>
          </a:p>
          <a:p>
            <a:pPr algn="ctr">
              <a:buNone/>
            </a:pPr>
            <a:r>
              <a:rPr lang="en-US" dirty="0"/>
              <a:t>With a heart of </a:t>
            </a:r>
            <a:r>
              <a:rPr lang="en-US" dirty="0" err="1"/>
              <a:t>Athing</a:t>
            </a:r>
            <a:r>
              <a:rPr lang="en-US" dirty="0"/>
              <a:t> </a:t>
            </a:r>
            <a:r>
              <a:rPr lang="en-US" dirty="0" err="1"/>
              <a:t>Rathap</a:t>
            </a:r>
            <a:r>
              <a:rPr lang="en-US" dirty="0"/>
              <a:t>!’</a:t>
            </a:r>
          </a:p>
          <a:p>
            <a:pPr algn="ctr">
              <a:buNone/>
            </a:pPr>
            <a:r>
              <a:rPr lang="en-US" dirty="0"/>
              <a:t>Who says the </a:t>
            </a:r>
            <a:r>
              <a:rPr lang="en-US" dirty="0" err="1"/>
              <a:t>Lepchas</a:t>
            </a:r>
            <a:r>
              <a:rPr lang="en-US" dirty="0"/>
              <a:t> are Vanishing</a:t>
            </a:r>
            <a:r>
              <a:rPr lang="en-US" dirty="0" smtClean="0"/>
              <a:t>?</a:t>
            </a:r>
            <a:r>
              <a:rPr lang="en-US" dirty="0"/>
              <a:t> </a:t>
            </a:r>
          </a:p>
          <a:p>
            <a:pPr algn="ctr">
              <a:buNone/>
            </a:pPr>
            <a:r>
              <a:rPr lang="en-US" dirty="0"/>
              <a:t>King </a:t>
            </a:r>
            <a:r>
              <a:rPr lang="en-US" dirty="0" err="1"/>
              <a:t>Gaeboo</a:t>
            </a:r>
            <a:r>
              <a:rPr lang="en-US" dirty="0"/>
              <a:t> </a:t>
            </a:r>
            <a:r>
              <a:rPr lang="en-US" dirty="0" err="1"/>
              <a:t>Achyok</a:t>
            </a:r>
            <a:r>
              <a:rPr lang="en-US" dirty="0"/>
              <a:t> did not die in vain</a:t>
            </a:r>
          </a:p>
          <a:p>
            <a:pPr algn="ctr">
              <a:buNone/>
            </a:pPr>
            <a:r>
              <a:rPr lang="en-US" dirty="0"/>
              <a:t>From the Bhutanese swords,</a:t>
            </a:r>
          </a:p>
          <a:p>
            <a:pPr algn="ctr">
              <a:buNone/>
            </a:pPr>
            <a:r>
              <a:rPr lang="en-US" dirty="0"/>
              <a:t>He’s summoning and warning</a:t>
            </a:r>
          </a:p>
          <a:p>
            <a:pPr algn="ctr">
              <a:buNone/>
            </a:pPr>
            <a:r>
              <a:rPr lang="en-US" dirty="0"/>
              <a:t>From his Fort </a:t>
            </a:r>
            <a:r>
              <a:rPr lang="en-US" dirty="0" err="1"/>
              <a:t>Damsang</a:t>
            </a:r>
            <a:r>
              <a:rPr lang="en-US" dirty="0"/>
              <a:t>,</a:t>
            </a:r>
          </a:p>
          <a:p>
            <a:pPr algn="ctr">
              <a:buNone/>
            </a:pPr>
            <a:r>
              <a:rPr lang="en-US" dirty="0"/>
              <a:t>‘Quick, you </a:t>
            </a:r>
            <a:r>
              <a:rPr lang="en-US" dirty="0" err="1"/>
              <a:t>Lepchas</a:t>
            </a:r>
            <a:r>
              <a:rPr lang="en-US" dirty="0"/>
              <a:t>, come out from your houses;</a:t>
            </a:r>
          </a:p>
          <a:p>
            <a:pPr algn="ctr">
              <a:buNone/>
            </a:pPr>
            <a:r>
              <a:rPr lang="en-US" dirty="0"/>
              <a:t>Black clouds are gathering on four sides.’</a:t>
            </a:r>
          </a:p>
          <a:p>
            <a:pPr algn="ctr">
              <a:buNone/>
            </a:pPr>
            <a:r>
              <a:rPr lang="en-US" dirty="0"/>
              <a:t>Who says the </a:t>
            </a:r>
            <a:r>
              <a:rPr lang="en-US" dirty="0" err="1"/>
              <a:t>Lepchas</a:t>
            </a:r>
            <a:r>
              <a:rPr lang="en-US" dirty="0"/>
              <a:t> are vanishing!</a:t>
            </a:r>
          </a:p>
        </p:txBody>
      </p:sp>
    </p:spTree>
    <p:extLst>
      <p:ext uri="{BB962C8B-B14F-4D97-AF65-F5344CB8AC3E}">
        <p14:creationId xmlns="" xmlns:p14="http://schemas.microsoft.com/office/powerpoint/2010/main" val="115675567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884903"/>
          </a:xfrm>
        </p:spPr>
        <p:txBody>
          <a:bodyPr/>
          <a:lstStyle/>
          <a:p>
            <a:pPr algn="ctr"/>
            <a:r>
              <a:rPr lang="en-US" dirty="0" smtClean="0"/>
              <a:t>LEPCHA</a:t>
            </a:r>
            <a:endParaRPr lang="en-US" dirty="0"/>
          </a:p>
        </p:txBody>
      </p:sp>
      <p:pic>
        <p:nvPicPr>
          <p:cNvPr id="4" name="Content Placeholder 3" descr="LEPCHA.jpg"/>
          <p:cNvPicPr>
            <a:picLocks noGrp="1" noChangeAspect="1"/>
          </p:cNvPicPr>
          <p:nvPr>
            <p:ph idx="1"/>
          </p:nvPr>
        </p:nvPicPr>
        <p:blipFill>
          <a:blip r:embed="rId2"/>
          <a:stretch>
            <a:fillRect/>
          </a:stretch>
        </p:blipFill>
        <p:spPr>
          <a:xfrm>
            <a:off x="2330245" y="1514168"/>
            <a:ext cx="6843252" cy="5102942"/>
          </a:xfrm>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THARUS</a:t>
            </a:r>
            <a:endParaRPr lang="en-US" dirty="0"/>
          </a:p>
        </p:txBody>
      </p:sp>
      <p:sp>
        <p:nvSpPr>
          <p:cNvPr id="3" name="Content Placeholder 2"/>
          <p:cNvSpPr>
            <a:spLocks noGrp="1"/>
          </p:cNvSpPr>
          <p:nvPr>
            <p:ph idx="1"/>
          </p:nvPr>
        </p:nvSpPr>
        <p:spPr/>
        <p:txBody>
          <a:bodyPr>
            <a:normAutofit/>
          </a:bodyPr>
          <a:lstStyle/>
          <a:p>
            <a:r>
              <a:rPr lang="en-US" sz="3600" dirty="0" err="1"/>
              <a:t>Tharus</a:t>
            </a:r>
            <a:r>
              <a:rPr lang="en-US" sz="3600" dirty="0"/>
              <a:t> mainly occupy the region of </a:t>
            </a:r>
            <a:r>
              <a:rPr lang="en-US" sz="3600" dirty="0" err="1"/>
              <a:t>Naxalbari,Fakirchan</a:t>
            </a:r>
            <a:r>
              <a:rPr lang="en-US" sz="3600" dirty="0"/>
              <a:t> Jot, </a:t>
            </a:r>
            <a:r>
              <a:rPr lang="en-US" sz="3600" dirty="0" err="1"/>
              <a:t>Ghoshpukur</a:t>
            </a:r>
            <a:r>
              <a:rPr lang="en-US" sz="3600" dirty="0"/>
              <a:t> and </a:t>
            </a:r>
            <a:r>
              <a:rPr lang="en-US" sz="3600" dirty="0" err="1"/>
              <a:t>Tharu</a:t>
            </a:r>
            <a:r>
              <a:rPr lang="en-US" sz="3600" dirty="0"/>
              <a:t> Jot in the </a:t>
            </a:r>
            <a:r>
              <a:rPr lang="en-US" sz="3600" dirty="0" err="1"/>
              <a:t>Terai</a:t>
            </a:r>
            <a:r>
              <a:rPr lang="en-US" sz="3600" dirty="0"/>
              <a:t> region of Darjeeling. </a:t>
            </a:r>
          </a:p>
          <a:p>
            <a:endParaRPr lang="en-US" sz="3600" dirty="0"/>
          </a:p>
        </p:txBody>
      </p:sp>
    </p:spTree>
    <p:extLst>
      <p:ext uri="{BB962C8B-B14F-4D97-AF65-F5344CB8AC3E}">
        <p14:creationId xmlns="" xmlns:p14="http://schemas.microsoft.com/office/powerpoint/2010/main" val="146149617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786581"/>
          </a:xfrm>
        </p:spPr>
        <p:txBody>
          <a:bodyPr/>
          <a:lstStyle/>
          <a:p>
            <a:pPr algn="ctr"/>
            <a:r>
              <a:rPr lang="en-US" dirty="0" smtClean="0"/>
              <a:t>HAJONG</a:t>
            </a:r>
            <a:endParaRPr lang="en-US" dirty="0"/>
          </a:p>
        </p:txBody>
      </p:sp>
      <p:sp>
        <p:nvSpPr>
          <p:cNvPr id="3" name="Content Placeholder 2"/>
          <p:cNvSpPr>
            <a:spLocks noGrp="1"/>
          </p:cNvSpPr>
          <p:nvPr>
            <p:ph idx="1"/>
          </p:nvPr>
        </p:nvSpPr>
        <p:spPr>
          <a:xfrm>
            <a:off x="677333" y="1406013"/>
            <a:ext cx="9941505" cy="4945626"/>
          </a:xfrm>
        </p:spPr>
        <p:txBody>
          <a:bodyPr>
            <a:normAutofit/>
          </a:bodyPr>
          <a:lstStyle/>
          <a:p>
            <a:r>
              <a:rPr lang="en-US" sz="3200" dirty="0"/>
              <a:t>The </a:t>
            </a:r>
            <a:r>
              <a:rPr lang="en-US" sz="3200" dirty="0" err="1"/>
              <a:t>Hajong</a:t>
            </a:r>
            <a:r>
              <a:rPr lang="en-US" sz="3200" dirty="0"/>
              <a:t> tribe of North East is one of the main offshoots of the Indo-</a:t>
            </a:r>
            <a:r>
              <a:rPr lang="en-US" sz="3200" dirty="0" err="1"/>
              <a:t>Mangolian</a:t>
            </a:r>
            <a:r>
              <a:rPr lang="en-US" sz="3200" dirty="0"/>
              <a:t> </a:t>
            </a:r>
            <a:r>
              <a:rPr lang="en-US" sz="3200" dirty="0" err="1"/>
              <a:t>Nri</a:t>
            </a:r>
            <a:r>
              <a:rPr lang="en-US" sz="3200" dirty="0"/>
              <a:t> family.</a:t>
            </a:r>
          </a:p>
          <a:p>
            <a:endParaRPr lang="en-US" sz="3200" dirty="0"/>
          </a:p>
          <a:p>
            <a:r>
              <a:rPr lang="en-US" sz="3200" dirty="0"/>
              <a:t>The </a:t>
            </a:r>
            <a:r>
              <a:rPr lang="en-US" sz="3200" dirty="0" err="1"/>
              <a:t>Hajongs</a:t>
            </a:r>
            <a:r>
              <a:rPr lang="en-US" sz="3200" dirty="0"/>
              <a:t> inhabit the region of </a:t>
            </a:r>
            <a:r>
              <a:rPr lang="en-US" sz="3200" dirty="0" err="1"/>
              <a:t>Goalpara</a:t>
            </a:r>
            <a:r>
              <a:rPr lang="en-US" sz="3200" dirty="0"/>
              <a:t>, </a:t>
            </a:r>
            <a:r>
              <a:rPr lang="en-US" sz="3200" dirty="0" err="1"/>
              <a:t>Dhubri</a:t>
            </a:r>
            <a:r>
              <a:rPr lang="en-US" sz="3200" dirty="0"/>
              <a:t>, </a:t>
            </a:r>
            <a:r>
              <a:rPr lang="en-US" sz="3200" dirty="0" err="1"/>
              <a:t>Bongaigaon</a:t>
            </a:r>
            <a:r>
              <a:rPr lang="en-US" sz="3200" dirty="0"/>
              <a:t>, </a:t>
            </a:r>
            <a:r>
              <a:rPr lang="en-US" sz="3200" dirty="0" err="1"/>
              <a:t>Kamrup</a:t>
            </a:r>
            <a:r>
              <a:rPr lang="en-US" sz="3200" dirty="0"/>
              <a:t>, </a:t>
            </a:r>
            <a:r>
              <a:rPr lang="en-US" sz="3200" dirty="0" err="1"/>
              <a:t>Chirang</a:t>
            </a:r>
            <a:r>
              <a:rPr lang="en-US" sz="3200" dirty="0"/>
              <a:t>, </a:t>
            </a:r>
            <a:r>
              <a:rPr lang="en-US" sz="3200" dirty="0" err="1"/>
              <a:t>Kodalguri-Sonitpur</a:t>
            </a:r>
            <a:r>
              <a:rPr lang="en-US" sz="3200" dirty="0"/>
              <a:t>, </a:t>
            </a:r>
            <a:r>
              <a:rPr lang="en-US" sz="3200" dirty="0" err="1"/>
              <a:t>Dhemaji</a:t>
            </a:r>
            <a:r>
              <a:rPr lang="en-US" sz="3200" dirty="0"/>
              <a:t>, </a:t>
            </a:r>
            <a:r>
              <a:rPr lang="en-US" sz="3200" dirty="0" err="1"/>
              <a:t>Tinsukia</a:t>
            </a:r>
            <a:r>
              <a:rPr lang="en-US" sz="3200" dirty="0"/>
              <a:t> in Assam, Meghalaya, </a:t>
            </a:r>
            <a:r>
              <a:rPr lang="en-US" sz="3200" dirty="0" err="1"/>
              <a:t>Mymensingh</a:t>
            </a:r>
            <a:r>
              <a:rPr lang="en-US" sz="3200" dirty="0"/>
              <a:t> district of Bangladesh and western part of </a:t>
            </a:r>
            <a:r>
              <a:rPr lang="en-US" sz="3200" dirty="0" err="1"/>
              <a:t>Sylhet</a:t>
            </a:r>
            <a:r>
              <a:rPr lang="en-US" sz="3200" dirty="0"/>
              <a:t>. </a:t>
            </a:r>
          </a:p>
          <a:p>
            <a:endParaRPr lang="en-US" sz="3200" dirty="0"/>
          </a:p>
        </p:txBody>
      </p:sp>
    </p:spTree>
    <p:extLst>
      <p:ext uri="{BB962C8B-B14F-4D97-AF65-F5344CB8AC3E}">
        <p14:creationId xmlns="" xmlns:p14="http://schemas.microsoft.com/office/powerpoint/2010/main" val="408465129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776748"/>
          </a:xfrm>
        </p:spPr>
        <p:txBody>
          <a:bodyPr/>
          <a:lstStyle/>
          <a:p>
            <a:pPr algn="ctr"/>
            <a:r>
              <a:rPr lang="en-US" dirty="0" smtClean="0"/>
              <a:t>JALDA</a:t>
            </a:r>
            <a:endParaRPr lang="en-US" dirty="0"/>
          </a:p>
        </p:txBody>
      </p:sp>
      <p:sp>
        <p:nvSpPr>
          <p:cNvPr id="3" name="Content Placeholder 2"/>
          <p:cNvSpPr>
            <a:spLocks noGrp="1"/>
          </p:cNvSpPr>
          <p:nvPr>
            <p:ph idx="1"/>
          </p:nvPr>
        </p:nvSpPr>
        <p:spPr>
          <a:xfrm>
            <a:off x="677334" y="1376517"/>
            <a:ext cx="8596668" cy="4664846"/>
          </a:xfrm>
        </p:spPr>
        <p:txBody>
          <a:bodyPr>
            <a:normAutofit/>
          </a:bodyPr>
          <a:lstStyle/>
          <a:p>
            <a:r>
              <a:rPr lang="en-US" sz="2800" dirty="0"/>
              <a:t>The </a:t>
            </a:r>
            <a:r>
              <a:rPr lang="en-US" sz="2800" dirty="0" err="1"/>
              <a:t>Jalda</a:t>
            </a:r>
            <a:r>
              <a:rPr lang="en-US" sz="2800" dirty="0"/>
              <a:t> tribe belongs to the Mongolian </a:t>
            </a:r>
            <a:r>
              <a:rPr lang="en-US" sz="2800" dirty="0" err="1"/>
              <a:t>Nri</a:t>
            </a:r>
            <a:r>
              <a:rPr lang="en-US" sz="2800" dirty="0"/>
              <a:t> family.</a:t>
            </a:r>
          </a:p>
          <a:p>
            <a:endParaRPr lang="en-US" sz="2800" dirty="0"/>
          </a:p>
          <a:p>
            <a:r>
              <a:rPr lang="en-US" sz="2800" dirty="0" err="1"/>
              <a:t>Jaldapara</a:t>
            </a:r>
            <a:r>
              <a:rPr lang="en-US" sz="2800" dirty="0"/>
              <a:t> in the </a:t>
            </a:r>
            <a:r>
              <a:rPr lang="en-US" sz="2800" dirty="0" err="1"/>
              <a:t>Dooars</a:t>
            </a:r>
            <a:r>
              <a:rPr lang="en-US" sz="2800" dirty="0"/>
              <a:t> used to be the native land of </a:t>
            </a:r>
            <a:r>
              <a:rPr lang="en-US" sz="2800" dirty="0" err="1"/>
              <a:t>Jalda</a:t>
            </a:r>
            <a:r>
              <a:rPr lang="en-US" sz="2800" dirty="0"/>
              <a:t> tribes. They are also found in lower Assam,</a:t>
            </a:r>
          </a:p>
          <a:p>
            <a:endParaRPr lang="en-US" sz="2800" dirty="0"/>
          </a:p>
          <a:p>
            <a:r>
              <a:rPr lang="en-US" sz="2800" dirty="0"/>
              <a:t>No evidence of their language being spoken in North Bengal.</a:t>
            </a:r>
          </a:p>
          <a:p>
            <a:endParaRPr lang="en-US" sz="2800" dirty="0"/>
          </a:p>
        </p:txBody>
      </p:sp>
    </p:spTree>
    <p:extLst>
      <p:ext uri="{BB962C8B-B14F-4D97-AF65-F5344CB8AC3E}">
        <p14:creationId xmlns="" xmlns:p14="http://schemas.microsoft.com/office/powerpoint/2010/main" val="333878365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800" dirty="0" smtClean="0"/>
              <a:t>KAYA</a:t>
            </a:r>
            <a:endParaRPr lang="en-US" sz="4800" dirty="0"/>
          </a:p>
        </p:txBody>
      </p:sp>
      <p:sp>
        <p:nvSpPr>
          <p:cNvPr id="3" name="Content Placeholder 2"/>
          <p:cNvSpPr>
            <a:spLocks noGrp="1"/>
          </p:cNvSpPr>
          <p:nvPr>
            <p:ph idx="1"/>
          </p:nvPr>
        </p:nvSpPr>
        <p:spPr/>
        <p:txBody>
          <a:bodyPr>
            <a:normAutofit/>
          </a:bodyPr>
          <a:lstStyle/>
          <a:p>
            <a:r>
              <a:rPr lang="en-US" sz="3600" dirty="0"/>
              <a:t>The Kaya language belongs to the Dravidian language family.</a:t>
            </a:r>
          </a:p>
          <a:p>
            <a:endParaRPr lang="en-US" sz="3600" dirty="0"/>
          </a:p>
          <a:p>
            <a:r>
              <a:rPr lang="en-US" sz="3600" dirty="0"/>
              <a:t>There are few speakers of Kaya language now in </a:t>
            </a:r>
            <a:r>
              <a:rPr lang="en-US" sz="3600" dirty="0" err="1"/>
              <a:t>Dooars</a:t>
            </a:r>
            <a:r>
              <a:rPr lang="en-US" sz="3600" dirty="0"/>
              <a:t> of North Bengal.</a:t>
            </a:r>
          </a:p>
          <a:p>
            <a:endParaRPr lang="en-US" sz="3600" dirty="0"/>
          </a:p>
        </p:txBody>
      </p:sp>
    </p:spTree>
    <p:extLst>
      <p:ext uri="{BB962C8B-B14F-4D97-AF65-F5344CB8AC3E}">
        <p14:creationId xmlns="" xmlns:p14="http://schemas.microsoft.com/office/powerpoint/2010/main" val="160923342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DHULIYA</a:t>
            </a:r>
            <a:endParaRPr lang="en-US" dirty="0"/>
          </a:p>
        </p:txBody>
      </p:sp>
      <p:sp>
        <p:nvSpPr>
          <p:cNvPr id="3" name="Content Placeholder 2"/>
          <p:cNvSpPr>
            <a:spLocks noGrp="1"/>
          </p:cNvSpPr>
          <p:nvPr>
            <p:ph idx="1"/>
          </p:nvPr>
        </p:nvSpPr>
        <p:spPr>
          <a:xfrm>
            <a:off x="677334" y="1582995"/>
            <a:ext cx="9440060" cy="4458368"/>
          </a:xfrm>
        </p:spPr>
        <p:txBody>
          <a:bodyPr>
            <a:normAutofit/>
          </a:bodyPr>
          <a:lstStyle/>
          <a:p>
            <a:r>
              <a:rPr lang="en-US" sz="3600" dirty="0"/>
              <a:t>The </a:t>
            </a:r>
            <a:r>
              <a:rPr lang="en-US" sz="3600" dirty="0" err="1"/>
              <a:t>Dhuliya</a:t>
            </a:r>
            <a:r>
              <a:rPr lang="en-US" sz="3600" dirty="0"/>
              <a:t> tribe belongs to the north of the </a:t>
            </a:r>
            <a:r>
              <a:rPr lang="en-US" sz="3600" dirty="0" err="1"/>
              <a:t>Kamakhyaguri</a:t>
            </a:r>
            <a:r>
              <a:rPr lang="en-US" sz="3600" dirty="0"/>
              <a:t> region of </a:t>
            </a:r>
            <a:r>
              <a:rPr lang="en-US" sz="3600" dirty="0" err="1"/>
              <a:t>Jalpaiguri</a:t>
            </a:r>
            <a:r>
              <a:rPr lang="en-US" sz="3600" dirty="0"/>
              <a:t>.</a:t>
            </a:r>
          </a:p>
          <a:p>
            <a:endParaRPr lang="en-US" sz="3600" dirty="0"/>
          </a:p>
          <a:p>
            <a:r>
              <a:rPr lang="en-US" sz="3600" dirty="0"/>
              <a:t>At present instead of the surname </a:t>
            </a:r>
            <a:r>
              <a:rPr lang="en-US" sz="3600" dirty="0" err="1"/>
              <a:t>Dhuliya</a:t>
            </a:r>
            <a:r>
              <a:rPr lang="en-US" sz="3600" dirty="0"/>
              <a:t>, they have taken on </a:t>
            </a:r>
            <a:r>
              <a:rPr lang="en-US" sz="3600" dirty="0" err="1"/>
              <a:t>Rajbangshi</a:t>
            </a:r>
            <a:r>
              <a:rPr lang="en-US" sz="3600" dirty="0"/>
              <a:t> surnames such as Ray and </a:t>
            </a:r>
            <a:r>
              <a:rPr lang="en-US" sz="3600" dirty="0" err="1"/>
              <a:t>Burman</a:t>
            </a:r>
            <a:r>
              <a:rPr lang="en-US" sz="3600" dirty="0"/>
              <a:t>.</a:t>
            </a:r>
          </a:p>
          <a:p>
            <a:endParaRPr lang="en-US" sz="3600" dirty="0"/>
          </a:p>
        </p:txBody>
      </p:sp>
    </p:spTree>
    <p:extLst>
      <p:ext uri="{BB962C8B-B14F-4D97-AF65-F5344CB8AC3E}">
        <p14:creationId xmlns="" xmlns:p14="http://schemas.microsoft.com/office/powerpoint/2010/main" val="391180760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894735"/>
          </a:xfrm>
        </p:spPr>
        <p:txBody>
          <a:bodyPr/>
          <a:lstStyle/>
          <a:p>
            <a:pPr algn="ctr"/>
            <a:r>
              <a:rPr lang="en-US" dirty="0" smtClean="0"/>
              <a:t>RAUTIYA</a:t>
            </a:r>
            <a:endParaRPr lang="en-US" dirty="0"/>
          </a:p>
        </p:txBody>
      </p:sp>
      <p:sp>
        <p:nvSpPr>
          <p:cNvPr id="3" name="Content Placeholder 2"/>
          <p:cNvSpPr>
            <a:spLocks noGrp="1"/>
          </p:cNvSpPr>
          <p:nvPr>
            <p:ph idx="1"/>
          </p:nvPr>
        </p:nvSpPr>
        <p:spPr>
          <a:xfrm>
            <a:off x="677333" y="1573161"/>
            <a:ext cx="9803853" cy="4847304"/>
          </a:xfrm>
        </p:spPr>
        <p:txBody>
          <a:bodyPr>
            <a:noAutofit/>
          </a:bodyPr>
          <a:lstStyle/>
          <a:p>
            <a:r>
              <a:rPr lang="en-US" sz="2800" dirty="0" err="1"/>
              <a:t>Rautiyas</a:t>
            </a:r>
            <a:r>
              <a:rPr lang="en-US" sz="2800" dirty="0"/>
              <a:t> belong to the Dravidian and </a:t>
            </a:r>
            <a:r>
              <a:rPr lang="en-US" sz="2800" dirty="0" err="1"/>
              <a:t>Nri</a:t>
            </a:r>
            <a:r>
              <a:rPr lang="en-US" sz="2800" dirty="0"/>
              <a:t> families</a:t>
            </a:r>
            <a:r>
              <a:rPr lang="en-US" sz="2800" dirty="0" smtClean="0"/>
              <a:t>.</a:t>
            </a:r>
            <a:endParaRPr lang="en-US" sz="2800" dirty="0"/>
          </a:p>
          <a:p>
            <a:r>
              <a:rPr lang="en-US" sz="2800" dirty="0"/>
              <a:t>They inhabit the districts of Darjeeling and </a:t>
            </a:r>
            <a:r>
              <a:rPr lang="en-US" sz="2800" dirty="0" err="1"/>
              <a:t>Jalpaiguri</a:t>
            </a:r>
            <a:r>
              <a:rPr lang="en-US" sz="2800" dirty="0"/>
              <a:t> in North </a:t>
            </a:r>
            <a:r>
              <a:rPr lang="en-US" sz="2800" dirty="0" smtClean="0"/>
              <a:t>Bengal</a:t>
            </a:r>
            <a:endParaRPr lang="en-US" sz="2800" dirty="0"/>
          </a:p>
          <a:p>
            <a:r>
              <a:rPr lang="en-US" sz="2800" dirty="0"/>
              <a:t>Sometimes be considered as part of the </a:t>
            </a:r>
            <a:r>
              <a:rPr lang="en-US" sz="2800" dirty="0" err="1"/>
              <a:t>Kol</a:t>
            </a:r>
            <a:r>
              <a:rPr lang="en-US" sz="2800" dirty="0"/>
              <a:t> tribe and sometimes as part of the </a:t>
            </a:r>
            <a:r>
              <a:rPr lang="en-US" sz="2800" dirty="0" err="1"/>
              <a:t>Oraon</a:t>
            </a:r>
            <a:r>
              <a:rPr lang="en-US" sz="2800" dirty="0"/>
              <a:t> tribe</a:t>
            </a:r>
            <a:r>
              <a:rPr lang="en-US" sz="2800" dirty="0" smtClean="0"/>
              <a:t>.</a:t>
            </a:r>
            <a:endParaRPr lang="en-US" sz="2800" dirty="0"/>
          </a:p>
          <a:p>
            <a:r>
              <a:rPr lang="en-US" sz="2800" dirty="0" err="1"/>
              <a:t>Inspite</a:t>
            </a:r>
            <a:r>
              <a:rPr lang="en-US" sz="2800" dirty="0"/>
              <a:t> of being tribal, they have not been recognized as a scheduled tribe by the government</a:t>
            </a:r>
            <a:r>
              <a:rPr lang="en-US" sz="2800" dirty="0" smtClean="0"/>
              <a:t>.</a:t>
            </a:r>
            <a:endParaRPr lang="en-US" sz="2800" dirty="0"/>
          </a:p>
          <a:p>
            <a:r>
              <a:rPr lang="en-US" sz="2800" dirty="0"/>
              <a:t>Most </a:t>
            </a:r>
            <a:r>
              <a:rPr lang="en-US" sz="2800" dirty="0" err="1"/>
              <a:t>Rautiyas</a:t>
            </a:r>
            <a:r>
              <a:rPr lang="en-US" sz="2800" dirty="0"/>
              <a:t> do not know their mother tongue. They have adopted Sadri as their language for use at home and outside.</a:t>
            </a:r>
          </a:p>
          <a:p>
            <a:endParaRPr lang="en-US" sz="2800" dirty="0"/>
          </a:p>
        </p:txBody>
      </p:sp>
    </p:spTree>
    <p:extLst>
      <p:ext uri="{BB962C8B-B14F-4D97-AF65-F5344CB8AC3E}">
        <p14:creationId xmlns="" xmlns:p14="http://schemas.microsoft.com/office/powerpoint/2010/main" val="16649888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LANGUAGE DESCRIPTION</a:t>
            </a:r>
            <a:endParaRPr lang="en-US" dirty="0"/>
          </a:p>
        </p:txBody>
      </p:sp>
      <p:sp>
        <p:nvSpPr>
          <p:cNvPr id="3" name="Content Placeholder 2"/>
          <p:cNvSpPr>
            <a:spLocks noGrp="1"/>
          </p:cNvSpPr>
          <p:nvPr>
            <p:ph idx="1"/>
          </p:nvPr>
        </p:nvSpPr>
        <p:spPr>
          <a:xfrm>
            <a:off x="677334" y="1455175"/>
            <a:ext cx="9990666" cy="5122606"/>
          </a:xfrm>
        </p:spPr>
        <p:txBody>
          <a:bodyPr>
            <a:normAutofit/>
          </a:bodyPr>
          <a:lstStyle/>
          <a:p>
            <a:r>
              <a:rPr lang="en-US" sz="2400" b="1" dirty="0" smtClean="0"/>
              <a:t>PHONETICS</a:t>
            </a:r>
          </a:p>
          <a:p>
            <a:r>
              <a:rPr lang="en-US" sz="2400" b="1" dirty="0" smtClean="0"/>
              <a:t>PHONOLOGY</a:t>
            </a:r>
          </a:p>
          <a:p>
            <a:r>
              <a:rPr lang="en-US" sz="2400" b="1" dirty="0" smtClean="0"/>
              <a:t>MORPHOLOGY</a:t>
            </a:r>
          </a:p>
          <a:p>
            <a:r>
              <a:rPr lang="en-US" sz="2400" b="1" dirty="0" smtClean="0"/>
              <a:t>SYNTAX</a:t>
            </a:r>
          </a:p>
          <a:p>
            <a:r>
              <a:rPr lang="en-US" sz="2400" b="1" dirty="0" smtClean="0"/>
              <a:t>SEMANTICS</a:t>
            </a:r>
          </a:p>
          <a:p>
            <a:r>
              <a:rPr lang="en-US" sz="2400" b="1" dirty="0" smtClean="0"/>
              <a:t>HISTORICAL LINGUISTICS</a:t>
            </a:r>
          </a:p>
          <a:p>
            <a:r>
              <a:rPr lang="en-US" sz="2400" b="1" dirty="0" smtClean="0"/>
              <a:t>PRAGMATICS</a:t>
            </a:r>
          </a:p>
          <a:p>
            <a:r>
              <a:rPr lang="en-US" sz="2400" b="1" dirty="0" smtClean="0"/>
              <a:t>STYLISTICS</a:t>
            </a:r>
          </a:p>
          <a:p>
            <a:r>
              <a:rPr lang="en-US" sz="2400" b="1" dirty="0" smtClean="0"/>
              <a:t>PAREMIOGRAPHY (collection of proverbs &amp; sayings)</a:t>
            </a:r>
            <a:endParaRPr lang="en-US" sz="2400" b="1" dirty="0"/>
          </a:p>
        </p:txBody>
      </p:sp>
    </p:spTree>
    <p:extLst>
      <p:ext uri="{BB962C8B-B14F-4D97-AF65-F5344CB8AC3E}">
        <p14:creationId xmlns="" xmlns:p14="http://schemas.microsoft.com/office/powerpoint/2010/main" val="375000889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SABAR</a:t>
            </a:r>
            <a:endParaRPr lang="en-US" dirty="0"/>
          </a:p>
        </p:txBody>
      </p:sp>
      <p:sp>
        <p:nvSpPr>
          <p:cNvPr id="3" name="Content Placeholder 2"/>
          <p:cNvSpPr>
            <a:spLocks noGrp="1"/>
          </p:cNvSpPr>
          <p:nvPr>
            <p:ph idx="1"/>
          </p:nvPr>
        </p:nvSpPr>
        <p:spPr>
          <a:xfrm>
            <a:off x="677333" y="1435510"/>
            <a:ext cx="10088989" cy="4975121"/>
          </a:xfrm>
        </p:spPr>
        <p:txBody>
          <a:bodyPr>
            <a:normAutofit/>
          </a:bodyPr>
          <a:lstStyle/>
          <a:p>
            <a:r>
              <a:rPr lang="en-US" sz="2800" dirty="0"/>
              <a:t>The </a:t>
            </a:r>
            <a:r>
              <a:rPr lang="en-US" sz="2800" dirty="0" err="1"/>
              <a:t>Sabar</a:t>
            </a:r>
            <a:r>
              <a:rPr lang="en-US" sz="2800" dirty="0"/>
              <a:t> language belongs to the Austro-Asiatic language family.</a:t>
            </a:r>
          </a:p>
          <a:p>
            <a:endParaRPr lang="en-US" sz="2800" dirty="0"/>
          </a:p>
          <a:p>
            <a:r>
              <a:rPr lang="en-US" sz="2800" dirty="0"/>
              <a:t>They migrated to the tea gardens in North Bengal from the </a:t>
            </a:r>
            <a:r>
              <a:rPr lang="en-US" sz="2800" dirty="0" err="1"/>
              <a:t>Ganjam</a:t>
            </a:r>
            <a:r>
              <a:rPr lang="en-US" sz="2800" dirty="0"/>
              <a:t>, </a:t>
            </a:r>
            <a:r>
              <a:rPr lang="en-US" sz="2800" dirty="0" err="1"/>
              <a:t>Ajaygarh</a:t>
            </a:r>
            <a:r>
              <a:rPr lang="en-US" sz="2800" dirty="0"/>
              <a:t>, </a:t>
            </a:r>
            <a:r>
              <a:rPr lang="en-US" sz="2800" dirty="0" err="1"/>
              <a:t>Parlakhemundi</a:t>
            </a:r>
            <a:r>
              <a:rPr lang="en-US" sz="2800" dirty="0"/>
              <a:t> regions of Orissa.</a:t>
            </a:r>
          </a:p>
          <a:p>
            <a:endParaRPr lang="en-US" sz="2800" dirty="0"/>
          </a:p>
          <a:p>
            <a:r>
              <a:rPr lang="en-US" sz="2800" dirty="0"/>
              <a:t>Although the </a:t>
            </a:r>
            <a:r>
              <a:rPr lang="en-US" sz="2800" dirty="0" err="1"/>
              <a:t>Sabars</a:t>
            </a:r>
            <a:r>
              <a:rPr lang="en-US" sz="2800" dirty="0"/>
              <a:t> speak their mother tongue at home , they speak Sadri, Hindi and Bangla outside.</a:t>
            </a:r>
          </a:p>
          <a:p>
            <a:endParaRPr lang="en-US" sz="2800" dirty="0"/>
          </a:p>
        </p:txBody>
      </p:sp>
    </p:spTree>
    <p:extLst>
      <p:ext uri="{BB962C8B-B14F-4D97-AF65-F5344CB8AC3E}">
        <p14:creationId xmlns="" xmlns:p14="http://schemas.microsoft.com/office/powerpoint/2010/main" val="417956985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835742"/>
          </a:xfrm>
        </p:spPr>
        <p:txBody>
          <a:bodyPr/>
          <a:lstStyle/>
          <a:p>
            <a:pPr algn="ctr"/>
            <a:r>
              <a:rPr lang="en-US" dirty="0" smtClean="0"/>
              <a:t>ASUR</a:t>
            </a:r>
            <a:endParaRPr lang="en-US" dirty="0"/>
          </a:p>
        </p:txBody>
      </p:sp>
      <p:sp>
        <p:nvSpPr>
          <p:cNvPr id="3" name="Content Placeholder 2"/>
          <p:cNvSpPr>
            <a:spLocks noGrp="1"/>
          </p:cNvSpPr>
          <p:nvPr>
            <p:ph idx="1"/>
          </p:nvPr>
        </p:nvSpPr>
        <p:spPr>
          <a:xfrm>
            <a:off x="677333" y="1455174"/>
            <a:ext cx="9794021" cy="4857135"/>
          </a:xfrm>
        </p:spPr>
        <p:txBody>
          <a:bodyPr>
            <a:normAutofit/>
          </a:bodyPr>
          <a:lstStyle/>
          <a:p>
            <a:r>
              <a:rPr lang="en-US" sz="2800" dirty="0"/>
              <a:t>The language belongs to the Austro-Asiatic language family.</a:t>
            </a:r>
          </a:p>
          <a:p>
            <a:endParaRPr lang="en-US" sz="2800" dirty="0"/>
          </a:p>
          <a:p>
            <a:r>
              <a:rPr lang="en-US" sz="2800" dirty="0"/>
              <a:t>According to the legend, they are forbidden from beholding the face of </a:t>
            </a:r>
            <a:r>
              <a:rPr lang="en-US" sz="2800" dirty="0" err="1"/>
              <a:t>Durga</a:t>
            </a:r>
            <a:r>
              <a:rPr lang="en-US" sz="2800" dirty="0"/>
              <a:t> because it was an </a:t>
            </a:r>
            <a:r>
              <a:rPr lang="en-US" sz="2800" dirty="0" err="1"/>
              <a:t>Asur</a:t>
            </a:r>
            <a:r>
              <a:rPr lang="en-US" sz="2800" dirty="0"/>
              <a:t> who had been killed by </a:t>
            </a:r>
            <a:r>
              <a:rPr lang="en-US" sz="2800" dirty="0" err="1"/>
              <a:t>Durga</a:t>
            </a:r>
            <a:r>
              <a:rPr lang="en-US" sz="2800" dirty="0"/>
              <a:t>.</a:t>
            </a:r>
          </a:p>
          <a:p>
            <a:endParaRPr lang="en-US" sz="2800" dirty="0"/>
          </a:p>
          <a:p>
            <a:r>
              <a:rPr lang="en-US" sz="2800" dirty="0"/>
              <a:t>They are increasingly beginning to use Sadri as language of communication.</a:t>
            </a:r>
          </a:p>
          <a:p>
            <a:endParaRPr lang="en-US" sz="2800" dirty="0"/>
          </a:p>
        </p:txBody>
      </p:sp>
    </p:spTree>
    <p:extLst>
      <p:ext uri="{BB962C8B-B14F-4D97-AF65-F5344CB8AC3E}">
        <p14:creationId xmlns="" xmlns:p14="http://schemas.microsoft.com/office/powerpoint/2010/main" val="315979759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835742"/>
          </a:xfrm>
        </p:spPr>
        <p:txBody>
          <a:bodyPr>
            <a:normAutofit/>
          </a:bodyPr>
          <a:lstStyle/>
          <a:p>
            <a:pPr algn="ctr"/>
            <a:r>
              <a:rPr lang="en-US" sz="4400" dirty="0" smtClean="0"/>
              <a:t>MAGAR</a:t>
            </a:r>
            <a:endParaRPr lang="en-US" sz="4400" dirty="0"/>
          </a:p>
        </p:txBody>
      </p:sp>
      <p:sp>
        <p:nvSpPr>
          <p:cNvPr id="3" name="Content Placeholder 2"/>
          <p:cNvSpPr>
            <a:spLocks noGrp="1"/>
          </p:cNvSpPr>
          <p:nvPr>
            <p:ph idx="1"/>
          </p:nvPr>
        </p:nvSpPr>
        <p:spPr>
          <a:xfrm>
            <a:off x="677333" y="2153265"/>
            <a:ext cx="9872679" cy="4041058"/>
          </a:xfrm>
        </p:spPr>
        <p:txBody>
          <a:bodyPr>
            <a:normAutofit/>
          </a:bodyPr>
          <a:lstStyle/>
          <a:p>
            <a:r>
              <a:rPr lang="en-US" sz="3600" dirty="0"/>
              <a:t>As members of </a:t>
            </a:r>
            <a:r>
              <a:rPr lang="en-US" sz="3600" dirty="0" err="1"/>
              <a:t>Nri</a:t>
            </a:r>
            <a:r>
              <a:rPr lang="en-US" sz="3600" dirty="0"/>
              <a:t> family, the </a:t>
            </a:r>
            <a:r>
              <a:rPr lang="en-US" sz="3600" dirty="0" err="1"/>
              <a:t>Magar</a:t>
            </a:r>
            <a:r>
              <a:rPr lang="en-US" sz="3600" dirty="0"/>
              <a:t> belong to Mongolian group.</a:t>
            </a:r>
          </a:p>
          <a:p>
            <a:endParaRPr lang="en-US" sz="3600" dirty="0"/>
          </a:p>
          <a:p>
            <a:r>
              <a:rPr lang="en-US" sz="3600" dirty="0"/>
              <a:t>They are using Nepali and Sadri instead of their mother-tongue.</a:t>
            </a:r>
          </a:p>
          <a:p>
            <a:endParaRPr lang="en-US" sz="3600" dirty="0"/>
          </a:p>
        </p:txBody>
      </p:sp>
    </p:spTree>
    <p:extLst>
      <p:ext uri="{BB962C8B-B14F-4D97-AF65-F5344CB8AC3E}">
        <p14:creationId xmlns="" xmlns:p14="http://schemas.microsoft.com/office/powerpoint/2010/main" val="110990088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a:t>Oodgeroo</a:t>
            </a:r>
            <a:r>
              <a:rPr lang="en-GB" dirty="0"/>
              <a:t> </a:t>
            </a:r>
            <a:r>
              <a:rPr lang="en-GB" dirty="0" err="1"/>
              <a:t>Noonuccal’s</a:t>
            </a:r>
            <a:r>
              <a:rPr lang="en-GB" dirty="0"/>
              <a:t> (1920-1993) poem</a:t>
            </a:r>
            <a:endParaRPr lang="en-US" dirty="0"/>
          </a:p>
        </p:txBody>
      </p:sp>
      <p:sp>
        <p:nvSpPr>
          <p:cNvPr id="3" name="Content Placeholder 2"/>
          <p:cNvSpPr>
            <a:spLocks noGrp="1"/>
          </p:cNvSpPr>
          <p:nvPr>
            <p:ph idx="1"/>
          </p:nvPr>
        </p:nvSpPr>
        <p:spPr/>
        <p:txBody>
          <a:bodyPr/>
          <a:lstStyle/>
          <a:p>
            <a:pPr>
              <a:buNone/>
            </a:pPr>
            <a:r>
              <a:rPr lang="en-GB" sz="2400" b="1" dirty="0"/>
              <a:t>Change is the law. The new must oust the old.</a:t>
            </a:r>
            <a:endParaRPr lang="en-US" sz="2400" b="1" dirty="0"/>
          </a:p>
          <a:p>
            <a:pPr>
              <a:buNone/>
            </a:pPr>
            <a:r>
              <a:rPr lang="en-GB" sz="2400" b="1" dirty="0"/>
              <a:t>I look at you and am back in the long ago,</a:t>
            </a:r>
            <a:endParaRPr lang="en-US" sz="2400" b="1" dirty="0"/>
          </a:p>
          <a:p>
            <a:pPr>
              <a:buNone/>
            </a:pPr>
            <a:r>
              <a:rPr lang="en-GB" sz="2400" b="1" dirty="0"/>
              <a:t>Old </a:t>
            </a:r>
            <a:r>
              <a:rPr lang="en-GB" sz="2400" b="1" dirty="0" err="1"/>
              <a:t>pinnaroo</a:t>
            </a:r>
            <a:r>
              <a:rPr lang="en-GB" sz="2400" b="1" dirty="0"/>
              <a:t> lonely and lost here,</a:t>
            </a:r>
            <a:endParaRPr lang="en-US" sz="2400" b="1" dirty="0"/>
          </a:p>
          <a:p>
            <a:pPr>
              <a:buNone/>
            </a:pPr>
            <a:r>
              <a:rPr lang="en-GB" sz="2400" b="1" dirty="0"/>
              <a:t>Last of your clan</a:t>
            </a:r>
            <a:r>
              <a:rPr lang="en-GB" sz="2400" b="1" dirty="0" smtClean="0"/>
              <a:t>.</a:t>
            </a:r>
          </a:p>
          <a:p>
            <a:pPr>
              <a:buNone/>
            </a:pPr>
            <a:endParaRPr lang="en-GB" sz="2400" b="1" dirty="0"/>
          </a:p>
          <a:p>
            <a:pPr>
              <a:buNone/>
            </a:pPr>
            <a:r>
              <a:rPr lang="en-GB" sz="2400" b="1" dirty="0"/>
              <a:t>“Last of His Tribe”, taken from her anthology- </a:t>
            </a:r>
            <a:r>
              <a:rPr lang="en-GB" sz="2400" b="1" i="1" dirty="0"/>
              <a:t>The Dawn Is At Hand</a:t>
            </a:r>
            <a:r>
              <a:rPr lang="en-GB" sz="2400" b="1" dirty="0"/>
              <a:t> (1966)</a:t>
            </a:r>
            <a:endParaRPr lang="en-US" sz="2400" b="1" dirty="0"/>
          </a:p>
          <a:p>
            <a:pPr>
              <a:buNone/>
            </a:pPr>
            <a:endParaRPr lang="en-US" sz="2400" b="1" dirty="0"/>
          </a:p>
          <a:p>
            <a:endParaRPr lang="en-US" dirty="0"/>
          </a:p>
        </p:txBody>
      </p:sp>
    </p:spTree>
    <p:extLst>
      <p:ext uri="{BB962C8B-B14F-4D97-AF65-F5344CB8AC3E}">
        <p14:creationId xmlns="" xmlns:p14="http://schemas.microsoft.com/office/powerpoint/2010/main" val="10594981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dirty="0"/>
          </a:p>
        </p:txBody>
      </p:sp>
      <p:pic>
        <p:nvPicPr>
          <p:cNvPr id="6" name="Picture 5"/>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952500" y="0"/>
            <a:ext cx="10731500" cy="6705600"/>
          </a:xfrm>
          <a:prstGeom prst="rect">
            <a:avLst/>
          </a:prstGeom>
        </p:spPr>
      </p:pic>
    </p:spTree>
    <p:extLst>
      <p:ext uri="{BB962C8B-B14F-4D97-AF65-F5344CB8AC3E}">
        <p14:creationId xmlns="" xmlns:p14="http://schemas.microsoft.com/office/powerpoint/2010/main" val="1622087596"/>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 xmlns:a14="http://schemas.microsoft.com/office/drawing/2010/main" val="0"/>
              </a:ext>
            </a:extLst>
          </a:blip>
          <a:stretch>
            <a:fillRect/>
          </a:stretch>
        </p:blipFill>
        <p:spPr>
          <a:xfrm>
            <a:off x="1162756" y="587022"/>
            <a:ext cx="10058400" cy="5881511"/>
          </a:xfrm>
        </p:spPr>
      </p:pic>
    </p:spTree>
    <p:extLst>
      <p:ext uri="{BB962C8B-B14F-4D97-AF65-F5344CB8AC3E}">
        <p14:creationId xmlns="" xmlns:p14="http://schemas.microsoft.com/office/powerpoint/2010/main" val="2364029838"/>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8" name="Content Placeholder 7"/>
          <p:cNvPicPr>
            <a:picLocks noGrp="1" noChangeAspect="1"/>
          </p:cNvPicPr>
          <p:nvPr>
            <p:ph idx="1"/>
          </p:nvPr>
        </p:nvPicPr>
        <p:blipFill>
          <a:blip r:embed="rId2" cstate="print">
            <a:extLst>
              <a:ext uri="{28A0092B-C50C-407E-A947-70E740481C1C}">
                <a14:useLocalDpi xmlns="" xmlns:a14="http://schemas.microsoft.com/office/drawing/2010/main" val="0"/>
              </a:ext>
            </a:extLst>
          </a:blip>
          <a:stretch>
            <a:fillRect/>
          </a:stretch>
        </p:blipFill>
        <p:spPr>
          <a:xfrm>
            <a:off x="553156" y="609600"/>
            <a:ext cx="10577688" cy="5949243"/>
          </a:xfrm>
        </p:spPr>
      </p:pic>
    </p:spTree>
    <p:extLst>
      <p:ext uri="{BB962C8B-B14F-4D97-AF65-F5344CB8AC3E}">
        <p14:creationId xmlns="" xmlns:p14="http://schemas.microsoft.com/office/powerpoint/2010/main" val="402371112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 xmlns:a14="http://schemas.microsoft.com/office/drawing/2010/main" val="0"/>
              </a:ext>
            </a:extLst>
          </a:blip>
          <a:stretch>
            <a:fillRect/>
          </a:stretch>
        </p:blipFill>
        <p:spPr>
          <a:xfrm>
            <a:off x="838200" y="553156"/>
            <a:ext cx="10789356" cy="6129866"/>
          </a:xfrm>
        </p:spPr>
      </p:pic>
    </p:spTree>
    <p:extLst>
      <p:ext uri="{BB962C8B-B14F-4D97-AF65-F5344CB8AC3E}">
        <p14:creationId xmlns="" xmlns:p14="http://schemas.microsoft.com/office/powerpoint/2010/main" val="71652569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 xmlns:a14="http://schemas.microsoft.com/office/drawing/2010/main" val="0"/>
              </a:ext>
            </a:extLst>
          </a:blip>
          <a:stretch>
            <a:fillRect/>
          </a:stretch>
        </p:blipFill>
        <p:spPr>
          <a:xfrm>
            <a:off x="838200" y="632178"/>
            <a:ext cx="10303933" cy="5915378"/>
          </a:xfrm>
        </p:spPr>
      </p:pic>
    </p:spTree>
    <p:extLst>
      <p:ext uri="{BB962C8B-B14F-4D97-AF65-F5344CB8AC3E}">
        <p14:creationId xmlns="" xmlns:p14="http://schemas.microsoft.com/office/powerpoint/2010/main" val="6106754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 xmlns:a14="http://schemas.microsoft.com/office/drawing/2010/main" val="0"/>
              </a:ext>
            </a:extLst>
          </a:blip>
          <a:stretch>
            <a:fillRect/>
          </a:stretch>
        </p:blipFill>
        <p:spPr>
          <a:xfrm>
            <a:off x="838200" y="496710"/>
            <a:ext cx="10315222" cy="6152445"/>
          </a:xfrm>
        </p:spPr>
      </p:pic>
    </p:spTree>
    <p:extLst>
      <p:ext uri="{BB962C8B-B14F-4D97-AF65-F5344CB8AC3E}">
        <p14:creationId xmlns="" xmlns:p14="http://schemas.microsoft.com/office/powerpoint/2010/main" val="873624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ETHNOLINGUISTICS</a:t>
            </a:r>
            <a:endParaRPr lang="en-US" dirty="0"/>
          </a:p>
        </p:txBody>
      </p:sp>
      <p:sp>
        <p:nvSpPr>
          <p:cNvPr id="3" name="Content Placeholder 2"/>
          <p:cNvSpPr>
            <a:spLocks noGrp="1"/>
          </p:cNvSpPr>
          <p:nvPr>
            <p:ph idx="1"/>
          </p:nvPr>
        </p:nvSpPr>
        <p:spPr/>
        <p:txBody>
          <a:bodyPr>
            <a:normAutofit/>
          </a:bodyPr>
          <a:lstStyle/>
          <a:p>
            <a:r>
              <a:rPr lang="en-US" sz="2800" b="1" dirty="0" smtClean="0"/>
              <a:t>Analyzing relationship between culture, thought and language</a:t>
            </a:r>
            <a:endParaRPr lang="en-US" sz="2800" b="1" dirty="0"/>
          </a:p>
        </p:txBody>
      </p:sp>
    </p:spTree>
    <p:extLst>
      <p:ext uri="{BB962C8B-B14F-4D97-AF65-F5344CB8AC3E}">
        <p14:creationId xmlns="" xmlns:p14="http://schemas.microsoft.com/office/powerpoint/2010/main" val="11137727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SOCIOLINGUISTICS</a:t>
            </a:r>
            <a:endParaRPr lang="en-US" dirty="0"/>
          </a:p>
        </p:txBody>
      </p:sp>
      <p:sp>
        <p:nvSpPr>
          <p:cNvPr id="3" name="Content Placeholder 2"/>
          <p:cNvSpPr>
            <a:spLocks noGrp="1"/>
          </p:cNvSpPr>
          <p:nvPr>
            <p:ph idx="1"/>
          </p:nvPr>
        </p:nvSpPr>
        <p:spPr/>
        <p:txBody>
          <a:bodyPr>
            <a:normAutofit/>
          </a:bodyPr>
          <a:lstStyle/>
          <a:p>
            <a:r>
              <a:rPr lang="en-US" sz="2800" b="1" dirty="0" smtClean="0"/>
              <a:t>Analyzing social function of language and social, political &amp; economic relationships among and between members of speech communities.</a:t>
            </a:r>
          </a:p>
          <a:p>
            <a:r>
              <a:rPr lang="en-US" sz="2800" b="1" dirty="0" smtClean="0"/>
              <a:t>Ethno-linguistics and Cultural Concepts</a:t>
            </a:r>
            <a:endParaRPr lang="en-US" sz="2800" b="1" dirty="0"/>
          </a:p>
        </p:txBody>
      </p:sp>
    </p:spTree>
    <p:extLst>
      <p:ext uri="{BB962C8B-B14F-4D97-AF65-F5344CB8AC3E}">
        <p14:creationId xmlns="" xmlns:p14="http://schemas.microsoft.com/office/powerpoint/2010/main" val="40428565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4400" b="1" dirty="0" smtClean="0">
                <a:latin typeface="AR JULIAN" panose="02000000000000000000" pitchFamily="2" charset="0"/>
              </a:rPr>
              <a:t>ABOUT PEOPLE’S LINGUISTIC SURVEY OF INDIA</a:t>
            </a:r>
            <a:endParaRPr lang="en-US" sz="4400" b="1" dirty="0">
              <a:latin typeface="AR JULIAN" panose="02000000000000000000" pitchFamily="2" charset="0"/>
            </a:endParaRPr>
          </a:p>
        </p:txBody>
      </p:sp>
      <p:sp>
        <p:nvSpPr>
          <p:cNvPr id="3" name="Content Placeholder 2"/>
          <p:cNvSpPr>
            <a:spLocks noGrp="1"/>
          </p:cNvSpPr>
          <p:nvPr>
            <p:ph idx="1"/>
          </p:nvPr>
        </p:nvSpPr>
        <p:spPr>
          <a:xfrm>
            <a:off x="838200" y="2110155"/>
            <a:ext cx="10515600" cy="4529796"/>
          </a:xfrm>
        </p:spPr>
        <p:txBody>
          <a:bodyPr>
            <a:normAutofit/>
          </a:bodyPr>
          <a:lstStyle/>
          <a:p>
            <a:pPr marL="0" indent="0">
              <a:buNone/>
            </a:pPr>
            <a:r>
              <a:rPr lang="en-US" sz="3600" dirty="0" smtClean="0"/>
              <a:t>In the </a:t>
            </a:r>
            <a:r>
              <a:rPr lang="en-US" sz="3600" dirty="0"/>
              <a:t>C</a:t>
            </a:r>
            <a:r>
              <a:rPr lang="en-US" sz="3600" dirty="0" smtClean="0"/>
              <a:t>ensus Reports of 1961, a total of 1652 mother tongues were mentioned. Several hundred of these are no longer traceable. During the first half of the twentieth century, India reportedly lost about one fifth of its languages, during the second half of the last century we have lost about one third of the remaining languages. </a:t>
            </a:r>
            <a:endParaRPr lang="en-US" sz="3600" dirty="0"/>
          </a:p>
        </p:txBody>
      </p:sp>
    </p:spTree>
    <p:extLst>
      <p:ext uri="{BB962C8B-B14F-4D97-AF65-F5344CB8AC3E}">
        <p14:creationId xmlns="" xmlns:p14="http://schemas.microsoft.com/office/powerpoint/2010/main" val="422160819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continued</a:t>
            </a:r>
            <a:endParaRPr lang="en-US" dirty="0"/>
          </a:p>
        </p:txBody>
      </p:sp>
      <p:sp>
        <p:nvSpPr>
          <p:cNvPr id="3" name="Content Placeholder 2"/>
          <p:cNvSpPr>
            <a:spLocks noGrp="1"/>
          </p:cNvSpPr>
          <p:nvPr>
            <p:ph idx="1"/>
          </p:nvPr>
        </p:nvSpPr>
        <p:spPr>
          <a:xfrm>
            <a:off x="677334" y="1337187"/>
            <a:ext cx="8596668" cy="4704175"/>
          </a:xfrm>
        </p:spPr>
        <p:txBody>
          <a:bodyPr/>
          <a:lstStyle/>
          <a:p>
            <a:pPr marL="0" indent="0">
              <a:buNone/>
            </a:pPr>
            <a:r>
              <a:rPr lang="en-US" sz="3200" b="1" dirty="0"/>
              <a:t>If we continue to allow the dwindling of the bhashas at this rate, it is estimated that over the next fifty years, we will see the extinction of most of the bhashas spoken by the nomadic communities and adivasis, just as we all witness a large scale erosion of some of the main bhashas that have a rich history of written literature. </a:t>
            </a:r>
          </a:p>
          <a:p>
            <a:pPr marL="0" indent="0">
              <a:buNone/>
            </a:pPr>
            <a:endParaRPr lang="en-US" dirty="0"/>
          </a:p>
        </p:txBody>
      </p:sp>
    </p:spTree>
    <p:extLst>
      <p:ext uri="{BB962C8B-B14F-4D97-AF65-F5344CB8AC3E}">
        <p14:creationId xmlns="" xmlns:p14="http://schemas.microsoft.com/office/powerpoint/2010/main" val="1518188953"/>
      </p:ext>
    </p:extLst>
  </p:cSld>
  <p:clrMapOvr>
    <a:masterClrMapping/>
  </p:clrMapOvr>
  <p:timing>
    <p:tnLst>
      <p:par>
        <p:cTn id="1" dur="indefinite" restart="never" nodeType="tmRoot"/>
      </p:par>
    </p:tnLst>
  </p:timing>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 xmlns:thm15="http://schemas.microsoft.com/office/thememl/2012/main" name="Facet" id="{C0C680CD-088A-49FC-A102-D699147F32B2}" vid="{CFBC31BA-B70F-4F30-BCAA-4F3011E16C4D}"/>
    </a:ext>
  </a:extLst>
</a:theme>
</file>

<file path=docProps/app.xml><?xml version="1.0" encoding="utf-8"?>
<Properties xmlns="http://schemas.openxmlformats.org/officeDocument/2006/extended-properties" xmlns:vt="http://schemas.openxmlformats.org/officeDocument/2006/docPropsVTypes">
  <Template>Facet</Template>
  <TotalTime>867</TotalTime>
  <Words>2291</Words>
  <Application>Microsoft Office PowerPoint</Application>
  <PresentationFormat>Custom</PresentationFormat>
  <Paragraphs>285</Paragraphs>
  <Slides>59</Slides>
  <Notes>0</Notes>
  <HiddenSlides>0</HiddenSlides>
  <MMClips>0</MMClips>
  <ScaleCrop>false</ScaleCrop>
  <HeadingPairs>
    <vt:vector size="4" baseType="variant">
      <vt:variant>
        <vt:lpstr>Theme</vt:lpstr>
      </vt:variant>
      <vt:variant>
        <vt:i4>1</vt:i4>
      </vt:variant>
      <vt:variant>
        <vt:lpstr>Slide Titles</vt:lpstr>
      </vt:variant>
      <vt:variant>
        <vt:i4>59</vt:i4>
      </vt:variant>
    </vt:vector>
  </HeadingPairs>
  <TitlesOfParts>
    <vt:vector size="60" baseType="lpstr">
      <vt:lpstr>Facet</vt:lpstr>
      <vt:lpstr>DOCUMENTATION OF TRIBAL LANGUAGES DR. INDRANIL ACHARYA  PROFESSOR DEPARTMENT OF ENGLISH VIDYSAGAR UNIVERSITY</vt:lpstr>
      <vt:lpstr>DEFINITION</vt:lpstr>
      <vt:lpstr>METHODS</vt:lpstr>
      <vt:lpstr>METHODS (CONTINUED)</vt:lpstr>
      <vt:lpstr>LANGUAGE DESCRIPTION</vt:lpstr>
      <vt:lpstr>ETHNOLINGUISTICS</vt:lpstr>
      <vt:lpstr>SOCIOLINGUISTICS</vt:lpstr>
      <vt:lpstr>ABOUT PEOPLE’S LINGUISTIC SURVEY OF INDIA</vt:lpstr>
      <vt:lpstr>continued</vt:lpstr>
      <vt:lpstr>Worldwide state of languages</vt:lpstr>
      <vt:lpstr>WE ARE GOING</vt:lpstr>
      <vt:lpstr>KILLER LANGUAGES</vt:lpstr>
      <vt:lpstr>LINGUISTIC SURVEY, CENSUS AND THE FACTS</vt:lpstr>
      <vt:lpstr>Continued</vt:lpstr>
      <vt:lpstr>LANGUAGE ENDANGERMENT : FACTS AND FACTORS</vt:lpstr>
      <vt:lpstr> NEED FOR FURTHER RESEARCH</vt:lpstr>
      <vt:lpstr>Complete List of Languages included in the PLSI WEST BENGAL   </vt:lpstr>
      <vt:lpstr>LIST OF LANGUAGES (CONTINUED)</vt:lpstr>
      <vt:lpstr>LIST OF LANGUAGES (CONTINUED)</vt:lpstr>
      <vt:lpstr>LIST OF LANGUAGES (CONTINUED)</vt:lpstr>
      <vt:lpstr>LIST OF LANGUAGES (CONTINUED)</vt:lpstr>
      <vt:lpstr>LIST OF LANGUAGES (CRITICALLY ENDANGERED)</vt:lpstr>
      <vt:lpstr>Languages used in rural and urban areas (Bengali and other languages) </vt:lpstr>
      <vt:lpstr>Languages used in rural and urban areas (Other languages excluding Bengali)    </vt:lpstr>
      <vt:lpstr>The percentile statistics of languages used in West Bengal (Except Bengali)   </vt:lpstr>
      <vt:lpstr>THE MINIMUM FORMAT FOR THE NON SCHEDULED LANGUAGES</vt:lpstr>
      <vt:lpstr>Continued </vt:lpstr>
      <vt:lpstr>BEDIA VOCABULARY</vt:lpstr>
      <vt:lpstr>BEDIA VOCABULARY (CONTINUED)</vt:lpstr>
      <vt:lpstr>BIRHOR: PROBLEM IN DOCUMENTATION</vt:lpstr>
      <vt:lpstr>DHIMAL: DOCUMENTING ENDANGERMENT</vt:lpstr>
      <vt:lpstr>DHIMAL (CONTINUED)</vt:lpstr>
      <vt:lpstr>DHIMAL (CONTINUED)</vt:lpstr>
      <vt:lpstr>DHIMAL (CONTINUED)</vt:lpstr>
      <vt:lpstr>KHARIA SABAR: NEARING EXTINCTION</vt:lpstr>
      <vt:lpstr>KOL HAYAM SCRIPT</vt:lpstr>
      <vt:lpstr>KOL HAYAM NUMERALS</vt:lpstr>
      <vt:lpstr>KOL HAYAM (CONTINUED)</vt:lpstr>
      <vt:lpstr>KURMALI: PROBLEM OF PLENTY</vt:lpstr>
      <vt:lpstr>Lepcha font has been developed and is used by ILTA and Mani Printing press in Kalimpong</vt:lpstr>
      <vt:lpstr>LEPCHA: LITERATURE OF ASSERTION</vt:lpstr>
      <vt:lpstr>LEPCHA: LITERATURE OF ASSERTION</vt:lpstr>
      <vt:lpstr>LEPCHA</vt:lpstr>
      <vt:lpstr>THARUS</vt:lpstr>
      <vt:lpstr>HAJONG</vt:lpstr>
      <vt:lpstr>JALDA</vt:lpstr>
      <vt:lpstr>KAYA</vt:lpstr>
      <vt:lpstr>DHULIYA</vt:lpstr>
      <vt:lpstr>RAUTIYA</vt:lpstr>
      <vt:lpstr>SABAR</vt:lpstr>
      <vt:lpstr>ASUR</vt:lpstr>
      <vt:lpstr>MAGAR</vt:lpstr>
      <vt:lpstr>Oodgeroo Noonuccal’s (1920-1993) poem</vt:lpstr>
      <vt:lpstr>Slide 54</vt:lpstr>
      <vt:lpstr>Slide 55</vt:lpstr>
      <vt:lpstr>Slide 56</vt:lpstr>
      <vt:lpstr>Slide 57</vt:lpstr>
      <vt:lpstr>Slide 58</vt:lpstr>
      <vt:lpstr>Slide 59</vt:lpstr>
    </vt:vector>
  </TitlesOfParts>
  <Company>Hewlett-Packard</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USER</dc:creator>
  <cp:lastModifiedBy>HP</cp:lastModifiedBy>
  <cp:revision>205</cp:revision>
  <dcterms:created xsi:type="dcterms:W3CDTF">2016-02-04T06:48:02Z</dcterms:created>
  <dcterms:modified xsi:type="dcterms:W3CDTF">2020-04-24T12:27:12Z</dcterms:modified>
</cp:coreProperties>
</file>