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66" r:id="rId4"/>
    <p:sldId id="258" r:id="rId5"/>
    <p:sldId id="259" r:id="rId6"/>
    <p:sldId id="260" r:id="rId7"/>
    <p:sldId id="261" r:id="rId8"/>
    <p:sldId id="263" r:id="rId9"/>
    <p:sldId id="264" r:id="rId10"/>
    <p:sldId id="265" r:id="rId11"/>
    <p:sldId id="267" r:id="rId12"/>
    <p:sldId id="262"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40C18E-B853-49D2-8CAA-346EB1868271}" type="datetimeFigureOut">
              <a:rPr lang="en-IN" smtClean="0"/>
              <a:t>05-04-2020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86AEBB-6D12-4F51-B733-0A58CF182817}" type="slidenum">
              <a:rPr lang="en-IN" smtClean="0"/>
              <a:t>‹#›</a:t>
            </a:fld>
            <a:endParaRPr lang="en-IN"/>
          </a:p>
        </p:txBody>
      </p:sp>
    </p:spTree>
    <p:extLst>
      <p:ext uri="{BB962C8B-B14F-4D97-AF65-F5344CB8AC3E}">
        <p14:creationId xmlns:p14="http://schemas.microsoft.com/office/powerpoint/2010/main" val="2871485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67697789-ED26-4813-AC68-31D9B92275FE}" type="datetime1">
              <a:rPr lang="en-IN" smtClean="0"/>
              <a:t>05-04-2020</a:t>
            </a:fld>
            <a:endParaRPr lang="en-IN"/>
          </a:p>
        </p:txBody>
      </p:sp>
      <p:sp>
        <p:nvSpPr>
          <p:cNvPr id="5" name="Footer Placeholder 4"/>
          <p:cNvSpPr>
            <a:spLocks noGrp="1"/>
          </p:cNvSpPr>
          <p:nvPr>
            <p:ph type="ftr" sz="quarter" idx="11"/>
          </p:nvPr>
        </p:nvSpPr>
        <p:spPr/>
        <p:txBody>
          <a:bodyPr/>
          <a:lstStyle/>
          <a:p>
            <a:r>
              <a:rPr lang="en-IN" smtClean="0"/>
              <a:t>VIDYASAGAR UNIVERSITY ECO PAPER 123 M.PHIL </a:t>
            </a:r>
            <a:endParaRPr lang="en-IN"/>
          </a:p>
        </p:txBody>
      </p:sp>
      <p:sp>
        <p:nvSpPr>
          <p:cNvPr id="6" name="Slide Number Placeholder 5"/>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917436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5BEE115-2E91-4A8A-BF27-3C2478E10CE0}" type="datetime1">
              <a:rPr lang="en-IN" smtClean="0"/>
              <a:t>05-04-2020</a:t>
            </a:fld>
            <a:endParaRPr lang="en-IN"/>
          </a:p>
        </p:txBody>
      </p:sp>
      <p:sp>
        <p:nvSpPr>
          <p:cNvPr id="5" name="Footer Placeholder 4"/>
          <p:cNvSpPr>
            <a:spLocks noGrp="1"/>
          </p:cNvSpPr>
          <p:nvPr>
            <p:ph type="ftr" sz="quarter" idx="11"/>
          </p:nvPr>
        </p:nvSpPr>
        <p:spPr/>
        <p:txBody>
          <a:bodyPr/>
          <a:lstStyle/>
          <a:p>
            <a:r>
              <a:rPr lang="en-IN" smtClean="0"/>
              <a:t>VIDYASAGAR UNIVERSITY ECO PAPER 123 M.PHIL </a:t>
            </a:r>
            <a:endParaRPr lang="en-IN"/>
          </a:p>
        </p:txBody>
      </p:sp>
      <p:sp>
        <p:nvSpPr>
          <p:cNvPr id="6" name="Slide Number Placeholder 5"/>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3802250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03FAF5B-DF17-4EDA-B4C2-C96A8A9CFC64}" type="datetime1">
              <a:rPr lang="en-IN" smtClean="0"/>
              <a:t>05-04-2020</a:t>
            </a:fld>
            <a:endParaRPr lang="en-IN"/>
          </a:p>
        </p:txBody>
      </p:sp>
      <p:sp>
        <p:nvSpPr>
          <p:cNvPr id="5" name="Footer Placeholder 4"/>
          <p:cNvSpPr>
            <a:spLocks noGrp="1"/>
          </p:cNvSpPr>
          <p:nvPr>
            <p:ph type="ftr" sz="quarter" idx="11"/>
          </p:nvPr>
        </p:nvSpPr>
        <p:spPr/>
        <p:txBody>
          <a:bodyPr/>
          <a:lstStyle/>
          <a:p>
            <a:r>
              <a:rPr lang="en-IN" smtClean="0"/>
              <a:t>VIDYASAGAR UNIVERSITY ECO PAPER 123 M.PHIL </a:t>
            </a:r>
            <a:endParaRPr lang="en-IN"/>
          </a:p>
        </p:txBody>
      </p:sp>
      <p:sp>
        <p:nvSpPr>
          <p:cNvPr id="6" name="Slide Number Placeholder 5"/>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1195567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6CF0511-47E4-4072-B258-03C1FF22DE58}" type="datetime1">
              <a:rPr lang="en-IN" smtClean="0"/>
              <a:t>05-04-2020</a:t>
            </a:fld>
            <a:endParaRPr lang="en-IN"/>
          </a:p>
        </p:txBody>
      </p:sp>
      <p:sp>
        <p:nvSpPr>
          <p:cNvPr id="5" name="Footer Placeholder 4"/>
          <p:cNvSpPr>
            <a:spLocks noGrp="1"/>
          </p:cNvSpPr>
          <p:nvPr>
            <p:ph type="ftr" sz="quarter" idx="11"/>
          </p:nvPr>
        </p:nvSpPr>
        <p:spPr/>
        <p:txBody>
          <a:bodyPr/>
          <a:lstStyle/>
          <a:p>
            <a:r>
              <a:rPr lang="en-IN" smtClean="0"/>
              <a:t>VIDYASAGAR UNIVERSITY ECO PAPER 123 M.PHIL </a:t>
            </a:r>
            <a:endParaRPr lang="en-IN"/>
          </a:p>
        </p:txBody>
      </p:sp>
      <p:sp>
        <p:nvSpPr>
          <p:cNvPr id="6" name="Slide Number Placeholder 5"/>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323164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CAD4E39-C65E-49BF-A453-3F887FCB153F}" type="datetime1">
              <a:rPr lang="en-IN" smtClean="0"/>
              <a:t>05-04-2020</a:t>
            </a:fld>
            <a:endParaRPr lang="en-IN"/>
          </a:p>
        </p:txBody>
      </p:sp>
      <p:sp>
        <p:nvSpPr>
          <p:cNvPr id="5" name="Footer Placeholder 4"/>
          <p:cNvSpPr>
            <a:spLocks noGrp="1"/>
          </p:cNvSpPr>
          <p:nvPr>
            <p:ph type="ftr" sz="quarter" idx="11"/>
          </p:nvPr>
        </p:nvSpPr>
        <p:spPr/>
        <p:txBody>
          <a:bodyPr/>
          <a:lstStyle/>
          <a:p>
            <a:r>
              <a:rPr lang="en-IN" smtClean="0"/>
              <a:t>VIDYASAGAR UNIVERSITY ECO PAPER 123 M.PHIL </a:t>
            </a:r>
            <a:endParaRPr lang="en-IN"/>
          </a:p>
        </p:txBody>
      </p:sp>
      <p:sp>
        <p:nvSpPr>
          <p:cNvPr id="6" name="Slide Number Placeholder 5"/>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1365742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9014E5D7-52DE-4E0A-B343-4F76E783580E}" type="datetime1">
              <a:rPr lang="en-IN" smtClean="0"/>
              <a:t>05-04-2020</a:t>
            </a:fld>
            <a:endParaRPr lang="en-IN"/>
          </a:p>
        </p:txBody>
      </p:sp>
      <p:sp>
        <p:nvSpPr>
          <p:cNvPr id="6" name="Footer Placeholder 5"/>
          <p:cNvSpPr>
            <a:spLocks noGrp="1"/>
          </p:cNvSpPr>
          <p:nvPr>
            <p:ph type="ftr" sz="quarter" idx="11"/>
          </p:nvPr>
        </p:nvSpPr>
        <p:spPr/>
        <p:txBody>
          <a:bodyPr/>
          <a:lstStyle/>
          <a:p>
            <a:r>
              <a:rPr lang="en-IN" smtClean="0"/>
              <a:t>VIDYASAGAR UNIVERSITY ECO PAPER 123 M.PHIL </a:t>
            </a:r>
            <a:endParaRPr lang="en-IN"/>
          </a:p>
        </p:txBody>
      </p:sp>
      <p:sp>
        <p:nvSpPr>
          <p:cNvPr id="7" name="Slide Number Placeholder 6"/>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1866705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E46EBF4-F9A1-4C62-B069-8708FD715DB8}" type="datetime1">
              <a:rPr lang="en-IN" smtClean="0"/>
              <a:t>05-04-2020</a:t>
            </a:fld>
            <a:endParaRPr lang="en-IN"/>
          </a:p>
        </p:txBody>
      </p:sp>
      <p:sp>
        <p:nvSpPr>
          <p:cNvPr id="8" name="Footer Placeholder 7"/>
          <p:cNvSpPr>
            <a:spLocks noGrp="1"/>
          </p:cNvSpPr>
          <p:nvPr>
            <p:ph type="ftr" sz="quarter" idx="11"/>
          </p:nvPr>
        </p:nvSpPr>
        <p:spPr/>
        <p:txBody>
          <a:bodyPr/>
          <a:lstStyle/>
          <a:p>
            <a:r>
              <a:rPr lang="en-IN" smtClean="0"/>
              <a:t>VIDYASAGAR UNIVERSITY ECO PAPER 123 M.PHIL </a:t>
            </a:r>
            <a:endParaRPr lang="en-IN"/>
          </a:p>
        </p:txBody>
      </p:sp>
      <p:sp>
        <p:nvSpPr>
          <p:cNvPr id="9" name="Slide Number Placeholder 8"/>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1491380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A3BB768E-30FB-4335-AC3A-197FD145489D}" type="datetime1">
              <a:rPr lang="en-IN" smtClean="0"/>
              <a:t>05-04-2020</a:t>
            </a:fld>
            <a:endParaRPr lang="en-IN"/>
          </a:p>
        </p:txBody>
      </p:sp>
      <p:sp>
        <p:nvSpPr>
          <p:cNvPr id="4" name="Footer Placeholder 3"/>
          <p:cNvSpPr>
            <a:spLocks noGrp="1"/>
          </p:cNvSpPr>
          <p:nvPr>
            <p:ph type="ftr" sz="quarter" idx="11"/>
          </p:nvPr>
        </p:nvSpPr>
        <p:spPr/>
        <p:txBody>
          <a:bodyPr/>
          <a:lstStyle/>
          <a:p>
            <a:r>
              <a:rPr lang="en-IN" smtClean="0"/>
              <a:t>VIDYASAGAR UNIVERSITY ECO PAPER 123 M.PHIL </a:t>
            </a:r>
            <a:endParaRPr lang="en-IN"/>
          </a:p>
        </p:txBody>
      </p:sp>
      <p:sp>
        <p:nvSpPr>
          <p:cNvPr id="5" name="Slide Number Placeholder 4"/>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1423509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63C7DC-988A-4EDC-92CC-AB313E09F3BF}" type="datetime1">
              <a:rPr lang="en-IN" smtClean="0"/>
              <a:t>05-04-2020</a:t>
            </a:fld>
            <a:endParaRPr lang="en-IN"/>
          </a:p>
        </p:txBody>
      </p:sp>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3213298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784E95A-2176-48B6-AD5E-FFFA9A0D64B3}" type="datetime1">
              <a:rPr lang="en-IN" smtClean="0"/>
              <a:t>05-04-2020</a:t>
            </a:fld>
            <a:endParaRPr lang="en-IN"/>
          </a:p>
        </p:txBody>
      </p:sp>
      <p:sp>
        <p:nvSpPr>
          <p:cNvPr id="6" name="Footer Placeholder 5"/>
          <p:cNvSpPr>
            <a:spLocks noGrp="1"/>
          </p:cNvSpPr>
          <p:nvPr>
            <p:ph type="ftr" sz="quarter" idx="11"/>
          </p:nvPr>
        </p:nvSpPr>
        <p:spPr/>
        <p:txBody>
          <a:bodyPr/>
          <a:lstStyle/>
          <a:p>
            <a:r>
              <a:rPr lang="en-IN" smtClean="0"/>
              <a:t>VIDYASAGAR UNIVERSITY ECO PAPER 123 M.PHIL </a:t>
            </a:r>
            <a:endParaRPr lang="en-IN"/>
          </a:p>
        </p:txBody>
      </p:sp>
      <p:sp>
        <p:nvSpPr>
          <p:cNvPr id="7" name="Slide Number Placeholder 6"/>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2950540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2BAC864-E479-4574-9A35-FB5551CEF1C6}" type="datetime1">
              <a:rPr lang="en-IN" smtClean="0"/>
              <a:t>05-04-2020</a:t>
            </a:fld>
            <a:endParaRPr lang="en-IN"/>
          </a:p>
        </p:txBody>
      </p:sp>
      <p:sp>
        <p:nvSpPr>
          <p:cNvPr id="6" name="Footer Placeholder 5"/>
          <p:cNvSpPr>
            <a:spLocks noGrp="1"/>
          </p:cNvSpPr>
          <p:nvPr>
            <p:ph type="ftr" sz="quarter" idx="11"/>
          </p:nvPr>
        </p:nvSpPr>
        <p:spPr/>
        <p:txBody>
          <a:bodyPr/>
          <a:lstStyle/>
          <a:p>
            <a:r>
              <a:rPr lang="en-IN" smtClean="0"/>
              <a:t>VIDYASAGAR UNIVERSITY ECO PAPER 123 M.PHIL </a:t>
            </a:r>
            <a:endParaRPr lang="en-IN"/>
          </a:p>
        </p:txBody>
      </p:sp>
      <p:sp>
        <p:nvSpPr>
          <p:cNvPr id="7" name="Slide Number Placeholder 6"/>
          <p:cNvSpPr>
            <a:spLocks noGrp="1"/>
          </p:cNvSpPr>
          <p:nvPr>
            <p:ph type="sldNum" sz="quarter" idx="12"/>
          </p:nvPr>
        </p:nvSpPr>
        <p:spPr/>
        <p:txBody>
          <a:bodyPr/>
          <a:lstStyle/>
          <a:p>
            <a:fld id="{F79E5B49-FEAB-435D-9430-3E542F561664}" type="slidenum">
              <a:rPr lang="en-IN" smtClean="0"/>
              <a:t>‹#›</a:t>
            </a:fld>
            <a:endParaRPr lang="en-IN"/>
          </a:p>
        </p:txBody>
      </p:sp>
    </p:spTree>
    <p:extLst>
      <p:ext uri="{BB962C8B-B14F-4D97-AF65-F5344CB8AC3E}">
        <p14:creationId xmlns:p14="http://schemas.microsoft.com/office/powerpoint/2010/main" val="3987149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7E0845-342C-4D81-B8BD-9BDD68625EE8}" type="datetime1">
              <a:rPr lang="en-IN" smtClean="0"/>
              <a:t>05-04-2020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VIDYASAGAR UNIVERSITY ECO PAPER 123 M.PHIL </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9E5B49-FEAB-435D-9430-3E542F561664}" type="slidenum">
              <a:rPr lang="en-IN" smtClean="0"/>
              <a:t>‹#›</a:t>
            </a:fld>
            <a:endParaRPr lang="en-IN"/>
          </a:p>
        </p:txBody>
      </p:sp>
    </p:spTree>
    <p:extLst>
      <p:ext uri="{BB962C8B-B14F-4D97-AF65-F5344CB8AC3E}">
        <p14:creationId xmlns:p14="http://schemas.microsoft.com/office/powerpoint/2010/main" val="2557404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CREDIT MARKET ANALYSIS</a:t>
            </a:r>
            <a:endParaRPr lang="en-IN" dirty="0"/>
          </a:p>
        </p:txBody>
      </p:sp>
      <p:sp>
        <p:nvSpPr>
          <p:cNvPr id="3" name="Subtitle 2"/>
          <p:cNvSpPr>
            <a:spLocks noGrp="1"/>
          </p:cNvSpPr>
          <p:nvPr>
            <p:ph type="subTitle" idx="1"/>
          </p:nvPr>
        </p:nvSpPr>
        <p:spPr/>
        <p:txBody>
          <a:bodyPr/>
          <a:lstStyle/>
          <a:p>
            <a:r>
              <a:rPr lang="en-IN" dirty="0" smtClean="0"/>
              <a:t>Analytical and applied issues</a:t>
            </a:r>
            <a:endParaRPr lang="en-IN" dirty="0"/>
          </a:p>
        </p:txBody>
      </p:sp>
      <p:sp>
        <p:nvSpPr>
          <p:cNvPr id="4" name="Footer Placeholder 3"/>
          <p:cNvSpPr>
            <a:spLocks noGrp="1"/>
          </p:cNvSpPr>
          <p:nvPr>
            <p:ph type="ftr" sz="quarter" idx="11"/>
          </p:nvPr>
        </p:nvSpPr>
        <p:spPr/>
        <p:txBody>
          <a:bodyPr/>
          <a:lstStyle/>
          <a:p>
            <a:r>
              <a:rPr lang="en-IN" sz="1400" b="1" dirty="0" smtClean="0">
                <a:solidFill>
                  <a:schemeClr val="tx1"/>
                </a:solidFill>
              </a:rPr>
              <a:t>VIDYASAGAR UNIVERSITY ECO PAPER 123 M.PHIL </a:t>
            </a:r>
            <a:endParaRPr lang="en-IN" sz="1400" b="1" dirty="0">
              <a:solidFill>
                <a:schemeClr val="tx1"/>
              </a:solidFill>
            </a:endParaRPr>
          </a:p>
        </p:txBody>
      </p:sp>
      <p:sp>
        <p:nvSpPr>
          <p:cNvPr id="5" name="Slide Number Placeholder 4"/>
          <p:cNvSpPr>
            <a:spLocks noGrp="1"/>
          </p:cNvSpPr>
          <p:nvPr>
            <p:ph type="sldNum" sz="quarter" idx="12"/>
          </p:nvPr>
        </p:nvSpPr>
        <p:spPr/>
        <p:txBody>
          <a:bodyPr/>
          <a:lstStyle/>
          <a:p>
            <a:fld id="{F79E5B49-FEAB-435D-9430-3E542F561664}" type="slidenum">
              <a:rPr lang="en-IN" sz="1400" smtClean="0">
                <a:solidFill>
                  <a:schemeClr val="tx1"/>
                </a:solidFill>
              </a:rPr>
              <a:t>1</a:t>
            </a:fld>
            <a:endParaRPr lang="en-IN" sz="1400" dirty="0">
              <a:solidFill>
                <a:schemeClr val="tx1"/>
              </a:solidFill>
            </a:endParaRPr>
          </a:p>
        </p:txBody>
      </p:sp>
    </p:spTree>
    <p:extLst>
      <p:ext uri="{BB962C8B-B14F-4D97-AF65-F5344CB8AC3E}">
        <p14:creationId xmlns:p14="http://schemas.microsoft.com/office/powerpoint/2010/main" val="1056516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618836" y="221673"/>
            <a:ext cx="11129819" cy="6474691"/>
          </a:xfrm>
          <a:prstGeom prst="rect">
            <a:avLst/>
          </a:prstGeom>
        </p:spPr>
      </p:pic>
      <p:sp>
        <p:nvSpPr>
          <p:cNvPr id="5" name="Footer Placeholder 4"/>
          <p:cNvSpPr>
            <a:spLocks noGrp="1"/>
          </p:cNvSpPr>
          <p:nvPr>
            <p:ph type="ftr" sz="quarter" idx="11"/>
          </p:nvPr>
        </p:nvSpPr>
        <p:spPr/>
        <p:txBody>
          <a:bodyPr/>
          <a:lstStyle/>
          <a:p>
            <a:r>
              <a:rPr lang="en-IN" smtClean="0"/>
              <a:t>VIDYASAGAR UNIVERSITY ECO PAPER 123 M.PHIL </a:t>
            </a:r>
            <a:endParaRPr lang="en-IN"/>
          </a:p>
        </p:txBody>
      </p:sp>
      <p:sp>
        <p:nvSpPr>
          <p:cNvPr id="6" name="Slide Number Placeholder 5"/>
          <p:cNvSpPr>
            <a:spLocks noGrp="1"/>
          </p:cNvSpPr>
          <p:nvPr>
            <p:ph type="sldNum" sz="quarter" idx="12"/>
          </p:nvPr>
        </p:nvSpPr>
        <p:spPr/>
        <p:txBody>
          <a:bodyPr/>
          <a:lstStyle/>
          <a:p>
            <a:fld id="{F79E5B49-FEAB-435D-9430-3E542F561664}" type="slidenum">
              <a:rPr lang="en-IN" smtClean="0"/>
              <a:t>10</a:t>
            </a:fld>
            <a:endParaRPr lang="en-IN"/>
          </a:p>
        </p:txBody>
      </p:sp>
    </p:spTree>
    <p:extLst>
      <p:ext uri="{BB962C8B-B14F-4D97-AF65-F5344CB8AC3E}">
        <p14:creationId xmlns:p14="http://schemas.microsoft.com/office/powerpoint/2010/main" val="172704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9745" y="517236"/>
            <a:ext cx="10612582" cy="6059055"/>
          </a:xfrm>
          <a:prstGeom prst="rect">
            <a:avLst/>
          </a:prstGeom>
        </p:spPr>
      </p:pic>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11</a:t>
            </a:fld>
            <a:endParaRPr lang="en-IN"/>
          </a:p>
        </p:txBody>
      </p:sp>
    </p:spTree>
    <p:extLst>
      <p:ext uri="{BB962C8B-B14F-4D97-AF65-F5344CB8AC3E}">
        <p14:creationId xmlns:p14="http://schemas.microsoft.com/office/powerpoint/2010/main" val="1732290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554183" y="249382"/>
            <a:ext cx="11129818" cy="6225309"/>
          </a:xfrm>
          <a:prstGeom prst="rect">
            <a:avLst/>
          </a:prstGeom>
        </p:spPr>
      </p:pic>
      <p:sp>
        <p:nvSpPr>
          <p:cNvPr id="5" name="Footer Placeholder 4"/>
          <p:cNvSpPr>
            <a:spLocks noGrp="1"/>
          </p:cNvSpPr>
          <p:nvPr>
            <p:ph type="ftr" sz="quarter" idx="11"/>
          </p:nvPr>
        </p:nvSpPr>
        <p:spPr/>
        <p:txBody>
          <a:bodyPr/>
          <a:lstStyle/>
          <a:p>
            <a:r>
              <a:rPr lang="en-IN" smtClean="0"/>
              <a:t>VIDYASAGAR UNIVERSITY ECO PAPER 123 M.PHIL </a:t>
            </a:r>
            <a:endParaRPr lang="en-IN"/>
          </a:p>
        </p:txBody>
      </p:sp>
      <p:sp>
        <p:nvSpPr>
          <p:cNvPr id="6" name="Slide Number Placeholder 5"/>
          <p:cNvSpPr>
            <a:spLocks noGrp="1"/>
          </p:cNvSpPr>
          <p:nvPr>
            <p:ph type="sldNum" sz="quarter" idx="12"/>
          </p:nvPr>
        </p:nvSpPr>
        <p:spPr/>
        <p:txBody>
          <a:bodyPr/>
          <a:lstStyle/>
          <a:p>
            <a:fld id="{F79E5B49-FEAB-435D-9430-3E542F561664}" type="slidenum">
              <a:rPr lang="en-IN" smtClean="0"/>
              <a:t>12</a:t>
            </a:fld>
            <a:endParaRPr lang="en-IN"/>
          </a:p>
        </p:txBody>
      </p:sp>
    </p:spTree>
    <p:extLst>
      <p:ext uri="{BB962C8B-B14F-4D97-AF65-F5344CB8AC3E}">
        <p14:creationId xmlns:p14="http://schemas.microsoft.com/office/powerpoint/2010/main" val="40351961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7927" y="535709"/>
            <a:ext cx="11240655" cy="5641254"/>
          </a:xfrm>
        </p:spPr>
      </p:pic>
      <p:sp>
        <p:nvSpPr>
          <p:cNvPr id="5" name="Footer Placeholder 4"/>
          <p:cNvSpPr>
            <a:spLocks noGrp="1"/>
          </p:cNvSpPr>
          <p:nvPr>
            <p:ph type="ftr" sz="quarter" idx="11"/>
          </p:nvPr>
        </p:nvSpPr>
        <p:spPr/>
        <p:txBody>
          <a:bodyPr/>
          <a:lstStyle/>
          <a:p>
            <a:r>
              <a:rPr lang="en-IN" smtClean="0"/>
              <a:t>VIDYASAGAR UNIVERSITY ECO PAPER 123 M.PHIL </a:t>
            </a:r>
            <a:endParaRPr lang="en-IN"/>
          </a:p>
        </p:txBody>
      </p:sp>
      <p:sp>
        <p:nvSpPr>
          <p:cNvPr id="6" name="Slide Number Placeholder 5"/>
          <p:cNvSpPr>
            <a:spLocks noGrp="1"/>
          </p:cNvSpPr>
          <p:nvPr>
            <p:ph type="sldNum" sz="quarter" idx="12"/>
          </p:nvPr>
        </p:nvSpPr>
        <p:spPr/>
        <p:txBody>
          <a:bodyPr/>
          <a:lstStyle/>
          <a:p>
            <a:fld id="{F79E5B49-FEAB-435D-9430-3E542F561664}" type="slidenum">
              <a:rPr lang="en-IN" smtClean="0"/>
              <a:t>13</a:t>
            </a:fld>
            <a:endParaRPr lang="en-IN"/>
          </a:p>
        </p:txBody>
      </p:sp>
    </p:spTree>
    <p:extLst>
      <p:ext uri="{BB962C8B-B14F-4D97-AF65-F5344CB8AC3E}">
        <p14:creationId xmlns:p14="http://schemas.microsoft.com/office/powerpoint/2010/main" val="2627584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382" y="434109"/>
            <a:ext cx="10557163" cy="6323457"/>
          </a:xfrm>
          <a:prstGeom prst="rect">
            <a:avLst/>
          </a:prstGeom>
        </p:spPr>
      </p:pic>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14</a:t>
            </a:fld>
            <a:endParaRPr lang="en-IN"/>
          </a:p>
        </p:txBody>
      </p:sp>
    </p:spTree>
    <p:extLst>
      <p:ext uri="{BB962C8B-B14F-4D97-AF65-F5344CB8AC3E}">
        <p14:creationId xmlns:p14="http://schemas.microsoft.com/office/powerpoint/2010/main" val="2036742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145" y="221673"/>
            <a:ext cx="10760364" cy="6326909"/>
          </a:xfrm>
          <a:prstGeom prst="rect">
            <a:avLst/>
          </a:prstGeom>
        </p:spPr>
      </p:pic>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15</a:t>
            </a:fld>
            <a:endParaRPr lang="en-IN"/>
          </a:p>
        </p:txBody>
      </p:sp>
    </p:spTree>
    <p:extLst>
      <p:ext uri="{BB962C8B-B14F-4D97-AF65-F5344CB8AC3E}">
        <p14:creationId xmlns:p14="http://schemas.microsoft.com/office/powerpoint/2010/main" val="2100733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982" y="370880"/>
            <a:ext cx="10233891" cy="6032809"/>
          </a:xfrm>
          <a:prstGeom prst="rect">
            <a:avLst/>
          </a:prstGeom>
        </p:spPr>
      </p:pic>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16</a:t>
            </a:fld>
            <a:endParaRPr lang="en-IN"/>
          </a:p>
        </p:txBody>
      </p:sp>
    </p:spTree>
    <p:extLst>
      <p:ext uri="{BB962C8B-B14F-4D97-AF65-F5344CB8AC3E}">
        <p14:creationId xmlns:p14="http://schemas.microsoft.com/office/powerpoint/2010/main" val="1933117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1745" y="249382"/>
            <a:ext cx="11637819" cy="4247317"/>
          </a:xfrm>
          <a:prstGeom prst="rect">
            <a:avLst/>
          </a:prstGeom>
          <a:noFill/>
        </p:spPr>
        <p:txBody>
          <a:bodyPr wrap="square" rtlCol="0">
            <a:spAutoFit/>
          </a:bodyPr>
          <a:lstStyle/>
          <a:p>
            <a:pPr algn="ctr"/>
            <a:r>
              <a:rPr lang="en-US" b="1" i="1" u="sng" dirty="0">
                <a:latin typeface="Times New Roman" panose="02020603050405020304" pitchFamily="18" charset="0"/>
                <a:cs typeface="Times New Roman" panose="02020603050405020304" pitchFamily="18" charset="0"/>
              </a:rPr>
              <a:t>What is Rural Credit in India?</a:t>
            </a:r>
          </a:p>
          <a:p>
            <a:r>
              <a:rPr lang="en-US" dirty="0"/>
              <a:t>Rural economy growth generally depends on the funds, from one interval to another interval, to understand high-rise productivity in non-agriculture and agriculture areas. The interval gap from sowing the seed to the understanding of post-production revenue is comparatively long, the farmers lend money from different fronts to match the primary investment on fertilizers, seeds, tools, and other personal expenses.</a:t>
            </a:r>
          </a:p>
          <a:p>
            <a:r>
              <a:rPr lang="en-US" dirty="0"/>
              <a:t>Post-independence, traders and moneylenders took advantages of poor peasants and landless workers by lending money to them on huge-interest rates and also influencing their accounts and trap them.</a:t>
            </a:r>
          </a:p>
          <a:p>
            <a:r>
              <a:rPr lang="en-US" dirty="0"/>
              <a:t>In the year 1969, India started social banking and different agencies who could provide funds to satisfy the requirements of rural credit. Later in the year 1982, National Bank for Agriculture and Rural Development (NABARD) was formed as an apex body to regulate and organize all the financial activities concerning rural financial system. This becomes more concrete when the Green Revolution came into begin and changed the credit system of the country, resulting in a productive lead of rural credit.</a:t>
            </a:r>
          </a:p>
          <a:p>
            <a:r>
              <a:rPr lang="en-US" dirty="0"/>
              <a:t>Today, rural banking includes a set of various financial institutions, particularly, regional rural banks (RRBs), cooperatives, commercial banks, Self-Help group, and land development banks. They assign sufficient credit at cheaper interest rates.</a:t>
            </a:r>
          </a:p>
          <a:p>
            <a:endParaRPr lang="en-IN" dirty="0">
              <a:latin typeface="Times New Roman" panose="02020603050405020304" pitchFamily="18" charset="0"/>
              <a:cs typeface="Times New Roman" panose="02020603050405020304" pitchFamily="18" charset="0"/>
            </a:endParaRPr>
          </a:p>
        </p:txBody>
      </p:sp>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2</a:t>
            </a:fld>
            <a:endParaRPr lang="en-IN"/>
          </a:p>
        </p:txBody>
      </p:sp>
    </p:spTree>
    <p:extLst>
      <p:ext uri="{BB962C8B-B14F-4D97-AF65-F5344CB8AC3E}">
        <p14:creationId xmlns:p14="http://schemas.microsoft.com/office/powerpoint/2010/main" val="3471459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673" y="1147762"/>
            <a:ext cx="10427854" cy="4562475"/>
          </a:xfrm>
          <a:prstGeom prst="rect">
            <a:avLst/>
          </a:prstGeom>
        </p:spPr>
      </p:pic>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3</a:t>
            </a:fld>
            <a:endParaRPr lang="en-IN"/>
          </a:p>
        </p:txBody>
      </p:sp>
    </p:spTree>
    <p:extLst>
      <p:ext uri="{BB962C8B-B14F-4D97-AF65-F5344CB8AC3E}">
        <p14:creationId xmlns:p14="http://schemas.microsoft.com/office/powerpoint/2010/main" val="2467241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0981" y="295563"/>
            <a:ext cx="11379201" cy="5078313"/>
          </a:xfrm>
          <a:prstGeom prst="rect">
            <a:avLst/>
          </a:prstGeom>
          <a:noFill/>
        </p:spPr>
        <p:txBody>
          <a:bodyPr wrap="square" rtlCol="0">
            <a:spAutoFit/>
          </a:bodyPr>
          <a:lstStyle/>
          <a:p>
            <a:pPr algn="ctr"/>
            <a:r>
              <a:rPr lang="en-US" b="1" i="1" u="sng" dirty="0"/>
              <a:t>Types of Rural Credit</a:t>
            </a:r>
          </a:p>
          <a:p>
            <a:r>
              <a:rPr lang="en-US" dirty="0"/>
              <a:t>The rural credit is divided into three types of credit.</a:t>
            </a:r>
          </a:p>
          <a:p>
            <a:r>
              <a:rPr lang="en-US" b="1" dirty="0"/>
              <a:t>Short Term Loan/Credit-</a:t>
            </a:r>
            <a:r>
              <a:rPr lang="en-US" dirty="0"/>
              <a:t> A short term loan is one kind of rural credit that is taken to hold a brief private or business capital requirement. It is that type of credit, that requires a borrowed principal amount and interest percentage to be repaid at a given date, the course of which may be maximum up to one year. A short term loan is a worthy but expensive option, particularly for small companies or basically for start-ups who are still not qualified for a credit line from a bank.</a:t>
            </a:r>
          </a:p>
          <a:p>
            <a:r>
              <a:rPr lang="en-US" b="1" dirty="0"/>
              <a:t>Medium-term Loan/Credit-</a:t>
            </a:r>
            <a:r>
              <a:rPr lang="en-US" dirty="0"/>
              <a:t> Medium-term loans are the loans that have a repayment duration between two to five years or less than 10 years. Medium-term loans are an excellent option for small firms who are looking for a traditional way of credit with a set repayment duration and anticipated amounts. The loan amount an individual receive may differ based on cash flow, credit rating, and various other factors.</a:t>
            </a:r>
          </a:p>
          <a:p>
            <a:r>
              <a:rPr lang="en-US" b="1" dirty="0"/>
              <a:t>Long term Loan/Credit-</a:t>
            </a:r>
            <a:r>
              <a:rPr lang="en-US" dirty="0"/>
              <a:t> The repayment duration of the long-term loan is usually 5 to 20 years or even more in a few exceptional cases. In any business, long-term finance is essential, to create permanent assets that will return over a period of time. Especially in the Agriculture sector, long-term investment comprises of land levelling, fencing, sinking well, permanent repairs on land, acquisition of heavy machinery such as tractor, etc. All the long-term investments suggested above need large numbers of funds. Although they have considerable potential to give profits in the future, private farmers do not have their own money to make such costly investments because either they have no savings or have very little savings.</a:t>
            </a:r>
          </a:p>
          <a:p>
            <a:endParaRPr lang="en-IN" dirty="0">
              <a:latin typeface="Times New Roman" panose="02020603050405020304" pitchFamily="18" charset="0"/>
              <a:cs typeface="Times New Roman" panose="02020603050405020304" pitchFamily="18" charset="0"/>
            </a:endParaRPr>
          </a:p>
        </p:txBody>
      </p:sp>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4</a:t>
            </a:fld>
            <a:endParaRPr lang="en-IN"/>
          </a:p>
        </p:txBody>
      </p:sp>
    </p:spTree>
    <p:extLst>
      <p:ext uri="{BB962C8B-B14F-4D97-AF65-F5344CB8AC3E}">
        <p14:creationId xmlns:p14="http://schemas.microsoft.com/office/powerpoint/2010/main" val="786646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32509"/>
            <a:ext cx="11591636" cy="2585323"/>
          </a:xfrm>
          <a:prstGeom prst="rect">
            <a:avLst/>
          </a:prstGeom>
          <a:noFill/>
        </p:spPr>
        <p:txBody>
          <a:bodyPr wrap="square" rtlCol="0">
            <a:spAutoFit/>
          </a:bodyPr>
          <a:lstStyle/>
          <a:p>
            <a:r>
              <a:rPr lang="en-US" b="1" i="1" u="sng" dirty="0"/>
              <a:t>Rural Credit is needed for the following reasons:</a:t>
            </a:r>
          </a:p>
          <a:p>
            <a:r>
              <a:rPr lang="en-US" b="1" dirty="0"/>
              <a:t>(1) Long Gestation Period</a:t>
            </a:r>
            <a:endParaRPr lang="en-US" dirty="0"/>
          </a:p>
          <a:p>
            <a:r>
              <a:rPr lang="en-US" dirty="0"/>
              <a:t>Gestation period between the sowing of crop and understanding of income after agricultural produce and sale is very long.</a:t>
            </a:r>
          </a:p>
          <a:p>
            <a:r>
              <a:rPr lang="en-US" dirty="0"/>
              <a:t>Therefore the farmer needs to take credit.</a:t>
            </a:r>
          </a:p>
          <a:p>
            <a:r>
              <a:rPr lang="en-US" b="1" dirty="0"/>
              <a:t>(2) To Buy Inputs</a:t>
            </a:r>
            <a:endParaRPr lang="en-US" dirty="0"/>
          </a:p>
          <a:p>
            <a:r>
              <a:rPr lang="en-US" dirty="0"/>
              <a:t>Farmers need money to buy seeds, fertilizers, tools etc.</a:t>
            </a:r>
          </a:p>
          <a:p>
            <a:r>
              <a:rPr lang="en-US" b="1" dirty="0"/>
              <a:t>(3) Personal Expenses</a:t>
            </a:r>
            <a:endParaRPr lang="en-US" dirty="0"/>
          </a:p>
          <a:p>
            <a:r>
              <a:rPr lang="en-US" dirty="0"/>
              <a:t>They need money for personal expenses like marriage, death, religious ceremonies, to repay old-debts etc.</a:t>
            </a:r>
          </a:p>
          <a:p>
            <a:endParaRPr lang="en-IN" dirty="0">
              <a:latin typeface="Times New Roman" panose="02020603050405020304" pitchFamily="18" charset="0"/>
              <a:cs typeface="Times New Roman" panose="02020603050405020304" pitchFamily="18" charset="0"/>
            </a:endParaRPr>
          </a:p>
        </p:txBody>
      </p:sp>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5</a:t>
            </a:fld>
            <a:endParaRPr lang="en-IN"/>
          </a:p>
        </p:txBody>
      </p:sp>
    </p:spTree>
    <p:extLst>
      <p:ext uri="{BB962C8B-B14F-4D97-AF65-F5344CB8AC3E}">
        <p14:creationId xmlns:p14="http://schemas.microsoft.com/office/powerpoint/2010/main" val="4289660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3345" y="387927"/>
            <a:ext cx="11369964" cy="5632311"/>
          </a:xfrm>
          <a:prstGeom prst="rect">
            <a:avLst/>
          </a:prstGeom>
          <a:noFill/>
        </p:spPr>
        <p:txBody>
          <a:bodyPr wrap="square" rtlCol="0">
            <a:spAutoFit/>
          </a:bodyPr>
          <a:lstStyle/>
          <a:p>
            <a:r>
              <a:rPr lang="en-IN" b="1" i="1" u="sng" dirty="0" smtClean="0"/>
              <a:t>SOURCES OF Rural Credit:</a:t>
            </a:r>
          </a:p>
          <a:p>
            <a:endParaRPr lang="en-IN" dirty="0"/>
          </a:p>
          <a:p>
            <a:r>
              <a:rPr lang="en-US" dirty="0"/>
              <a:t>The rapid increase in the banking sector particularly after the green revolution, the rural sector had a positive impact on farming and non-farming output, employment, and income. These banking opportunities allowed farmers to take different credit services, facilities and various loans to meet their production requirements.</a:t>
            </a:r>
          </a:p>
          <a:p>
            <a:r>
              <a:rPr lang="en-US" dirty="0"/>
              <a:t>Here are a few major credit sources of rural credit in India.</a:t>
            </a:r>
          </a:p>
          <a:p>
            <a:r>
              <a:rPr lang="en-US" b="1" dirty="0"/>
              <a:t>Co-operative Credit Societies- </a:t>
            </a:r>
            <a:r>
              <a:rPr lang="en-US" dirty="0"/>
              <a:t>This source of credit is the most economical and important source of rural credit. It was set up with the aim of facilitating the complete credit needs for small and me­dium farmers. Co-operative Credit Societies progressed steadily after a few years for inception. They started supporting the farmers in a significant way with short-term loans issued by Primary Agri­cultural Credit Societies (PACs), which progressed from ₹305 crores in 1965-66 to ₹5,200 crores in 1999-00. At the same time, the loans granted raised from ₹37 crores to ₹2,100 crores. However, the co-operatives could not meet the credit needs completely, so the moneylenders kept on controlling the rural economic markets.</a:t>
            </a:r>
          </a:p>
          <a:p>
            <a:r>
              <a:rPr lang="en-US" b="1" dirty="0" smtClean="0"/>
              <a:t>Land Development Bank-</a:t>
            </a:r>
            <a:r>
              <a:rPr lang="en-US" dirty="0" smtClean="0"/>
              <a:t> This source of credit is also known as a land mortgage. It essentially gives farmers a long-term loan option upon the mortgage of their land at low-interest rates over a period of 15 to 20 years. These type of loans are usually taken if the farmers have some land developments work or digging of wells, </a:t>
            </a:r>
            <a:r>
              <a:rPr lang="en-US" dirty="0" err="1" smtClean="0"/>
              <a:t>etc</a:t>
            </a:r>
            <a:r>
              <a:rPr lang="en-US" dirty="0" smtClean="0"/>
              <a:t>, if extra land is to be taken through out-and-out purchase, or if previous dues are to be repaid. Though land development bank has made notable progress still the contribution is insignificant because most of the farmers are not aware of the existence of such land schemes or the importance and use of such banks. However, such a bank set up by the primary banks and the government has increased immensely over the years.</a:t>
            </a:r>
          </a:p>
        </p:txBody>
      </p:sp>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6</a:t>
            </a:fld>
            <a:endParaRPr lang="en-IN"/>
          </a:p>
        </p:txBody>
      </p:sp>
    </p:spTree>
    <p:extLst>
      <p:ext uri="{BB962C8B-B14F-4D97-AF65-F5344CB8AC3E}">
        <p14:creationId xmlns:p14="http://schemas.microsoft.com/office/powerpoint/2010/main" val="1373596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6473" y="341745"/>
            <a:ext cx="11212945" cy="4524315"/>
          </a:xfrm>
          <a:prstGeom prst="rect">
            <a:avLst/>
          </a:prstGeom>
          <a:noFill/>
        </p:spPr>
        <p:txBody>
          <a:bodyPr wrap="square" rtlCol="0">
            <a:spAutoFit/>
          </a:bodyPr>
          <a:lstStyle/>
          <a:p>
            <a:r>
              <a:rPr lang="en-US" b="1" i="1" u="sng" dirty="0" smtClean="0"/>
              <a:t>SOURCES of Rural credit</a:t>
            </a:r>
          </a:p>
          <a:p>
            <a:endParaRPr lang="en-US" b="1" dirty="0"/>
          </a:p>
          <a:p>
            <a:r>
              <a:rPr lang="en-US" b="1" dirty="0" smtClean="0"/>
              <a:t>Commercial Banks-</a:t>
            </a:r>
            <a:r>
              <a:rPr lang="en-US" dirty="0" smtClean="0"/>
              <a:t> Earlier, these banks were only received deposits from the urban population and issued loans only for trade and industry. They generally neglected agriculture and rural industries because by nature agricul­ture is a high-risk venture. However, today these banks give both direct and indirect investment to agriculture. Here, direct finance is issued for a small and medium term allowing farmers to conduct agricultural operations easily. Indirect finance is given in advances form to purchase things like grains and </a:t>
            </a:r>
            <a:r>
              <a:rPr lang="en-US" dirty="0" err="1" smtClean="0"/>
              <a:t>fertilis­ers</a:t>
            </a:r>
            <a:r>
              <a:rPr lang="en-US" dirty="0" smtClean="0"/>
              <a:t>. Commercial banks also grant finance to the Food Corporation of India, and State food agencies for operations like food procurement. These banks also give credit options for stocking and delivery of agricultural inputs. They have also executed the ‘village adop­tion scheme’, firstly initiated by the State Bank of India, to examine into credit and additional requirements of the farmers.</a:t>
            </a:r>
          </a:p>
          <a:p>
            <a:r>
              <a:rPr lang="en-US" b="1" dirty="0" smtClean="0"/>
              <a:t>Regional Rural Banks- </a:t>
            </a:r>
            <a:r>
              <a:rPr lang="en-US" dirty="0" smtClean="0"/>
              <a:t>Government initiated regional rural bank was set up to examine the specific needs of landless workers, small and mar­ginal farmers, rural poor and artesian.</a:t>
            </a:r>
          </a:p>
          <a:p>
            <a:r>
              <a:rPr lang="en-US" b="1" dirty="0" smtClean="0"/>
              <a:t>The Government- </a:t>
            </a:r>
            <a:r>
              <a:rPr lang="en-US" dirty="0" smtClean="0"/>
              <a:t>The Government provides short and long term goals to farmers if there is an emergency like famine and flood. These type of loans are also known as </a:t>
            </a:r>
            <a:r>
              <a:rPr lang="en-US" dirty="0" err="1" smtClean="0"/>
              <a:t>Taccavo</a:t>
            </a:r>
            <a:r>
              <a:rPr lang="en-US" dirty="0" smtClean="0"/>
              <a:t> loans.</a:t>
            </a:r>
          </a:p>
          <a:p>
            <a:endParaRPr lang="en-IN" dirty="0" smtClean="0"/>
          </a:p>
          <a:p>
            <a:endParaRPr lang="en-IN" dirty="0"/>
          </a:p>
        </p:txBody>
      </p:sp>
      <p:sp>
        <p:nvSpPr>
          <p:cNvPr id="3" name="Footer Placeholder 2"/>
          <p:cNvSpPr>
            <a:spLocks noGrp="1"/>
          </p:cNvSpPr>
          <p:nvPr>
            <p:ph type="ftr" sz="quarter" idx="11"/>
          </p:nvPr>
        </p:nvSpPr>
        <p:spPr/>
        <p:txBody>
          <a:bodyPr/>
          <a:lstStyle/>
          <a:p>
            <a:r>
              <a:rPr lang="en-IN" smtClean="0"/>
              <a:t>VIDYASAGAR UNIVERSITY ECO PAPER 123 M.PHIL </a:t>
            </a:r>
            <a:endParaRPr lang="en-IN"/>
          </a:p>
        </p:txBody>
      </p:sp>
      <p:sp>
        <p:nvSpPr>
          <p:cNvPr id="4" name="Slide Number Placeholder 3"/>
          <p:cNvSpPr>
            <a:spLocks noGrp="1"/>
          </p:cNvSpPr>
          <p:nvPr>
            <p:ph type="sldNum" sz="quarter" idx="12"/>
          </p:nvPr>
        </p:nvSpPr>
        <p:spPr/>
        <p:txBody>
          <a:bodyPr/>
          <a:lstStyle/>
          <a:p>
            <a:fld id="{F79E5B49-FEAB-435D-9430-3E542F561664}" type="slidenum">
              <a:rPr lang="en-IN" smtClean="0"/>
              <a:t>7</a:t>
            </a:fld>
            <a:endParaRPr lang="en-IN"/>
          </a:p>
        </p:txBody>
      </p:sp>
    </p:spTree>
    <p:extLst>
      <p:ext uri="{BB962C8B-B14F-4D97-AF65-F5344CB8AC3E}">
        <p14:creationId xmlns:p14="http://schemas.microsoft.com/office/powerpoint/2010/main" val="1352605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415636" y="323273"/>
            <a:ext cx="11185237" cy="6271491"/>
          </a:xfrm>
          <a:prstGeom prst="rect">
            <a:avLst/>
          </a:prstGeom>
        </p:spPr>
      </p:pic>
      <p:sp>
        <p:nvSpPr>
          <p:cNvPr id="5" name="Footer Placeholder 4"/>
          <p:cNvSpPr>
            <a:spLocks noGrp="1"/>
          </p:cNvSpPr>
          <p:nvPr>
            <p:ph type="ftr" sz="quarter" idx="11"/>
          </p:nvPr>
        </p:nvSpPr>
        <p:spPr/>
        <p:txBody>
          <a:bodyPr/>
          <a:lstStyle/>
          <a:p>
            <a:r>
              <a:rPr lang="en-IN" smtClean="0"/>
              <a:t>VIDYASAGAR UNIVERSITY ECO PAPER 123 M.PHIL </a:t>
            </a:r>
            <a:endParaRPr lang="en-IN"/>
          </a:p>
        </p:txBody>
      </p:sp>
      <p:sp>
        <p:nvSpPr>
          <p:cNvPr id="6" name="Slide Number Placeholder 5"/>
          <p:cNvSpPr>
            <a:spLocks noGrp="1"/>
          </p:cNvSpPr>
          <p:nvPr>
            <p:ph type="sldNum" sz="quarter" idx="12"/>
          </p:nvPr>
        </p:nvSpPr>
        <p:spPr/>
        <p:txBody>
          <a:bodyPr/>
          <a:lstStyle/>
          <a:p>
            <a:fld id="{F79E5B49-FEAB-435D-9430-3E542F561664}" type="slidenum">
              <a:rPr lang="en-IN" smtClean="0"/>
              <a:t>8</a:t>
            </a:fld>
            <a:endParaRPr lang="en-IN"/>
          </a:p>
        </p:txBody>
      </p:sp>
    </p:spTree>
    <p:extLst>
      <p:ext uri="{BB962C8B-B14F-4D97-AF65-F5344CB8AC3E}">
        <p14:creationId xmlns:p14="http://schemas.microsoft.com/office/powerpoint/2010/main" val="4198168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461818" y="350982"/>
            <a:ext cx="11388437" cy="6151418"/>
          </a:xfrm>
          <a:prstGeom prst="rect">
            <a:avLst/>
          </a:prstGeom>
        </p:spPr>
      </p:pic>
      <p:sp>
        <p:nvSpPr>
          <p:cNvPr id="5" name="Footer Placeholder 4"/>
          <p:cNvSpPr>
            <a:spLocks noGrp="1"/>
          </p:cNvSpPr>
          <p:nvPr>
            <p:ph type="ftr" sz="quarter" idx="11"/>
          </p:nvPr>
        </p:nvSpPr>
        <p:spPr/>
        <p:txBody>
          <a:bodyPr/>
          <a:lstStyle/>
          <a:p>
            <a:r>
              <a:rPr lang="en-IN" smtClean="0"/>
              <a:t>VIDYASAGAR UNIVERSITY ECO PAPER 123 M.PHIL </a:t>
            </a:r>
            <a:endParaRPr lang="en-IN"/>
          </a:p>
        </p:txBody>
      </p:sp>
      <p:sp>
        <p:nvSpPr>
          <p:cNvPr id="6" name="Slide Number Placeholder 5"/>
          <p:cNvSpPr>
            <a:spLocks noGrp="1"/>
          </p:cNvSpPr>
          <p:nvPr>
            <p:ph type="sldNum" sz="quarter" idx="12"/>
          </p:nvPr>
        </p:nvSpPr>
        <p:spPr/>
        <p:txBody>
          <a:bodyPr/>
          <a:lstStyle/>
          <a:p>
            <a:fld id="{F79E5B49-FEAB-435D-9430-3E542F561664}" type="slidenum">
              <a:rPr lang="en-IN" smtClean="0"/>
              <a:t>9</a:t>
            </a:fld>
            <a:endParaRPr lang="en-IN"/>
          </a:p>
        </p:txBody>
      </p:sp>
    </p:spTree>
    <p:extLst>
      <p:ext uri="{BB962C8B-B14F-4D97-AF65-F5344CB8AC3E}">
        <p14:creationId xmlns:p14="http://schemas.microsoft.com/office/powerpoint/2010/main" val="3856627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535</Words>
  <Application>Microsoft Office PowerPoint</Application>
  <PresentationFormat>Widescreen</PresentationFormat>
  <Paragraphs>63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CREDIT MARKET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CREDIT MARKET ANALYSIS</dc:title>
  <dc:creator>HP</dc:creator>
  <cp:lastModifiedBy>HP</cp:lastModifiedBy>
  <cp:revision>7</cp:revision>
  <dcterms:created xsi:type="dcterms:W3CDTF">2020-04-05T03:07:48Z</dcterms:created>
  <dcterms:modified xsi:type="dcterms:W3CDTF">2020-04-05T03:48:04Z</dcterms:modified>
</cp:coreProperties>
</file>