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0" r:id="rId1"/>
  </p:sldMasterIdLst>
  <p:sldIdLst>
    <p:sldId id="256" r:id="rId2"/>
    <p:sldId id="263" r:id="rId3"/>
    <p:sldId id="264" r:id="rId4"/>
    <p:sldId id="265" r:id="rId5"/>
    <p:sldId id="266" r:id="rId6"/>
    <p:sldId id="267" r:id="rId7"/>
    <p:sldId id="268" r:id="rId8"/>
    <p:sldId id="269" r:id="rId9"/>
    <p:sldId id="270" r:id="rId10"/>
    <p:sldId id="271" r:id="rId11"/>
    <p:sldId id="272" r:id="rId12"/>
    <p:sldId id="273" r:id="rId13"/>
    <p:sldId id="274" r:id="rId14"/>
    <p:sldId id="275" r:id="rId15"/>
    <p:sldId id="276" r:id="rId16"/>
    <p:sldId id="277" r:id="rId17"/>
    <p:sldId id="278" r:id="rId18"/>
    <p:sldId id="279" r:id="rId19"/>
    <p:sldId id="280" r:id="rId20"/>
    <p:sldId id="281" r:id="rId21"/>
    <p:sldId id="282" r:id="rId22"/>
    <p:sldId id="283" r:id="rId23"/>
    <p:sldId id="284" r:id="rId24"/>
    <p:sldId id="285" r:id="rId25"/>
    <p:sldId id="286" r:id="rId26"/>
    <p:sldId id="287" r:id="rId27"/>
    <p:sldId id="288" r:id="rId28"/>
    <p:sldId id="289" r:id="rId29"/>
    <p:sldId id="290" r:id="rId30"/>
    <p:sldId id="291" r:id="rId31"/>
    <p:sldId id="292" r:id="rId32"/>
    <p:sldId id="293" r:id="rId33"/>
    <p:sldId id="294" r:id="rId34"/>
    <p:sldId id="295" r:id="rId35"/>
    <p:sldId id="296" r:id="rId36"/>
    <p:sldId id="297" r:id="rId37"/>
    <p:sldId id="298" r:id="rId38"/>
    <p:sldId id="299" r:id="rId39"/>
    <p:sldId id="300" r:id="rId40"/>
    <p:sldId id="301" r:id="rId41"/>
    <p:sldId id="302" r:id="rId42"/>
    <p:sldId id="303" r:id="rId43"/>
    <p:sldId id="304" r:id="rId44"/>
    <p:sldId id="305" r:id="rId45"/>
    <p:sldId id="306" r:id="rId46"/>
    <p:sldId id="307" r:id="rId47"/>
    <p:sldId id="308" r:id="rId48"/>
    <p:sldId id="309" r:id="rId49"/>
    <p:sldId id="310" r:id="rId50"/>
    <p:sldId id="311" r:id="rId51"/>
    <p:sldId id="312" r:id="rId52"/>
    <p:sldId id="313" r:id="rId53"/>
    <p:sldId id="314" r:id="rId54"/>
    <p:sldId id="315" r:id="rId55"/>
    <p:sldId id="316" r:id="rId56"/>
    <p:sldId id="317" r:id="rId57"/>
    <p:sldId id="318" r:id="rId58"/>
    <p:sldId id="319" r:id="rId59"/>
    <p:sldId id="320" r:id="rId60"/>
    <p:sldId id="321" r:id="rId61"/>
    <p:sldId id="322" r:id="rId62"/>
    <p:sldId id="323" r:id="rId63"/>
    <p:sldId id="324" r:id="rId64"/>
    <p:sldId id="325" r:id="rId65"/>
  </p:sldIdLst>
  <p:sldSz cx="9144000" cy="6858000" type="screen4x3"/>
  <p:notesSz cx="9144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4" d="100"/>
          <a:sy n="94" d="100"/>
        </p:scale>
        <p:origin x="-1104" y="-6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tableStyles" Target="tableStyle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viewProps" Target="view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10/26/2019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lang="en-IN" smtClean="0"/>
              <a:t>BY </a:t>
            </a:r>
            <a:r>
              <a:rPr lang="en-IN" spc="-10" smtClean="0"/>
              <a:t>A.Vijay</a:t>
            </a:r>
            <a:r>
              <a:rPr lang="en-IN" spc="-15" smtClean="0"/>
              <a:t> </a:t>
            </a:r>
            <a:r>
              <a:rPr lang="en-IN" spc="-10" smtClean="0"/>
              <a:t>Bharath</a:t>
            </a:r>
            <a:endParaRPr lang="en-IN" spc="-10" dirty="0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IN" smtClean="0"/>
              <a:t>‹#›</a:t>
            </a:fld>
            <a:endParaRPr lang="en-IN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10/26/2019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lang="en-IN" smtClean="0"/>
              <a:t>BY </a:t>
            </a:r>
            <a:r>
              <a:rPr lang="en-IN" spc="-10" smtClean="0"/>
              <a:t>A.Vijay</a:t>
            </a:r>
            <a:r>
              <a:rPr lang="en-IN" spc="-15" smtClean="0"/>
              <a:t> </a:t>
            </a:r>
            <a:r>
              <a:rPr lang="en-IN" spc="-10" smtClean="0"/>
              <a:t>Bharath</a:t>
            </a:r>
            <a:endParaRPr lang="en-IN" spc="-1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10/26/2019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lang="en-IN" smtClean="0"/>
              <a:t>BY </a:t>
            </a:r>
            <a:r>
              <a:rPr lang="en-IN" spc="-10" smtClean="0"/>
              <a:t>A.Vijay</a:t>
            </a:r>
            <a:r>
              <a:rPr lang="en-IN" spc="-15" smtClean="0"/>
              <a:t> </a:t>
            </a:r>
            <a:r>
              <a:rPr lang="en-IN" spc="-10" smtClean="0"/>
              <a:t>Bharath</a:t>
            </a:r>
            <a:endParaRPr lang="en-IN" spc="-1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10/26/2019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lang="en-IN" smtClean="0"/>
              <a:t>BY </a:t>
            </a:r>
            <a:r>
              <a:rPr lang="en-IN" spc="-10" smtClean="0"/>
              <a:t>A.Vijay</a:t>
            </a:r>
            <a:r>
              <a:rPr lang="en-IN" spc="-15" smtClean="0"/>
              <a:t> </a:t>
            </a:r>
            <a:r>
              <a:rPr lang="en-IN" spc="-10" smtClean="0"/>
              <a:t>Bharath</a:t>
            </a:r>
            <a:endParaRPr lang="en-IN" spc="-1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10/26/2019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lang="en-IN" smtClean="0"/>
              <a:t>BY </a:t>
            </a:r>
            <a:r>
              <a:rPr lang="en-IN" spc="-10" smtClean="0"/>
              <a:t>A.Vijay</a:t>
            </a:r>
            <a:r>
              <a:rPr lang="en-IN" spc="-15" smtClean="0"/>
              <a:t> </a:t>
            </a:r>
            <a:r>
              <a:rPr lang="en-IN" spc="-10" smtClean="0"/>
              <a:t>Bharath</a:t>
            </a:r>
            <a:endParaRPr lang="en-IN" spc="-1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IN" smtClean="0"/>
              <a:t>‹#›</a:t>
            </a:fld>
            <a:endParaRPr lang="en-IN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10/26/2019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lang="en-IN" smtClean="0"/>
              <a:t>BY </a:t>
            </a:r>
            <a:r>
              <a:rPr lang="en-IN" spc="-10" smtClean="0"/>
              <a:t>A.Vijay</a:t>
            </a:r>
            <a:r>
              <a:rPr lang="en-IN" spc="-15" smtClean="0"/>
              <a:t> </a:t>
            </a:r>
            <a:r>
              <a:rPr lang="en-IN" spc="-10" smtClean="0"/>
              <a:t>Bharath</a:t>
            </a:r>
            <a:endParaRPr lang="en-IN" spc="-1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10/26/2019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lang="en-IN" smtClean="0"/>
              <a:t>BY </a:t>
            </a:r>
            <a:r>
              <a:rPr lang="en-IN" spc="-10" smtClean="0"/>
              <a:t>A.Vijay</a:t>
            </a:r>
            <a:r>
              <a:rPr lang="en-IN" spc="-15" smtClean="0"/>
              <a:t> </a:t>
            </a:r>
            <a:r>
              <a:rPr lang="en-IN" spc="-10" smtClean="0"/>
              <a:t>Bharath</a:t>
            </a:r>
            <a:endParaRPr lang="en-IN" spc="-10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10/26/2019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lang="en-IN" smtClean="0"/>
              <a:t>BY </a:t>
            </a:r>
            <a:r>
              <a:rPr lang="en-IN" spc="-10" smtClean="0"/>
              <a:t>A.Vijay</a:t>
            </a:r>
            <a:r>
              <a:rPr lang="en-IN" spc="-15" smtClean="0"/>
              <a:t> </a:t>
            </a:r>
            <a:r>
              <a:rPr lang="en-IN" spc="-10" smtClean="0"/>
              <a:t>Bharath</a:t>
            </a:r>
            <a:endParaRPr lang="en-IN" spc="-1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10/26/2019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lang="en-IN" smtClean="0"/>
              <a:t>BY </a:t>
            </a:r>
            <a:r>
              <a:rPr lang="en-IN" spc="-10" smtClean="0"/>
              <a:t>A.Vijay</a:t>
            </a:r>
            <a:r>
              <a:rPr lang="en-IN" spc="-15" smtClean="0"/>
              <a:t> </a:t>
            </a:r>
            <a:r>
              <a:rPr lang="en-IN" spc="-10" smtClean="0"/>
              <a:t>Bharath</a:t>
            </a:r>
            <a:endParaRPr lang="en-IN" spc="-1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10/26/2019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lang="en-IN" smtClean="0"/>
              <a:t>BY </a:t>
            </a:r>
            <a:r>
              <a:rPr lang="en-IN" spc="-10" smtClean="0"/>
              <a:t>A.Vijay</a:t>
            </a:r>
            <a:r>
              <a:rPr lang="en-IN" spc="-15" smtClean="0"/>
              <a:t> </a:t>
            </a:r>
            <a:r>
              <a:rPr lang="en-IN" spc="-10" smtClean="0"/>
              <a:t>Bharath</a:t>
            </a:r>
            <a:endParaRPr lang="en-IN" spc="-1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10/26/2019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lang="en-IN" smtClean="0"/>
              <a:t>BY </a:t>
            </a:r>
            <a:r>
              <a:rPr lang="en-IN" spc="-10" smtClean="0"/>
              <a:t>A.Vijay</a:t>
            </a:r>
            <a:r>
              <a:rPr lang="en-IN" spc="-15" smtClean="0"/>
              <a:t> </a:t>
            </a:r>
            <a:r>
              <a:rPr lang="en-IN" spc="-10" smtClean="0"/>
              <a:t>Bharath</a:t>
            </a:r>
            <a:endParaRPr lang="en-IN" spc="-1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B6F15528-21DE-4FAA-801E-634DDDAF4B2B}" type="slidenum">
              <a:rPr lang="en-IN" smtClean="0"/>
              <a:t>‹#›</a:t>
            </a:fld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t>10/26/2019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lang="en-IN" smtClean="0"/>
              <a:t>BY </a:t>
            </a:r>
            <a:r>
              <a:rPr lang="en-IN" spc="-10" smtClean="0"/>
              <a:t>A.Vijay</a:t>
            </a:r>
            <a:r>
              <a:rPr lang="en-IN" spc="-15" smtClean="0"/>
              <a:t> </a:t>
            </a:r>
            <a:r>
              <a:rPr lang="en-IN" spc="-10" smtClean="0"/>
              <a:t>Bharath</a:t>
            </a:r>
            <a:endParaRPr lang="en-IN" spc="-10" dirty="0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6F15528-21DE-4FAA-801E-634DDDAF4B2B}" type="slidenum">
              <a:rPr lang="en-IN" smtClean="0"/>
              <a:t>‹#›</a:t>
            </a:fld>
            <a:endParaRPr lang="en-IN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685800" y="1371600"/>
            <a:ext cx="4803775" cy="109855"/>
          </a:xfrm>
          <a:custGeom>
            <a:avLst/>
            <a:gdLst/>
            <a:ahLst/>
            <a:cxnLst/>
            <a:rect l="l" t="t" r="r" b="b"/>
            <a:pathLst>
              <a:path w="4803775" h="109855">
                <a:moveTo>
                  <a:pt x="0" y="109537"/>
                </a:moveTo>
                <a:lnTo>
                  <a:pt x="4803394" y="109537"/>
                </a:lnTo>
                <a:lnTo>
                  <a:pt x="4803394" y="0"/>
                </a:lnTo>
                <a:lnTo>
                  <a:pt x="0" y="0"/>
                </a:lnTo>
                <a:lnTo>
                  <a:pt x="0" y="109537"/>
                </a:lnTo>
                <a:close/>
              </a:path>
            </a:pathLst>
          </a:custGeom>
          <a:solidFill>
            <a:srgbClr val="CC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 flipV="1">
            <a:off x="610235" y="1411635"/>
            <a:ext cx="7772400" cy="69820"/>
          </a:xfrm>
          <a:custGeom>
            <a:avLst/>
            <a:gdLst/>
            <a:ahLst/>
            <a:cxnLst/>
            <a:rect l="l" t="t" r="r" b="b"/>
            <a:pathLst>
              <a:path w="7772400">
                <a:moveTo>
                  <a:pt x="0" y="0"/>
                </a:moveTo>
                <a:lnTo>
                  <a:pt x="7772400" y="0"/>
                </a:lnTo>
              </a:path>
            </a:pathLst>
          </a:custGeom>
          <a:ln w="9525">
            <a:solidFill>
              <a:srgbClr val="CC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381000" y="762000"/>
            <a:ext cx="8589645" cy="60515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5"/>
              </a:spcBef>
            </a:pPr>
            <a:r>
              <a:rPr sz="3800" spc="-5" dirty="0"/>
              <a:t>OBJECT ORIENTED</a:t>
            </a:r>
            <a:r>
              <a:rPr sz="3800" spc="-95" dirty="0"/>
              <a:t> </a:t>
            </a:r>
            <a:r>
              <a:rPr sz="3800" spc="-5" dirty="0"/>
              <a:t>PROGRAMMING</a:t>
            </a:r>
            <a:endParaRPr sz="3800" dirty="0"/>
          </a:p>
        </p:txBody>
      </p:sp>
      <p:sp>
        <p:nvSpPr>
          <p:cNvPr id="5" name="object 5"/>
          <p:cNvSpPr txBox="1"/>
          <p:nvPr/>
        </p:nvSpPr>
        <p:spPr>
          <a:xfrm>
            <a:off x="381000" y="1676400"/>
            <a:ext cx="8229600" cy="52578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spcBef>
                <a:spcPts val="100"/>
              </a:spcBef>
            </a:pPr>
            <a:r>
              <a:rPr lang="en-IN" sz="2000" spc="-5" dirty="0" smtClean="0">
                <a:solidFill>
                  <a:srgbClr val="FF0000"/>
                </a:solidFill>
                <a:latin typeface="Verdana"/>
                <a:cs typeface="Verdana"/>
              </a:rPr>
              <a:t>CONTENTS</a:t>
            </a:r>
          </a:p>
          <a:p>
            <a:pPr marL="12700" algn="just">
              <a:spcBef>
                <a:spcPts val="100"/>
              </a:spcBef>
            </a:pPr>
            <a:r>
              <a:rPr lang="en-IN" sz="2000" spc="-5" dirty="0" smtClean="0">
                <a:solidFill>
                  <a:srgbClr val="CC00FF"/>
                </a:solidFill>
                <a:latin typeface="Verdana"/>
                <a:cs typeface="Verdana"/>
              </a:rPr>
              <a:t>1. Introduction</a:t>
            </a:r>
            <a:endParaRPr sz="2000" dirty="0">
              <a:solidFill>
                <a:srgbClr val="CC00FF"/>
              </a:solidFill>
              <a:latin typeface="Verdana"/>
              <a:cs typeface="Verdana"/>
            </a:endParaRPr>
          </a:p>
          <a:p>
            <a:pPr marL="12700" marR="5080" algn="just">
              <a:spcBef>
                <a:spcPts val="785"/>
              </a:spcBef>
            </a:pPr>
            <a:r>
              <a:rPr lang="en-IN" sz="2000" spc="-5" dirty="0" smtClean="0">
                <a:solidFill>
                  <a:srgbClr val="CC00FF"/>
                </a:solidFill>
                <a:latin typeface="Verdana"/>
                <a:cs typeface="Verdana"/>
              </a:rPr>
              <a:t>2. Procedure Oriented Programming and Object Oriented Programming</a:t>
            </a:r>
          </a:p>
          <a:p>
            <a:pPr marL="12700" algn="just">
              <a:spcBef>
                <a:spcPts val="775"/>
              </a:spcBef>
              <a:buClr>
                <a:srgbClr val="CC0000"/>
              </a:buClr>
              <a:tabLst>
                <a:tab pos="583565" algn="l"/>
                <a:tab pos="584200" algn="l"/>
              </a:tabLst>
            </a:pPr>
            <a:r>
              <a:rPr sz="2000" spc="-5" dirty="0" smtClean="0">
                <a:solidFill>
                  <a:srgbClr val="CC00FF"/>
                </a:solidFill>
                <a:latin typeface="Verdana"/>
                <a:cs typeface="Verdana"/>
              </a:rPr>
              <a:t>3</a:t>
            </a:r>
            <a:r>
              <a:rPr lang="en-IN" sz="2000" spc="-5" dirty="0" smtClean="0">
                <a:solidFill>
                  <a:srgbClr val="CC00FF"/>
                </a:solidFill>
                <a:latin typeface="Verdana"/>
                <a:cs typeface="Verdana"/>
              </a:rPr>
              <a:t>.</a:t>
            </a:r>
            <a:r>
              <a:rPr lang="en-IN" sz="2000" spc="-5" dirty="0">
                <a:solidFill>
                  <a:srgbClr val="CC00FF"/>
                </a:solidFill>
                <a:latin typeface="Verdana"/>
                <a:cs typeface="Verdana"/>
              </a:rPr>
              <a:t> </a:t>
            </a:r>
            <a:r>
              <a:rPr lang="en-IN" sz="2000" spc="-5" dirty="0" smtClean="0">
                <a:solidFill>
                  <a:srgbClr val="CC00FF"/>
                </a:solidFill>
                <a:latin typeface="Verdana"/>
                <a:cs typeface="Verdana"/>
              </a:rPr>
              <a:t>Concepts of Objects, </a:t>
            </a:r>
            <a:r>
              <a:rPr lang="en-IN" sz="2000" spc="-10" dirty="0" smtClean="0">
                <a:solidFill>
                  <a:srgbClr val="CC00FF"/>
                </a:solidFill>
                <a:latin typeface="Verdana"/>
                <a:cs typeface="Verdana"/>
              </a:rPr>
              <a:t>Classes, </a:t>
            </a:r>
            <a:r>
              <a:rPr lang="en-IN" sz="2000" spc="-5" dirty="0" smtClean="0">
                <a:solidFill>
                  <a:srgbClr val="CC00FF"/>
                </a:solidFill>
                <a:latin typeface="Verdana"/>
                <a:cs typeface="Verdana"/>
              </a:rPr>
              <a:t>Data</a:t>
            </a:r>
            <a:r>
              <a:rPr lang="en-IN" sz="2000" dirty="0" smtClean="0">
                <a:solidFill>
                  <a:srgbClr val="CC00FF"/>
                </a:solidFill>
                <a:latin typeface="Verdana"/>
                <a:cs typeface="Verdana"/>
              </a:rPr>
              <a:t> </a:t>
            </a:r>
            <a:r>
              <a:rPr lang="en-IN" sz="2000" spc="-5" dirty="0" smtClean="0">
                <a:solidFill>
                  <a:srgbClr val="CC00FF"/>
                </a:solidFill>
                <a:latin typeface="Verdana"/>
                <a:cs typeface="Verdana"/>
              </a:rPr>
              <a:t>abstraction, Data</a:t>
            </a:r>
            <a:r>
              <a:rPr lang="en-IN" sz="2000" spc="-55" dirty="0" smtClean="0">
                <a:solidFill>
                  <a:srgbClr val="CC00FF"/>
                </a:solidFill>
                <a:latin typeface="Verdana"/>
                <a:cs typeface="Verdana"/>
              </a:rPr>
              <a:t> </a:t>
            </a:r>
            <a:r>
              <a:rPr lang="en-IN" sz="2000" spc="-5" dirty="0" smtClean="0">
                <a:solidFill>
                  <a:srgbClr val="CC00FF"/>
                </a:solidFill>
                <a:latin typeface="Verdana"/>
                <a:cs typeface="Verdana"/>
              </a:rPr>
              <a:t>Encapsulation, </a:t>
            </a:r>
            <a:r>
              <a:rPr lang="en-IN" sz="2000" spc="-10" dirty="0" smtClean="0">
                <a:solidFill>
                  <a:srgbClr val="CC00FF"/>
                </a:solidFill>
                <a:latin typeface="Verdana"/>
                <a:cs typeface="Verdana"/>
              </a:rPr>
              <a:t>Inheritance, Polymorphism, </a:t>
            </a:r>
            <a:r>
              <a:rPr lang="en-IN" sz="2000" spc="-5" dirty="0" smtClean="0">
                <a:solidFill>
                  <a:srgbClr val="CC00FF"/>
                </a:solidFill>
                <a:latin typeface="Verdana"/>
                <a:cs typeface="Verdana"/>
              </a:rPr>
              <a:t>Dynamic</a:t>
            </a:r>
            <a:r>
              <a:rPr lang="en-IN" sz="2000" spc="20" dirty="0" smtClean="0">
                <a:solidFill>
                  <a:srgbClr val="CC00FF"/>
                </a:solidFill>
                <a:latin typeface="Verdana"/>
                <a:cs typeface="Verdana"/>
              </a:rPr>
              <a:t> </a:t>
            </a:r>
            <a:r>
              <a:rPr lang="en-IN" sz="2000" spc="-10" dirty="0" smtClean="0">
                <a:solidFill>
                  <a:srgbClr val="CC00FF"/>
                </a:solidFill>
                <a:latin typeface="Verdana"/>
                <a:cs typeface="Verdana"/>
              </a:rPr>
              <a:t>binding,  Message</a:t>
            </a:r>
            <a:r>
              <a:rPr lang="en-IN" sz="2000" spc="25" dirty="0" smtClean="0">
                <a:solidFill>
                  <a:srgbClr val="CC00FF"/>
                </a:solidFill>
                <a:latin typeface="Verdana"/>
                <a:cs typeface="Verdana"/>
              </a:rPr>
              <a:t> </a:t>
            </a:r>
            <a:r>
              <a:rPr lang="en-IN" sz="2000" spc="-10" dirty="0" smtClean="0">
                <a:solidFill>
                  <a:srgbClr val="CC00FF"/>
                </a:solidFill>
                <a:latin typeface="Verdana"/>
                <a:cs typeface="Verdana"/>
              </a:rPr>
              <a:t>passing</a:t>
            </a:r>
          </a:p>
          <a:p>
            <a:pPr marL="12700" algn="just">
              <a:spcBef>
                <a:spcPts val="775"/>
              </a:spcBef>
              <a:buClr>
                <a:srgbClr val="CC0000"/>
              </a:buClr>
              <a:tabLst>
                <a:tab pos="583565" algn="l"/>
                <a:tab pos="584200" algn="l"/>
              </a:tabLst>
            </a:pPr>
            <a:r>
              <a:rPr lang="en-IN" sz="2000" spc="-10" dirty="0" smtClean="0">
                <a:solidFill>
                  <a:srgbClr val="CC00FF"/>
                </a:solidFill>
                <a:latin typeface="Verdana"/>
                <a:cs typeface="Verdana"/>
              </a:rPr>
              <a:t>4. Benefits of OOP</a:t>
            </a:r>
          </a:p>
          <a:p>
            <a:pPr marL="12700" algn="just">
              <a:spcBef>
                <a:spcPts val="775"/>
              </a:spcBef>
              <a:buClr>
                <a:srgbClr val="CC0000"/>
              </a:buClr>
              <a:tabLst>
                <a:tab pos="583565" algn="l"/>
                <a:tab pos="584200" algn="l"/>
              </a:tabLst>
            </a:pPr>
            <a:r>
              <a:rPr lang="en-IN" sz="2000" spc="-10" dirty="0" smtClean="0">
                <a:solidFill>
                  <a:srgbClr val="CC00FF"/>
                </a:solidFill>
                <a:latin typeface="Verdana"/>
                <a:cs typeface="Verdana"/>
              </a:rPr>
              <a:t>5. Input and Output operator</a:t>
            </a:r>
          </a:p>
          <a:p>
            <a:pPr marL="12700" algn="just">
              <a:spcBef>
                <a:spcPts val="775"/>
              </a:spcBef>
              <a:buClr>
                <a:srgbClr val="CC0000"/>
              </a:buClr>
              <a:tabLst>
                <a:tab pos="583565" algn="l"/>
                <a:tab pos="584200" algn="l"/>
              </a:tabLst>
            </a:pPr>
            <a:r>
              <a:rPr lang="en-IN" sz="2000" spc="-10" dirty="0" smtClean="0">
                <a:solidFill>
                  <a:srgbClr val="CC00FF"/>
                </a:solidFill>
                <a:latin typeface="Verdana"/>
                <a:cs typeface="Verdana"/>
              </a:rPr>
              <a:t>6. Reference</a:t>
            </a:r>
            <a:r>
              <a:rPr lang="en-IN" sz="2000" spc="-10" dirty="0">
                <a:solidFill>
                  <a:srgbClr val="CC00FF"/>
                </a:solidFill>
                <a:latin typeface="Verdana"/>
                <a:cs typeface="Verdana"/>
              </a:rPr>
              <a:t> </a:t>
            </a:r>
            <a:r>
              <a:rPr lang="en-IN" sz="2000" spc="-10" dirty="0" smtClean="0">
                <a:solidFill>
                  <a:srgbClr val="CC00FF"/>
                </a:solidFill>
                <a:latin typeface="Verdana"/>
                <a:cs typeface="Verdana"/>
              </a:rPr>
              <a:t>and  default parameter</a:t>
            </a:r>
          </a:p>
          <a:p>
            <a:pPr marL="12700" algn="just">
              <a:spcBef>
                <a:spcPts val="775"/>
              </a:spcBef>
              <a:buClr>
                <a:srgbClr val="CC0000"/>
              </a:buClr>
              <a:tabLst>
                <a:tab pos="583565" algn="l"/>
                <a:tab pos="584200" algn="l"/>
              </a:tabLst>
            </a:pPr>
            <a:r>
              <a:rPr lang="en-IN" sz="2000" spc="-10" dirty="0" smtClean="0">
                <a:solidFill>
                  <a:srgbClr val="CC00FF"/>
                </a:solidFill>
                <a:latin typeface="Verdana"/>
                <a:cs typeface="Verdana"/>
              </a:rPr>
              <a:t>7. C++ Program Structure</a:t>
            </a:r>
          </a:p>
          <a:p>
            <a:pPr marL="12700" algn="just">
              <a:spcBef>
                <a:spcPts val="775"/>
              </a:spcBef>
              <a:buClr>
                <a:srgbClr val="CC0000"/>
              </a:buClr>
              <a:tabLst>
                <a:tab pos="583565" algn="l"/>
                <a:tab pos="584200" algn="l"/>
              </a:tabLst>
            </a:pPr>
            <a:r>
              <a:rPr lang="en-IN" sz="2000" spc="-10" dirty="0" smtClean="0">
                <a:solidFill>
                  <a:srgbClr val="CC00FF"/>
                </a:solidFill>
                <a:latin typeface="Verdana"/>
                <a:cs typeface="Verdana"/>
              </a:rPr>
              <a:t>9. Function Prototyping</a:t>
            </a:r>
          </a:p>
          <a:p>
            <a:pPr marL="12700" algn="just">
              <a:spcBef>
                <a:spcPts val="775"/>
              </a:spcBef>
              <a:buClr>
                <a:srgbClr val="CC0000"/>
              </a:buClr>
              <a:tabLst>
                <a:tab pos="583565" algn="l"/>
                <a:tab pos="584200" algn="l"/>
              </a:tabLst>
            </a:pPr>
            <a:r>
              <a:rPr lang="en-IN" sz="2000" spc="-10" dirty="0" smtClean="0">
                <a:solidFill>
                  <a:srgbClr val="CC00FF"/>
                </a:solidFill>
                <a:latin typeface="Verdana"/>
                <a:cs typeface="Verdana"/>
              </a:rPr>
              <a:t>10. Inline function</a:t>
            </a:r>
          </a:p>
          <a:p>
            <a:pPr marL="12700" algn="just">
              <a:spcBef>
                <a:spcPts val="775"/>
              </a:spcBef>
              <a:buClr>
                <a:srgbClr val="CC0000"/>
              </a:buClr>
              <a:tabLst>
                <a:tab pos="583565" algn="l"/>
                <a:tab pos="584200" algn="l"/>
              </a:tabLst>
            </a:pPr>
            <a:r>
              <a:rPr lang="en-IN" sz="2000" spc="-10" dirty="0" smtClean="0">
                <a:solidFill>
                  <a:srgbClr val="CC00FF"/>
                </a:solidFill>
                <a:latin typeface="Verdana"/>
                <a:cs typeface="Verdana"/>
              </a:rPr>
              <a:t>9. Function Overloading</a:t>
            </a:r>
            <a:endParaRPr lang="en-IN" sz="2400" dirty="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609600" y="1566862"/>
            <a:ext cx="4655820" cy="109855"/>
          </a:xfrm>
          <a:custGeom>
            <a:avLst/>
            <a:gdLst/>
            <a:ahLst/>
            <a:cxnLst/>
            <a:rect l="l" t="t" r="r" b="b"/>
            <a:pathLst>
              <a:path w="4655820" h="109855">
                <a:moveTo>
                  <a:pt x="0" y="109537"/>
                </a:moveTo>
                <a:lnTo>
                  <a:pt x="4655566" y="109537"/>
                </a:lnTo>
                <a:lnTo>
                  <a:pt x="4655566" y="0"/>
                </a:lnTo>
                <a:lnTo>
                  <a:pt x="0" y="0"/>
                </a:lnTo>
                <a:lnTo>
                  <a:pt x="0" y="109537"/>
                </a:lnTo>
                <a:close/>
              </a:path>
            </a:pathLst>
          </a:custGeom>
          <a:solidFill>
            <a:srgbClr val="CC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609600" y="1566925"/>
            <a:ext cx="7958455" cy="0"/>
          </a:xfrm>
          <a:custGeom>
            <a:avLst/>
            <a:gdLst/>
            <a:ahLst/>
            <a:cxnLst/>
            <a:rect l="l" t="t" r="r" b="b"/>
            <a:pathLst>
              <a:path w="7958455">
                <a:moveTo>
                  <a:pt x="0" y="0"/>
                </a:moveTo>
                <a:lnTo>
                  <a:pt x="7958201" y="0"/>
                </a:lnTo>
              </a:path>
            </a:pathLst>
          </a:custGeom>
          <a:ln w="9525">
            <a:solidFill>
              <a:srgbClr val="CC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609600" y="6172200"/>
            <a:ext cx="7924800" cy="0"/>
          </a:xfrm>
          <a:custGeom>
            <a:avLst/>
            <a:gdLst/>
            <a:ahLst/>
            <a:cxnLst/>
            <a:rect l="l" t="t" r="r" b="b"/>
            <a:pathLst>
              <a:path w="7924800">
                <a:moveTo>
                  <a:pt x="0" y="0"/>
                </a:moveTo>
                <a:lnTo>
                  <a:pt x="7924800" y="0"/>
                </a:lnTo>
              </a:path>
            </a:pathLst>
          </a:custGeom>
          <a:ln w="3175">
            <a:solidFill>
              <a:srgbClr val="CC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653592" y="856501"/>
            <a:ext cx="4528008" cy="629018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000" dirty="0"/>
              <a:t>1.</a:t>
            </a:r>
            <a:r>
              <a:rPr sz="4000" spc="-55" dirty="0"/>
              <a:t> </a:t>
            </a:r>
            <a:r>
              <a:rPr sz="4000" spc="-5" dirty="0"/>
              <a:t>OBJECTS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645668" y="1722471"/>
            <a:ext cx="6820534" cy="757555"/>
          </a:xfrm>
          <a:prstGeom prst="rect">
            <a:avLst/>
          </a:prstGeom>
        </p:spPr>
        <p:txBody>
          <a:bodyPr vert="horz" wrap="square" lIns="0" tIns="7366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80"/>
              </a:spcBef>
            </a:pPr>
            <a:r>
              <a:rPr sz="2000" spc="-5" dirty="0">
                <a:latin typeface="Verdana"/>
                <a:cs typeface="Verdana"/>
              </a:rPr>
              <a:t>The </a:t>
            </a:r>
            <a:r>
              <a:rPr sz="2000" dirty="0">
                <a:latin typeface="Verdana"/>
                <a:cs typeface="Verdana"/>
              </a:rPr>
              <a:t>notation </a:t>
            </a:r>
            <a:r>
              <a:rPr sz="2000" spc="-5" dirty="0">
                <a:latin typeface="Verdana"/>
                <a:cs typeface="Verdana"/>
              </a:rPr>
              <a:t>that </a:t>
            </a:r>
            <a:r>
              <a:rPr sz="2000" spc="-10" dirty="0">
                <a:latin typeface="Verdana"/>
                <a:cs typeface="Verdana"/>
              </a:rPr>
              <a:t>is </a:t>
            </a:r>
            <a:r>
              <a:rPr sz="2000" dirty="0">
                <a:latin typeface="Verdana"/>
                <a:cs typeface="Verdana"/>
              </a:rPr>
              <a:t>used </a:t>
            </a:r>
            <a:r>
              <a:rPr sz="2000" spc="-5" dirty="0">
                <a:latin typeface="Verdana"/>
                <a:cs typeface="Verdana"/>
              </a:rPr>
              <a:t>popularly in object</a:t>
            </a:r>
            <a:r>
              <a:rPr sz="2000" spc="-55" dirty="0">
                <a:latin typeface="Verdana"/>
                <a:cs typeface="Verdana"/>
              </a:rPr>
              <a:t> </a:t>
            </a:r>
            <a:r>
              <a:rPr sz="2000" spc="-5" dirty="0">
                <a:latin typeface="Verdana"/>
                <a:cs typeface="Verdana"/>
              </a:rPr>
              <a:t>oriented</a:t>
            </a:r>
            <a:endParaRPr sz="200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  <a:spcBef>
                <a:spcPts val="480"/>
              </a:spcBef>
            </a:pPr>
            <a:r>
              <a:rPr sz="2000" spc="-5" dirty="0">
                <a:latin typeface="Verdana"/>
                <a:cs typeface="Verdana"/>
              </a:rPr>
              <a:t>analysis </a:t>
            </a:r>
            <a:r>
              <a:rPr sz="2000" dirty="0">
                <a:latin typeface="Verdana"/>
                <a:cs typeface="Verdana"/>
              </a:rPr>
              <a:t>and</a:t>
            </a:r>
            <a:r>
              <a:rPr sz="2000" spc="-25" dirty="0">
                <a:latin typeface="Verdana"/>
                <a:cs typeface="Verdana"/>
              </a:rPr>
              <a:t> </a:t>
            </a:r>
            <a:r>
              <a:rPr sz="2000" spc="-5" dirty="0">
                <a:latin typeface="Verdana"/>
                <a:cs typeface="Verdana"/>
              </a:rPr>
              <a:t>design.</a:t>
            </a:r>
            <a:endParaRPr sz="2000">
              <a:latin typeface="Verdana"/>
              <a:cs typeface="Verdana"/>
            </a:endParaRPr>
          </a:p>
        </p:txBody>
      </p:sp>
      <p:graphicFrame>
        <p:nvGraphicFramePr>
          <p:cNvPr id="7" name="object 7"/>
          <p:cNvGraphicFramePr>
            <a:graphicFrameLocks noGrp="1"/>
          </p:cNvGraphicFramePr>
          <p:nvPr/>
        </p:nvGraphicFramePr>
        <p:xfrm>
          <a:off x="2967037" y="2738437"/>
          <a:ext cx="2590800" cy="32004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590800"/>
              </a:tblGrid>
              <a:tr h="533400">
                <a:tc>
                  <a:txBody>
                    <a:bodyPr/>
                    <a:lstStyle/>
                    <a:p>
                      <a:pPr marL="244475">
                        <a:lnSpc>
                          <a:spcPct val="100000"/>
                        </a:lnSpc>
                        <a:spcBef>
                          <a:spcPts val="950"/>
                        </a:spcBef>
                      </a:pPr>
                      <a:r>
                        <a:rPr sz="1800" spc="-5" dirty="0">
                          <a:latin typeface="Verdana"/>
                          <a:cs typeface="Verdana"/>
                        </a:rPr>
                        <a:t>Object </a:t>
                      </a:r>
                      <a:r>
                        <a:rPr sz="1800" dirty="0">
                          <a:latin typeface="Verdana"/>
                          <a:cs typeface="Verdana"/>
                        </a:rPr>
                        <a:t>:</a:t>
                      </a:r>
                      <a:r>
                        <a:rPr sz="1800" spc="-15" dirty="0">
                          <a:latin typeface="Verdana"/>
                          <a:cs typeface="Verdana"/>
                        </a:rPr>
                        <a:t> </a:t>
                      </a:r>
                      <a:r>
                        <a:rPr sz="1800" spc="-5" dirty="0">
                          <a:latin typeface="Verdana"/>
                          <a:cs typeface="Verdana"/>
                        </a:rPr>
                        <a:t>STUDENT</a:t>
                      </a:r>
                      <a:endParaRPr sz="1800">
                        <a:latin typeface="Verdana"/>
                        <a:cs typeface="Verdana"/>
                      </a:endParaRPr>
                    </a:p>
                  </a:txBody>
                  <a:tcPr marL="0" marR="0" marT="12065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371600">
                <a:tc>
                  <a:txBody>
                    <a:bodyPr/>
                    <a:lstStyle/>
                    <a:p>
                      <a:pPr marL="244475">
                        <a:lnSpc>
                          <a:spcPct val="100000"/>
                        </a:lnSpc>
                        <a:spcBef>
                          <a:spcPts val="345"/>
                        </a:spcBef>
                      </a:pPr>
                      <a:r>
                        <a:rPr sz="1600" spc="-60" dirty="0">
                          <a:latin typeface="Verdana"/>
                          <a:cs typeface="Verdana"/>
                        </a:rPr>
                        <a:t>DATA</a:t>
                      </a:r>
                      <a:endParaRPr sz="1600">
                        <a:latin typeface="Verdana"/>
                        <a:cs typeface="Verdana"/>
                      </a:endParaRPr>
                    </a:p>
                    <a:p>
                      <a:pPr marL="244475" marR="1817370">
                        <a:lnSpc>
                          <a:spcPct val="150100"/>
                        </a:lnSpc>
                        <a:spcBef>
                          <a:spcPts val="10"/>
                        </a:spcBef>
                      </a:pPr>
                      <a:r>
                        <a:rPr sz="1400" dirty="0">
                          <a:latin typeface="Verdana"/>
                          <a:cs typeface="Verdana"/>
                        </a:rPr>
                        <a:t>Name  DOB</a:t>
                      </a:r>
                      <a:endParaRPr sz="1400">
                        <a:latin typeface="Verdana"/>
                        <a:cs typeface="Verdana"/>
                      </a:endParaRPr>
                    </a:p>
                    <a:p>
                      <a:pPr marL="244475">
                        <a:lnSpc>
                          <a:spcPct val="100000"/>
                        </a:lnSpc>
                        <a:spcBef>
                          <a:spcPts val="840"/>
                        </a:spcBef>
                      </a:pPr>
                      <a:r>
                        <a:rPr sz="1400" dirty="0">
                          <a:latin typeface="Verdana"/>
                          <a:cs typeface="Verdana"/>
                        </a:rPr>
                        <a:t>Marks</a:t>
                      </a:r>
                      <a:endParaRPr sz="1400">
                        <a:latin typeface="Verdana"/>
                        <a:cs typeface="Verdana"/>
                      </a:endParaRPr>
                    </a:p>
                  </a:txBody>
                  <a:tcPr marL="0" marR="0" marT="4381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295400">
                <a:tc>
                  <a:txBody>
                    <a:bodyPr/>
                    <a:lstStyle/>
                    <a:p>
                      <a:pPr marL="168275">
                        <a:lnSpc>
                          <a:spcPct val="100000"/>
                        </a:lnSpc>
                        <a:spcBef>
                          <a:spcPts val="360"/>
                        </a:spcBef>
                      </a:pPr>
                      <a:r>
                        <a:rPr sz="1600" spc="-10" dirty="0">
                          <a:latin typeface="Verdana"/>
                          <a:cs typeface="Verdana"/>
                        </a:rPr>
                        <a:t>FUNCTIONS</a:t>
                      </a:r>
                      <a:endParaRPr sz="1600">
                        <a:latin typeface="Verdana"/>
                        <a:cs typeface="Verdana"/>
                      </a:endParaRPr>
                    </a:p>
                    <a:p>
                      <a:pPr marL="168275" marR="1689100">
                        <a:lnSpc>
                          <a:spcPct val="150000"/>
                        </a:lnSpc>
                        <a:spcBef>
                          <a:spcPts val="10"/>
                        </a:spcBef>
                      </a:pPr>
                      <a:r>
                        <a:rPr sz="1400" spc="-35" dirty="0">
                          <a:latin typeface="Verdana"/>
                          <a:cs typeface="Verdana"/>
                        </a:rPr>
                        <a:t>Total  </a:t>
                      </a:r>
                      <a:r>
                        <a:rPr sz="1400" spc="-40" dirty="0">
                          <a:latin typeface="Verdana"/>
                          <a:cs typeface="Verdana"/>
                        </a:rPr>
                        <a:t>A</a:t>
                      </a:r>
                      <a:r>
                        <a:rPr sz="1400" spc="-20" dirty="0">
                          <a:latin typeface="Verdana"/>
                          <a:cs typeface="Verdana"/>
                        </a:rPr>
                        <a:t>v</a:t>
                      </a:r>
                      <a:r>
                        <a:rPr sz="1400" dirty="0">
                          <a:latin typeface="Verdana"/>
                          <a:cs typeface="Verdana"/>
                        </a:rPr>
                        <a:t>e</a:t>
                      </a:r>
                      <a:r>
                        <a:rPr sz="1400" spc="-20" dirty="0">
                          <a:latin typeface="Verdana"/>
                          <a:cs typeface="Verdana"/>
                        </a:rPr>
                        <a:t>r</a:t>
                      </a:r>
                      <a:r>
                        <a:rPr sz="1400" dirty="0">
                          <a:latin typeface="Verdana"/>
                          <a:cs typeface="Verdana"/>
                        </a:rPr>
                        <a:t>age  Display</a:t>
                      </a:r>
                      <a:endParaRPr sz="1400">
                        <a:latin typeface="Verdana"/>
                        <a:cs typeface="Verdana"/>
                      </a:endParaRPr>
                    </a:p>
                  </a:txBody>
                  <a:tcPr marL="0" marR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609600" y="1566862"/>
            <a:ext cx="4655820" cy="109855"/>
          </a:xfrm>
          <a:custGeom>
            <a:avLst/>
            <a:gdLst/>
            <a:ahLst/>
            <a:cxnLst/>
            <a:rect l="l" t="t" r="r" b="b"/>
            <a:pathLst>
              <a:path w="4655820" h="109855">
                <a:moveTo>
                  <a:pt x="0" y="109537"/>
                </a:moveTo>
                <a:lnTo>
                  <a:pt x="4655566" y="109537"/>
                </a:lnTo>
                <a:lnTo>
                  <a:pt x="4655566" y="0"/>
                </a:lnTo>
                <a:lnTo>
                  <a:pt x="0" y="0"/>
                </a:lnTo>
                <a:lnTo>
                  <a:pt x="0" y="109537"/>
                </a:lnTo>
                <a:close/>
              </a:path>
            </a:pathLst>
          </a:custGeom>
          <a:solidFill>
            <a:srgbClr val="CC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609600" y="1566925"/>
            <a:ext cx="7958455" cy="0"/>
          </a:xfrm>
          <a:custGeom>
            <a:avLst/>
            <a:gdLst/>
            <a:ahLst/>
            <a:cxnLst/>
            <a:rect l="l" t="t" r="r" b="b"/>
            <a:pathLst>
              <a:path w="7958455">
                <a:moveTo>
                  <a:pt x="0" y="0"/>
                </a:moveTo>
                <a:lnTo>
                  <a:pt x="7958201" y="0"/>
                </a:lnTo>
              </a:path>
            </a:pathLst>
          </a:custGeom>
          <a:ln w="9525">
            <a:solidFill>
              <a:srgbClr val="CC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609600" y="6172200"/>
            <a:ext cx="7924800" cy="0"/>
          </a:xfrm>
          <a:custGeom>
            <a:avLst/>
            <a:gdLst/>
            <a:ahLst/>
            <a:cxnLst/>
            <a:rect l="l" t="t" r="r" b="b"/>
            <a:pathLst>
              <a:path w="7924800">
                <a:moveTo>
                  <a:pt x="0" y="0"/>
                </a:moveTo>
                <a:lnTo>
                  <a:pt x="7924800" y="0"/>
                </a:lnTo>
              </a:path>
            </a:pathLst>
          </a:custGeom>
          <a:ln w="3175">
            <a:solidFill>
              <a:srgbClr val="CC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653592" y="856501"/>
            <a:ext cx="4611828" cy="629018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000" dirty="0"/>
              <a:t>2.</a:t>
            </a:r>
            <a:r>
              <a:rPr sz="4000" spc="-80" dirty="0"/>
              <a:t> </a:t>
            </a:r>
            <a:r>
              <a:rPr sz="4000" spc="-5" dirty="0"/>
              <a:t>CLASSES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645668" y="2011426"/>
            <a:ext cx="7828280" cy="37090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481965" marR="5080" indent="-469900">
              <a:lnSpc>
                <a:spcPct val="100000"/>
              </a:lnSpc>
              <a:spcBef>
                <a:spcPts val="105"/>
              </a:spcBef>
              <a:buClr>
                <a:srgbClr val="CC0000"/>
              </a:buClr>
              <a:buSzPct val="70000"/>
              <a:buFont typeface="Wingdings"/>
              <a:buChar char=""/>
              <a:tabLst>
                <a:tab pos="481965" algn="l"/>
                <a:tab pos="482600" algn="l"/>
              </a:tabLst>
            </a:pPr>
            <a:r>
              <a:rPr sz="2000" spc="-5" dirty="0">
                <a:latin typeface="Verdana"/>
                <a:cs typeface="Verdana"/>
              </a:rPr>
              <a:t>The entire set </a:t>
            </a:r>
            <a:r>
              <a:rPr sz="2000" dirty="0">
                <a:latin typeface="Verdana"/>
                <a:cs typeface="Verdana"/>
              </a:rPr>
              <a:t>of </a:t>
            </a:r>
            <a:r>
              <a:rPr sz="2000" spc="-5" dirty="0">
                <a:latin typeface="Verdana"/>
                <a:cs typeface="Verdana"/>
              </a:rPr>
              <a:t>data </a:t>
            </a:r>
            <a:r>
              <a:rPr sz="2000" dirty="0">
                <a:latin typeface="Verdana"/>
                <a:cs typeface="Verdana"/>
              </a:rPr>
              <a:t>and code of an </a:t>
            </a:r>
            <a:r>
              <a:rPr sz="2000" spc="-5" dirty="0">
                <a:latin typeface="Verdana"/>
                <a:cs typeface="Verdana"/>
              </a:rPr>
              <a:t>object </a:t>
            </a:r>
            <a:r>
              <a:rPr sz="2000" dirty="0">
                <a:latin typeface="Verdana"/>
                <a:cs typeface="Verdana"/>
              </a:rPr>
              <a:t>can </a:t>
            </a:r>
            <a:r>
              <a:rPr sz="2000" spc="-5" dirty="0">
                <a:latin typeface="Verdana"/>
                <a:cs typeface="Verdana"/>
              </a:rPr>
              <a:t>be</a:t>
            </a:r>
            <a:r>
              <a:rPr sz="2000" spc="-120" dirty="0">
                <a:latin typeface="Verdana"/>
                <a:cs typeface="Verdana"/>
              </a:rPr>
              <a:t> </a:t>
            </a:r>
            <a:r>
              <a:rPr sz="2000" spc="-5" dirty="0">
                <a:latin typeface="Verdana"/>
                <a:cs typeface="Verdana"/>
              </a:rPr>
              <a:t>made  </a:t>
            </a:r>
            <a:r>
              <a:rPr sz="2000" dirty="0">
                <a:latin typeface="Verdana"/>
                <a:cs typeface="Verdana"/>
              </a:rPr>
              <a:t>a </a:t>
            </a:r>
            <a:r>
              <a:rPr sz="2000" spc="-5" dirty="0">
                <a:latin typeface="Verdana"/>
                <a:cs typeface="Verdana"/>
              </a:rPr>
              <a:t>user-defined data type with the help </a:t>
            </a:r>
            <a:r>
              <a:rPr sz="2000" dirty="0">
                <a:latin typeface="Verdana"/>
                <a:cs typeface="Verdana"/>
              </a:rPr>
              <a:t>of a</a:t>
            </a:r>
            <a:r>
              <a:rPr sz="2000" spc="-75" dirty="0">
                <a:latin typeface="Verdana"/>
                <a:cs typeface="Verdana"/>
              </a:rPr>
              <a:t> </a:t>
            </a:r>
            <a:r>
              <a:rPr sz="1800" i="1" spc="-5" dirty="0">
                <a:solidFill>
                  <a:srgbClr val="CC0000"/>
                </a:solidFill>
                <a:latin typeface="Verdana"/>
                <a:cs typeface="Verdana"/>
              </a:rPr>
              <a:t>class.</a:t>
            </a:r>
            <a:endParaRPr sz="1800">
              <a:latin typeface="Verdana"/>
              <a:cs typeface="Verdana"/>
            </a:endParaRPr>
          </a:p>
          <a:p>
            <a:pPr>
              <a:lnSpc>
                <a:spcPct val="100000"/>
              </a:lnSpc>
              <a:spcBef>
                <a:spcPts val="25"/>
              </a:spcBef>
              <a:buClr>
                <a:srgbClr val="CC0000"/>
              </a:buClr>
              <a:buFont typeface="Wingdings"/>
              <a:buChar char=""/>
            </a:pPr>
            <a:endParaRPr sz="2650">
              <a:latin typeface="Times New Roman"/>
              <a:cs typeface="Times New Roman"/>
            </a:endParaRPr>
          </a:p>
          <a:p>
            <a:pPr marL="481965" marR="217170" indent="-469900" algn="just">
              <a:lnSpc>
                <a:spcPct val="100000"/>
              </a:lnSpc>
              <a:buClr>
                <a:srgbClr val="CC0000"/>
              </a:buClr>
              <a:buSzPct val="70000"/>
              <a:buFont typeface="Wingdings"/>
              <a:buChar char=""/>
              <a:tabLst>
                <a:tab pos="482600" algn="l"/>
              </a:tabLst>
            </a:pPr>
            <a:r>
              <a:rPr sz="2000" dirty="0">
                <a:latin typeface="Verdana"/>
                <a:cs typeface="Verdana"/>
              </a:rPr>
              <a:t>In fact, </a:t>
            </a:r>
            <a:r>
              <a:rPr sz="2000" spc="-5" dirty="0">
                <a:latin typeface="Verdana"/>
                <a:cs typeface="Verdana"/>
              </a:rPr>
              <a:t>objects are variables </a:t>
            </a:r>
            <a:r>
              <a:rPr sz="2000" dirty="0">
                <a:latin typeface="Verdana"/>
                <a:cs typeface="Verdana"/>
              </a:rPr>
              <a:t>of </a:t>
            </a:r>
            <a:r>
              <a:rPr sz="2000" spc="-5" dirty="0">
                <a:latin typeface="Verdana"/>
                <a:cs typeface="Verdana"/>
              </a:rPr>
              <a:t>type </a:t>
            </a:r>
            <a:r>
              <a:rPr sz="2000" spc="-5" dirty="0">
                <a:solidFill>
                  <a:srgbClr val="CC0000"/>
                </a:solidFill>
                <a:latin typeface="Verdana"/>
                <a:cs typeface="Verdana"/>
              </a:rPr>
              <a:t>class</a:t>
            </a:r>
            <a:r>
              <a:rPr sz="2000" spc="-5" dirty="0">
                <a:latin typeface="Verdana"/>
                <a:cs typeface="Verdana"/>
              </a:rPr>
              <a:t>. Once </a:t>
            </a:r>
            <a:r>
              <a:rPr sz="2000" dirty="0">
                <a:latin typeface="Verdana"/>
                <a:cs typeface="Verdana"/>
              </a:rPr>
              <a:t>a class  has </a:t>
            </a:r>
            <a:r>
              <a:rPr sz="2000" spc="-5" dirty="0">
                <a:latin typeface="Verdana"/>
                <a:cs typeface="Verdana"/>
              </a:rPr>
              <a:t>been defined, </a:t>
            </a:r>
            <a:r>
              <a:rPr sz="2000" dirty="0">
                <a:latin typeface="Verdana"/>
                <a:cs typeface="Verdana"/>
              </a:rPr>
              <a:t>we can create any </a:t>
            </a:r>
            <a:r>
              <a:rPr sz="2000" spc="-5" dirty="0">
                <a:latin typeface="Verdana"/>
                <a:cs typeface="Verdana"/>
              </a:rPr>
              <a:t>number </a:t>
            </a:r>
            <a:r>
              <a:rPr sz="2000" dirty="0">
                <a:latin typeface="Verdana"/>
                <a:cs typeface="Verdana"/>
              </a:rPr>
              <a:t>of </a:t>
            </a:r>
            <a:r>
              <a:rPr sz="2000" spc="-5" dirty="0">
                <a:latin typeface="Verdana"/>
                <a:cs typeface="Verdana"/>
              </a:rPr>
              <a:t>objects  belonging </a:t>
            </a:r>
            <a:r>
              <a:rPr sz="2000" dirty="0">
                <a:latin typeface="Verdana"/>
                <a:cs typeface="Verdana"/>
              </a:rPr>
              <a:t>to </a:t>
            </a:r>
            <a:r>
              <a:rPr sz="2000" spc="-5" dirty="0">
                <a:latin typeface="Verdana"/>
                <a:cs typeface="Verdana"/>
              </a:rPr>
              <a:t>that</a:t>
            </a:r>
            <a:r>
              <a:rPr sz="2000" spc="-30" dirty="0">
                <a:latin typeface="Verdana"/>
                <a:cs typeface="Verdana"/>
              </a:rPr>
              <a:t> </a:t>
            </a:r>
            <a:r>
              <a:rPr sz="2000" spc="-5" dirty="0">
                <a:solidFill>
                  <a:srgbClr val="CC0000"/>
                </a:solidFill>
                <a:latin typeface="Verdana"/>
                <a:cs typeface="Verdana"/>
              </a:rPr>
              <a:t>class</a:t>
            </a:r>
            <a:r>
              <a:rPr sz="2000" spc="-5" dirty="0">
                <a:latin typeface="Verdana"/>
                <a:cs typeface="Verdana"/>
              </a:rPr>
              <a:t>.</a:t>
            </a:r>
            <a:endParaRPr sz="2000">
              <a:latin typeface="Verdana"/>
              <a:cs typeface="Verdana"/>
            </a:endParaRPr>
          </a:p>
          <a:p>
            <a:pPr>
              <a:lnSpc>
                <a:spcPct val="100000"/>
              </a:lnSpc>
              <a:spcBef>
                <a:spcPts val="25"/>
              </a:spcBef>
              <a:buClr>
                <a:srgbClr val="CC0000"/>
              </a:buClr>
              <a:buFont typeface="Wingdings"/>
              <a:buChar char=""/>
            </a:pPr>
            <a:endParaRPr sz="2900">
              <a:latin typeface="Times New Roman"/>
              <a:cs typeface="Times New Roman"/>
            </a:endParaRPr>
          </a:p>
          <a:p>
            <a:pPr marL="481965" marR="52705" indent="-469900">
              <a:lnSpc>
                <a:spcPct val="100000"/>
              </a:lnSpc>
              <a:spcBef>
                <a:spcPts val="5"/>
              </a:spcBef>
              <a:buClr>
                <a:srgbClr val="CC0000"/>
              </a:buClr>
              <a:buSzPct val="70000"/>
              <a:buFont typeface="Wingdings"/>
              <a:buChar char=""/>
              <a:tabLst>
                <a:tab pos="481965" algn="l"/>
                <a:tab pos="482600" algn="l"/>
              </a:tabLst>
            </a:pPr>
            <a:r>
              <a:rPr sz="2000" spc="-5" dirty="0">
                <a:latin typeface="Verdana"/>
                <a:cs typeface="Verdana"/>
              </a:rPr>
              <a:t>Each object </a:t>
            </a:r>
            <a:r>
              <a:rPr sz="2000" spc="-10" dirty="0">
                <a:latin typeface="Verdana"/>
                <a:cs typeface="Verdana"/>
              </a:rPr>
              <a:t>is </a:t>
            </a:r>
            <a:r>
              <a:rPr sz="2000" spc="-5" dirty="0">
                <a:latin typeface="Verdana"/>
                <a:cs typeface="Verdana"/>
              </a:rPr>
              <a:t>associated with the data </a:t>
            </a:r>
            <a:r>
              <a:rPr sz="2000" dirty="0">
                <a:latin typeface="Verdana"/>
                <a:cs typeface="Verdana"/>
              </a:rPr>
              <a:t>of </a:t>
            </a:r>
            <a:r>
              <a:rPr sz="2000" spc="-5" dirty="0">
                <a:latin typeface="Verdana"/>
                <a:cs typeface="Verdana"/>
              </a:rPr>
              <a:t>type </a:t>
            </a:r>
            <a:r>
              <a:rPr sz="2000" dirty="0">
                <a:solidFill>
                  <a:srgbClr val="CC0000"/>
                </a:solidFill>
                <a:latin typeface="Verdana"/>
                <a:cs typeface="Verdana"/>
              </a:rPr>
              <a:t>class </a:t>
            </a:r>
            <a:r>
              <a:rPr sz="2000" spc="-5" dirty="0">
                <a:latin typeface="Verdana"/>
                <a:cs typeface="Verdana"/>
              </a:rPr>
              <a:t>with  which they are</a:t>
            </a:r>
            <a:r>
              <a:rPr sz="2000" spc="-50" dirty="0">
                <a:latin typeface="Verdana"/>
                <a:cs typeface="Verdana"/>
              </a:rPr>
              <a:t> </a:t>
            </a:r>
            <a:r>
              <a:rPr sz="2000" spc="-5" dirty="0">
                <a:latin typeface="Verdana"/>
                <a:cs typeface="Verdana"/>
              </a:rPr>
              <a:t>created.</a:t>
            </a:r>
            <a:endParaRPr sz="2000">
              <a:latin typeface="Verdana"/>
              <a:cs typeface="Verdana"/>
            </a:endParaRPr>
          </a:p>
          <a:p>
            <a:pPr>
              <a:lnSpc>
                <a:spcPct val="100000"/>
              </a:lnSpc>
              <a:spcBef>
                <a:spcPts val="25"/>
              </a:spcBef>
              <a:buClr>
                <a:srgbClr val="CC0000"/>
              </a:buClr>
              <a:buFont typeface="Wingdings"/>
              <a:buChar char=""/>
            </a:pPr>
            <a:endParaRPr sz="2900">
              <a:latin typeface="Times New Roman"/>
              <a:cs typeface="Times New Roman"/>
            </a:endParaRPr>
          </a:p>
          <a:p>
            <a:pPr marL="481965" indent="-469900">
              <a:lnSpc>
                <a:spcPct val="100000"/>
              </a:lnSpc>
              <a:buSzPct val="70000"/>
              <a:buFont typeface="Wingdings"/>
              <a:buChar char=""/>
              <a:tabLst>
                <a:tab pos="481965" algn="l"/>
                <a:tab pos="482600" algn="l"/>
              </a:tabLst>
            </a:pPr>
            <a:r>
              <a:rPr sz="2000" dirty="0">
                <a:solidFill>
                  <a:srgbClr val="CC0000"/>
                </a:solidFill>
                <a:latin typeface="Verdana"/>
                <a:cs typeface="Verdana"/>
              </a:rPr>
              <a:t>A </a:t>
            </a:r>
            <a:r>
              <a:rPr sz="2000" spc="-5" dirty="0">
                <a:solidFill>
                  <a:srgbClr val="CC0000"/>
                </a:solidFill>
                <a:latin typeface="Verdana"/>
                <a:cs typeface="Verdana"/>
              </a:rPr>
              <a:t>class is thus </a:t>
            </a:r>
            <a:r>
              <a:rPr sz="2000" dirty="0">
                <a:solidFill>
                  <a:srgbClr val="CC0000"/>
                </a:solidFill>
                <a:latin typeface="Verdana"/>
                <a:cs typeface="Verdana"/>
              </a:rPr>
              <a:t>a </a:t>
            </a:r>
            <a:r>
              <a:rPr sz="2000" spc="-5" dirty="0">
                <a:solidFill>
                  <a:srgbClr val="CC0000"/>
                </a:solidFill>
                <a:latin typeface="Verdana"/>
                <a:cs typeface="Verdana"/>
              </a:rPr>
              <a:t>collection of objects </a:t>
            </a:r>
            <a:r>
              <a:rPr sz="2000" dirty="0">
                <a:solidFill>
                  <a:srgbClr val="CC0000"/>
                </a:solidFill>
                <a:latin typeface="Verdana"/>
                <a:cs typeface="Verdana"/>
              </a:rPr>
              <a:t>of </a:t>
            </a:r>
            <a:r>
              <a:rPr sz="2000" spc="-5" dirty="0">
                <a:solidFill>
                  <a:srgbClr val="CC0000"/>
                </a:solidFill>
                <a:latin typeface="Verdana"/>
                <a:cs typeface="Verdana"/>
              </a:rPr>
              <a:t>similar</a:t>
            </a:r>
            <a:r>
              <a:rPr sz="2000" spc="-80" dirty="0">
                <a:solidFill>
                  <a:srgbClr val="CC0000"/>
                </a:solidFill>
                <a:latin typeface="Verdana"/>
                <a:cs typeface="Verdana"/>
              </a:rPr>
              <a:t> </a:t>
            </a:r>
            <a:r>
              <a:rPr sz="2000" spc="-5" dirty="0">
                <a:solidFill>
                  <a:srgbClr val="CC0000"/>
                </a:solidFill>
                <a:latin typeface="Verdana"/>
                <a:cs typeface="Verdana"/>
              </a:rPr>
              <a:t>type.</a:t>
            </a:r>
            <a:endParaRPr sz="200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609600" y="1566862"/>
            <a:ext cx="4655820" cy="109855"/>
          </a:xfrm>
          <a:custGeom>
            <a:avLst/>
            <a:gdLst/>
            <a:ahLst/>
            <a:cxnLst/>
            <a:rect l="l" t="t" r="r" b="b"/>
            <a:pathLst>
              <a:path w="4655820" h="109855">
                <a:moveTo>
                  <a:pt x="0" y="109537"/>
                </a:moveTo>
                <a:lnTo>
                  <a:pt x="4655566" y="109537"/>
                </a:lnTo>
                <a:lnTo>
                  <a:pt x="4655566" y="0"/>
                </a:lnTo>
                <a:lnTo>
                  <a:pt x="0" y="0"/>
                </a:lnTo>
                <a:lnTo>
                  <a:pt x="0" y="109537"/>
                </a:lnTo>
                <a:close/>
              </a:path>
            </a:pathLst>
          </a:custGeom>
          <a:solidFill>
            <a:srgbClr val="CC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609600" y="1566925"/>
            <a:ext cx="7958455" cy="0"/>
          </a:xfrm>
          <a:custGeom>
            <a:avLst/>
            <a:gdLst/>
            <a:ahLst/>
            <a:cxnLst/>
            <a:rect l="l" t="t" r="r" b="b"/>
            <a:pathLst>
              <a:path w="7958455">
                <a:moveTo>
                  <a:pt x="0" y="0"/>
                </a:moveTo>
                <a:lnTo>
                  <a:pt x="7958201" y="0"/>
                </a:lnTo>
              </a:path>
            </a:pathLst>
          </a:custGeom>
          <a:ln w="9525">
            <a:solidFill>
              <a:srgbClr val="CC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609600" y="6172200"/>
            <a:ext cx="7924800" cy="0"/>
          </a:xfrm>
          <a:custGeom>
            <a:avLst/>
            <a:gdLst/>
            <a:ahLst/>
            <a:cxnLst/>
            <a:rect l="l" t="t" r="r" b="b"/>
            <a:pathLst>
              <a:path w="7924800">
                <a:moveTo>
                  <a:pt x="0" y="0"/>
                </a:moveTo>
                <a:lnTo>
                  <a:pt x="7924800" y="0"/>
                </a:lnTo>
              </a:path>
            </a:pathLst>
          </a:custGeom>
          <a:ln w="3175">
            <a:solidFill>
              <a:srgbClr val="CC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653592" y="702612"/>
            <a:ext cx="4451808" cy="782907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2.</a:t>
            </a:r>
            <a:r>
              <a:rPr spc="-80" dirty="0"/>
              <a:t> </a:t>
            </a:r>
            <a:r>
              <a:rPr spc="-5" dirty="0"/>
              <a:t>CLASSES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645668" y="1722471"/>
            <a:ext cx="7821295" cy="3782060"/>
          </a:xfrm>
          <a:prstGeom prst="rect">
            <a:avLst/>
          </a:prstGeom>
        </p:spPr>
        <p:txBody>
          <a:bodyPr vert="horz" wrap="square" lIns="0" tIns="73660" rIns="0" bIns="0" rtlCol="0">
            <a:spAutoFit/>
          </a:bodyPr>
          <a:lstStyle/>
          <a:p>
            <a:pPr marL="481965" indent="-469900">
              <a:lnSpc>
                <a:spcPct val="100000"/>
              </a:lnSpc>
              <a:spcBef>
                <a:spcPts val="580"/>
              </a:spcBef>
              <a:buClr>
                <a:srgbClr val="CC0000"/>
              </a:buClr>
              <a:buSzPct val="70000"/>
              <a:buFont typeface="Wingdings"/>
              <a:buChar char=""/>
              <a:tabLst>
                <a:tab pos="481965" algn="l"/>
                <a:tab pos="482600" algn="l"/>
              </a:tabLst>
            </a:pPr>
            <a:r>
              <a:rPr sz="2000" dirty="0">
                <a:latin typeface="Verdana"/>
                <a:cs typeface="Verdana"/>
              </a:rPr>
              <a:t>For </a:t>
            </a:r>
            <a:r>
              <a:rPr sz="2000" spc="-5" dirty="0">
                <a:latin typeface="Verdana"/>
                <a:cs typeface="Verdana"/>
              </a:rPr>
              <a:t>example, </a:t>
            </a:r>
            <a:r>
              <a:rPr sz="1600" b="1" spc="-10" dirty="0">
                <a:latin typeface="Verdana"/>
                <a:cs typeface="Verdana"/>
              </a:rPr>
              <a:t>mango, </a:t>
            </a:r>
            <a:r>
              <a:rPr sz="1600" b="1" spc="-5" dirty="0">
                <a:latin typeface="Verdana"/>
                <a:cs typeface="Verdana"/>
              </a:rPr>
              <a:t>apple and </a:t>
            </a:r>
            <a:r>
              <a:rPr sz="1600" b="1" spc="-10" dirty="0">
                <a:latin typeface="Verdana"/>
                <a:cs typeface="Verdana"/>
              </a:rPr>
              <a:t>orange </a:t>
            </a:r>
            <a:r>
              <a:rPr sz="2000" spc="-5" dirty="0">
                <a:latin typeface="Verdana"/>
                <a:cs typeface="Verdana"/>
              </a:rPr>
              <a:t>are members </a:t>
            </a:r>
            <a:r>
              <a:rPr sz="2000" dirty="0">
                <a:latin typeface="Verdana"/>
                <a:cs typeface="Verdana"/>
              </a:rPr>
              <a:t>of</a:t>
            </a:r>
            <a:r>
              <a:rPr sz="2000" spc="135" dirty="0">
                <a:latin typeface="Verdana"/>
                <a:cs typeface="Verdana"/>
              </a:rPr>
              <a:t> </a:t>
            </a:r>
            <a:r>
              <a:rPr sz="2000" spc="-5" dirty="0">
                <a:latin typeface="Verdana"/>
                <a:cs typeface="Verdana"/>
              </a:rPr>
              <a:t>the</a:t>
            </a:r>
            <a:endParaRPr sz="2000">
              <a:latin typeface="Verdana"/>
              <a:cs typeface="Verdana"/>
            </a:endParaRPr>
          </a:p>
          <a:p>
            <a:pPr marL="457200">
              <a:lnSpc>
                <a:spcPct val="100000"/>
              </a:lnSpc>
              <a:spcBef>
                <a:spcPts val="480"/>
              </a:spcBef>
            </a:pPr>
            <a:r>
              <a:rPr sz="2000" spc="-5" dirty="0">
                <a:latin typeface="Verdana"/>
                <a:cs typeface="Verdana"/>
              </a:rPr>
              <a:t>class</a:t>
            </a:r>
            <a:r>
              <a:rPr sz="2000" spc="-30" dirty="0">
                <a:latin typeface="Verdana"/>
                <a:cs typeface="Verdana"/>
              </a:rPr>
              <a:t> </a:t>
            </a:r>
            <a:r>
              <a:rPr sz="1600" b="1" spc="-10" dirty="0">
                <a:latin typeface="Verdana"/>
                <a:cs typeface="Verdana"/>
              </a:rPr>
              <a:t>fruit.</a:t>
            </a:r>
            <a:endParaRPr sz="1600">
              <a:latin typeface="Verdana"/>
              <a:cs typeface="Verdana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2400">
              <a:latin typeface="Times New Roman"/>
              <a:cs typeface="Times New Roman"/>
            </a:endParaRPr>
          </a:p>
          <a:p>
            <a:pPr marL="481965" marR="151130" indent="-469900">
              <a:lnSpc>
                <a:spcPct val="100000"/>
              </a:lnSpc>
              <a:buClr>
                <a:srgbClr val="CC0000"/>
              </a:buClr>
              <a:buSzPct val="70000"/>
              <a:buFont typeface="Wingdings"/>
              <a:buChar char=""/>
              <a:tabLst>
                <a:tab pos="481965" algn="l"/>
                <a:tab pos="482600" algn="l"/>
              </a:tabLst>
            </a:pPr>
            <a:r>
              <a:rPr sz="2000" spc="-5" dirty="0">
                <a:latin typeface="Verdana"/>
                <a:cs typeface="Verdana"/>
              </a:rPr>
              <a:t>Classes are user-defined data types </a:t>
            </a:r>
            <a:r>
              <a:rPr sz="2000" dirty="0">
                <a:latin typeface="Verdana"/>
                <a:cs typeface="Verdana"/>
              </a:rPr>
              <a:t>and </a:t>
            </a:r>
            <a:r>
              <a:rPr sz="2000" spc="-5" dirty="0">
                <a:latin typeface="Verdana"/>
                <a:cs typeface="Verdana"/>
              </a:rPr>
              <a:t>behave </a:t>
            </a:r>
            <a:r>
              <a:rPr sz="2000" spc="-10" dirty="0">
                <a:latin typeface="Verdana"/>
                <a:cs typeface="Verdana"/>
              </a:rPr>
              <a:t>like </a:t>
            </a:r>
            <a:r>
              <a:rPr sz="2000" spc="-5" dirty="0">
                <a:latin typeface="Verdana"/>
                <a:cs typeface="Verdana"/>
              </a:rPr>
              <a:t>the  built-in types </a:t>
            </a:r>
            <a:r>
              <a:rPr sz="2000" dirty="0">
                <a:latin typeface="Verdana"/>
                <a:cs typeface="Verdana"/>
              </a:rPr>
              <a:t>of a </a:t>
            </a:r>
            <a:r>
              <a:rPr sz="2000" spc="-5" dirty="0">
                <a:latin typeface="Verdana"/>
                <a:cs typeface="Verdana"/>
              </a:rPr>
              <a:t>programming</a:t>
            </a:r>
            <a:r>
              <a:rPr sz="2000" spc="-25" dirty="0">
                <a:latin typeface="Verdana"/>
                <a:cs typeface="Verdana"/>
              </a:rPr>
              <a:t> </a:t>
            </a:r>
            <a:r>
              <a:rPr sz="2000" spc="-5" dirty="0">
                <a:latin typeface="Verdana"/>
                <a:cs typeface="Verdana"/>
              </a:rPr>
              <a:t>language.</a:t>
            </a:r>
            <a:endParaRPr sz="2000">
              <a:latin typeface="Verdana"/>
              <a:cs typeface="Verdana"/>
            </a:endParaRPr>
          </a:p>
          <a:p>
            <a:pPr>
              <a:lnSpc>
                <a:spcPct val="100000"/>
              </a:lnSpc>
              <a:spcBef>
                <a:spcPts val="25"/>
              </a:spcBef>
              <a:buClr>
                <a:srgbClr val="CC0000"/>
              </a:buClr>
              <a:buFont typeface="Wingdings"/>
              <a:buChar char=""/>
            </a:pPr>
            <a:endParaRPr sz="2900">
              <a:latin typeface="Times New Roman"/>
              <a:cs typeface="Times New Roman"/>
            </a:endParaRPr>
          </a:p>
          <a:p>
            <a:pPr marL="481965" indent="-469900">
              <a:lnSpc>
                <a:spcPct val="100000"/>
              </a:lnSpc>
              <a:buClr>
                <a:srgbClr val="CC0000"/>
              </a:buClr>
              <a:buSzPct val="70000"/>
              <a:buFont typeface="Wingdings"/>
              <a:buChar char=""/>
              <a:tabLst>
                <a:tab pos="481965" algn="l"/>
                <a:tab pos="482600" algn="l"/>
              </a:tabLst>
            </a:pPr>
            <a:r>
              <a:rPr sz="2000" dirty="0">
                <a:latin typeface="Verdana"/>
                <a:cs typeface="Verdana"/>
              </a:rPr>
              <a:t>For </a:t>
            </a:r>
            <a:r>
              <a:rPr sz="2000" spc="-5" dirty="0">
                <a:latin typeface="Verdana"/>
                <a:cs typeface="Verdana"/>
              </a:rPr>
              <a:t>example, if </a:t>
            </a:r>
            <a:r>
              <a:rPr sz="1600" b="1" spc="-10" dirty="0">
                <a:latin typeface="Verdana"/>
                <a:cs typeface="Verdana"/>
              </a:rPr>
              <a:t>fruit </a:t>
            </a:r>
            <a:r>
              <a:rPr sz="2000" dirty="0">
                <a:latin typeface="Verdana"/>
                <a:cs typeface="Verdana"/>
              </a:rPr>
              <a:t>has </a:t>
            </a:r>
            <a:r>
              <a:rPr sz="2000" spc="-5" dirty="0">
                <a:latin typeface="Verdana"/>
                <a:cs typeface="Verdana"/>
              </a:rPr>
              <a:t>been defined </a:t>
            </a:r>
            <a:r>
              <a:rPr sz="2000" dirty="0">
                <a:latin typeface="Verdana"/>
                <a:cs typeface="Verdana"/>
              </a:rPr>
              <a:t>as a </a:t>
            </a:r>
            <a:r>
              <a:rPr sz="2000" spc="-5" dirty="0">
                <a:latin typeface="Verdana"/>
                <a:cs typeface="Verdana"/>
              </a:rPr>
              <a:t>class, then</a:t>
            </a:r>
            <a:r>
              <a:rPr sz="2000" spc="-50" dirty="0">
                <a:latin typeface="Verdana"/>
                <a:cs typeface="Verdana"/>
              </a:rPr>
              <a:t> </a:t>
            </a:r>
            <a:r>
              <a:rPr sz="2000" spc="-5" dirty="0">
                <a:latin typeface="Verdana"/>
                <a:cs typeface="Verdana"/>
              </a:rPr>
              <a:t>the</a:t>
            </a:r>
            <a:endParaRPr sz="2000">
              <a:latin typeface="Verdana"/>
              <a:cs typeface="Verdana"/>
            </a:endParaRPr>
          </a:p>
          <a:p>
            <a:pPr marL="481965">
              <a:lnSpc>
                <a:spcPct val="100000"/>
              </a:lnSpc>
            </a:pPr>
            <a:r>
              <a:rPr sz="2000" spc="-5" dirty="0">
                <a:latin typeface="Verdana"/>
                <a:cs typeface="Verdana"/>
              </a:rPr>
              <a:t>statement</a:t>
            </a:r>
            <a:endParaRPr sz="2000">
              <a:latin typeface="Verdana"/>
              <a:cs typeface="Verdana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2750">
              <a:latin typeface="Times New Roman"/>
              <a:cs typeface="Times New Roman"/>
            </a:endParaRPr>
          </a:p>
          <a:p>
            <a:pPr marL="1841500">
              <a:lnSpc>
                <a:spcPct val="100000"/>
              </a:lnSpc>
            </a:pPr>
            <a:r>
              <a:rPr sz="1600" b="1" spc="-10" dirty="0">
                <a:latin typeface="Verdana"/>
                <a:cs typeface="Verdana"/>
              </a:rPr>
              <a:t>fruit</a:t>
            </a:r>
            <a:r>
              <a:rPr sz="1600" b="1" spc="15" dirty="0">
                <a:latin typeface="Verdana"/>
                <a:cs typeface="Verdana"/>
              </a:rPr>
              <a:t> </a:t>
            </a:r>
            <a:r>
              <a:rPr sz="1600" b="1" spc="-10" dirty="0">
                <a:latin typeface="Verdana"/>
                <a:cs typeface="Verdana"/>
              </a:rPr>
              <a:t>mango;</a:t>
            </a:r>
            <a:endParaRPr sz="1600">
              <a:latin typeface="Verdana"/>
              <a:cs typeface="Verdana"/>
            </a:endParaRPr>
          </a:p>
          <a:p>
            <a:pPr marL="481965">
              <a:lnSpc>
                <a:spcPct val="100000"/>
              </a:lnSpc>
              <a:spcBef>
                <a:spcPts val="560"/>
              </a:spcBef>
            </a:pPr>
            <a:r>
              <a:rPr sz="2000" spc="-5" dirty="0">
                <a:latin typeface="Verdana"/>
                <a:cs typeface="Verdana"/>
              </a:rPr>
              <a:t>will </a:t>
            </a:r>
            <a:r>
              <a:rPr sz="2000" dirty="0">
                <a:latin typeface="Verdana"/>
                <a:cs typeface="Verdana"/>
              </a:rPr>
              <a:t>create an </a:t>
            </a:r>
            <a:r>
              <a:rPr sz="2000" spc="-5" dirty="0">
                <a:latin typeface="Verdana"/>
                <a:cs typeface="Verdana"/>
              </a:rPr>
              <a:t>object </a:t>
            </a:r>
            <a:r>
              <a:rPr sz="1600" b="1" spc="-10" dirty="0">
                <a:latin typeface="Verdana"/>
                <a:cs typeface="Verdana"/>
              </a:rPr>
              <a:t>mango </a:t>
            </a:r>
            <a:r>
              <a:rPr sz="2000" spc="-5" dirty="0">
                <a:latin typeface="Verdana"/>
                <a:cs typeface="Verdana"/>
              </a:rPr>
              <a:t>belonging </a:t>
            </a:r>
            <a:r>
              <a:rPr sz="2000" dirty="0">
                <a:latin typeface="Verdana"/>
                <a:cs typeface="Verdana"/>
              </a:rPr>
              <a:t>to </a:t>
            </a:r>
            <a:r>
              <a:rPr sz="2000" spc="-5" dirty="0">
                <a:latin typeface="Verdana"/>
                <a:cs typeface="Verdana"/>
              </a:rPr>
              <a:t>the </a:t>
            </a:r>
            <a:r>
              <a:rPr sz="2000" dirty="0">
                <a:latin typeface="Verdana"/>
                <a:cs typeface="Verdana"/>
              </a:rPr>
              <a:t>class</a:t>
            </a:r>
            <a:r>
              <a:rPr sz="2000" spc="-440" dirty="0">
                <a:latin typeface="Verdana"/>
                <a:cs typeface="Verdana"/>
              </a:rPr>
              <a:t> </a:t>
            </a:r>
            <a:r>
              <a:rPr sz="1600" b="1" spc="-5" dirty="0">
                <a:latin typeface="Verdana"/>
                <a:cs typeface="Verdana"/>
              </a:rPr>
              <a:t>fruit</a:t>
            </a:r>
            <a:r>
              <a:rPr sz="2000" spc="-5" dirty="0">
                <a:latin typeface="Verdana"/>
                <a:cs typeface="Verdana"/>
              </a:rPr>
              <a:t>.</a:t>
            </a:r>
            <a:endParaRPr sz="200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609600" y="1566862"/>
            <a:ext cx="4655820" cy="109855"/>
          </a:xfrm>
          <a:custGeom>
            <a:avLst/>
            <a:gdLst/>
            <a:ahLst/>
            <a:cxnLst/>
            <a:rect l="l" t="t" r="r" b="b"/>
            <a:pathLst>
              <a:path w="4655820" h="109855">
                <a:moveTo>
                  <a:pt x="0" y="109537"/>
                </a:moveTo>
                <a:lnTo>
                  <a:pt x="4655566" y="109537"/>
                </a:lnTo>
                <a:lnTo>
                  <a:pt x="4655566" y="0"/>
                </a:lnTo>
                <a:lnTo>
                  <a:pt x="0" y="0"/>
                </a:lnTo>
                <a:lnTo>
                  <a:pt x="0" y="109537"/>
                </a:lnTo>
                <a:close/>
              </a:path>
            </a:pathLst>
          </a:custGeom>
          <a:solidFill>
            <a:srgbClr val="CC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609600" y="1566925"/>
            <a:ext cx="7958455" cy="0"/>
          </a:xfrm>
          <a:custGeom>
            <a:avLst/>
            <a:gdLst/>
            <a:ahLst/>
            <a:cxnLst/>
            <a:rect l="l" t="t" r="r" b="b"/>
            <a:pathLst>
              <a:path w="7958455">
                <a:moveTo>
                  <a:pt x="0" y="0"/>
                </a:moveTo>
                <a:lnTo>
                  <a:pt x="7958201" y="0"/>
                </a:lnTo>
              </a:path>
            </a:pathLst>
          </a:custGeom>
          <a:ln w="9525">
            <a:solidFill>
              <a:srgbClr val="CC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609600" y="6172200"/>
            <a:ext cx="7924800" cy="0"/>
          </a:xfrm>
          <a:custGeom>
            <a:avLst/>
            <a:gdLst/>
            <a:ahLst/>
            <a:cxnLst/>
            <a:rect l="l" t="t" r="r" b="b"/>
            <a:pathLst>
              <a:path w="7924800">
                <a:moveTo>
                  <a:pt x="0" y="0"/>
                </a:moveTo>
                <a:lnTo>
                  <a:pt x="7924800" y="0"/>
                </a:lnTo>
              </a:path>
            </a:pathLst>
          </a:custGeom>
          <a:ln w="3175">
            <a:solidFill>
              <a:srgbClr val="CC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321627" y="914400"/>
            <a:ext cx="8534400" cy="567463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3600" dirty="0"/>
              <a:t>3. DATA ABSTRACTION </a:t>
            </a:r>
            <a:r>
              <a:rPr sz="3600" spc="-5" dirty="0"/>
              <a:t>AND</a:t>
            </a:r>
            <a:r>
              <a:rPr sz="3600" spc="-110" dirty="0"/>
              <a:t> </a:t>
            </a:r>
            <a:r>
              <a:rPr sz="3600" spc="-5" dirty="0"/>
              <a:t>ENCAPSULATION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383540" y="1630426"/>
            <a:ext cx="8531860" cy="40144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481965" marR="6350" indent="-469900" algn="just">
              <a:lnSpc>
                <a:spcPct val="100000"/>
              </a:lnSpc>
              <a:spcBef>
                <a:spcPts val="105"/>
              </a:spcBef>
              <a:buClr>
                <a:srgbClr val="CC0000"/>
              </a:buClr>
              <a:buSzPct val="70000"/>
              <a:buFont typeface="Wingdings"/>
              <a:buChar char=""/>
              <a:tabLst>
                <a:tab pos="482600" algn="l"/>
              </a:tabLst>
            </a:pPr>
            <a:r>
              <a:rPr sz="2000" spc="-5" dirty="0">
                <a:latin typeface="Verdana"/>
                <a:cs typeface="Verdana"/>
              </a:rPr>
              <a:t>The wrapping </a:t>
            </a:r>
            <a:r>
              <a:rPr sz="2000" dirty="0">
                <a:latin typeface="Verdana"/>
                <a:cs typeface="Verdana"/>
              </a:rPr>
              <a:t>up </a:t>
            </a:r>
            <a:r>
              <a:rPr sz="2000" spc="-10" dirty="0">
                <a:latin typeface="Verdana"/>
                <a:cs typeface="Verdana"/>
              </a:rPr>
              <a:t>of </a:t>
            </a:r>
            <a:r>
              <a:rPr sz="2000" spc="-5" dirty="0">
                <a:latin typeface="Verdana"/>
                <a:cs typeface="Verdana"/>
              </a:rPr>
              <a:t>data and functions </a:t>
            </a:r>
            <a:r>
              <a:rPr sz="2000" spc="-10" dirty="0">
                <a:latin typeface="Verdana"/>
                <a:cs typeface="Verdana"/>
              </a:rPr>
              <a:t>into </a:t>
            </a:r>
            <a:r>
              <a:rPr sz="2000" dirty="0">
                <a:latin typeface="Verdana"/>
                <a:cs typeface="Verdana"/>
              </a:rPr>
              <a:t>a </a:t>
            </a:r>
            <a:r>
              <a:rPr sz="2000" spc="-5" dirty="0">
                <a:latin typeface="Verdana"/>
                <a:cs typeface="Verdana"/>
              </a:rPr>
              <a:t>single unit  </a:t>
            </a:r>
            <a:r>
              <a:rPr sz="2000" spc="-10" dirty="0">
                <a:latin typeface="Verdana"/>
                <a:cs typeface="Verdana"/>
              </a:rPr>
              <a:t>(called </a:t>
            </a:r>
            <a:r>
              <a:rPr sz="2000" dirty="0">
                <a:latin typeface="Verdana"/>
                <a:cs typeface="Verdana"/>
              </a:rPr>
              <a:t>class) </a:t>
            </a:r>
            <a:r>
              <a:rPr sz="2000" spc="-5" dirty="0">
                <a:latin typeface="Verdana"/>
                <a:cs typeface="Verdana"/>
              </a:rPr>
              <a:t>is </a:t>
            </a:r>
            <a:r>
              <a:rPr sz="2000" dirty="0">
                <a:latin typeface="Verdana"/>
                <a:cs typeface="Verdana"/>
              </a:rPr>
              <a:t>known </a:t>
            </a:r>
            <a:r>
              <a:rPr sz="2000" spc="-5" dirty="0">
                <a:latin typeface="Verdana"/>
                <a:cs typeface="Verdana"/>
              </a:rPr>
              <a:t>as</a:t>
            </a:r>
            <a:r>
              <a:rPr sz="2000" spc="-30" dirty="0">
                <a:latin typeface="Verdana"/>
                <a:cs typeface="Verdana"/>
              </a:rPr>
              <a:t> </a:t>
            </a:r>
            <a:r>
              <a:rPr sz="1800" i="1" spc="-5" dirty="0">
                <a:solidFill>
                  <a:srgbClr val="CC0000"/>
                </a:solidFill>
                <a:latin typeface="Verdana"/>
                <a:cs typeface="Verdana"/>
              </a:rPr>
              <a:t>encapsulation</a:t>
            </a:r>
            <a:r>
              <a:rPr sz="1800" i="1" spc="-5" dirty="0">
                <a:latin typeface="Verdana"/>
                <a:cs typeface="Verdana"/>
              </a:rPr>
              <a:t>.</a:t>
            </a:r>
            <a:endParaRPr sz="1800">
              <a:latin typeface="Verdana"/>
              <a:cs typeface="Verdana"/>
            </a:endParaRPr>
          </a:p>
          <a:p>
            <a:pPr>
              <a:lnSpc>
                <a:spcPct val="100000"/>
              </a:lnSpc>
              <a:spcBef>
                <a:spcPts val="25"/>
              </a:spcBef>
              <a:buClr>
                <a:srgbClr val="CC0000"/>
              </a:buClr>
              <a:buFont typeface="Wingdings"/>
              <a:buChar char=""/>
            </a:pPr>
            <a:endParaRPr sz="2650">
              <a:latin typeface="Times New Roman"/>
              <a:cs typeface="Times New Roman"/>
            </a:endParaRPr>
          </a:p>
          <a:p>
            <a:pPr marL="481965" indent="-469900">
              <a:lnSpc>
                <a:spcPct val="100000"/>
              </a:lnSpc>
              <a:buClr>
                <a:srgbClr val="CC0000"/>
              </a:buClr>
              <a:buSzPct val="70000"/>
              <a:buFont typeface="Wingdings"/>
              <a:buChar char=""/>
              <a:tabLst>
                <a:tab pos="481965" algn="l"/>
                <a:tab pos="482600" algn="l"/>
              </a:tabLst>
            </a:pPr>
            <a:r>
              <a:rPr sz="2000" dirty="0">
                <a:latin typeface="Verdana"/>
                <a:cs typeface="Verdana"/>
              </a:rPr>
              <a:t>Data </a:t>
            </a:r>
            <a:r>
              <a:rPr sz="2000" spc="-5" dirty="0">
                <a:latin typeface="Verdana"/>
                <a:cs typeface="Verdana"/>
              </a:rPr>
              <a:t>encapsulation is the </a:t>
            </a:r>
            <a:r>
              <a:rPr sz="2000" dirty="0">
                <a:latin typeface="Verdana"/>
                <a:cs typeface="Verdana"/>
              </a:rPr>
              <a:t>most </a:t>
            </a:r>
            <a:r>
              <a:rPr sz="2000" spc="-5" dirty="0">
                <a:latin typeface="Verdana"/>
                <a:cs typeface="Verdana"/>
              </a:rPr>
              <a:t>striking feature of </a:t>
            </a:r>
            <a:r>
              <a:rPr sz="2000" dirty="0">
                <a:latin typeface="Verdana"/>
                <a:cs typeface="Verdana"/>
              </a:rPr>
              <a:t>a</a:t>
            </a:r>
            <a:r>
              <a:rPr sz="2000" spc="-70" dirty="0">
                <a:latin typeface="Verdana"/>
                <a:cs typeface="Verdana"/>
              </a:rPr>
              <a:t> </a:t>
            </a:r>
            <a:r>
              <a:rPr sz="2000" spc="-5" dirty="0">
                <a:latin typeface="Verdana"/>
                <a:cs typeface="Verdana"/>
              </a:rPr>
              <a:t>class.</a:t>
            </a:r>
            <a:endParaRPr sz="2000">
              <a:latin typeface="Verdana"/>
              <a:cs typeface="Verdana"/>
            </a:endParaRPr>
          </a:p>
          <a:p>
            <a:pPr>
              <a:lnSpc>
                <a:spcPct val="100000"/>
              </a:lnSpc>
              <a:spcBef>
                <a:spcPts val="25"/>
              </a:spcBef>
              <a:buClr>
                <a:srgbClr val="CC0000"/>
              </a:buClr>
              <a:buFont typeface="Wingdings"/>
              <a:buChar char=""/>
            </a:pPr>
            <a:endParaRPr sz="2900">
              <a:latin typeface="Times New Roman"/>
              <a:cs typeface="Times New Roman"/>
            </a:endParaRPr>
          </a:p>
          <a:p>
            <a:pPr marL="481965" indent="-469900">
              <a:lnSpc>
                <a:spcPct val="100000"/>
              </a:lnSpc>
              <a:buClr>
                <a:srgbClr val="CC0000"/>
              </a:buClr>
              <a:buSzPct val="70000"/>
              <a:buFont typeface="Wingdings"/>
              <a:buChar char=""/>
              <a:tabLst>
                <a:tab pos="481965" algn="l"/>
                <a:tab pos="482600" algn="l"/>
              </a:tabLst>
            </a:pPr>
            <a:r>
              <a:rPr sz="2000" spc="-5" dirty="0">
                <a:latin typeface="Verdana"/>
                <a:cs typeface="Verdana"/>
              </a:rPr>
              <a:t>The</a:t>
            </a:r>
            <a:r>
              <a:rPr sz="2000" spc="100" dirty="0">
                <a:latin typeface="Verdana"/>
                <a:cs typeface="Verdana"/>
              </a:rPr>
              <a:t> </a:t>
            </a:r>
            <a:r>
              <a:rPr sz="2000" spc="-10" dirty="0">
                <a:latin typeface="Verdana"/>
                <a:cs typeface="Verdana"/>
              </a:rPr>
              <a:t>data</a:t>
            </a:r>
            <a:r>
              <a:rPr sz="2000" spc="100" dirty="0">
                <a:latin typeface="Verdana"/>
                <a:cs typeface="Verdana"/>
              </a:rPr>
              <a:t> </a:t>
            </a:r>
            <a:r>
              <a:rPr sz="2000" spc="-5" dirty="0">
                <a:latin typeface="Verdana"/>
                <a:cs typeface="Verdana"/>
              </a:rPr>
              <a:t>is</a:t>
            </a:r>
            <a:r>
              <a:rPr sz="2000" spc="80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not</a:t>
            </a:r>
            <a:r>
              <a:rPr sz="2000" spc="95" dirty="0">
                <a:latin typeface="Verdana"/>
                <a:cs typeface="Verdana"/>
              </a:rPr>
              <a:t> </a:t>
            </a:r>
            <a:r>
              <a:rPr sz="2000" spc="-10" dirty="0">
                <a:latin typeface="Verdana"/>
                <a:cs typeface="Verdana"/>
              </a:rPr>
              <a:t>accessible</a:t>
            </a:r>
            <a:r>
              <a:rPr sz="2000" spc="95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to</a:t>
            </a:r>
            <a:r>
              <a:rPr sz="2000" spc="100" dirty="0">
                <a:latin typeface="Verdana"/>
                <a:cs typeface="Verdana"/>
              </a:rPr>
              <a:t> </a:t>
            </a:r>
            <a:r>
              <a:rPr sz="2000" spc="-5" dirty="0">
                <a:latin typeface="Verdana"/>
                <a:cs typeface="Verdana"/>
              </a:rPr>
              <a:t>the</a:t>
            </a:r>
            <a:r>
              <a:rPr sz="2000" spc="105" dirty="0">
                <a:latin typeface="Verdana"/>
                <a:cs typeface="Verdana"/>
              </a:rPr>
              <a:t> </a:t>
            </a:r>
            <a:r>
              <a:rPr sz="2000" spc="-5" dirty="0">
                <a:latin typeface="Verdana"/>
                <a:cs typeface="Verdana"/>
              </a:rPr>
              <a:t>outside</a:t>
            </a:r>
            <a:r>
              <a:rPr sz="2000" spc="95" dirty="0">
                <a:latin typeface="Verdana"/>
                <a:cs typeface="Verdana"/>
              </a:rPr>
              <a:t> </a:t>
            </a:r>
            <a:r>
              <a:rPr sz="2000" spc="-5" dirty="0">
                <a:latin typeface="Verdana"/>
                <a:cs typeface="Verdana"/>
              </a:rPr>
              <a:t>world</a:t>
            </a:r>
            <a:r>
              <a:rPr sz="2000" spc="105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and</a:t>
            </a:r>
            <a:r>
              <a:rPr sz="2000" spc="85" dirty="0">
                <a:latin typeface="Verdana"/>
                <a:cs typeface="Verdana"/>
              </a:rPr>
              <a:t> </a:t>
            </a:r>
            <a:r>
              <a:rPr sz="2000" spc="-5" dirty="0">
                <a:latin typeface="Verdana"/>
                <a:cs typeface="Verdana"/>
              </a:rPr>
              <a:t>only</a:t>
            </a:r>
            <a:r>
              <a:rPr sz="2000" spc="95" dirty="0">
                <a:latin typeface="Verdana"/>
                <a:cs typeface="Verdana"/>
              </a:rPr>
              <a:t> </a:t>
            </a:r>
            <a:r>
              <a:rPr sz="2000" spc="-5" dirty="0">
                <a:latin typeface="Verdana"/>
                <a:cs typeface="Verdana"/>
              </a:rPr>
              <a:t>those</a:t>
            </a:r>
            <a:endParaRPr sz="2000">
              <a:latin typeface="Verdana"/>
              <a:cs typeface="Verdana"/>
            </a:endParaRPr>
          </a:p>
          <a:p>
            <a:pPr marL="481965">
              <a:lnSpc>
                <a:spcPct val="100000"/>
              </a:lnSpc>
              <a:spcBef>
                <a:spcPts val="5"/>
              </a:spcBef>
            </a:pPr>
            <a:r>
              <a:rPr sz="2000" dirty="0">
                <a:latin typeface="Verdana"/>
                <a:cs typeface="Verdana"/>
              </a:rPr>
              <a:t>functions </a:t>
            </a:r>
            <a:r>
              <a:rPr sz="2000" spc="-5" dirty="0">
                <a:latin typeface="Verdana"/>
                <a:cs typeface="Verdana"/>
              </a:rPr>
              <a:t>which </a:t>
            </a:r>
            <a:r>
              <a:rPr sz="2000" dirty="0">
                <a:latin typeface="Verdana"/>
                <a:cs typeface="Verdana"/>
              </a:rPr>
              <a:t>are </a:t>
            </a:r>
            <a:r>
              <a:rPr sz="2000" spc="-5" dirty="0">
                <a:latin typeface="Verdana"/>
                <a:cs typeface="Verdana"/>
              </a:rPr>
              <a:t>wrapped in </a:t>
            </a:r>
            <a:r>
              <a:rPr sz="2000" dirty="0">
                <a:latin typeface="Verdana"/>
                <a:cs typeface="Verdana"/>
              </a:rPr>
              <a:t>the </a:t>
            </a:r>
            <a:r>
              <a:rPr sz="2000" spc="-5" dirty="0">
                <a:latin typeface="Verdana"/>
                <a:cs typeface="Verdana"/>
              </a:rPr>
              <a:t>class </a:t>
            </a:r>
            <a:r>
              <a:rPr sz="2000" dirty="0">
                <a:latin typeface="Verdana"/>
                <a:cs typeface="Verdana"/>
              </a:rPr>
              <a:t>can access</a:t>
            </a:r>
            <a:r>
              <a:rPr sz="2000" spc="-175" dirty="0">
                <a:latin typeface="Verdana"/>
                <a:cs typeface="Verdana"/>
              </a:rPr>
              <a:t> </a:t>
            </a:r>
            <a:r>
              <a:rPr sz="2000" spc="-5" dirty="0">
                <a:latin typeface="Verdana"/>
                <a:cs typeface="Verdana"/>
              </a:rPr>
              <a:t>it.</a:t>
            </a:r>
            <a:endParaRPr sz="2000">
              <a:latin typeface="Verdana"/>
              <a:cs typeface="Verdana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2900">
              <a:latin typeface="Times New Roman"/>
              <a:cs typeface="Times New Roman"/>
            </a:endParaRPr>
          </a:p>
          <a:p>
            <a:pPr marL="481965" marR="5715" indent="-469900" algn="just">
              <a:lnSpc>
                <a:spcPct val="100000"/>
              </a:lnSpc>
              <a:spcBef>
                <a:spcPts val="5"/>
              </a:spcBef>
              <a:buSzPct val="70000"/>
              <a:buFont typeface="Wingdings"/>
              <a:buChar char=""/>
              <a:tabLst>
                <a:tab pos="482600" algn="l"/>
              </a:tabLst>
            </a:pPr>
            <a:r>
              <a:rPr sz="2000" spc="-5" dirty="0">
                <a:solidFill>
                  <a:srgbClr val="CC0000"/>
                </a:solidFill>
                <a:latin typeface="Verdana"/>
                <a:cs typeface="Verdana"/>
              </a:rPr>
              <a:t>Abstraction </a:t>
            </a:r>
            <a:r>
              <a:rPr sz="2000" spc="-5" dirty="0">
                <a:latin typeface="Verdana"/>
                <a:cs typeface="Verdana"/>
              </a:rPr>
              <a:t>refers </a:t>
            </a:r>
            <a:r>
              <a:rPr sz="2000" dirty="0">
                <a:latin typeface="Verdana"/>
                <a:cs typeface="Verdana"/>
              </a:rPr>
              <a:t>to </a:t>
            </a:r>
            <a:r>
              <a:rPr sz="2000" spc="-10" dirty="0">
                <a:latin typeface="Verdana"/>
                <a:cs typeface="Verdana"/>
              </a:rPr>
              <a:t>the </a:t>
            </a:r>
            <a:r>
              <a:rPr sz="2000" spc="-5" dirty="0">
                <a:latin typeface="Verdana"/>
                <a:cs typeface="Verdana"/>
              </a:rPr>
              <a:t>act of representing essential features  without including the </a:t>
            </a:r>
            <a:r>
              <a:rPr sz="2000" spc="-10" dirty="0">
                <a:latin typeface="Verdana"/>
                <a:cs typeface="Verdana"/>
              </a:rPr>
              <a:t>background details </a:t>
            </a:r>
            <a:r>
              <a:rPr sz="2000" spc="-5" dirty="0">
                <a:latin typeface="Verdana"/>
                <a:cs typeface="Verdana"/>
              </a:rPr>
              <a:t>or explanations.  Since classes </a:t>
            </a:r>
            <a:r>
              <a:rPr sz="2000" dirty="0">
                <a:latin typeface="Verdana"/>
                <a:cs typeface="Verdana"/>
              </a:rPr>
              <a:t>use </a:t>
            </a:r>
            <a:r>
              <a:rPr sz="2000" spc="-5" dirty="0">
                <a:latin typeface="Verdana"/>
                <a:cs typeface="Verdana"/>
              </a:rPr>
              <a:t>the concept </a:t>
            </a:r>
            <a:r>
              <a:rPr sz="2000" spc="-10" dirty="0">
                <a:latin typeface="Verdana"/>
                <a:cs typeface="Verdana"/>
              </a:rPr>
              <a:t>of </a:t>
            </a:r>
            <a:r>
              <a:rPr sz="2000" spc="-5" dirty="0">
                <a:latin typeface="Verdana"/>
                <a:cs typeface="Verdana"/>
              </a:rPr>
              <a:t>data abstraction, </a:t>
            </a:r>
            <a:r>
              <a:rPr sz="2000" spc="-10" dirty="0">
                <a:latin typeface="Verdana"/>
                <a:cs typeface="Verdana"/>
              </a:rPr>
              <a:t>they </a:t>
            </a:r>
            <a:r>
              <a:rPr sz="2000" spc="-5" dirty="0">
                <a:latin typeface="Verdana"/>
                <a:cs typeface="Verdana"/>
              </a:rPr>
              <a:t>are  </a:t>
            </a:r>
            <a:r>
              <a:rPr sz="2000" dirty="0">
                <a:latin typeface="Verdana"/>
                <a:cs typeface="Verdana"/>
              </a:rPr>
              <a:t>known as Abstract </a:t>
            </a:r>
            <a:r>
              <a:rPr sz="2000" spc="-5" dirty="0">
                <a:latin typeface="Verdana"/>
                <a:cs typeface="Verdana"/>
              </a:rPr>
              <a:t>data types</a:t>
            </a:r>
            <a:r>
              <a:rPr sz="2000" spc="-90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(ADT).</a:t>
            </a:r>
            <a:endParaRPr sz="200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609600" y="1566862"/>
            <a:ext cx="4655820" cy="109855"/>
          </a:xfrm>
          <a:custGeom>
            <a:avLst/>
            <a:gdLst/>
            <a:ahLst/>
            <a:cxnLst/>
            <a:rect l="l" t="t" r="r" b="b"/>
            <a:pathLst>
              <a:path w="4655820" h="109855">
                <a:moveTo>
                  <a:pt x="0" y="109537"/>
                </a:moveTo>
                <a:lnTo>
                  <a:pt x="4655566" y="109537"/>
                </a:lnTo>
                <a:lnTo>
                  <a:pt x="4655566" y="0"/>
                </a:lnTo>
                <a:lnTo>
                  <a:pt x="0" y="0"/>
                </a:lnTo>
                <a:lnTo>
                  <a:pt x="0" y="109537"/>
                </a:lnTo>
                <a:close/>
              </a:path>
            </a:pathLst>
          </a:custGeom>
          <a:solidFill>
            <a:srgbClr val="CC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609600" y="1566925"/>
            <a:ext cx="7958455" cy="0"/>
          </a:xfrm>
          <a:custGeom>
            <a:avLst/>
            <a:gdLst/>
            <a:ahLst/>
            <a:cxnLst/>
            <a:rect l="l" t="t" r="r" b="b"/>
            <a:pathLst>
              <a:path w="7958455">
                <a:moveTo>
                  <a:pt x="0" y="0"/>
                </a:moveTo>
                <a:lnTo>
                  <a:pt x="7958201" y="0"/>
                </a:lnTo>
              </a:path>
            </a:pathLst>
          </a:custGeom>
          <a:ln w="9525">
            <a:solidFill>
              <a:srgbClr val="CC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609600" y="6172200"/>
            <a:ext cx="7924800" cy="0"/>
          </a:xfrm>
          <a:custGeom>
            <a:avLst/>
            <a:gdLst/>
            <a:ahLst/>
            <a:cxnLst/>
            <a:rect l="l" t="t" r="r" b="b"/>
            <a:pathLst>
              <a:path w="7924800">
                <a:moveTo>
                  <a:pt x="0" y="0"/>
                </a:moveTo>
                <a:lnTo>
                  <a:pt x="7924800" y="0"/>
                </a:lnTo>
              </a:path>
            </a:pathLst>
          </a:custGeom>
          <a:ln w="3175">
            <a:solidFill>
              <a:srgbClr val="CC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653592" y="702612"/>
            <a:ext cx="4611828" cy="782907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/>
              <a:t>Inheritance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645668" y="2163902"/>
            <a:ext cx="7845425" cy="331851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481965" indent="-469900">
              <a:lnSpc>
                <a:spcPct val="100000"/>
              </a:lnSpc>
              <a:spcBef>
                <a:spcPts val="105"/>
              </a:spcBef>
              <a:buClr>
                <a:srgbClr val="CC0000"/>
              </a:buClr>
              <a:buSzPct val="70000"/>
              <a:buFont typeface="Wingdings"/>
              <a:buChar char=""/>
              <a:tabLst>
                <a:tab pos="481965" algn="l"/>
                <a:tab pos="482600" algn="l"/>
                <a:tab pos="2077720" algn="l"/>
                <a:tab pos="2423795" algn="l"/>
                <a:tab pos="2720975" algn="l"/>
                <a:tab pos="3830320" algn="l"/>
                <a:tab pos="4283075" algn="l"/>
                <a:tab pos="5159375" algn="l"/>
                <a:tab pos="6217285" algn="l"/>
                <a:tab pos="6604634" algn="l"/>
                <a:tab pos="7212330" algn="l"/>
              </a:tabLst>
            </a:pPr>
            <a:r>
              <a:rPr sz="2000" dirty="0">
                <a:latin typeface="Verdana"/>
                <a:cs typeface="Verdana"/>
              </a:rPr>
              <a:t>I</a:t>
            </a:r>
            <a:r>
              <a:rPr sz="2000" spc="-15" dirty="0">
                <a:latin typeface="Verdana"/>
                <a:cs typeface="Verdana"/>
              </a:rPr>
              <a:t>n</a:t>
            </a:r>
            <a:r>
              <a:rPr sz="2000" dirty="0">
                <a:latin typeface="Verdana"/>
                <a:cs typeface="Verdana"/>
              </a:rPr>
              <a:t>he</a:t>
            </a:r>
            <a:r>
              <a:rPr sz="2000" spc="-10" dirty="0">
                <a:latin typeface="Verdana"/>
                <a:cs typeface="Verdana"/>
              </a:rPr>
              <a:t>r</a:t>
            </a:r>
            <a:r>
              <a:rPr sz="2000" spc="-15" dirty="0">
                <a:latin typeface="Verdana"/>
                <a:cs typeface="Verdana"/>
              </a:rPr>
              <a:t>i</a:t>
            </a:r>
            <a:r>
              <a:rPr sz="2000" spc="-5" dirty="0">
                <a:latin typeface="Verdana"/>
                <a:cs typeface="Verdana"/>
              </a:rPr>
              <a:t>ta</a:t>
            </a:r>
            <a:r>
              <a:rPr sz="2000" spc="-15" dirty="0">
                <a:latin typeface="Verdana"/>
                <a:cs typeface="Verdana"/>
              </a:rPr>
              <a:t>n</a:t>
            </a:r>
            <a:r>
              <a:rPr sz="2000" dirty="0">
                <a:latin typeface="Verdana"/>
                <a:cs typeface="Verdana"/>
              </a:rPr>
              <a:t>ce	</a:t>
            </a:r>
            <a:r>
              <a:rPr sz="2000" spc="-15" dirty="0">
                <a:latin typeface="Verdana"/>
                <a:cs typeface="Verdana"/>
              </a:rPr>
              <a:t>i</a:t>
            </a:r>
            <a:r>
              <a:rPr sz="2000" dirty="0">
                <a:latin typeface="Verdana"/>
                <a:cs typeface="Verdana"/>
              </a:rPr>
              <a:t>s	a	</a:t>
            </a:r>
            <a:r>
              <a:rPr sz="2000" spc="-5" dirty="0">
                <a:latin typeface="Verdana"/>
                <a:cs typeface="Verdana"/>
              </a:rPr>
              <a:t>p</a:t>
            </a:r>
            <a:r>
              <a:rPr sz="2000" spc="-10" dirty="0">
                <a:latin typeface="Verdana"/>
                <a:cs typeface="Verdana"/>
              </a:rPr>
              <a:t>r</a:t>
            </a:r>
            <a:r>
              <a:rPr sz="2000" spc="-20" dirty="0">
                <a:latin typeface="Verdana"/>
                <a:cs typeface="Verdana"/>
              </a:rPr>
              <a:t>o</a:t>
            </a:r>
            <a:r>
              <a:rPr sz="2000" dirty="0">
                <a:latin typeface="Verdana"/>
                <a:cs typeface="Verdana"/>
              </a:rPr>
              <a:t>c</a:t>
            </a:r>
            <a:r>
              <a:rPr sz="2000" spc="-25" dirty="0">
                <a:latin typeface="Verdana"/>
                <a:cs typeface="Verdana"/>
              </a:rPr>
              <a:t>e</a:t>
            </a:r>
            <a:r>
              <a:rPr sz="2000" dirty="0">
                <a:latin typeface="Verdana"/>
                <a:cs typeface="Verdana"/>
              </a:rPr>
              <a:t>ss	</a:t>
            </a:r>
            <a:r>
              <a:rPr sz="2000" spc="-5" dirty="0">
                <a:latin typeface="Verdana"/>
                <a:cs typeface="Verdana"/>
              </a:rPr>
              <a:t>b</a:t>
            </a:r>
            <a:r>
              <a:rPr sz="2000" dirty="0">
                <a:latin typeface="Verdana"/>
                <a:cs typeface="Verdana"/>
              </a:rPr>
              <a:t>y	</a:t>
            </a:r>
            <a:r>
              <a:rPr sz="2000" spc="-5" dirty="0">
                <a:latin typeface="Verdana"/>
                <a:cs typeface="Verdana"/>
              </a:rPr>
              <a:t>whi</a:t>
            </a:r>
            <a:r>
              <a:rPr sz="2000" spc="-20" dirty="0">
                <a:latin typeface="Verdana"/>
                <a:cs typeface="Verdana"/>
              </a:rPr>
              <a:t>c</a:t>
            </a:r>
            <a:r>
              <a:rPr sz="2000" dirty="0">
                <a:latin typeface="Verdana"/>
                <a:cs typeface="Verdana"/>
              </a:rPr>
              <a:t>h	o</a:t>
            </a:r>
            <a:r>
              <a:rPr sz="2000" spc="-10" dirty="0">
                <a:latin typeface="Verdana"/>
                <a:cs typeface="Verdana"/>
              </a:rPr>
              <a:t>bje</a:t>
            </a:r>
            <a:r>
              <a:rPr sz="2000" spc="-15" dirty="0">
                <a:latin typeface="Verdana"/>
                <a:cs typeface="Verdana"/>
              </a:rPr>
              <a:t>c</a:t>
            </a:r>
            <a:r>
              <a:rPr sz="2000" spc="-5" dirty="0">
                <a:latin typeface="Verdana"/>
                <a:cs typeface="Verdana"/>
              </a:rPr>
              <a:t>t</a:t>
            </a:r>
            <a:r>
              <a:rPr sz="2000" dirty="0">
                <a:latin typeface="Verdana"/>
                <a:cs typeface="Verdana"/>
              </a:rPr>
              <a:t>s	</a:t>
            </a:r>
            <a:r>
              <a:rPr sz="2000" spc="-20" dirty="0">
                <a:latin typeface="Verdana"/>
                <a:cs typeface="Verdana"/>
              </a:rPr>
              <a:t>o</a:t>
            </a:r>
            <a:r>
              <a:rPr sz="2000" dirty="0">
                <a:latin typeface="Verdana"/>
                <a:cs typeface="Verdana"/>
              </a:rPr>
              <a:t>f	</a:t>
            </a:r>
            <a:r>
              <a:rPr sz="2000" spc="-20" dirty="0">
                <a:latin typeface="Verdana"/>
                <a:cs typeface="Verdana"/>
              </a:rPr>
              <a:t>o</a:t>
            </a:r>
            <a:r>
              <a:rPr sz="2000" dirty="0">
                <a:latin typeface="Verdana"/>
                <a:cs typeface="Verdana"/>
              </a:rPr>
              <a:t>ne	c</a:t>
            </a:r>
            <a:r>
              <a:rPr sz="2000" spc="-15" dirty="0">
                <a:latin typeface="Verdana"/>
                <a:cs typeface="Verdana"/>
              </a:rPr>
              <a:t>l</a:t>
            </a:r>
            <a:r>
              <a:rPr sz="2000" dirty="0">
                <a:latin typeface="Verdana"/>
                <a:cs typeface="Verdana"/>
              </a:rPr>
              <a:t>a</a:t>
            </a:r>
            <a:r>
              <a:rPr sz="2000" spc="-10" dirty="0">
                <a:latin typeface="Verdana"/>
                <a:cs typeface="Verdana"/>
              </a:rPr>
              <a:t>s</a:t>
            </a:r>
            <a:r>
              <a:rPr sz="2000" dirty="0">
                <a:latin typeface="Verdana"/>
                <a:cs typeface="Verdana"/>
              </a:rPr>
              <a:t>s</a:t>
            </a:r>
            <a:endParaRPr sz="2000">
              <a:latin typeface="Verdana"/>
              <a:cs typeface="Verdana"/>
            </a:endParaRPr>
          </a:p>
          <a:p>
            <a:pPr marL="481965">
              <a:lnSpc>
                <a:spcPct val="100000"/>
              </a:lnSpc>
            </a:pPr>
            <a:r>
              <a:rPr sz="2000" dirty="0">
                <a:latin typeface="Verdana"/>
                <a:cs typeface="Verdana"/>
              </a:rPr>
              <a:t>acquire </a:t>
            </a:r>
            <a:r>
              <a:rPr sz="2000" spc="-5" dirty="0">
                <a:latin typeface="Verdana"/>
                <a:cs typeface="Verdana"/>
              </a:rPr>
              <a:t>the properties of objects of </a:t>
            </a:r>
            <a:r>
              <a:rPr sz="2000" dirty="0">
                <a:latin typeface="Verdana"/>
                <a:cs typeface="Verdana"/>
              </a:rPr>
              <a:t>another</a:t>
            </a:r>
            <a:r>
              <a:rPr sz="2000" spc="-100" dirty="0">
                <a:latin typeface="Verdana"/>
                <a:cs typeface="Verdana"/>
              </a:rPr>
              <a:t> </a:t>
            </a:r>
            <a:r>
              <a:rPr sz="2000" spc="-5" dirty="0">
                <a:latin typeface="Verdana"/>
                <a:cs typeface="Verdana"/>
              </a:rPr>
              <a:t>class.</a:t>
            </a:r>
            <a:endParaRPr sz="2000">
              <a:latin typeface="Verdana"/>
              <a:cs typeface="Verdana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2900">
              <a:latin typeface="Times New Roman"/>
              <a:cs typeface="Times New Roman"/>
            </a:endParaRPr>
          </a:p>
          <a:p>
            <a:pPr marL="481965" marR="5080" indent="-469900" algn="just">
              <a:lnSpc>
                <a:spcPct val="100000"/>
              </a:lnSpc>
              <a:buClr>
                <a:srgbClr val="CC0000"/>
              </a:buClr>
              <a:buSzPct val="70000"/>
              <a:buFont typeface="Wingdings"/>
              <a:buChar char=""/>
              <a:tabLst>
                <a:tab pos="482600" algn="l"/>
              </a:tabLst>
            </a:pPr>
            <a:r>
              <a:rPr sz="2000" spc="-5" dirty="0">
                <a:latin typeface="Verdana"/>
                <a:cs typeface="Verdana"/>
              </a:rPr>
              <a:t>In </a:t>
            </a:r>
            <a:r>
              <a:rPr sz="2000" spc="-10" dirty="0">
                <a:latin typeface="Verdana"/>
                <a:cs typeface="Verdana"/>
              </a:rPr>
              <a:t>OOP, the </a:t>
            </a:r>
            <a:r>
              <a:rPr sz="2000" spc="-5" dirty="0">
                <a:latin typeface="Verdana"/>
                <a:cs typeface="Verdana"/>
              </a:rPr>
              <a:t>concept </a:t>
            </a:r>
            <a:r>
              <a:rPr sz="2000" spc="-10" dirty="0">
                <a:latin typeface="Verdana"/>
                <a:cs typeface="Verdana"/>
              </a:rPr>
              <a:t>of inheritance </a:t>
            </a:r>
            <a:r>
              <a:rPr sz="2000" spc="-5" dirty="0">
                <a:latin typeface="Verdana"/>
                <a:cs typeface="Verdana"/>
              </a:rPr>
              <a:t>provides the </a:t>
            </a:r>
            <a:r>
              <a:rPr sz="2000" spc="-10" dirty="0">
                <a:latin typeface="Verdana"/>
                <a:cs typeface="Verdana"/>
              </a:rPr>
              <a:t>idea </a:t>
            </a:r>
            <a:r>
              <a:rPr sz="2000" spc="-20" dirty="0">
                <a:latin typeface="Verdana"/>
                <a:cs typeface="Verdana"/>
              </a:rPr>
              <a:t>of  </a:t>
            </a:r>
            <a:r>
              <a:rPr sz="2000" spc="-5" dirty="0">
                <a:latin typeface="Verdana"/>
                <a:cs typeface="Verdana"/>
              </a:rPr>
              <a:t>reusability. This means </a:t>
            </a:r>
            <a:r>
              <a:rPr sz="2000" dirty="0">
                <a:latin typeface="Verdana"/>
                <a:cs typeface="Verdana"/>
              </a:rPr>
              <a:t>we </a:t>
            </a:r>
            <a:r>
              <a:rPr sz="2000" spc="-5" dirty="0">
                <a:latin typeface="Verdana"/>
                <a:cs typeface="Verdana"/>
              </a:rPr>
              <a:t>can add additional feature </a:t>
            </a:r>
            <a:r>
              <a:rPr sz="2000" dirty="0">
                <a:latin typeface="Verdana"/>
                <a:cs typeface="Verdana"/>
              </a:rPr>
              <a:t>to  an </a:t>
            </a:r>
            <a:r>
              <a:rPr sz="2000" spc="-5" dirty="0">
                <a:latin typeface="Verdana"/>
                <a:cs typeface="Verdana"/>
              </a:rPr>
              <a:t>existing class without modifying</a:t>
            </a:r>
            <a:r>
              <a:rPr sz="2000" spc="-40" dirty="0">
                <a:latin typeface="Verdana"/>
                <a:cs typeface="Verdana"/>
              </a:rPr>
              <a:t> </a:t>
            </a:r>
            <a:r>
              <a:rPr sz="2000" spc="-5" dirty="0">
                <a:latin typeface="Verdana"/>
                <a:cs typeface="Verdana"/>
              </a:rPr>
              <a:t>it.</a:t>
            </a:r>
            <a:endParaRPr sz="2000">
              <a:latin typeface="Verdana"/>
              <a:cs typeface="Verdana"/>
            </a:endParaRPr>
          </a:p>
          <a:p>
            <a:pPr>
              <a:lnSpc>
                <a:spcPct val="100000"/>
              </a:lnSpc>
              <a:spcBef>
                <a:spcPts val="25"/>
              </a:spcBef>
              <a:buClr>
                <a:srgbClr val="CC0000"/>
              </a:buClr>
              <a:buFont typeface="Wingdings"/>
              <a:buChar char=""/>
            </a:pPr>
            <a:endParaRPr sz="2900">
              <a:latin typeface="Times New Roman"/>
              <a:cs typeface="Times New Roman"/>
            </a:endParaRPr>
          </a:p>
          <a:p>
            <a:pPr marL="481965" marR="6985" indent="-469900" algn="just">
              <a:lnSpc>
                <a:spcPct val="100000"/>
              </a:lnSpc>
              <a:buClr>
                <a:srgbClr val="CC0000"/>
              </a:buClr>
              <a:buSzPct val="70000"/>
              <a:buFont typeface="Wingdings"/>
              <a:buChar char=""/>
              <a:tabLst>
                <a:tab pos="482600" algn="l"/>
              </a:tabLst>
            </a:pPr>
            <a:r>
              <a:rPr sz="2000" spc="-5" dirty="0">
                <a:latin typeface="Verdana"/>
                <a:cs typeface="Verdana"/>
              </a:rPr>
              <a:t>This is </a:t>
            </a:r>
            <a:r>
              <a:rPr sz="2000" spc="-10" dirty="0">
                <a:latin typeface="Verdana"/>
                <a:cs typeface="Verdana"/>
              </a:rPr>
              <a:t>possible </a:t>
            </a:r>
            <a:r>
              <a:rPr sz="2000" spc="-5" dirty="0">
                <a:latin typeface="Verdana"/>
                <a:cs typeface="Verdana"/>
              </a:rPr>
              <a:t>by deriving </a:t>
            </a:r>
            <a:r>
              <a:rPr sz="2000" dirty="0">
                <a:latin typeface="Verdana"/>
                <a:cs typeface="Verdana"/>
              </a:rPr>
              <a:t>a </a:t>
            </a:r>
            <a:r>
              <a:rPr sz="2000" spc="-5" dirty="0">
                <a:latin typeface="Verdana"/>
                <a:cs typeface="Verdana"/>
              </a:rPr>
              <a:t>new </a:t>
            </a:r>
            <a:r>
              <a:rPr sz="2000" dirty="0">
                <a:latin typeface="Verdana"/>
                <a:cs typeface="Verdana"/>
              </a:rPr>
              <a:t>class </a:t>
            </a:r>
            <a:r>
              <a:rPr sz="2000" spc="-5" dirty="0">
                <a:latin typeface="Verdana"/>
                <a:cs typeface="Verdana"/>
              </a:rPr>
              <a:t>from existing  one. The new </a:t>
            </a:r>
            <a:r>
              <a:rPr sz="2000" dirty="0">
                <a:latin typeface="Verdana"/>
                <a:cs typeface="Verdana"/>
              </a:rPr>
              <a:t>class </a:t>
            </a:r>
            <a:r>
              <a:rPr sz="2000" spc="-10" dirty="0">
                <a:latin typeface="Verdana"/>
                <a:cs typeface="Verdana"/>
              </a:rPr>
              <a:t>will </a:t>
            </a:r>
            <a:r>
              <a:rPr sz="2000" dirty="0">
                <a:latin typeface="Verdana"/>
                <a:cs typeface="Verdana"/>
              </a:rPr>
              <a:t>have </a:t>
            </a:r>
            <a:r>
              <a:rPr sz="2000" spc="-5" dirty="0">
                <a:latin typeface="Verdana"/>
                <a:cs typeface="Verdana"/>
              </a:rPr>
              <a:t>the combined features </a:t>
            </a:r>
            <a:r>
              <a:rPr sz="2000" spc="-20" dirty="0">
                <a:latin typeface="Verdana"/>
                <a:cs typeface="Verdana"/>
              </a:rPr>
              <a:t>of  </a:t>
            </a:r>
            <a:r>
              <a:rPr sz="2000" spc="-5" dirty="0">
                <a:latin typeface="Verdana"/>
                <a:cs typeface="Verdana"/>
              </a:rPr>
              <a:t>both the</a:t>
            </a:r>
            <a:r>
              <a:rPr sz="2000" spc="-40" dirty="0">
                <a:latin typeface="Verdana"/>
                <a:cs typeface="Verdana"/>
              </a:rPr>
              <a:t> </a:t>
            </a:r>
            <a:r>
              <a:rPr sz="2000" spc="-5" dirty="0">
                <a:latin typeface="Verdana"/>
                <a:cs typeface="Verdana"/>
              </a:rPr>
              <a:t>classes.</a:t>
            </a:r>
            <a:endParaRPr sz="200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609600" y="6172200"/>
            <a:ext cx="7924800" cy="0"/>
          </a:xfrm>
          <a:custGeom>
            <a:avLst/>
            <a:gdLst/>
            <a:ahLst/>
            <a:cxnLst/>
            <a:rect l="l" t="t" r="r" b="b"/>
            <a:pathLst>
              <a:path w="7924800">
                <a:moveTo>
                  <a:pt x="0" y="0"/>
                </a:moveTo>
                <a:lnTo>
                  <a:pt x="7924800" y="0"/>
                </a:lnTo>
              </a:path>
            </a:pathLst>
          </a:custGeom>
          <a:ln w="3175">
            <a:solidFill>
              <a:srgbClr val="CC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3505200" y="152400"/>
            <a:ext cx="1600200" cy="1371600"/>
          </a:xfrm>
          <a:prstGeom prst="rect">
            <a:avLst/>
          </a:prstGeom>
          <a:ln w="9525">
            <a:solidFill>
              <a:srgbClr val="000000"/>
            </a:solidFill>
          </a:ln>
        </p:spPr>
        <p:txBody>
          <a:bodyPr vert="horz" wrap="square" lIns="0" tIns="22669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785"/>
              </a:spcBef>
            </a:pPr>
            <a:r>
              <a:rPr sz="1800" dirty="0">
                <a:latin typeface="Verdana"/>
                <a:cs typeface="Verdana"/>
              </a:rPr>
              <a:t>Bird</a:t>
            </a:r>
            <a:endParaRPr sz="1800">
              <a:latin typeface="Verdana"/>
              <a:cs typeface="Verdana"/>
            </a:endParaRPr>
          </a:p>
          <a:p>
            <a:pPr marL="319405" marR="310515" algn="ctr">
              <a:lnSpc>
                <a:spcPct val="100000"/>
              </a:lnSpc>
              <a:spcBef>
                <a:spcPts val="10"/>
              </a:spcBef>
            </a:pPr>
            <a:r>
              <a:rPr sz="1400" spc="-15" dirty="0">
                <a:latin typeface="Verdana"/>
                <a:cs typeface="Verdana"/>
              </a:rPr>
              <a:t>A</a:t>
            </a:r>
            <a:r>
              <a:rPr sz="1400" spc="-5" dirty="0">
                <a:latin typeface="Verdana"/>
                <a:cs typeface="Verdana"/>
              </a:rPr>
              <a:t>tt</a:t>
            </a:r>
            <a:r>
              <a:rPr sz="1400" dirty="0">
                <a:latin typeface="Verdana"/>
                <a:cs typeface="Verdana"/>
              </a:rPr>
              <a:t>r</a:t>
            </a:r>
            <a:r>
              <a:rPr sz="1400" spc="5" dirty="0">
                <a:latin typeface="Verdana"/>
                <a:cs typeface="Verdana"/>
              </a:rPr>
              <a:t>i</a:t>
            </a:r>
            <a:r>
              <a:rPr sz="1400" spc="-5" dirty="0">
                <a:latin typeface="Verdana"/>
                <a:cs typeface="Verdana"/>
              </a:rPr>
              <a:t>but</a:t>
            </a:r>
            <a:r>
              <a:rPr sz="1400" dirty="0">
                <a:latin typeface="Verdana"/>
                <a:cs typeface="Verdana"/>
              </a:rPr>
              <a:t>es:  </a:t>
            </a:r>
            <a:r>
              <a:rPr sz="1400" spc="-5" dirty="0">
                <a:latin typeface="Verdana"/>
                <a:cs typeface="Verdana"/>
              </a:rPr>
              <a:t>Feathers  Lay</a:t>
            </a:r>
            <a:r>
              <a:rPr sz="1400" spc="-50" dirty="0">
                <a:latin typeface="Verdana"/>
                <a:cs typeface="Verdana"/>
              </a:rPr>
              <a:t> </a:t>
            </a:r>
            <a:r>
              <a:rPr sz="1400" spc="-5" dirty="0">
                <a:latin typeface="Verdana"/>
                <a:cs typeface="Verdana"/>
              </a:rPr>
              <a:t>eggs</a:t>
            </a:r>
            <a:endParaRPr sz="1400">
              <a:latin typeface="Verdana"/>
              <a:cs typeface="Verdana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371600" y="2590800"/>
            <a:ext cx="1828800" cy="1524000"/>
          </a:xfrm>
          <a:prstGeom prst="rect">
            <a:avLst/>
          </a:prstGeom>
          <a:ln w="9525">
            <a:solidFill>
              <a:srgbClr val="000000"/>
            </a:solidFill>
          </a:ln>
        </p:spPr>
        <p:txBody>
          <a:bodyPr vert="horz" wrap="square" lIns="0" tIns="196850" rIns="0" bIns="0" rtlCol="0">
            <a:spAutoFit/>
          </a:bodyPr>
          <a:lstStyle/>
          <a:p>
            <a:pPr marL="309880">
              <a:lnSpc>
                <a:spcPct val="100000"/>
              </a:lnSpc>
              <a:spcBef>
                <a:spcPts val="1550"/>
              </a:spcBef>
            </a:pPr>
            <a:r>
              <a:rPr sz="1800" dirty="0">
                <a:latin typeface="Verdana"/>
                <a:cs typeface="Verdana"/>
              </a:rPr>
              <a:t>Flying</a:t>
            </a:r>
            <a:r>
              <a:rPr sz="1800" spc="-15" dirty="0">
                <a:latin typeface="Verdana"/>
                <a:cs typeface="Verdana"/>
              </a:rPr>
              <a:t> </a:t>
            </a:r>
            <a:r>
              <a:rPr sz="1800" spc="-5" dirty="0">
                <a:latin typeface="Verdana"/>
                <a:cs typeface="Verdana"/>
              </a:rPr>
              <a:t>bird</a:t>
            </a:r>
            <a:endParaRPr sz="1800">
              <a:latin typeface="Verdana"/>
              <a:cs typeface="Verdana"/>
            </a:endParaRPr>
          </a:p>
          <a:p>
            <a:pPr marL="473075">
              <a:lnSpc>
                <a:spcPct val="100000"/>
              </a:lnSpc>
              <a:spcBef>
                <a:spcPts val="1685"/>
              </a:spcBef>
            </a:pPr>
            <a:r>
              <a:rPr sz="1400" spc="-5" dirty="0">
                <a:latin typeface="Verdana"/>
                <a:cs typeface="Verdana"/>
              </a:rPr>
              <a:t>Attributes</a:t>
            </a:r>
            <a:endParaRPr sz="1400">
              <a:latin typeface="Verdana"/>
              <a:cs typeface="Verdana"/>
            </a:endParaRPr>
          </a:p>
          <a:p>
            <a:pPr marL="469900">
              <a:lnSpc>
                <a:spcPct val="100000"/>
              </a:lnSpc>
            </a:pPr>
            <a:r>
              <a:rPr sz="1400" spc="-5" dirty="0">
                <a:latin typeface="Verdana"/>
                <a:cs typeface="Verdana"/>
              </a:rPr>
              <a:t>-----------</a:t>
            </a:r>
            <a:endParaRPr sz="1400">
              <a:latin typeface="Verdana"/>
              <a:cs typeface="Verdana"/>
            </a:endParaRPr>
          </a:p>
          <a:p>
            <a:pPr marL="469900">
              <a:lnSpc>
                <a:spcPct val="100000"/>
              </a:lnSpc>
            </a:pPr>
            <a:r>
              <a:rPr sz="1400" spc="-5" dirty="0">
                <a:latin typeface="Verdana"/>
                <a:cs typeface="Verdana"/>
              </a:rPr>
              <a:t>-----------</a:t>
            </a:r>
            <a:endParaRPr sz="1400">
              <a:latin typeface="Verdana"/>
              <a:cs typeface="Verdana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638800" y="2514600"/>
            <a:ext cx="1828800" cy="1524000"/>
          </a:xfrm>
          <a:prstGeom prst="rect">
            <a:avLst/>
          </a:prstGeom>
          <a:ln w="9525">
            <a:solidFill>
              <a:srgbClr val="000000"/>
            </a:solidFill>
          </a:ln>
        </p:spPr>
        <p:txBody>
          <a:bodyPr vert="horz" wrap="square" lIns="0" tIns="166370" rIns="0" bIns="0" rtlCol="0">
            <a:spAutoFit/>
          </a:bodyPr>
          <a:lstStyle/>
          <a:p>
            <a:pPr marL="109220">
              <a:lnSpc>
                <a:spcPct val="100000"/>
              </a:lnSpc>
              <a:spcBef>
                <a:spcPts val="1310"/>
              </a:spcBef>
            </a:pPr>
            <a:r>
              <a:rPr sz="1800" spc="-5" dirty="0">
                <a:latin typeface="Verdana"/>
                <a:cs typeface="Verdana"/>
              </a:rPr>
              <a:t>Nonflying</a:t>
            </a:r>
            <a:r>
              <a:rPr sz="1800" spc="-20" dirty="0">
                <a:latin typeface="Verdana"/>
                <a:cs typeface="Verdana"/>
              </a:rPr>
              <a:t> </a:t>
            </a:r>
            <a:r>
              <a:rPr sz="1800" spc="-5" dirty="0">
                <a:latin typeface="Verdana"/>
                <a:cs typeface="Verdana"/>
              </a:rPr>
              <a:t>bird</a:t>
            </a:r>
            <a:endParaRPr sz="1800">
              <a:latin typeface="Verdana"/>
              <a:cs typeface="Verdana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850">
              <a:latin typeface="Times New Roman"/>
              <a:cs typeface="Times New Roman"/>
            </a:endParaRPr>
          </a:p>
          <a:p>
            <a:pPr marL="473709">
              <a:lnSpc>
                <a:spcPct val="100000"/>
              </a:lnSpc>
              <a:spcBef>
                <a:spcPts val="5"/>
              </a:spcBef>
            </a:pPr>
            <a:r>
              <a:rPr sz="1400" spc="-5" dirty="0">
                <a:latin typeface="Verdana"/>
                <a:cs typeface="Verdana"/>
              </a:rPr>
              <a:t>Attributes</a:t>
            </a:r>
            <a:endParaRPr sz="1400">
              <a:latin typeface="Verdana"/>
              <a:cs typeface="Verdana"/>
            </a:endParaRPr>
          </a:p>
          <a:p>
            <a:pPr marL="509905">
              <a:lnSpc>
                <a:spcPct val="100000"/>
              </a:lnSpc>
            </a:pPr>
            <a:r>
              <a:rPr sz="1400" spc="-5" dirty="0">
                <a:latin typeface="Verdana"/>
                <a:cs typeface="Verdana"/>
              </a:rPr>
              <a:t>----------</a:t>
            </a:r>
            <a:endParaRPr sz="1400">
              <a:latin typeface="Verdana"/>
              <a:cs typeface="Verdana"/>
            </a:endParaRPr>
          </a:p>
          <a:p>
            <a:pPr marL="429259">
              <a:lnSpc>
                <a:spcPct val="100000"/>
              </a:lnSpc>
            </a:pPr>
            <a:r>
              <a:rPr sz="1400" spc="-5" dirty="0">
                <a:latin typeface="Verdana"/>
                <a:cs typeface="Verdana"/>
              </a:rPr>
              <a:t>------------</a:t>
            </a:r>
            <a:endParaRPr sz="1400">
              <a:latin typeface="Verdana"/>
              <a:cs typeface="Verdana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6858000" y="4724400"/>
            <a:ext cx="1600200" cy="1219200"/>
          </a:xfrm>
          <a:prstGeom prst="rect">
            <a:avLst/>
          </a:prstGeom>
          <a:ln w="9525">
            <a:solidFill>
              <a:srgbClr val="000000"/>
            </a:solidFill>
          </a:ln>
        </p:spPr>
        <p:txBody>
          <a:bodyPr vert="horz" wrap="square" lIns="0" tIns="15176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195"/>
              </a:spcBef>
            </a:pPr>
            <a:r>
              <a:rPr sz="1800" spc="-5" dirty="0">
                <a:latin typeface="Verdana"/>
                <a:cs typeface="Verdana"/>
              </a:rPr>
              <a:t>Kiwi</a:t>
            </a:r>
            <a:endParaRPr sz="1800">
              <a:latin typeface="Verdana"/>
              <a:cs typeface="Verdana"/>
            </a:endParaRPr>
          </a:p>
          <a:p>
            <a:pPr marL="359410">
              <a:lnSpc>
                <a:spcPct val="100000"/>
              </a:lnSpc>
            </a:pPr>
            <a:r>
              <a:rPr sz="1400" spc="-5" dirty="0">
                <a:latin typeface="Verdana"/>
                <a:cs typeface="Verdana"/>
              </a:rPr>
              <a:t>Attributes</a:t>
            </a:r>
            <a:endParaRPr sz="1400">
              <a:latin typeface="Verdana"/>
              <a:cs typeface="Verdana"/>
            </a:endParaRPr>
          </a:p>
          <a:p>
            <a:pPr marL="437515">
              <a:lnSpc>
                <a:spcPct val="100000"/>
              </a:lnSpc>
              <a:spcBef>
                <a:spcPts val="5"/>
              </a:spcBef>
            </a:pPr>
            <a:r>
              <a:rPr sz="1400" spc="-5" dirty="0">
                <a:latin typeface="Verdana"/>
                <a:cs typeface="Verdana"/>
              </a:rPr>
              <a:t>---------</a:t>
            </a:r>
            <a:endParaRPr sz="1400">
              <a:latin typeface="Verdana"/>
              <a:cs typeface="Verdana"/>
            </a:endParaRPr>
          </a:p>
          <a:p>
            <a:pPr marL="437515">
              <a:lnSpc>
                <a:spcPct val="100000"/>
              </a:lnSpc>
            </a:pPr>
            <a:r>
              <a:rPr sz="1400" spc="-5" dirty="0">
                <a:latin typeface="Verdana"/>
                <a:cs typeface="Verdana"/>
              </a:rPr>
              <a:t>---------</a:t>
            </a:r>
            <a:endParaRPr sz="1400">
              <a:latin typeface="Verdana"/>
              <a:cs typeface="Verdana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4953000" y="4724400"/>
            <a:ext cx="1524000" cy="1219200"/>
          </a:xfrm>
          <a:prstGeom prst="rect">
            <a:avLst/>
          </a:prstGeom>
          <a:ln w="9525">
            <a:solidFill>
              <a:srgbClr val="000000"/>
            </a:solidFill>
          </a:ln>
        </p:spPr>
        <p:txBody>
          <a:bodyPr vert="horz" wrap="square" lIns="0" tIns="75565" rIns="0" bIns="0" rtlCol="0">
            <a:spAutoFit/>
          </a:bodyPr>
          <a:lstStyle/>
          <a:p>
            <a:pPr marL="309245">
              <a:lnSpc>
                <a:spcPct val="100000"/>
              </a:lnSpc>
              <a:spcBef>
                <a:spcPts val="595"/>
              </a:spcBef>
            </a:pPr>
            <a:r>
              <a:rPr sz="1800" spc="-10" dirty="0">
                <a:latin typeface="Verdana"/>
                <a:cs typeface="Verdana"/>
              </a:rPr>
              <a:t>Penguin</a:t>
            </a:r>
            <a:endParaRPr sz="1800">
              <a:latin typeface="Verdana"/>
              <a:cs typeface="Verdana"/>
            </a:endParaRPr>
          </a:p>
          <a:p>
            <a:pPr marL="321310">
              <a:lnSpc>
                <a:spcPct val="100000"/>
              </a:lnSpc>
            </a:pPr>
            <a:r>
              <a:rPr sz="1400" spc="-5" dirty="0">
                <a:latin typeface="Verdana"/>
                <a:cs typeface="Verdana"/>
              </a:rPr>
              <a:t>Attributes</a:t>
            </a:r>
            <a:endParaRPr sz="1400">
              <a:latin typeface="Verdana"/>
              <a:cs typeface="Verdana"/>
            </a:endParaRPr>
          </a:p>
          <a:p>
            <a:pPr marL="398780">
              <a:lnSpc>
                <a:spcPct val="100000"/>
              </a:lnSpc>
            </a:pPr>
            <a:r>
              <a:rPr sz="1400" spc="-5" dirty="0">
                <a:latin typeface="Verdana"/>
                <a:cs typeface="Verdana"/>
              </a:rPr>
              <a:t>---------</a:t>
            </a:r>
            <a:endParaRPr sz="1400">
              <a:latin typeface="Verdana"/>
              <a:cs typeface="Verdana"/>
            </a:endParaRPr>
          </a:p>
          <a:p>
            <a:pPr marL="398780">
              <a:lnSpc>
                <a:spcPct val="100000"/>
              </a:lnSpc>
              <a:spcBef>
                <a:spcPts val="5"/>
              </a:spcBef>
            </a:pPr>
            <a:r>
              <a:rPr sz="1400" spc="-5" dirty="0">
                <a:latin typeface="Verdana"/>
                <a:cs typeface="Verdana"/>
              </a:rPr>
              <a:t>---------</a:t>
            </a:r>
            <a:endParaRPr sz="1400">
              <a:latin typeface="Verdana"/>
              <a:cs typeface="Verdana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2514600" y="4800600"/>
            <a:ext cx="1447800" cy="1143000"/>
          </a:xfrm>
          <a:prstGeom prst="rect">
            <a:avLst/>
          </a:prstGeom>
          <a:ln w="9525">
            <a:solidFill>
              <a:srgbClr val="000000"/>
            </a:solidFill>
          </a:ln>
        </p:spPr>
        <p:txBody>
          <a:bodyPr vert="horz" wrap="square" lIns="0" tIns="113665" rIns="0" bIns="0" rtlCol="0">
            <a:spAutoFit/>
          </a:bodyPr>
          <a:lstStyle/>
          <a:p>
            <a:pPr marL="257175">
              <a:lnSpc>
                <a:spcPct val="100000"/>
              </a:lnSpc>
              <a:spcBef>
                <a:spcPts val="895"/>
              </a:spcBef>
            </a:pPr>
            <a:r>
              <a:rPr sz="1800" spc="-5" dirty="0">
                <a:latin typeface="Verdana"/>
                <a:cs typeface="Verdana"/>
              </a:rPr>
              <a:t>Swallow</a:t>
            </a:r>
            <a:endParaRPr sz="1800">
              <a:latin typeface="Verdana"/>
              <a:cs typeface="Verdana"/>
            </a:endParaRPr>
          </a:p>
          <a:p>
            <a:pPr marL="283210">
              <a:lnSpc>
                <a:spcPct val="100000"/>
              </a:lnSpc>
            </a:pPr>
            <a:r>
              <a:rPr sz="1400" spc="-5" dirty="0">
                <a:latin typeface="Verdana"/>
                <a:cs typeface="Verdana"/>
              </a:rPr>
              <a:t>Attributes</a:t>
            </a:r>
            <a:endParaRPr sz="1400">
              <a:latin typeface="Verdana"/>
              <a:cs typeface="Verdana"/>
            </a:endParaRPr>
          </a:p>
          <a:p>
            <a:pPr marL="238760">
              <a:lnSpc>
                <a:spcPct val="100000"/>
              </a:lnSpc>
              <a:spcBef>
                <a:spcPts val="5"/>
              </a:spcBef>
            </a:pPr>
            <a:r>
              <a:rPr sz="1400" spc="-5" dirty="0">
                <a:latin typeface="Verdana"/>
                <a:cs typeface="Verdana"/>
              </a:rPr>
              <a:t>------------</a:t>
            </a:r>
            <a:endParaRPr sz="1400">
              <a:latin typeface="Verdana"/>
              <a:cs typeface="Verdana"/>
            </a:endParaRPr>
          </a:p>
          <a:p>
            <a:pPr marL="198755">
              <a:lnSpc>
                <a:spcPct val="100000"/>
              </a:lnSpc>
            </a:pPr>
            <a:r>
              <a:rPr sz="1400" spc="-5" dirty="0">
                <a:latin typeface="Verdana"/>
                <a:cs typeface="Verdana"/>
              </a:rPr>
              <a:t>-------------</a:t>
            </a:r>
            <a:endParaRPr sz="1400">
              <a:latin typeface="Verdana"/>
              <a:cs typeface="Verdana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533400" y="4724400"/>
            <a:ext cx="1524000" cy="1295400"/>
          </a:xfrm>
          <a:prstGeom prst="rect">
            <a:avLst/>
          </a:prstGeom>
          <a:ln w="9525">
            <a:solidFill>
              <a:srgbClr val="000000"/>
            </a:solidFill>
          </a:ln>
        </p:spPr>
        <p:txBody>
          <a:bodyPr vert="horz" wrap="square" lIns="0" tIns="189865" rIns="0" bIns="0" rtlCol="0">
            <a:spAutoFit/>
          </a:bodyPr>
          <a:lstStyle/>
          <a:p>
            <a:pPr marL="441325">
              <a:lnSpc>
                <a:spcPct val="100000"/>
              </a:lnSpc>
              <a:spcBef>
                <a:spcPts val="1495"/>
              </a:spcBef>
            </a:pPr>
            <a:r>
              <a:rPr sz="1800" spc="-15" dirty="0">
                <a:latin typeface="Verdana"/>
                <a:cs typeface="Verdana"/>
              </a:rPr>
              <a:t>Robin</a:t>
            </a:r>
            <a:endParaRPr sz="1800">
              <a:latin typeface="Verdana"/>
              <a:cs typeface="Verdana"/>
            </a:endParaRPr>
          </a:p>
          <a:p>
            <a:pPr marL="320675">
              <a:lnSpc>
                <a:spcPct val="100000"/>
              </a:lnSpc>
            </a:pPr>
            <a:r>
              <a:rPr sz="1400" spc="-5" dirty="0">
                <a:latin typeface="Verdana"/>
                <a:cs typeface="Verdana"/>
              </a:rPr>
              <a:t>Attributes</a:t>
            </a:r>
            <a:endParaRPr sz="1400">
              <a:latin typeface="Verdana"/>
              <a:cs typeface="Verdana"/>
            </a:endParaRPr>
          </a:p>
          <a:p>
            <a:pPr marL="398145">
              <a:lnSpc>
                <a:spcPct val="100000"/>
              </a:lnSpc>
              <a:spcBef>
                <a:spcPts val="5"/>
              </a:spcBef>
            </a:pPr>
            <a:r>
              <a:rPr sz="1400" spc="-5" dirty="0">
                <a:latin typeface="Verdana"/>
                <a:cs typeface="Verdana"/>
              </a:rPr>
              <a:t>---------</a:t>
            </a:r>
            <a:endParaRPr sz="1400">
              <a:latin typeface="Verdana"/>
              <a:cs typeface="Verdana"/>
            </a:endParaRPr>
          </a:p>
          <a:p>
            <a:pPr marL="398145">
              <a:lnSpc>
                <a:spcPct val="100000"/>
              </a:lnSpc>
            </a:pPr>
            <a:r>
              <a:rPr sz="1400" spc="-5" dirty="0">
                <a:latin typeface="Verdana"/>
                <a:cs typeface="Verdana"/>
              </a:rPr>
              <a:t>---------</a:t>
            </a:r>
            <a:endParaRPr sz="1400">
              <a:latin typeface="Verdana"/>
              <a:cs typeface="Verdana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2438400" y="1519555"/>
            <a:ext cx="1071245" cy="1071245"/>
          </a:xfrm>
          <a:custGeom>
            <a:avLst/>
            <a:gdLst/>
            <a:ahLst/>
            <a:cxnLst/>
            <a:rect l="l" t="t" r="r" b="b"/>
            <a:pathLst>
              <a:path w="1071245" h="1071245">
                <a:moveTo>
                  <a:pt x="26924" y="990473"/>
                </a:moveTo>
                <a:lnTo>
                  <a:pt x="0" y="1071245"/>
                </a:lnTo>
                <a:lnTo>
                  <a:pt x="80772" y="1044321"/>
                </a:lnTo>
                <a:lnTo>
                  <a:pt x="67310" y="1030859"/>
                </a:lnTo>
                <a:lnTo>
                  <a:pt x="49402" y="1030859"/>
                </a:lnTo>
                <a:lnTo>
                  <a:pt x="40386" y="1021842"/>
                </a:lnTo>
                <a:lnTo>
                  <a:pt x="49340" y="1012889"/>
                </a:lnTo>
                <a:lnTo>
                  <a:pt x="26924" y="990473"/>
                </a:lnTo>
                <a:close/>
              </a:path>
              <a:path w="1071245" h="1071245">
                <a:moveTo>
                  <a:pt x="49340" y="1012889"/>
                </a:moveTo>
                <a:lnTo>
                  <a:pt x="40386" y="1021842"/>
                </a:lnTo>
                <a:lnTo>
                  <a:pt x="49402" y="1030859"/>
                </a:lnTo>
                <a:lnTo>
                  <a:pt x="58355" y="1021904"/>
                </a:lnTo>
                <a:lnTo>
                  <a:pt x="49340" y="1012889"/>
                </a:lnTo>
                <a:close/>
              </a:path>
              <a:path w="1071245" h="1071245">
                <a:moveTo>
                  <a:pt x="58355" y="1021904"/>
                </a:moveTo>
                <a:lnTo>
                  <a:pt x="49402" y="1030859"/>
                </a:lnTo>
                <a:lnTo>
                  <a:pt x="67310" y="1030859"/>
                </a:lnTo>
                <a:lnTo>
                  <a:pt x="58355" y="1021904"/>
                </a:lnTo>
                <a:close/>
              </a:path>
              <a:path w="1071245" h="1071245">
                <a:moveTo>
                  <a:pt x="1062354" y="0"/>
                </a:moveTo>
                <a:lnTo>
                  <a:pt x="49340" y="1012889"/>
                </a:lnTo>
                <a:lnTo>
                  <a:pt x="58355" y="1021904"/>
                </a:lnTo>
                <a:lnTo>
                  <a:pt x="1071245" y="8890"/>
                </a:lnTo>
                <a:lnTo>
                  <a:pt x="1062354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5101844" y="1518792"/>
            <a:ext cx="1451610" cy="996315"/>
          </a:xfrm>
          <a:custGeom>
            <a:avLst/>
            <a:gdLst/>
            <a:ahLst/>
            <a:cxnLst/>
            <a:rect l="l" t="t" r="r" b="b"/>
            <a:pathLst>
              <a:path w="1451609" h="996314">
                <a:moveTo>
                  <a:pt x="1384861" y="958024"/>
                </a:moveTo>
                <a:lnTo>
                  <a:pt x="1366901" y="984250"/>
                </a:lnTo>
                <a:lnTo>
                  <a:pt x="1451355" y="995807"/>
                </a:lnTo>
                <a:lnTo>
                  <a:pt x="1434328" y="965200"/>
                </a:lnTo>
                <a:lnTo>
                  <a:pt x="1395348" y="965200"/>
                </a:lnTo>
                <a:lnTo>
                  <a:pt x="1384861" y="958024"/>
                </a:lnTo>
                <a:close/>
              </a:path>
              <a:path w="1451609" h="996314">
                <a:moveTo>
                  <a:pt x="1392086" y="947474"/>
                </a:moveTo>
                <a:lnTo>
                  <a:pt x="1384861" y="958024"/>
                </a:lnTo>
                <a:lnTo>
                  <a:pt x="1395348" y="965200"/>
                </a:lnTo>
                <a:lnTo>
                  <a:pt x="1402587" y="954659"/>
                </a:lnTo>
                <a:lnTo>
                  <a:pt x="1392086" y="947474"/>
                </a:lnTo>
                <a:close/>
              </a:path>
              <a:path w="1451609" h="996314">
                <a:moveTo>
                  <a:pt x="1409953" y="921385"/>
                </a:moveTo>
                <a:lnTo>
                  <a:pt x="1392086" y="947474"/>
                </a:lnTo>
                <a:lnTo>
                  <a:pt x="1402587" y="954659"/>
                </a:lnTo>
                <a:lnTo>
                  <a:pt x="1395348" y="965200"/>
                </a:lnTo>
                <a:lnTo>
                  <a:pt x="1434328" y="965200"/>
                </a:lnTo>
                <a:lnTo>
                  <a:pt x="1409953" y="921385"/>
                </a:lnTo>
                <a:close/>
              </a:path>
              <a:path w="1451609" h="996314">
                <a:moveTo>
                  <a:pt x="7111" y="0"/>
                </a:moveTo>
                <a:lnTo>
                  <a:pt x="0" y="10414"/>
                </a:lnTo>
                <a:lnTo>
                  <a:pt x="1384861" y="958024"/>
                </a:lnTo>
                <a:lnTo>
                  <a:pt x="1392086" y="947474"/>
                </a:lnTo>
                <a:lnTo>
                  <a:pt x="7111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1295400" y="4110101"/>
            <a:ext cx="690245" cy="614680"/>
          </a:xfrm>
          <a:custGeom>
            <a:avLst/>
            <a:gdLst/>
            <a:ahLst/>
            <a:cxnLst/>
            <a:rect l="l" t="t" r="r" b="b"/>
            <a:pathLst>
              <a:path w="690244" h="614679">
                <a:moveTo>
                  <a:pt x="31622" y="535178"/>
                </a:moveTo>
                <a:lnTo>
                  <a:pt x="0" y="614299"/>
                </a:lnTo>
                <a:lnTo>
                  <a:pt x="82296" y="592201"/>
                </a:lnTo>
                <a:lnTo>
                  <a:pt x="68640" y="576834"/>
                </a:lnTo>
                <a:lnTo>
                  <a:pt x="51688" y="576834"/>
                </a:lnTo>
                <a:lnTo>
                  <a:pt x="43180" y="567309"/>
                </a:lnTo>
                <a:lnTo>
                  <a:pt x="52676" y="558870"/>
                </a:lnTo>
                <a:lnTo>
                  <a:pt x="31622" y="535178"/>
                </a:lnTo>
                <a:close/>
              </a:path>
              <a:path w="690244" h="614679">
                <a:moveTo>
                  <a:pt x="52676" y="558870"/>
                </a:moveTo>
                <a:lnTo>
                  <a:pt x="43180" y="567309"/>
                </a:lnTo>
                <a:lnTo>
                  <a:pt x="51688" y="576834"/>
                </a:lnTo>
                <a:lnTo>
                  <a:pt x="61159" y="568415"/>
                </a:lnTo>
                <a:lnTo>
                  <a:pt x="52676" y="558870"/>
                </a:lnTo>
                <a:close/>
              </a:path>
              <a:path w="690244" h="614679">
                <a:moveTo>
                  <a:pt x="61159" y="568415"/>
                </a:moveTo>
                <a:lnTo>
                  <a:pt x="51688" y="576834"/>
                </a:lnTo>
                <a:lnTo>
                  <a:pt x="68640" y="576834"/>
                </a:lnTo>
                <a:lnTo>
                  <a:pt x="61159" y="568415"/>
                </a:lnTo>
                <a:close/>
              </a:path>
              <a:path w="690244" h="614679">
                <a:moveTo>
                  <a:pt x="681608" y="0"/>
                </a:moveTo>
                <a:lnTo>
                  <a:pt x="52676" y="558870"/>
                </a:lnTo>
                <a:lnTo>
                  <a:pt x="61159" y="568415"/>
                </a:lnTo>
                <a:lnTo>
                  <a:pt x="689991" y="9398"/>
                </a:lnTo>
                <a:lnTo>
                  <a:pt x="68160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2510154" y="4110354"/>
            <a:ext cx="690245" cy="690245"/>
          </a:xfrm>
          <a:custGeom>
            <a:avLst/>
            <a:gdLst/>
            <a:ahLst/>
            <a:cxnLst/>
            <a:rect l="l" t="t" r="r" b="b"/>
            <a:pathLst>
              <a:path w="690244" h="690245">
                <a:moveTo>
                  <a:pt x="631889" y="640904"/>
                </a:moveTo>
                <a:lnTo>
                  <a:pt x="609472" y="663321"/>
                </a:lnTo>
                <a:lnTo>
                  <a:pt x="690244" y="690245"/>
                </a:lnTo>
                <a:lnTo>
                  <a:pt x="676782" y="649859"/>
                </a:lnTo>
                <a:lnTo>
                  <a:pt x="640842" y="649859"/>
                </a:lnTo>
                <a:lnTo>
                  <a:pt x="631889" y="640904"/>
                </a:lnTo>
                <a:close/>
              </a:path>
              <a:path w="690244" h="690245">
                <a:moveTo>
                  <a:pt x="640904" y="631889"/>
                </a:moveTo>
                <a:lnTo>
                  <a:pt x="631889" y="640904"/>
                </a:lnTo>
                <a:lnTo>
                  <a:pt x="640842" y="649859"/>
                </a:lnTo>
                <a:lnTo>
                  <a:pt x="649858" y="640842"/>
                </a:lnTo>
                <a:lnTo>
                  <a:pt x="640904" y="631889"/>
                </a:lnTo>
                <a:close/>
              </a:path>
              <a:path w="690244" h="690245">
                <a:moveTo>
                  <a:pt x="663320" y="609473"/>
                </a:moveTo>
                <a:lnTo>
                  <a:pt x="640904" y="631889"/>
                </a:lnTo>
                <a:lnTo>
                  <a:pt x="649858" y="640842"/>
                </a:lnTo>
                <a:lnTo>
                  <a:pt x="640842" y="649859"/>
                </a:lnTo>
                <a:lnTo>
                  <a:pt x="676782" y="649859"/>
                </a:lnTo>
                <a:lnTo>
                  <a:pt x="663320" y="609473"/>
                </a:lnTo>
                <a:close/>
              </a:path>
              <a:path w="690244" h="690245">
                <a:moveTo>
                  <a:pt x="8889" y="0"/>
                </a:moveTo>
                <a:lnTo>
                  <a:pt x="0" y="8890"/>
                </a:lnTo>
                <a:lnTo>
                  <a:pt x="631889" y="640904"/>
                </a:lnTo>
                <a:lnTo>
                  <a:pt x="640904" y="631889"/>
                </a:lnTo>
                <a:lnTo>
                  <a:pt x="8889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5791200" y="4034154"/>
            <a:ext cx="690245" cy="690245"/>
          </a:xfrm>
          <a:custGeom>
            <a:avLst/>
            <a:gdLst/>
            <a:ahLst/>
            <a:cxnLst/>
            <a:rect l="l" t="t" r="r" b="b"/>
            <a:pathLst>
              <a:path w="690245" h="690245">
                <a:moveTo>
                  <a:pt x="26924" y="609473"/>
                </a:moveTo>
                <a:lnTo>
                  <a:pt x="0" y="690245"/>
                </a:lnTo>
                <a:lnTo>
                  <a:pt x="80772" y="663321"/>
                </a:lnTo>
                <a:lnTo>
                  <a:pt x="67310" y="649859"/>
                </a:lnTo>
                <a:lnTo>
                  <a:pt x="49402" y="649859"/>
                </a:lnTo>
                <a:lnTo>
                  <a:pt x="40386" y="640842"/>
                </a:lnTo>
                <a:lnTo>
                  <a:pt x="49340" y="631889"/>
                </a:lnTo>
                <a:lnTo>
                  <a:pt x="26924" y="609473"/>
                </a:lnTo>
                <a:close/>
              </a:path>
              <a:path w="690245" h="690245">
                <a:moveTo>
                  <a:pt x="49340" y="631889"/>
                </a:moveTo>
                <a:lnTo>
                  <a:pt x="40386" y="640842"/>
                </a:lnTo>
                <a:lnTo>
                  <a:pt x="49402" y="649859"/>
                </a:lnTo>
                <a:lnTo>
                  <a:pt x="58355" y="640904"/>
                </a:lnTo>
                <a:lnTo>
                  <a:pt x="49340" y="631889"/>
                </a:lnTo>
                <a:close/>
              </a:path>
              <a:path w="690245" h="690245">
                <a:moveTo>
                  <a:pt x="58355" y="640904"/>
                </a:moveTo>
                <a:lnTo>
                  <a:pt x="49402" y="649859"/>
                </a:lnTo>
                <a:lnTo>
                  <a:pt x="67310" y="649859"/>
                </a:lnTo>
                <a:lnTo>
                  <a:pt x="58355" y="640904"/>
                </a:lnTo>
                <a:close/>
              </a:path>
              <a:path w="690245" h="690245">
                <a:moveTo>
                  <a:pt x="681354" y="0"/>
                </a:moveTo>
                <a:lnTo>
                  <a:pt x="49340" y="631889"/>
                </a:lnTo>
                <a:lnTo>
                  <a:pt x="58355" y="640904"/>
                </a:lnTo>
                <a:lnTo>
                  <a:pt x="690245" y="8890"/>
                </a:lnTo>
                <a:lnTo>
                  <a:pt x="681354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7005701" y="4034409"/>
            <a:ext cx="614680" cy="690245"/>
          </a:xfrm>
          <a:custGeom>
            <a:avLst/>
            <a:gdLst/>
            <a:ahLst/>
            <a:cxnLst/>
            <a:rect l="l" t="t" r="r" b="b"/>
            <a:pathLst>
              <a:path w="614679" h="690245">
                <a:moveTo>
                  <a:pt x="558870" y="637314"/>
                </a:moveTo>
                <a:lnTo>
                  <a:pt x="535177" y="658368"/>
                </a:lnTo>
                <a:lnTo>
                  <a:pt x="614299" y="689991"/>
                </a:lnTo>
                <a:lnTo>
                  <a:pt x="602704" y="646811"/>
                </a:lnTo>
                <a:lnTo>
                  <a:pt x="567308" y="646811"/>
                </a:lnTo>
                <a:lnTo>
                  <a:pt x="558870" y="637314"/>
                </a:lnTo>
                <a:close/>
              </a:path>
              <a:path w="614679" h="690245">
                <a:moveTo>
                  <a:pt x="568415" y="628831"/>
                </a:moveTo>
                <a:lnTo>
                  <a:pt x="558870" y="637314"/>
                </a:lnTo>
                <a:lnTo>
                  <a:pt x="567308" y="646811"/>
                </a:lnTo>
                <a:lnTo>
                  <a:pt x="576833" y="638302"/>
                </a:lnTo>
                <a:lnTo>
                  <a:pt x="568415" y="628831"/>
                </a:lnTo>
                <a:close/>
              </a:path>
              <a:path w="614679" h="690245">
                <a:moveTo>
                  <a:pt x="592201" y="607695"/>
                </a:moveTo>
                <a:lnTo>
                  <a:pt x="568415" y="628831"/>
                </a:lnTo>
                <a:lnTo>
                  <a:pt x="576833" y="638302"/>
                </a:lnTo>
                <a:lnTo>
                  <a:pt x="567308" y="646811"/>
                </a:lnTo>
                <a:lnTo>
                  <a:pt x="602704" y="646811"/>
                </a:lnTo>
                <a:lnTo>
                  <a:pt x="592201" y="607695"/>
                </a:lnTo>
                <a:close/>
              </a:path>
              <a:path w="614679" h="690245">
                <a:moveTo>
                  <a:pt x="9398" y="0"/>
                </a:moveTo>
                <a:lnTo>
                  <a:pt x="0" y="8382"/>
                </a:lnTo>
                <a:lnTo>
                  <a:pt x="558870" y="637314"/>
                </a:lnTo>
                <a:lnTo>
                  <a:pt x="568415" y="628831"/>
                </a:lnTo>
                <a:lnTo>
                  <a:pt x="939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5943600" y="457200"/>
            <a:ext cx="3124200" cy="1565275"/>
          </a:xfrm>
          <a:custGeom>
            <a:avLst/>
            <a:gdLst/>
            <a:ahLst/>
            <a:cxnLst/>
            <a:rect l="l" t="t" r="r" b="b"/>
            <a:pathLst>
              <a:path w="3124200" h="1565275">
                <a:moveTo>
                  <a:pt x="0" y="177800"/>
                </a:moveTo>
                <a:lnTo>
                  <a:pt x="6352" y="130542"/>
                </a:lnTo>
                <a:lnTo>
                  <a:pt x="24280" y="88072"/>
                </a:lnTo>
                <a:lnTo>
                  <a:pt x="52085" y="52085"/>
                </a:lnTo>
                <a:lnTo>
                  <a:pt x="88072" y="24280"/>
                </a:lnTo>
                <a:lnTo>
                  <a:pt x="130542" y="6352"/>
                </a:lnTo>
                <a:lnTo>
                  <a:pt x="177800" y="0"/>
                </a:lnTo>
                <a:lnTo>
                  <a:pt x="520700" y="0"/>
                </a:lnTo>
                <a:lnTo>
                  <a:pt x="1301750" y="0"/>
                </a:lnTo>
                <a:lnTo>
                  <a:pt x="2946400" y="0"/>
                </a:lnTo>
                <a:lnTo>
                  <a:pt x="2993657" y="6352"/>
                </a:lnTo>
                <a:lnTo>
                  <a:pt x="3036127" y="24280"/>
                </a:lnTo>
                <a:lnTo>
                  <a:pt x="3072114" y="52085"/>
                </a:lnTo>
                <a:lnTo>
                  <a:pt x="3099919" y="88072"/>
                </a:lnTo>
                <a:lnTo>
                  <a:pt x="3117847" y="130542"/>
                </a:lnTo>
                <a:lnTo>
                  <a:pt x="3124200" y="177800"/>
                </a:lnTo>
                <a:lnTo>
                  <a:pt x="3124200" y="622300"/>
                </a:lnTo>
                <a:lnTo>
                  <a:pt x="3124200" y="889000"/>
                </a:lnTo>
                <a:lnTo>
                  <a:pt x="3117847" y="936257"/>
                </a:lnTo>
                <a:lnTo>
                  <a:pt x="3099919" y="978727"/>
                </a:lnTo>
                <a:lnTo>
                  <a:pt x="3072114" y="1014714"/>
                </a:lnTo>
                <a:lnTo>
                  <a:pt x="3036127" y="1042519"/>
                </a:lnTo>
                <a:lnTo>
                  <a:pt x="2993657" y="1060447"/>
                </a:lnTo>
                <a:lnTo>
                  <a:pt x="2946400" y="1066800"/>
                </a:lnTo>
                <a:lnTo>
                  <a:pt x="1301750" y="1066800"/>
                </a:lnTo>
                <a:lnTo>
                  <a:pt x="101600" y="1565275"/>
                </a:lnTo>
                <a:lnTo>
                  <a:pt x="520700" y="1066800"/>
                </a:lnTo>
                <a:lnTo>
                  <a:pt x="177800" y="1066800"/>
                </a:lnTo>
                <a:lnTo>
                  <a:pt x="130542" y="1060447"/>
                </a:lnTo>
                <a:lnTo>
                  <a:pt x="88072" y="1042519"/>
                </a:lnTo>
                <a:lnTo>
                  <a:pt x="52085" y="1014714"/>
                </a:lnTo>
                <a:lnTo>
                  <a:pt x="24280" y="978727"/>
                </a:lnTo>
                <a:lnTo>
                  <a:pt x="6352" y="936257"/>
                </a:lnTo>
                <a:lnTo>
                  <a:pt x="0" y="889000"/>
                </a:lnTo>
                <a:lnTo>
                  <a:pt x="0" y="622300"/>
                </a:lnTo>
                <a:lnTo>
                  <a:pt x="0" y="177800"/>
                </a:lnTo>
                <a:close/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 txBox="1"/>
          <p:nvPr/>
        </p:nvSpPr>
        <p:spPr>
          <a:xfrm>
            <a:off x="6075426" y="540765"/>
            <a:ext cx="2865120" cy="6667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 algn="just">
              <a:lnSpc>
                <a:spcPct val="100000"/>
              </a:lnSpc>
              <a:spcBef>
                <a:spcPts val="105"/>
              </a:spcBef>
            </a:pPr>
            <a:r>
              <a:rPr sz="1400" dirty="0">
                <a:latin typeface="Verdana"/>
                <a:cs typeface="Verdana"/>
              </a:rPr>
              <a:t>Note </a:t>
            </a:r>
            <a:r>
              <a:rPr sz="1400" spc="-5" dirty="0">
                <a:latin typeface="Verdana"/>
                <a:cs typeface="Verdana"/>
              </a:rPr>
              <a:t>that each sub-class  defines only those features  that </a:t>
            </a:r>
            <a:r>
              <a:rPr sz="1400" dirty="0">
                <a:latin typeface="Verdana"/>
                <a:cs typeface="Verdana"/>
              </a:rPr>
              <a:t>are unique </a:t>
            </a:r>
            <a:r>
              <a:rPr sz="1400" spc="-5" dirty="0">
                <a:latin typeface="Verdana"/>
                <a:cs typeface="Verdana"/>
              </a:rPr>
              <a:t>to</a:t>
            </a:r>
            <a:r>
              <a:rPr sz="1400" spc="-65" dirty="0">
                <a:latin typeface="Verdana"/>
                <a:cs typeface="Verdana"/>
              </a:rPr>
              <a:t> </a:t>
            </a:r>
            <a:r>
              <a:rPr sz="1400" dirty="0">
                <a:latin typeface="Verdana"/>
                <a:cs typeface="Verdana"/>
              </a:rPr>
              <a:t>it.</a:t>
            </a:r>
            <a:endParaRPr sz="140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609600" y="1566862"/>
            <a:ext cx="4655820" cy="109855"/>
          </a:xfrm>
          <a:custGeom>
            <a:avLst/>
            <a:gdLst/>
            <a:ahLst/>
            <a:cxnLst/>
            <a:rect l="l" t="t" r="r" b="b"/>
            <a:pathLst>
              <a:path w="4655820" h="109855">
                <a:moveTo>
                  <a:pt x="0" y="109537"/>
                </a:moveTo>
                <a:lnTo>
                  <a:pt x="4655566" y="109537"/>
                </a:lnTo>
                <a:lnTo>
                  <a:pt x="4655566" y="0"/>
                </a:lnTo>
                <a:lnTo>
                  <a:pt x="0" y="0"/>
                </a:lnTo>
                <a:lnTo>
                  <a:pt x="0" y="109537"/>
                </a:lnTo>
                <a:close/>
              </a:path>
            </a:pathLst>
          </a:custGeom>
          <a:solidFill>
            <a:srgbClr val="CC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609600" y="1566925"/>
            <a:ext cx="7958455" cy="0"/>
          </a:xfrm>
          <a:custGeom>
            <a:avLst/>
            <a:gdLst/>
            <a:ahLst/>
            <a:cxnLst/>
            <a:rect l="l" t="t" r="r" b="b"/>
            <a:pathLst>
              <a:path w="7958455">
                <a:moveTo>
                  <a:pt x="0" y="0"/>
                </a:moveTo>
                <a:lnTo>
                  <a:pt x="7958201" y="0"/>
                </a:lnTo>
              </a:path>
            </a:pathLst>
          </a:custGeom>
          <a:ln w="9525">
            <a:solidFill>
              <a:srgbClr val="CC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609600" y="6172200"/>
            <a:ext cx="7924800" cy="0"/>
          </a:xfrm>
          <a:custGeom>
            <a:avLst/>
            <a:gdLst/>
            <a:ahLst/>
            <a:cxnLst/>
            <a:rect l="l" t="t" r="r" b="b"/>
            <a:pathLst>
              <a:path w="7924800">
                <a:moveTo>
                  <a:pt x="0" y="0"/>
                </a:moveTo>
                <a:lnTo>
                  <a:pt x="7924800" y="0"/>
                </a:lnTo>
              </a:path>
            </a:pathLst>
          </a:custGeom>
          <a:ln w="3175">
            <a:solidFill>
              <a:srgbClr val="CC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653592" y="702612"/>
            <a:ext cx="4611828" cy="782907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/>
              <a:t>Polymorphism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645668" y="1752345"/>
            <a:ext cx="7845425" cy="3989704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481965" indent="-469900">
              <a:lnSpc>
                <a:spcPct val="100000"/>
              </a:lnSpc>
              <a:spcBef>
                <a:spcPts val="105"/>
              </a:spcBef>
              <a:buClr>
                <a:srgbClr val="CC0000"/>
              </a:buClr>
              <a:buSzPct val="70000"/>
              <a:buFont typeface="Wingdings"/>
              <a:buChar char=""/>
              <a:tabLst>
                <a:tab pos="481965" algn="l"/>
                <a:tab pos="482600" algn="l"/>
              </a:tabLst>
            </a:pPr>
            <a:r>
              <a:rPr sz="2000" spc="-5" dirty="0">
                <a:latin typeface="Verdana"/>
                <a:cs typeface="Verdana"/>
              </a:rPr>
              <a:t>Polymorphism is </a:t>
            </a:r>
            <a:r>
              <a:rPr sz="2000" dirty="0">
                <a:latin typeface="Verdana"/>
                <a:cs typeface="Verdana"/>
              </a:rPr>
              <a:t>another </a:t>
            </a:r>
            <a:r>
              <a:rPr sz="2000" spc="-5" dirty="0">
                <a:latin typeface="Verdana"/>
                <a:cs typeface="Verdana"/>
              </a:rPr>
              <a:t>important OOP</a:t>
            </a:r>
            <a:r>
              <a:rPr sz="2000" spc="-45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concept.</a:t>
            </a:r>
            <a:endParaRPr sz="2000">
              <a:latin typeface="Verdana"/>
              <a:cs typeface="Verdana"/>
            </a:endParaRPr>
          </a:p>
          <a:p>
            <a:pPr>
              <a:lnSpc>
                <a:spcPct val="100000"/>
              </a:lnSpc>
              <a:spcBef>
                <a:spcPts val="45"/>
              </a:spcBef>
              <a:buClr>
                <a:srgbClr val="CC0000"/>
              </a:buClr>
              <a:buFont typeface="Wingdings"/>
              <a:buChar char=""/>
            </a:pPr>
            <a:endParaRPr sz="2700">
              <a:latin typeface="Times New Roman"/>
              <a:cs typeface="Times New Roman"/>
            </a:endParaRPr>
          </a:p>
          <a:p>
            <a:pPr marL="481965" marR="5080" indent="-469900" algn="just">
              <a:lnSpc>
                <a:spcPts val="2160"/>
              </a:lnSpc>
              <a:spcBef>
                <a:spcPts val="5"/>
              </a:spcBef>
              <a:buClr>
                <a:srgbClr val="CC0000"/>
              </a:buClr>
              <a:buSzPct val="70000"/>
              <a:buFont typeface="Wingdings"/>
              <a:buChar char=""/>
              <a:tabLst>
                <a:tab pos="482600" algn="l"/>
              </a:tabLst>
            </a:pPr>
            <a:r>
              <a:rPr sz="2000" spc="-5" dirty="0">
                <a:latin typeface="Verdana"/>
                <a:cs typeface="Verdana"/>
              </a:rPr>
              <a:t>Polymorphism means the ability </a:t>
            </a:r>
            <a:r>
              <a:rPr sz="2000" dirty="0">
                <a:latin typeface="Verdana"/>
                <a:cs typeface="Verdana"/>
              </a:rPr>
              <a:t>to </a:t>
            </a:r>
            <a:r>
              <a:rPr sz="2000" spc="-5" dirty="0">
                <a:latin typeface="Verdana"/>
                <a:cs typeface="Verdana"/>
              </a:rPr>
              <a:t>take </a:t>
            </a:r>
            <a:r>
              <a:rPr sz="2000" dirty="0">
                <a:latin typeface="Verdana"/>
                <a:cs typeface="Verdana"/>
              </a:rPr>
              <a:t>more </a:t>
            </a:r>
            <a:r>
              <a:rPr sz="2000" spc="-5" dirty="0">
                <a:latin typeface="Verdana"/>
                <a:cs typeface="Verdana"/>
              </a:rPr>
              <a:t>than </a:t>
            </a:r>
            <a:r>
              <a:rPr sz="2000" spc="-10" dirty="0">
                <a:latin typeface="Verdana"/>
                <a:cs typeface="Verdana"/>
              </a:rPr>
              <a:t>one  </a:t>
            </a:r>
            <a:r>
              <a:rPr sz="2000" spc="-5" dirty="0">
                <a:latin typeface="Verdana"/>
                <a:cs typeface="Verdana"/>
              </a:rPr>
              <a:t>form.</a:t>
            </a:r>
            <a:endParaRPr sz="2000">
              <a:latin typeface="Verdana"/>
              <a:cs typeface="Verdana"/>
            </a:endParaRPr>
          </a:p>
          <a:p>
            <a:pPr>
              <a:lnSpc>
                <a:spcPct val="100000"/>
              </a:lnSpc>
              <a:spcBef>
                <a:spcPts val="10"/>
              </a:spcBef>
              <a:buClr>
                <a:srgbClr val="CC0000"/>
              </a:buClr>
              <a:buFont typeface="Wingdings"/>
              <a:buChar char=""/>
            </a:pPr>
            <a:endParaRPr sz="2700">
              <a:latin typeface="Times New Roman"/>
              <a:cs typeface="Times New Roman"/>
            </a:endParaRPr>
          </a:p>
          <a:p>
            <a:pPr marL="481965" marR="5080" indent="-469900" algn="just">
              <a:lnSpc>
                <a:spcPts val="2160"/>
              </a:lnSpc>
              <a:spcBef>
                <a:spcPts val="5"/>
              </a:spcBef>
              <a:buClr>
                <a:srgbClr val="CC0000"/>
              </a:buClr>
              <a:buSzPct val="70000"/>
              <a:buFont typeface="Wingdings"/>
              <a:buChar char=""/>
              <a:tabLst>
                <a:tab pos="482600" algn="l"/>
              </a:tabLst>
            </a:pPr>
            <a:r>
              <a:rPr sz="2000" dirty="0">
                <a:latin typeface="Verdana"/>
                <a:cs typeface="Verdana"/>
              </a:rPr>
              <a:t>For </a:t>
            </a:r>
            <a:r>
              <a:rPr sz="2000" spc="-5" dirty="0">
                <a:latin typeface="Verdana"/>
                <a:cs typeface="Verdana"/>
              </a:rPr>
              <a:t>e.g. </a:t>
            </a:r>
            <a:r>
              <a:rPr sz="2000" spc="-10" dirty="0">
                <a:latin typeface="Verdana"/>
                <a:cs typeface="Verdana"/>
              </a:rPr>
              <a:t>an </a:t>
            </a:r>
            <a:r>
              <a:rPr sz="2000" spc="-5" dirty="0">
                <a:latin typeface="Verdana"/>
                <a:cs typeface="Verdana"/>
              </a:rPr>
              <a:t>operation may exhibit different behaviour </a:t>
            </a:r>
            <a:r>
              <a:rPr sz="2000" spc="-10" dirty="0">
                <a:latin typeface="Verdana"/>
                <a:cs typeface="Verdana"/>
              </a:rPr>
              <a:t>in  </a:t>
            </a:r>
            <a:r>
              <a:rPr sz="2000" spc="-5" dirty="0">
                <a:latin typeface="Verdana"/>
                <a:cs typeface="Verdana"/>
              </a:rPr>
              <a:t>different instances. The behaviour depends </a:t>
            </a:r>
            <a:r>
              <a:rPr sz="2000" dirty="0">
                <a:latin typeface="Verdana"/>
                <a:cs typeface="Verdana"/>
              </a:rPr>
              <a:t>upon </a:t>
            </a:r>
            <a:r>
              <a:rPr sz="2000" spc="-5" dirty="0">
                <a:latin typeface="Verdana"/>
                <a:cs typeface="Verdana"/>
              </a:rPr>
              <a:t>the  types of data </a:t>
            </a:r>
            <a:r>
              <a:rPr sz="2000" dirty="0">
                <a:latin typeface="Verdana"/>
                <a:cs typeface="Verdana"/>
              </a:rPr>
              <a:t>used </a:t>
            </a:r>
            <a:r>
              <a:rPr sz="2000" spc="-5" dirty="0">
                <a:latin typeface="Verdana"/>
                <a:cs typeface="Verdana"/>
              </a:rPr>
              <a:t>in the</a:t>
            </a:r>
            <a:r>
              <a:rPr sz="2000" spc="-70" dirty="0">
                <a:latin typeface="Verdana"/>
                <a:cs typeface="Verdana"/>
              </a:rPr>
              <a:t> </a:t>
            </a:r>
            <a:r>
              <a:rPr sz="2000" spc="-5" dirty="0">
                <a:latin typeface="Verdana"/>
                <a:cs typeface="Verdana"/>
              </a:rPr>
              <a:t>operation.</a:t>
            </a:r>
            <a:endParaRPr sz="2000">
              <a:latin typeface="Verdana"/>
              <a:cs typeface="Verdana"/>
            </a:endParaRPr>
          </a:p>
          <a:p>
            <a:pPr>
              <a:lnSpc>
                <a:spcPct val="100000"/>
              </a:lnSpc>
              <a:spcBef>
                <a:spcPts val="40"/>
              </a:spcBef>
              <a:buClr>
                <a:srgbClr val="CC0000"/>
              </a:buClr>
              <a:buFont typeface="Wingdings"/>
              <a:buChar char=""/>
            </a:pPr>
            <a:endParaRPr sz="2650">
              <a:latin typeface="Times New Roman"/>
              <a:cs typeface="Times New Roman"/>
            </a:endParaRPr>
          </a:p>
          <a:p>
            <a:pPr marL="481965" marR="5080" indent="-469900" algn="just">
              <a:lnSpc>
                <a:spcPct val="90000"/>
              </a:lnSpc>
              <a:buClr>
                <a:srgbClr val="CC0000"/>
              </a:buClr>
              <a:buSzPct val="70000"/>
              <a:buFont typeface="Wingdings"/>
              <a:buChar char=""/>
              <a:tabLst>
                <a:tab pos="482600" algn="l"/>
              </a:tabLst>
            </a:pPr>
            <a:r>
              <a:rPr sz="2000" dirty="0">
                <a:latin typeface="Verdana"/>
                <a:cs typeface="Verdana"/>
              </a:rPr>
              <a:t>For </a:t>
            </a:r>
            <a:r>
              <a:rPr sz="2000" spc="-5" dirty="0">
                <a:latin typeface="Verdana"/>
                <a:cs typeface="Verdana"/>
              </a:rPr>
              <a:t>e.g. consider the operation of addition. </a:t>
            </a:r>
            <a:r>
              <a:rPr sz="2000" dirty="0">
                <a:latin typeface="Verdana"/>
                <a:cs typeface="Verdana"/>
              </a:rPr>
              <a:t>For two  </a:t>
            </a:r>
            <a:r>
              <a:rPr sz="2000" spc="-5" dirty="0">
                <a:latin typeface="Verdana"/>
                <a:cs typeface="Verdana"/>
              </a:rPr>
              <a:t>numbers, the operation will generate </a:t>
            </a:r>
            <a:r>
              <a:rPr sz="2000" dirty="0">
                <a:latin typeface="Verdana"/>
                <a:cs typeface="Verdana"/>
              </a:rPr>
              <a:t>a </a:t>
            </a:r>
            <a:r>
              <a:rPr sz="2000" spc="-10" dirty="0">
                <a:latin typeface="Verdana"/>
                <a:cs typeface="Verdana"/>
              </a:rPr>
              <a:t>sum. If </a:t>
            </a:r>
            <a:r>
              <a:rPr sz="2000" spc="-5" dirty="0">
                <a:latin typeface="Verdana"/>
                <a:cs typeface="Verdana"/>
              </a:rPr>
              <a:t>the  operands are strings, </a:t>
            </a:r>
            <a:r>
              <a:rPr sz="2000" spc="-10" dirty="0">
                <a:latin typeface="Verdana"/>
                <a:cs typeface="Verdana"/>
              </a:rPr>
              <a:t>then </a:t>
            </a:r>
            <a:r>
              <a:rPr sz="2000" spc="-5" dirty="0">
                <a:latin typeface="Verdana"/>
                <a:cs typeface="Verdana"/>
              </a:rPr>
              <a:t>the operation </a:t>
            </a:r>
            <a:r>
              <a:rPr sz="2000" spc="-10" dirty="0">
                <a:latin typeface="Verdana"/>
                <a:cs typeface="Verdana"/>
              </a:rPr>
              <a:t>would </a:t>
            </a:r>
            <a:r>
              <a:rPr sz="2000" spc="-5" dirty="0">
                <a:latin typeface="Verdana"/>
                <a:cs typeface="Verdana"/>
              </a:rPr>
              <a:t>produce  </a:t>
            </a:r>
            <a:r>
              <a:rPr sz="2000" dirty="0">
                <a:latin typeface="Verdana"/>
                <a:cs typeface="Verdana"/>
              </a:rPr>
              <a:t>a </a:t>
            </a:r>
            <a:r>
              <a:rPr sz="2000" spc="-5" dirty="0">
                <a:latin typeface="Verdana"/>
                <a:cs typeface="Verdana"/>
              </a:rPr>
              <a:t>third </a:t>
            </a:r>
            <a:r>
              <a:rPr sz="2000" dirty="0">
                <a:latin typeface="Verdana"/>
                <a:cs typeface="Verdana"/>
              </a:rPr>
              <a:t>string </a:t>
            </a:r>
            <a:r>
              <a:rPr sz="2000" spc="-5" dirty="0">
                <a:latin typeface="Verdana"/>
                <a:cs typeface="Verdana"/>
              </a:rPr>
              <a:t>by</a:t>
            </a:r>
            <a:r>
              <a:rPr sz="2000" spc="-45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concatenation.</a:t>
            </a:r>
            <a:endParaRPr sz="200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609600" y="1566862"/>
            <a:ext cx="4655820" cy="109855"/>
          </a:xfrm>
          <a:custGeom>
            <a:avLst/>
            <a:gdLst/>
            <a:ahLst/>
            <a:cxnLst/>
            <a:rect l="l" t="t" r="r" b="b"/>
            <a:pathLst>
              <a:path w="4655820" h="109855">
                <a:moveTo>
                  <a:pt x="0" y="109537"/>
                </a:moveTo>
                <a:lnTo>
                  <a:pt x="4655566" y="109537"/>
                </a:lnTo>
                <a:lnTo>
                  <a:pt x="4655566" y="0"/>
                </a:lnTo>
                <a:lnTo>
                  <a:pt x="0" y="0"/>
                </a:lnTo>
                <a:lnTo>
                  <a:pt x="0" y="109537"/>
                </a:lnTo>
                <a:close/>
              </a:path>
            </a:pathLst>
          </a:custGeom>
          <a:solidFill>
            <a:srgbClr val="CC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609600" y="1566925"/>
            <a:ext cx="7958455" cy="0"/>
          </a:xfrm>
          <a:custGeom>
            <a:avLst/>
            <a:gdLst/>
            <a:ahLst/>
            <a:cxnLst/>
            <a:rect l="l" t="t" r="r" b="b"/>
            <a:pathLst>
              <a:path w="7958455">
                <a:moveTo>
                  <a:pt x="0" y="0"/>
                </a:moveTo>
                <a:lnTo>
                  <a:pt x="7958201" y="0"/>
                </a:lnTo>
              </a:path>
            </a:pathLst>
          </a:custGeom>
          <a:ln w="9525">
            <a:solidFill>
              <a:srgbClr val="CC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609600" y="6172200"/>
            <a:ext cx="7924800" cy="0"/>
          </a:xfrm>
          <a:custGeom>
            <a:avLst/>
            <a:gdLst/>
            <a:ahLst/>
            <a:cxnLst/>
            <a:rect l="l" t="t" r="r" b="b"/>
            <a:pathLst>
              <a:path w="7924800">
                <a:moveTo>
                  <a:pt x="0" y="0"/>
                </a:moveTo>
                <a:lnTo>
                  <a:pt x="7924800" y="0"/>
                </a:lnTo>
              </a:path>
            </a:pathLst>
          </a:custGeom>
          <a:ln w="3175">
            <a:solidFill>
              <a:srgbClr val="CC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653592" y="702612"/>
            <a:ext cx="4223208" cy="782907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/>
              <a:t>Polymorphism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3276600" y="1828800"/>
            <a:ext cx="2209800" cy="1371600"/>
          </a:xfrm>
          <a:prstGeom prst="rect">
            <a:avLst/>
          </a:prstGeom>
          <a:ln w="9525">
            <a:solidFill>
              <a:srgbClr val="000000"/>
            </a:solidFill>
          </a:ln>
        </p:spPr>
        <p:txBody>
          <a:bodyPr vert="horz" wrap="square" lIns="0" tIns="317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25"/>
              </a:spcBef>
            </a:pPr>
            <a:endParaRPr sz="1850">
              <a:latin typeface="Times New Roman"/>
              <a:cs typeface="Times New Roman"/>
            </a:endParaRPr>
          </a:p>
          <a:p>
            <a:pPr marL="706755">
              <a:lnSpc>
                <a:spcPct val="100000"/>
              </a:lnSpc>
            </a:pPr>
            <a:r>
              <a:rPr sz="1800" spc="-5" dirty="0">
                <a:latin typeface="Verdana"/>
                <a:cs typeface="Verdana"/>
              </a:rPr>
              <a:t>Shape</a:t>
            </a:r>
            <a:endParaRPr sz="1800">
              <a:latin typeface="Verdana"/>
              <a:cs typeface="Verdana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1850">
              <a:latin typeface="Times New Roman"/>
              <a:cs typeface="Times New Roman"/>
            </a:endParaRPr>
          </a:p>
          <a:p>
            <a:pPr marL="665480">
              <a:lnSpc>
                <a:spcPct val="100000"/>
              </a:lnSpc>
            </a:pPr>
            <a:r>
              <a:rPr sz="1800" spc="-15" dirty="0">
                <a:latin typeface="Verdana"/>
                <a:cs typeface="Verdana"/>
              </a:rPr>
              <a:t>Draw()</a:t>
            </a:r>
            <a:endParaRPr sz="1800">
              <a:latin typeface="Verdana"/>
              <a:cs typeface="Verdana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609600" y="4495800"/>
            <a:ext cx="2209800" cy="1371600"/>
          </a:xfrm>
          <a:prstGeom prst="rect">
            <a:avLst/>
          </a:prstGeom>
          <a:ln w="9525">
            <a:solidFill>
              <a:srgbClr val="000000"/>
            </a:solidFill>
          </a:ln>
        </p:spPr>
        <p:txBody>
          <a:bodyPr vert="horz" wrap="square" lIns="0" tIns="317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25"/>
              </a:spcBef>
            </a:pPr>
            <a:endParaRPr sz="1850">
              <a:latin typeface="Times New Roman"/>
              <a:cs typeface="Times New Roman"/>
            </a:endParaRPr>
          </a:p>
          <a:p>
            <a:pPr marL="392430">
              <a:lnSpc>
                <a:spcPct val="100000"/>
              </a:lnSpc>
            </a:pPr>
            <a:r>
              <a:rPr sz="1800" dirty="0">
                <a:latin typeface="Verdana"/>
                <a:cs typeface="Verdana"/>
              </a:rPr>
              <a:t>Circle</a:t>
            </a:r>
            <a:r>
              <a:rPr sz="1800" spc="-90" dirty="0">
                <a:latin typeface="Verdana"/>
                <a:cs typeface="Verdana"/>
              </a:rPr>
              <a:t> </a:t>
            </a:r>
            <a:r>
              <a:rPr sz="1800" spc="-5" dirty="0">
                <a:latin typeface="Verdana"/>
                <a:cs typeface="Verdana"/>
              </a:rPr>
              <a:t>object</a:t>
            </a:r>
            <a:endParaRPr sz="1800">
              <a:latin typeface="Verdana"/>
              <a:cs typeface="Verdana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850">
              <a:latin typeface="Times New Roman"/>
              <a:cs typeface="Times New Roman"/>
            </a:endParaRPr>
          </a:p>
          <a:p>
            <a:pPr marL="404495">
              <a:lnSpc>
                <a:spcPct val="100000"/>
              </a:lnSpc>
            </a:pPr>
            <a:r>
              <a:rPr sz="1800" spc="-5" dirty="0">
                <a:latin typeface="Verdana"/>
                <a:cs typeface="Verdana"/>
              </a:rPr>
              <a:t>Draw(circle)</a:t>
            </a:r>
            <a:endParaRPr sz="1800">
              <a:latin typeface="Verdana"/>
              <a:cs typeface="Verdana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3352800" y="4495800"/>
            <a:ext cx="2209800" cy="1371600"/>
          </a:xfrm>
          <a:prstGeom prst="rect">
            <a:avLst/>
          </a:prstGeom>
          <a:ln w="9525">
            <a:solidFill>
              <a:srgbClr val="000000"/>
            </a:solidFill>
          </a:ln>
        </p:spPr>
        <p:txBody>
          <a:bodyPr vert="horz" wrap="square" lIns="0" tIns="317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25"/>
              </a:spcBef>
            </a:pPr>
            <a:endParaRPr sz="1850">
              <a:latin typeface="Times New Roman"/>
              <a:cs typeface="Times New Roman"/>
            </a:endParaRPr>
          </a:p>
          <a:p>
            <a:pPr marL="497840">
              <a:lnSpc>
                <a:spcPct val="100000"/>
              </a:lnSpc>
            </a:pPr>
            <a:r>
              <a:rPr sz="1800" spc="-5" dirty="0">
                <a:latin typeface="Verdana"/>
                <a:cs typeface="Verdana"/>
              </a:rPr>
              <a:t>Box</a:t>
            </a:r>
            <a:r>
              <a:rPr sz="1800" spc="-105" dirty="0">
                <a:latin typeface="Verdana"/>
                <a:cs typeface="Verdana"/>
              </a:rPr>
              <a:t> </a:t>
            </a:r>
            <a:r>
              <a:rPr sz="1800" spc="-5" dirty="0">
                <a:latin typeface="Verdana"/>
                <a:cs typeface="Verdana"/>
              </a:rPr>
              <a:t>object</a:t>
            </a:r>
            <a:endParaRPr sz="1800">
              <a:latin typeface="Verdana"/>
              <a:cs typeface="Verdana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850">
              <a:latin typeface="Times New Roman"/>
              <a:cs typeface="Times New Roman"/>
            </a:endParaRPr>
          </a:p>
          <a:p>
            <a:pPr marL="497840">
              <a:lnSpc>
                <a:spcPct val="100000"/>
              </a:lnSpc>
            </a:pPr>
            <a:r>
              <a:rPr sz="1800" spc="-10" dirty="0">
                <a:latin typeface="Verdana"/>
                <a:cs typeface="Verdana"/>
              </a:rPr>
              <a:t>Draw(box)</a:t>
            </a:r>
            <a:endParaRPr sz="1800">
              <a:latin typeface="Verdana"/>
              <a:cs typeface="Verdana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6019800" y="4495800"/>
            <a:ext cx="2209800" cy="1371600"/>
          </a:xfrm>
          <a:prstGeom prst="rect">
            <a:avLst/>
          </a:prstGeom>
          <a:ln w="9525">
            <a:solidFill>
              <a:srgbClr val="000000"/>
            </a:solidFill>
          </a:ln>
        </p:spPr>
        <p:txBody>
          <a:bodyPr vert="horz" wrap="square" lIns="0" tIns="317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25"/>
              </a:spcBef>
            </a:pPr>
            <a:endParaRPr sz="1850">
              <a:latin typeface="Times New Roman"/>
              <a:cs typeface="Times New Roman"/>
            </a:endParaRPr>
          </a:p>
          <a:p>
            <a:pPr marL="260350">
              <a:lnSpc>
                <a:spcPct val="100000"/>
              </a:lnSpc>
            </a:pPr>
            <a:r>
              <a:rPr sz="1800" spc="-25" dirty="0">
                <a:latin typeface="Verdana"/>
                <a:cs typeface="Verdana"/>
              </a:rPr>
              <a:t>Triangle</a:t>
            </a:r>
            <a:r>
              <a:rPr sz="1800" spc="-85" dirty="0">
                <a:latin typeface="Verdana"/>
                <a:cs typeface="Verdana"/>
              </a:rPr>
              <a:t> </a:t>
            </a:r>
            <a:r>
              <a:rPr sz="1800" spc="-5" dirty="0">
                <a:latin typeface="Verdana"/>
                <a:cs typeface="Verdana"/>
              </a:rPr>
              <a:t>object</a:t>
            </a:r>
            <a:endParaRPr sz="1800">
              <a:latin typeface="Verdana"/>
              <a:cs typeface="Verdana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850">
              <a:latin typeface="Times New Roman"/>
              <a:cs typeface="Times New Roman"/>
            </a:endParaRPr>
          </a:p>
          <a:p>
            <a:pPr marL="267970">
              <a:lnSpc>
                <a:spcPct val="100000"/>
              </a:lnSpc>
            </a:pPr>
            <a:r>
              <a:rPr sz="1800" spc="-10" dirty="0">
                <a:latin typeface="Verdana"/>
                <a:cs typeface="Verdana"/>
              </a:rPr>
              <a:t>Draw(triangle)</a:t>
            </a:r>
            <a:endParaRPr sz="1800">
              <a:latin typeface="Verdana"/>
              <a:cs typeface="Verdana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4305300" y="3200400"/>
            <a:ext cx="76200" cy="1295400"/>
          </a:xfrm>
          <a:custGeom>
            <a:avLst/>
            <a:gdLst/>
            <a:ahLst/>
            <a:cxnLst/>
            <a:rect l="l" t="t" r="r" b="b"/>
            <a:pathLst>
              <a:path w="76200" h="1295400">
                <a:moveTo>
                  <a:pt x="31750" y="1219200"/>
                </a:moveTo>
                <a:lnTo>
                  <a:pt x="0" y="1219200"/>
                </a:lnTo>
                <a:lnTo>
                  <a:pt x="38100" y="1295400"/>
                </a:lnTo>
                <a:lnTo>
                  <a:pt x="69850" y="1231900"/>
                </a:lnTo>
                <a:lnTo>
                  <a:pt x="31750" y="1231900"/>
                </a:lnTo>
                <a:lnTo>
                  <a:pt x="31750" y="1219200"/>
                </a:lnTo>
                <a:close/>
              </a:path>
              <a:path w="76200" h="1295400">
                <a:moveTo>
                  <a:pt x="44450" y="0"/>
                </a:moveTo>
                <a:lnTo>
                  <a:pt x="31750" y="0"/>
                </a:lnTo>
                <a:lnTo>
                  <a:pt x="31750" y="1231900"/>
                </a:lnTo>
                <a:lnTo>
                  <a:pt x="44450" y="1231900"/>
                </a:lnTo>
                <a:lnTo>
                  <a:pt x="44450" y="0"/>
                </a:lnTo>
                <a:close/>
              </a:path>
              <a:path w="76200" h="1295400">
                <a:moveTo>
                  <a:pt x="76200" y="1219200"/>
                </a:moveTo>
                <a:lnTo>
                  <a:pt x="44450" y="1219200"/>
                </a:lnTo>
                <a:lnTo>
                  <a:pt x="44450" y="1231900"/>
                </a:lnTo>
                <a:lnTo>
                  <a:pt x="69850" y="1231900"/>
                </a:lnTo>
                <a:lnTo>
                  <a:pt x="76200" y="1219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1600200" y="3195320"/>
            <a:ext cx="1680845" cy="1300480"/>
          </a:xfrm>
          <a:custGeom>
            <a:avLst/>
            <a:gdLst/>
            <a:ahLst/>
            <a:cxnLst/>
            <a:rect l="l" t="t" r="r" b="b"/>
            <a:pathLst>
              <a:path w="1680845" h="1300479">
                <a:moveTo>
                  <a:pt x="36956" y="1223771"/>
                </a:moveTo>
                <a:lnTo>
                  <a:pt x="0" y="1300479"/>
                </a:lnTo>
                <a:lnTo>
                  <a:pt x="83566" y="1284096"/>
                </a:lnTo>
                <a:lnTo>
                  <a:pt x="70122" y="1266697"/>
                </a:lnTo>
                <a:lnTo>
                  <a:pt x="54101" y="1266697"/>
                </a:lnTo>
                <a:lnTo>
                  <a:pt x="46355" y="1256664"/>
                </a:lnTo>
                <a:lnTo>
                  <a:pt x="56383" y="1248915"/>
                </a:lnTo>
                <a:lnTo>
                  <a:pt x="36956" y="1223771"/>
                </a:lnTo>
                <a:close/>
              </a:path>
              <a:path w="1680845" h="1300479">
                <a:moveTo>
                  <a:pt x="56383" y="1248915"/>
                </a:moveTo>
                <a:lnTo>
                  <a:pt x="46355" y="1256664"/>
                </a:lnTo>
                <a:lnTo>
                  <a:pt x="54101" y="1266697"/>
                </a:lnTo>
                <a:lnTo>
                  <a:pt x="64134" y="1258946"/>
                </a:lnTo>
                <a:lnTo>
                  <a:pt x="56383" y="1248915"/>
                </a:lnTo>
                <a:close/>
              </a:path>
              <a:path w="1680845" h="1300479">
                <a:moveTo>
                  <a:pt x="64134" y="1258946"/>
                </a:moveTo>
                <a:lnTo>
                  <a:pt x="54101" y="1266697"/>
                </a:lnTo>
                <a:lnTo>
                  <a:pt x="70122" y="1266697"/>
                </a:lnTo>
                <a:lnTo>
                  <a:pt x="64134" y="1258946"/>
                </a:lnTo>
                <a:close/>
              </a:path>
              <a:path w="1680845" h="1300479">
                <a:moveTo>
                  <a:pt x="1672463" y="0"/>
                </a:moveTo>
                <a:lnTo>
                  <a:pt x="56383" y="1248915"/>
                </a:lnTo>
                <a:lnTo>
                  <a:pt x="64134" y="1258946"/>
                </a:lnTo>
                <a:lnTo>
                  <a:pt x="1680337" y="10159"/>
                </a:lnTo>
                <a:lnTo>
                  <a:pt x="1672463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5482463" y="3195320"/>
            <a:ext cx="1680845" cy="1300480"/>
          </a:xfrm>
          <a:custGeom>
            <a:avLst/>
            <a:gdLst/>
            <a:ahLst/>
            <a:cxnLst/>
            <a:rect l="l" t="t" r="r" b="b"/>
            <a:pathLst>
              <a:path w="1680845" h="1300479">
                <a:moveTo>
                  <a:pt x="1616202" y="1258946"/>
                </a:moveTo>
                <a:lnTo>
                  <a:pt x="1596770" y="1284096"/>
                </a:lnTo>
                <a:lnTo>
                  <a:pt x="1680337" y="1300479"/>
                </a:lnTo>
                <a:lnTo>
                  <a:pt x="1664061" y="1266697"/>
                </a:lnTo>
                <a:lnTo>
                  <a:pt x="1626235" y="1266697"/>
                </a:lnTo>
                <a:lnTo>
                  <a:pt x="1616202" y="1258946"/>
                </a:lnTo>
                <a:close/>
              </a:path>
              <a:path w="1680845" h="1300479">
                <a:moveTo>
                  <a:pt x="1623953" y="1248915"/>
                </a:moveTo>
                <a:lnTo>
                  <a:pt x="1616202" y="1258946"/>
                </a:lnTo>
                <a:lnTo>
                  <a:pt x="1626235" y="1266697"/>
                </a:lnTo>
                <a:lnTo>
                  <a:pt x="1633982" y="1256664"/>
                </a:lnTo>
                <a:lnTo>
                  <a:pt x="1623953" y="1248915"/>
                </a:lnTo>
                <a:close/>
              </a:path>
              <a:path w="1680845" h="1300479">
                <a:moveTo>
                  <a:pt x="1643380" y="1223771"/>
                </a:moveTo>
                <a:lnTo>
                  <a:pt x="1623953" y="1248915"/>
                </a:lnTo>
                <a:lnTo>
                  <a:pt x="1633982" y="1256664"/>
                </a:lnTo>
                <a:lnTo>
                  <a:pt x="1626235" y="1266697"/>
                </a:lnTo>
                <a:lnTo>
                  <a:pt x="1664061" y="1266697"/>
                </a:lnTo>
                <a:lnTo>
                  <a:pt x="1643380" y="1223771"/>
                </a:lnTo>
                <a:close/>
              </a:path>
              <a:path w="1680845" h="1300479">
                <a:moveTo>
                  <a:pt x="7874" y="0"/>
                </a:moveTo>
                <a:lnTo>
                  <a:pt x="0" y="10159"/>
                </a:lnTo>
                <a:lnTo>
                  <a:pt x="1616202" y="1258946"/>
                </a:lnTo>
                <a:lnTo>
                  <a:pt x="1623953" y="1248915"/>
                </a:lnTo>
                <a:lnTo>
                  <a:pt x="7874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609600" y="1566862"/>
            <a:ext cx="4655820" cy="109855"/>
          </a:xfrm>
          <a:custGeom>
            <a:avLst/>
            <a:gdLst/>
            <a:ahLst/>
            <a:cxnLst/>
            <a:rect l="l" t="t" r="r" b="b"/>
            <a:pathLst>
              <a:path w="4655820" h="109855">
                <a:moveTo>
                  <a:pt x="0" y="109537"/>
                </a:moveTo>
                <a:lnTo>
                  <a:pt x="4655566" y="109537"/>
                </a:lnTo>
                <a:lnTo>
                  <a:pt x="4655566" y="0"/>
                </a:lnTo>
                <a:lnTo>
                  <a:pt x="0" y="0"/>
                </a:lnTo>
                <a:lnTo>
                  <a:pt x="0" y="109537"/>
                </a:lnTo>
                <a:close/>
              </a:path>
            </a:pathLst>
          </a:custGeom>
          <a:solidFill>
            <a:srgbClr val="CC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609600" y="1566925"/>
            <a:ext cx="7958455" cy="0"/>
          </a:xfrm>
          <a:custGeom>
            <a:avLst/>
            <a:gdLst/>
            <a:ahLst/>
            <a:cxnLst/>
            <a:rect l="l" t="t" r="r" b="b"/>
            <a:pathLst>
              <a:path w="7958455">
                <a:moveTo>
                  <a:pt x="0" y="0"/>
                </a:moveTo>
                <a:lnTo>
                  <a:pt x="7958201" y="0"/>
                </a:lnTo>
              </a:path>
            </a:pathLst>
          </a:custGeom>
          <a:ln w="9525">
            <a:solidFill>
              <a:srgbClr val="CC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609600" y="6172200"/>
            <a:ext cx="7924800" cy="0"/>
          </a:xfrm>
          <a:custGeom>
            <a:avLst/>
            <a:gdLst/>
            <a:ahLst/>
            <a:cxnLst/>
            <a:rect l="l" t="t" r="r" b="b"/>
            <a:pathLst>
              <a:path w="7924800">
                <a:moveTo>
                  <a:pt x="0" y="0"/>
                </a:moveTo>
                <a:lnTo>
                  <a:pt x="7924800" y="0"/>
                </a:lnTo>
              </a:path>
            </a:pathLst>
          </a:custGeom>
          <a:ln w="3175">
            <a:solidFill>
              <a:srgbClr val="CC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653592" y="702612"/>
            <a:ext cx="4375608" cy="782907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/>
              <a:t>Polymorphism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645668" y="2087702"/>
            <a:ext cx="7845425" cy="331851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481965" marR="5715" indent="-469900" algn="just">
              <a:lnSpc>
                <a:spcPct val="100000"/>
              </a:lnSpc>
              <a:spcBef>
                <a:spcPts val="105"/>
              </a:spcBef>
              <a:buClr>
                <a:srgbClr val="CC0000"/>
              </a:buClr>
              <a:buSzPct val="70000"/>
              <a:buFont typeface="Wingdings"/>
              <a:buChar char=""/>
              <a:tabLst>
                <a:tab pos="482600" algn="l"/>
              </a:tabLst>
            </a:pPr>
            <a:r>
              <a:rPr sz="2000" spc="-5" dirty="0">
                <a:latin typeface="Verdana"/>
                <a:cs typeface="Verdana"/>
              </a:rPr>
              <a:t>Polymorphism plays </a:t>
            </a:r>
            <a:r>
              <a:rPr sz="2000" dirty="0">
                <a:latin typeface="Verdana"/>
                <a:cs typeface="Verdana"/>
              </a:rPr>
              <a:t>an </a:t>
            </a:r>
            <a:r>
              <a:rPr sz="2000" spc="-5" dirty="0">
                <a:latin typeface="Verdana"/>
                <a:cs typeface="Verdana"/>
              </a:rPr>
              <a:t>important </a:t>
            </a:r>
            <a:r>
              <a:rPr sz="2000" spc="-10" dirty="0">
                <a:latin typeface="Verdana"/>
                <a:cs typeface="Verdana"/>
              </a:rPr>
              <a:t>role </a:t>
            </a:r>
            <a:r>
              <a:rPr sz="2000" spc="-5" dirty="0">
                <a:latin typeface="Verdana"/>
                <a:cs typeface="Verdana"/>
              </a:rPr>
              <a:t>in allowing objects  </a:t>
            </a:r>
            <a:r>
              <a:rPr sz="2000" dirty="0">
                <a:latin typeface="Verdana"/>
                <a:cs typeface="Verdana"/>
              </a:rPr>
              <a:t>having </a:t>
            </a:r>
            <a:r>
              <a:rPr sz="2000" spc="-5" dirty="0">
                <a:latin typeface="Verdana"/>
                <a:cs typeface="Verdana"/>
              </a:rPr>
              <a:t>internal structures </a:t>
            </a:r>
            <a:r>
              <a:rPr sz="2000" dirty="0">
                <a:latin typeface="Verdana"/>
                <a:cs typeface="Verdana"/>
              </a:rPr>
              <a:t>to </a:t>
            </a:r>
            <a:r>
              <a:rPr sz="2000" spc="-5" dirty="0">
                <a:latin typeface="Verdana"/>
                <a:cs typeface="Verdana"/>
              </a:rPr>
              <a:t>share the </a:t>
            </a:r>
            <a:r>
              <a:rPr sz="2000" dirty="0">
                <a:latin typeface="Verdana"/>
                <a:cs typeface="Verdana"/>
              </a:rPr>
              <a:t>same </a:t>
            </a:r>
            <a:r>
              <a:rPr sz="2000" spc="-5" dirty="0">
                <a:latin typeface="Verdana"/>
                <a:cs typeface="Verdana"/>
              </a:rPr>
              <a:t>external  interface.</a:t>
            </a:r>
            <a:endParaRPr sz="2000">
              <a:latin typeface="Verdana"/>
              <a:cs typeface="Verdana"/>
            </a:endParaRPr>
          </a:p>
          <a:p>
            <a:pPr>
              <a:lnSpc>
                <a:spcPct val="100000"/>
              </a:lnSpc>
              <a:spcBef>
                <a:spcPts val="25"/>
              </a:spcBef>
              <a:buClr>
                <a:srgbClr val="CC0000"/>
              </a:buClr>
              <a:buFont typeface="Wingdings"/>
              <a:buChar char=""/>
            </a:pPr>
            <a:endParaRPr sz="2900">
              <a:latin typeface="Times New Roman"/>
              <a:cs typeface="Times New Roman"/>
            </a:endParaRPr>
          </a:p>
          <a:p>
            <a:pPr marL="481965" marR="5080" indent="-469900" algn="just">
              <a:lnSpc>
                <a:spcPct val="100000"/>
              </a:lnSpc>
              <a:buClr>
                <a:srgbClr val="CC0000"/>
              </a:buClr>
              <a:buSzPct val="70000"/>
              <a:buFont typeface="Wingdings"/>
              <a:buChar char=""/>
              <a:tabLst>
                <a:tab pos="482600" algn="l"/>
              </a:tabLst>
            </a:pPr>
            <a:r>
              <a:rPr sz="2000" spc="-5" dirty="0">
                <a:latin typeface="Verdana"/>
                <a:cs typeface="Verdana"/>
              </a:rPr>
              <a:t>This means that </a:t>
            </a:r>
            <a:r>
              <a:rPr sz="2000" dirty="0">
                <a:latin typeface="Verdana"/>
                <a:cs typeface="Verdana"/>
              </a:rPr>
              <a:t>a </a:t>
            </a:r>
            <a:r>
              <a:rPr sz="2000" spc="-5" dirty="0">
                <a:latin typeface="Verdana"/>
                <a:cs typeface="Verdana"/>
              </a:rPr>
              <a:t>general class of operations may be  accessed in the same manner even though specific  actions associated with each operations may</a:t>
            </a:r>
            <a:r>
              <a:rPr sz="2000" spc="-45" dirty="0">
                <a:latin typeface="Verdana"/>
                <a:cs typeface="Verdana"/>
              </a:rPr>
              <a:t> </a:t>
            </a:r>
            <a:r>
              <a:rPr sz="2000" spc="-5" dirty="0">
                <a:latin typeface="Verdana"/>
                <a:cs typeface="Verdana"/>
              </a:rPr>
              <a:t>differ.</a:t>
            </a:r>
            <a:endParaRPr sz="2000">
              <a:latin typeface="Verdana"/>
              <a:cs typeface="Verdana"/>
            </a:endParaRPr>
          </a:p>
          <a:p>
            <a:pPr>
              <a:lnSpc>
                <a:spcPct val="100000"/>
              </a:lnSpc>
              <a:spcBef>
                <a:spcPts val="25"/>
              </a:spcBef>
              <a:buClr>
                <a:srgbClr val="CC0000"/>
              </a:buClr>
              <a:buFont typeface="Wingdings"/>
              <a:buChar char=""/>
            </a:pPr>
            <a:endParaRPr sz="2900">
              <a:latin typeface="Times New Roman"/>
              <a:cs typeface="Times New Roman"/>
            </a:endParaRPr>
          </a:p>
          <a:p>
            <a:pPr marL="481965" marR="6350" indent="-469900" algn="just">
              <a:lnSpc>
                <a:spcPct val="100000"/>
              </a:lnSpc>
              <a:buClr>
                <a:srgbClr val="CC0000"/>
              </a:buClr>
              <a:buSzPct val="70000"/>
              <a:buFont typeface="Wingdings"/>
              <a:buChar char=""/>
              <a:tabLst>
                <a:tab pos="482600" algn="l"/>
              </a:tabLst>
            </a:pPr>
            <a:r>
              <a:rPr sz="2000" spc="-5" dirty="0">
                <a:latin typeface="Verdana"/>
                <a:cs typeface="Verdana"/>
              </a:rPr>
              <a:t>Polymorphism is extensively </a:t>
            </a:r>
            <a:r>
              <a:rPr sz="2000" spc="-10" dirty="0">
                <a:latin typeface="Verdana"/>
                <a:cs typeface="Verdana"/>
              </a:rPr>
              <a:t>used </a:t>
            </a:r>
            <a:r>
              <a:rPr sz="2000" spc="-5" dirty="0">
                <a:latin typeface="Verdana"/>
                <a:cs typeface="Verdana"/>
              </a:rPr>
              <a:t>in implementing  inheritance.</a:t>
            </a:r>
            <a:endParaRPr sz="200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609600" y="1566862"/>
            <a:ext cx="4655820" cy="109855"/>
          </a:xfrm>
          <a:custGeom>
            <a:avLst/>
            <a:gdLst/>
            <a:ahLst/>
            <a:cxnLst/>
            <a:rect l="l" t="t" r="r" b="b"/>
            <a:pathLst>
              <a:path w="4655820" h="109855">
                <a:moveTo>
                  <a:pt x="0" y="109537"/>
                </a:moveTo>
                <a:lnTo>
                  <a:pt x="4655566" y="109537"/>
                </a:lnTo>
                <a:lnTo>
                  <a:pt x="4655566" y="0"/>
                </a:lnTo>
                <a:lnTo>
                  <a:pt x="0" y="0"/>
                </a:lnTo>
                <a:lnTo>
                  <a:pt x="0" y="109537"/>
                </a:lnTo>
                <a:close/>
              </a:path>
            </a:pathLst>
          </a:custGeom>
          <a:solidFill>
            <a:srgbClr val="CC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609600" y="1566925"/>
            <a:ext cx="7958455" cy="0"/>
          </a:xfrm>
          <a:custGeom>
            <a:avLst/>
            <a:gdLst/>
            <a:ahLst/>
            <a:cxnLst/>
            <a:rect l="l" t="t" r="r" b="b"/>
            <a:pathLst>
              <a:path w="7958455">
                <a:moveTo>
                  <a:pt x="0" y="0"/>
                </a:moveTo>
                <a:lnTo>
                  <a:pt x="7958201" y="0"/>
                </a:lnTo>
              </a:path>
            </a:pathLst>
          </a:custGeom>
          <a:ln w="9525">
            <a:solidFill>
              <a:srgbClr val="CC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609600" y="6172200"/>
            <a:ext cx="7924800" cy="0"/>
          </a:xfrm>
          <a:custGeom>
            <a:avLst/>
            <a:gdLst/>
            <a:ahLst/>
            <a:cxnLst/>
            <a:rect l="l" t="t" r="r" b="b"/>
            <a:pathLst>
              <a:path w="7924800">
                <a:moveTo>
                  <a:pt x="0" y="0"/>
                </a:moveTo>
                <a:lnTo>
                  <a:pt x="7924800" y="0"/>
                </a:lnTo>
              </a:path>
            </a:pathLst>
          </a:custGeom>
          <a:ln w="3175">
            <a:solidFill>
              <a:srgbClr val="CC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653592" y="702612"/>
            <a:ext cx="4985208" cy="782907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/>
              <a:t>Dynamic</a:t>
            </a:r>
            <a:r>
              <a:rPr spc="-55" dirty="0"/>
              <a:t> </a:t>
            </a:r>
            <a:r>
              <a:rPr dirty="0"/>
              <a:t>Binding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645668" y="2240102"/>
            <a:ext cx="7845425" cy="197738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481965" indent="-469900">
              <a:lnSpc>
                <a:spcPct val="100000"/>
              </a:lnSpc>
              <a:spcBef>
                <a:spcPts val="105"/>
              </a:spcBef>
              <a:buClr>
                <a:srgbClr val="CC0000"/>
              </a:buClr>
              <a:buSzPct val="70000"/>
              <a:buFont typeface="Wingdings"/>
              <a:buChar char=""/>
              <a:tabLst>
                <a:tab pos="481965" algn="l"/>
                <a:tab pos="482600" algn="l"/>
                <a:tab pos="1574165" algn="l"/>
                <a:tab pos="2451100" algn="l"/>
                <a:tab pos="2842895" algn="l"/>
                <a:tab pos="3394075" algn="l"/>
                <a:tab pos="4371340" algn="l"/>
                <a:tab pos="4752340" algn="l"/>
                <a:tab pos="5043805" algn="l"/>
                <a:tab pos="6461125" algn="l"/>
                <a:tab pos="7023734" algn="l"/>
                <a:tab pos="7416800" algn="l"/>
              </a:tabLst>
            </a:pPr>
            <a:r>
              <a:rPr sz="2000" spc="-5" dirty="0">
                <a:latin typeface="Verdana"/>
                <a:cs typeface="Verdana"/>
              </a:rPr>
              <a:t>Binding	refers	</a:t>
            </a:r>
            <a:r>
              <a:rPr sz="2000" dirty="0">
                <a:latin typeface="Verdana"/>
                <a:cs typeface="Verdana"/>
              </a:rPr>
              <a:t>to	the	</a:t>
            </a:r>
            <a:r>
              <a:rPr sz="2000" spc="-5" dirty="0">
                <a:latin typeface="Verdana"/>
                <a:cs typeface="Verdana"/>
              </a:rPr>
              <a:t>linking	of	</a:t>
            </a:r>
            <a:r>
              <a:rPr sz="2000" dirty="0">
                <a:latin typeface="Verdana"/>
                <a:cs typeface="Verdana"/>
              </a:rPr>
              <a:t>a	</a:t>
            </a:r>
            <a:r>
              <a:rPr sz="2000" spc="-5" dirty="0">
                <a:latin typeface="Verdana"/>
                <a:cs typeface="Verdana"/>
              </a:rPr>
              <a:t>procedure	call	</a:t>
            </a:r>
            <a:r>
              <a:rPr sz="2000" dirty="0">
                <a:latin typeface="Verdana"/>
                <a:cs typeface="Verdana"/>
              </a:rPr>
              <a:t>to	</a:t>
            </a:r>
            <a:r>
              <a:rPr sz="2000" spc="-5" dirty="0">
                <a:latin typeface="Verdana"/>
                <a:cs typeface="Verdana"/>
              </a:rPr>
              <a:t>the</a:t>
            </a:r>
            <a:endParaRPr sz="2000">
              <a:latin typeface="Verdana"/>
              <a:cs typeface="Verdana"/>
            </a:endParaRPr>
          </a:p>
          <a:p>
            <a:pPr marL="481965">
              <a:lnSpc>
                <a:spcPct val="100000"/>
              </a:lnSpc>
            </a:pPr>
            <a:r>
              <a:rPr sz="2000" dirty="0">
                <a:latin typeface="Verdana"/>
                <a:cs typeface="Verdana"/>
              </a:rPr>
              <a:t>code to </a:t>
            </a:r>
            <a:r>
              <a:rPr sz="2000" spc="-5" dirty="0">
                <a:latin typeface="Verdana"/>
                <a:cs typeface="Verdana"/>
              </a:rPr>
              <a:t>be </a:t>
            </a:r>
            <a:r>
              <a:rPr sz="2000" dirty="0">
                <a:latin typeface="Verdana"/>
                <a:cs typeface="Verdana"/>
              </a:rPr>
              <a:t>executed </a:t>
            </a:r>
            <a:r>
              <a:rPr sz="2000" spc="-5" dirty="0">
                <a:latin typeface="Verdana"/>
                <a:cs typeface="Verdana"/>
              </a:rPr>
              <a:t>in </a:t>
            </a:r>
            <a:r>
              <a:rPr sz="2000" dirty="0">
                <a:latin typeface="Verdana"/>
                <a:cs typeface="Verdana"/>
              </a:rPr>
              <a:t>response to </a:t>
            </a:r>
            <a:r>
              <a:rPr sz="2000" spc="-5" dirty="0">
                <a:latin typeface="Verdana"/>
                <a:cs typeface="Verdana"/>
              </a:rPr>
              <a:t>the</a:t>
            </a:r>
            <a:r>
              <a:rPr sz="2000" spc="-145" dirty="0">
                <a:latin typeface="Verdana"/>
                <a:cs typeface="Verdana"/>
              </a:rPr>
              <a:t> </a:t>
            </a:r>
            <a:r>
              <a:rPr sz="2000" spc="-5" dirty="0">
                <a:latin typeface="Verdana"/>
                <a:cs typeface="Verdana"/>
              </a:rPr>
              <a:t>call.</a:t>
            </a:r>
            <a:endParaRPr sz="2000">
              <a:latin typeface="Verdana"/>
              <a:cs typeface="Verdana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2900">
              <a:latin typeface="Times New Roman"/>
              <a:cs typeface="Times New Roman"/>
            </a:endParaRPr>
          </a:p>
          <a:p>
            <a:pPr marL="481965" marR="5080" indent="-469900" algn="just">
              <a:lnSpc>
                <a:spcPct val="100000"/>
              </a:lnSpc>
              <a:buClr>
                <a:srgbClr val="CC0000"/>
              </a:buClr>
              <a:buSzPct val="70000"/>
              <a:buFont typeface="Wingdings"/>
              <a:buChar char=""/>
              <a:tabLst>
                <a:tab pos="482600" algn="l"/>
              </a:tabLst>
            </a:pPr>
            <a:r>
              <a:rPr sz="2000" spc="-5" dirty="0">
                <a:latin typeface="Verdana"/>
                <a:cs typeface="Verdana"/>
              </a:rPr>
              <a:t>Dynamic binding </a:t>
            </a:r>
            <a:r>
              <a:rPr sz="2000" spc="-10" dirty="0">
                <a:latin typeface="Verdana"/>
                <a:cs typeface="Verdana"/>
              </a:rPr>
              <a:t>means </a:t>
            </a:r>
            <a:r>
              <a:rPr sz="2000" spc="-5" dirty="0">
                <a:latin typeface="Verdana"/>
                <a:cs typeface="Verdana"/>
              </a:rPr>
              <a:t>that the code associated with </a:t>
            </a:r>
            <a:r>
              <a:rPr sz="2000" dirty="0">
                <a:latin typeface="Verdana"/>
                <a:cs typeface="Verdana"/>
              </a:rPr>
              <a:t>a  </a:t>
            </a:r>
            <a:r>
              <a:rPr sz="2000" spc="-5" dirty="0">
                <a:latin typeface="Verdana"/>
                <a:cs typeface="Verdana"/>
              </a:rPr>
              <a:t>given procedure call is </a:t>
            </a:r>
            <a:r>
              <a:rPr sz="2000" dirty="0">
                <a:latin typeface="Verdana"/>
                <a:cs typeface="Verdana"/>
              </a:rPr>
              <a:t>not </a:t>
            </a:r>
            <a:r>
              <a:rPr sz="2000" spc="-5" dirty="0">
                <a:latin typeface="Verdana"/>
                <a:cs typeface="Verdana"/>
              </a:rPr>
              <a:t>known until the time of the  call at</a:t>
            </a:r>
            <a:r>
              <a:rPr sz="2000" spc="-10" dirty="0">
                <a:latin typeface="Verdana"/>
                <a:cs typeface="Verdana"/>
              </a:rPr>
              <a:t> </a:t>
            </a:r>
            <a:r>
              <a:rPr sz="2000" spc="-5" dirty="0">
                <a:latin typeface="Verdana"/>
                <a:cs typeface="Verdana"/>
              </a:rPr>
              <a:t>run-time.</a:t>
            </a:r>
            <a:endParaRPr sz="200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609600" y="929739"/>
            <a:ext cx="4655820" cy="109855"/>
          </a:xfrm>
          <a:custGeom>
            <a:avLst/>
            <a:gdLst/>
            <a:ahLst/>
            <a:cxnLst/>
            <a:rect l="l" t="t" r="r" b="b"/>
            <a:pathLst>
              <a:path w="4655820" h="109855">
                <a:moveTo>
                  <a:pt x="0" y="109537"/>
                </a:moveTo>
                <a:lnTo>
                  <a:pt x="4655566" y="109537"/>
                </a:lnTo>
                <a:lnTo>
                  <a:pt x="4655566" y="0"/>
                </a:lnTo>
                <a:lnTo>
                  <a:pt x="0" y="0"/>
                </a:lnTo>
                <a:lnTo>
                  <a:pt x="0" y="109537"/>
                </a:lnTo>
                <a:close/>
              </a:path>
            </a:pathLst>
          </a:custGeom>
          <a:solidFill>
            <a:srgbClr val="CC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575945" y="949368"/>
            <a:ext cx="7958455" cy="0"/>
          </a:xfrm>
          <a:custGeom>
            <a:avLst/>
            <a:gdLst/>
            <a:ahLst/>
            <a:cxnLst/>
            <a:rect l="l" t="t" r="r" b="b"/>
            <a:pathLst>
              <a:path w="7958455">
                <a:moveTo>
                  <a:pt x="0" y="0"/>
                </a:moveTo>
                <a:lnTo>
                  <a:pt x="7958201" y="0"/>
                </a:lnTo>
              </a:path>
            </a:pathLst>
          </a:custGeom>
          <a:ln w="9525">
            <a:solidFill>
              <a:srgbClr val="CC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609600" y="6172200"/>
            <a:ext cx="7924800" cy="0"/>
          </a:xfrm>
          <a:custGeom>
            <a:avLst/>
            <a:gdLst/>
            <a:ahLst/>
            <a:cxnLst/>
            <a:rect l="l" t="t" r="r" b="b"/>
            <a:pathLst>
              <a:path w="7924800">
                <a:moveTo>
                  <a:pt x="0" y="0"/>
                </a:moveTo>
                <a:lnTo>
                  <a:pt x="7924800" y="0"/>
                </a:lnTo>
              </a:path>
            </a:pathLst>
          </a:custGeom>
          <a:ln w="3175">
            <a:solidFill>
              <a:srgbClr val="CC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653592" y="471932"/>
            <a:ext cx="7279005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dirty="0"/>
              <a:t>A </a:t>
            </a:r>
            <a:r>
              <a:rPr sz="2000" spc="-5" dirty="0"/>
              <a:t>Typical program </a:t>
            </a:r>
            <a:r>
              <a:rPr sz="2000" dirty="0"/>
              <a:t>structure for </a:t>
            </a:r>
            <a:r>
              <a:rPr sz="2000" spc="-5" dirty="0"/>
              <a:t>Procedural</a:t>
            </a:r>
            <a:r>
              <a:rPr sz="2000" spc="-135" dirty="0"/>
              <a:t> </a:t>
            </a:r>
            <a:r>
              <a:rPr sz="2000" spc="-5" dirty="0"/>
              <a:t>programming</a:t>
            </a:r>
            <a:endParaRPr sz="2000" dirty="0"/>
          </a:p>
        </p:txBody>
      </p:sp>
      <p:sp>
        <p:nvSpPr>
          <p:cNvPr id="6" name="object 6"/>
          <p:cNvSpPr txBox="1"/>
          <p:nvPr/>
        </p:nvSpPr>
        <p:spPr>
          <a:xfrm>
            <a:off x="3581400" y="1066800"/>
            <a:ext cx="1600200" cy="457200"/>
          </a:xfrm>
          <a:prstGeom prst="rect">
            <a:avLst/>
          </a:prstGeom>
          <a:ln w="9525">
            <a:solidFill>
              <a:srgbClr val="000000"/>
            </a:solidFill>
          </a:ln>
        </p:spPr>
        <p:txBody>
          <a:bodyPr vert="horz" wrap="square" lIns="0" tIns="104775" rIns="0" bIns="0" rtlCol="0">
            <a:spAutoFit/>
          </a:bodyPr>
          <a:lstStyle/>
          <a:p>
            <a:pPr marL="92710">
              <a:lnSpc>
                <a:spcPct val="100000"/>
              </a:lnSpc>
              <a:spcBef>
                <a:spcPts val="825"/>
              </a:spcBef>
            </a:pPr>
            <a:r>
              <a:rPr sz="1600" spc="-5" dirty="0">
                <a:latin typeface="Verdana"/>
                <a:cs typeface="Verdana"/>
              </a:rPr>
              <a:t>Main</a:t>
            </a:r>
            <a:r>
              <a:rPr sz="1600" spc="-30" dirty="0">
                <a:latin typeface="Verdana"/>
                <a:cs typeface="Verdana"/>
              </a:rPr>
              <a:t> </a:t>
            </a:r>
            <a:r>
              <a:rPr sz="1600" spc="-10" dirty="0">
                <a:latin typeface="Verdana"/>
                <a:cs typeface="Verdana"/>
              </a:rPr>
              <a:t>program</a:t>
            </a:r>
            <a:endParaRPr sz="1600" dirty="0">
              <a:latin typeface="Verdana"/>
              <a:cs typeface="Verdana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762000" y="3048000"/>
            <a:ext cx="1600200" cy="457200"/>
          </a:xfrm>
          <a:prstGeom prst="rect">
            <a:avLst/>
          </a:prstGeom>
          <a:ln w="9525">
            <a:solidFill>
              <a:srgbClr val="000000"/>
            </a:solidFill>
          </a:ln>
        </p:spPr>
        <p:txBody>
          <a:bodyPr vert="horz" wrap="square" lIns="0" tIns="105410" rIns="0" bIns="0" rtlCol="0">
            <a:spAutoFit/>
          </a:bodyPr>
          <a:lstStyle/>
          <a:p>
            <a:pPr marL="264160">
              <a:lnSpc>
                <a:spcPct val="100000"/>
              </a:lnSpc>
              <a:spcBef>
                <a:spcPts val="830"/>
              </a:spcBef>
            </a:pPr>
            <a:r>
              <a:rPr sz="1600" spc="-10" dirty="0">
                <a:latin typeface="Verdana"/>
                <a:cs typeface="Verdana"/>
              </a:rPr>
              <a:t>Function</a:t>
            </a:r>
            <a:r>
              <a:rPr sz="1600" spc="25" dirty="0">
                <a:latin typeface="Verdana"/>
                <a:cs typeface="Verdana"/>
              </a:rPr>
              <a:t> </a:t>
            </a:r>
            <a:r>
              <a:rPr sz="1600" spc="-5" dirty="0">
                <a:latin typeface="Verdana"/>
                <a:cs typeface="Verdana"/>
              </a:rPr>
              <a:t>1</a:t>
            </a:r>
            <a:endParaRPr sz="1600">
              <a:latin typeface="Verdana"/>
              <a:cs typeface="Verdana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3657600" y="3048000"/>
            <a:ext cx="1600200" cy="457200"/>
          </a:xfrm>
          <a:prstGeom prst="rect">
            <a:avLst/>
          </a:prstGeom>
          <a:ln w="9525">
            <a:solidFill>
              <a:srgbClr val="000000"/>
            </a:solidFill>
          </a:ln>
        </p:spPr>
        <p:txBody>
          <a:bodyPr vert="horz" wrap="square" lIns="0" tIns="105410" rIns="0" bIns="0" rtlCol="0">
            <a:spAutoFit/>
          </a:bodyPr>
          <a:lstStyle/>
          <a:p>
            <a:pPr marL="264795">
              <a:lnSpc>
                <a:spcPct val="100000"/>
              </a:lnSpc>
              <a:spcBef>
                <a:spcPts val="830"/>
              </a:spcBef>
            </a:pPr>
            <a:r>
              <a:rPr sz="1600" spc="-10" dirty="0">
                <a:latin typeface="Verdana"/>
                <a:cs typeface="Verdana"/>
              </a:rPr>
              <a:t>Function</a:t>
            </a:r>
            <a:r>
              <a:rPr sz="1600" spc="25" dirty="0">
                <a:latin typeface="Verdana"/>
                <a:cs typeface="Verdana"/>
              </a:rPr>
              <a:t> </a:t>
            </a:r>
            <a:r>
              <a:rPr sz="1600" spc="-5" dirty="0">
                <a:latin typeface="Verdana"/>
                <a:cs typeface="Verdana"/>
              </a:rPr>
              <a:t>2</a:t>
            </a:r>
            <a:endParaRPr sz="1600">
              <a:latin typeface="Verdana"/>
              <a:cs typeface="Verdana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6477000" y="3048000"/>
            <a:ext cx="1600200" cy="457200"/>
          </a:xfrm>
          <a:prstGeom prst="rect">
            <a:avLst/>
          </a:prstGeom>
          <a:ln w="9525">
            <a:solidFill>
              <a:srgbClr val="000000"/>
            </a:solidFill>
          </a:ln>
        </p:spPr>
        <p:txBody>
          <a:bodyPr vert="horz" wrap="square" lIns="0" tIns="105410" rIns="0" bIns="0" rtlCol="0">
            <a:spAutoFit/>
          </a:bodyPr>
          <a:lstStyle/>
          <a:p>
            <a:pPr marL="264795">
              <a:lnSpc>
                <a:spcPct val="100000"/>
              </a:lnSpc>
              <a:spcBef>
                <a:spcPts val="830"/>
              </a:spcBef>
            </a:pPr>
            <a:r>
              <a:rPr sz="1600" spc="-10" dirty="0">
                <a:latin typeface="Verdana"/>
                <a:cs typeface="Verdana"/>
              </a:rPr>
              <a:t>Function</a:t>
            </a:r>
            <a:r>
              <a:rPr sz="1600" spc="25" dirty="0">
                <a:latin typeface="Verdana"/>
                <a:cs typeface="Verdana"/>
              </a:rPr>
              <a:t> </a:t>
            </a:r>
            <a:r>
              <a:rPr sz="1600" spc="-5" dirty="0">
                <a:latin typeface="Verdana"/>
                <a:cs typeface="Verdana"/>
              </a:rPr>
              <a:t>3</a:t>
            </a:r>
            <a:endParaRPr sz="1600">
              <a:latin typeface="Verdana"/>
              <a:cs typeface="Verdana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2133600" y="4267200"/>
            <a:ext cx="1600200" cy="457200"/>
          </a:xfrm>
          <a:prstGeom prst="rect">
            <a:avLst/>
          </a:prstGeom>
          <a:ln w="9525">
            <a:solidFill>
              <a:srgbClr val="000000"/>
            </a:solidFill>
          </a:ln>
        </p:spPr>
        <p:txBody>
          <a:bodyPr vert="horz" wrap="square" lIns="0" tIns="105410" rIns="0" bIns="0" rtlCol="0">
            <a:spAutoFit/>
          </a:bodyPr>
          <a:lstStyle/>
          <a:p>
            <a:pPr marL="264160">
              <a:lnSpc>
                <a:spcPct val="100000"/>
              </a:lnSpc>
              <a:spcBef>
                <a:spcPts val="830"/>
              </a:spcBef>
            </a:pPr>
            <a:r>
              <a:rPr sz="1600" spc="-10" dirty="0">
                <a:latin typeface="Verdana"/>
                <a:cs typeface="Verdana"/>
              </a:rPr>
              <a:t>Function</a:t>
            </a:r>
            <a:r>
              <a:rPr sz="1600" spc="25" dirty="0">
                <a:latin typeface="Verdana"/>
                <a:cs typeface="Verdana"/>
              </a:rPr>
              <a:t> </a:t>
            </a:r>
            <a:r>
              <a:rPr sz="1600" spc="-5" dirty="0">
                <a:latin typeface="Verdana"/>
                <a:cs typeface="Verdana"/>
              </a:rPr>
              <a:t>4</a:t>
            </a:r>
            <a:endParaRPr sz="1600">
              <a:latin typeface="Verdana"/>
              <a:cs typeface="Verdana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5105400" y="4267200"/>
            <a:ext cx="1600200" cy="457200"/>
          </a:xfrm>
          <a:prstGeom prst="rect">
            <a:avLst/>
          </a:prstGeom>
          <a:ln w="9525">
            <a:solidFill>
              <a:srgbClr val="000000"/>
            </a:solidFill>
          </a:ln>
        </p:spPr>
        <p:txBody>
          <a:bodyPr vert="horz" wrap="square" lIns="0" tIns="105410" rIns="0" bIns="0" rtlCol="0">
            <a:spAutoFit/>
          </a:bodyPr>
          <a:lstStyle/>
          <a:p>
            <a:pPr marL="264795">
              <a:lnSpc>
                <a:spcPct val="100000"/>
              </a:lnSpc>
              <a:spcBef>
                <a:spcPts val="830"/>
              </a:spcBef>
            </a:pPr>
            <a:r>
              <a:rPr sz="1600" spc="-10" dirty="0">
                <a:latin typeface="Verdana"/>
                <a:cs typeface="Verdana"/>
              </a:rPr>
              <a:t>Function</a:t>
            </a:r>
            <a:r>
              <a:rPr sz="1600" spc="25" dirty="0">
                <a:latin typeface="Verdana"/>
                <a:cs typeface="Verdana"/>
              </a:rPr>
              <a:t> </a:t>
            </a:r>
            <a:r>
              <a:rPr sz="1600" spc="-5" dirty="0">
                <a:latin typeface="Verdana"/>
                <a:cs typeface="Verdana"/>
              </a:rPr>
              <a:t>5</a:t>
            </a:r>
            <a:endParaRPr sz="1600">
              <a:latin typeface="Verdana"/>
              <a:cs typeface="Verdana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6477000" y="5638800"/>
            <a:ext cx="1600200" cy="457200"/>
          </a:xfrm>
          <a:prstGeom prst="rect">
            <a:avLst/>
          </a:prstGeom>
          <a:ln w="9525">
            <a:solidFill>
              <a:srgbClr val="000000"/>
            </a:solidFill>
          </a:ln>
        </p:spPr>
        <p:txBody>
          <a:bodyPr vert="horz" wrap="square" lIns="0" tIns="105410" rIns="0" bIns="0" rtlCol="0">
            <a:spAutoFit/>
          </a:bodyPr>
          <a:lstStyle/>
          <a:p>
            <a:pPr marL="264795">
              <a:lnSpc>
                <a:spcPct val="100000"/>
              </a:lnSpc>
              <a:spcBef>
                <a:spcPts val="830"/>
              </a:spcBef>
            </a:pPr>
            <a:r>
              <a:rPr sz="1600" spc="-10" dirty="0">
                <a:latin typeface="Verdana"/>
                <a:cs typeface="Verdana"/>
              </a:rPr>
              <a:t>Function</a:t>
            </a:r>
            <a:r>
              <a:rPr sz="1600" spc="25" dirty="0">
                <a:latin typeface="Verdana"/>
                <a:cs typeface="Verdana"/>
              </a:rPr>
              <a:t> </a:t>
            </a:r>
            <a:r>
              <a:rPr sz="1600" spc="-5" dirty="0">
                <a:latin typeface="Verdana"/>
                <a:cs typeface="Verdana"/>
              </a:rPr>
              <a:t>8</a:t>
            </a:r>
            <a:endParaRPr sz="1600">
              <a:latin typeface="Verdana"/>
              <a:cs typeface="Verdana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762000" y="5638800"/>
            <a:ext cx="1600200" cy="457200"/>
          </a:xfrm>
          <a:prstGeom prst="rect">
            <a:avLst/>
          </a:prstGeom>
          <a:ln w="9525">
            <a:solidFill>
              <a:srgbClr val="000000"/>
            </a:solidFill>
          </a:ln>
        </p:spPr>
        <p:txBody>
          <a:bodyPr vert="horz" wrap="square" lIns="0" tIns="105410" rIns="0" bIns="0" rtlCol="0">
            <a:spAutoFit/>
          </a:bodyPr>
          <a:lstStyle/>
          <a:p>
            <a:pPr marL="264160">
              <a:lnSpc>
                <a:spcPct val="100000"/>
              </a:lnSpc>
              <a:spcBef>
                <a:spcPts val="830"/>
              </a:spcBef>
            </a:pPr>
            <a:r>
              <a:rPr sz="1600" spc="-10" dirty="0">
                <a:latin typeface="Verdana"/>
                <a:cs typeface="Verdana"/>
              </a:rPr>
              <a:t>Function</a:t>
            </a:r>
            <a:r>
              <a:rPr sz="1600" spc="25" dirty="0">
                <a:latin typeface="Verdana"/>
                <a:cs typeface="Verdana"/>
              </a:rPr>
              <a:t> </a:t>
            </a:r>
            <a:r>
              <a:rPr sz="1600" spc="-5" dirty="0">
                <a:latin typeface="Verdana"/>
                <a:cs typeface="Verdana"/>
              </a:rPr>
              <a:t>6</a:t>
            </a:r>
            <a:endParaRPr sz="1600">
              <a:latin typeface="Verdana"/>
              <a:cs typeface="Verdana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3657600" y="5638800"/>
            <a:ext cx="1600200" cy="457200"/>
          </a:xfrm>
          <a:prstGeom prst="rect">
            <a:avLst/>
          </a:prstGeom>
          <a:ln w="9525">
            <a:solidFill>
              <a:srgbClr val="000000"/>
            </a:solidFill>
          </a:ln>
        </p:spPr>
        <p:txBody>
          <a:bodyPr vert="horz" wrap="square" lIns="0" tIns="105410" rIns="0" bIns="0" rtlCol="0">
            <a:spAutoFit/>
          </a:bodyPr>
          <a:lstStyle/>
          <a:p>
            <a:pPr marL="264795">
              <a:lnSpc>
                <a:spcPct val="100000"/>
              </a:lnSpc>
              <a:spcBef>
                <a:spcPts val="830"/>
              </a:spcBef>
            </a:pPr>
            <a:r>
              <a:rPr sz="1600" spc="-10" dirty="0">
                <a:latin typeface="Verdana"/>
                <a:cs typeface="Verdana"/>
              </a:rPr>
              <a:t>Function</a:t>
            </a:r>
            <a:r>
              <a:rPr sz="1600" spc="25" dirty="0">
                <a:latin typeface="Verdana"/>
                <a:cs typeface="Verdana"/>
              </a:rPr>
              <a:t> </a:t>
            </a:r>
            <a:r>
              <a:rPr sz="1600" spc="-5" dirty="0">
                <a:latin typeface="Verdana"/>
                <a:cs typeface="Verdana"/>
              </a:rPr>
              <a:t>7</a:t>
            </a:r>
            <a:endParaRPr sz="1600">
              <a:latin typeface="Verdana"/>
              <a:cs typeface="Verdana"/>
            </a:endParaRPr>
          </a:p>
        </p:txBody>
      </p:sp>
      <p:sp>
        <p:nvSpPr>
          <p:cNvPr id="15" name="object 15"/>
          <p:cNvSpPr/>
          <p:nvPr/>
        </p:nvSpPr>
        <p:spPr>
          <a:xfrm>
            <a:off x="4305300" y="1524000"/>
            <a:ext cx="76200" cy="1524000"/>
          </a:xfrm>
          <a:custGeom>
            <a:avLst/>
            <a:gdLst/>
            <a:ahLst/>
            <a:cxnLst/>
            <a:rect l="l" t="t" r="r" b="b"/>
            <a:pathLst>
              <a:path w="76200" h="1524000">
                <a:moveTo>
                  <a:pt x="31750" y="1447800"/>
                </a:moveTo>
                <a:lnTo>
                  <a:pt x="0" y="1447800"/>
                </a:lnTo>
                <a:lnTo>
                  <a:pt x="38100" y="1524000"/>
                </a:lnTo>
                <a:lnTo>
                  <a:pt x="69850" y="1460500"/>
                </a:lnTo>
                <a:lnTo>
                  <a:pt x="31750" y="1460500"/>
                </a:lnTo>
                <a:lnTo>
                  <a:pt x="31750" y="1447800"/>
                </a:lnTo>
                <a:close/>
              </a:path>
              <a:path w="76200" h="1524000">
                <a:moveTo>
                  <a:pt x="44450" y="0"/>
                </a:moveTo>
                <a:lnTo>
                  <a:pt x="31750" y="0"/>
                </a:lnTo>
                <a:lnTo>
                  <a:pt x="31750" y="1460500"/>
                </a:lnTo>
                <a:lnTo>
                  <a:pt x="44450" y="1460500"/>
                </a:lnTo>
                <a:lnTo>
                  <a:pt x="44450" y="0"/>
                </a:lnTo>
                <a:close/>
              </a:path>
              <a:path w="76200" h="1524000">
                <a:moveTo>
                  <a:pt x="76200" y="1447800"/>
                </a:moveTo>
                <a:lnTo>
                  <a:pt x="44450" y="1447800"/>
                </a:lnTo>
                <a:lnTo>
                  <a:pt x="44450" y="1460500"/>
                </a:lnTo>
                <a:lnTo>
                  <a:pt x="69850" y="1460500"/>
                </a:lnTo>
                <a:lnTo>
                  <a:pt x="76200" y="14478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1676400" y="1518792"/>
            <a:ext cx="2137410" cy="1529715"/>
          </a:xfrm>
          <a:custGeom>
            <a:avLst/>
            <a:gdLst/>
            <a:ahLst/>
            <a:cxnLst/>
            <a:rect l="l" t="t" r="r" b="b"/>
            <a:pathLst>
              <a:path w="2137410" h="1529714">
                <a:moveTo>
                  <a:pt x="39877" y="1453896"/>
                </a:moveTo>
                <a:lnTo>
                  <a:pt x="0" y="1529207"/>
                </a:lnTo>
                <a:lnTo>
                  <a:pt x="84200" y="1515872"/>
                </a:lnTo>
                <a:lnTo>
                  <a:pt x="71031" y="1497457"/>
                </a:lnTo>
                <a:lnTo>
                  <a:pt x="55372" y="1497457"/>
                </a:lnTo>
                <a:lnTo>
                  <a:pt x="48006" y="1487170"/>
                </a:lnTo>
                <a:lnTo>
                  <a:pt x="58376" y="1479762"/>
                </a:lnTo>
                <a:lnTo>
                  <a:pt x="39877" y="1453896"/>
                </a:lnTo>
                <a:close/>
              </a:path>
              <a:path w="2137410" h="1529714">
                <a:moveTo>
                  <a:pt x="58376" y="1479762"/>
                </a:moveTo>
                <a:lnTo>
                  <a:pt x="48006" y="1487170"/>
                </a:lnTo>
                <a:lnTo>
                  <a:pt x="55372" y="1497457"/>
                </a:lnTo>
                <a:lnTo>
                  <a:pt x="65736" y="1490053"/>
                </a:lnTo>
                <a:lnTo>
                  <a:pt x="58376" y="1479762"/>
                </a:lnTo>
                <a:close/>
              </a:path>
              <a:path w="2137410" h="1529714">
                <a:moveTo>
                  <a:pt x="65736" y="1490053"/>
                </a:moveTo>
                <a:lnTo>
                  <a:pt x="55372" y="1497457"/>
                </a:lnTo>
                <a:lnTo>
                  <a:pt x="71031" y="1497457"/>
                </a:lnTo>
                <a:lnTo>
                  <a:pt x="65736" y="1490053"/>
                </a:lnTo>
                <a:close/>
              </a:path>
              <a:path w="2137410" h="1529714">
                <a:moveTo>
                  <a:pt x="2129916" y="0"/>
                </a:moveTo>
                <a:lnTo>
                  <a:pt x="58376" y="1479762"/>
                </a:lnTo>
                <a:lnTo>
                  <a:pt x="65736" y="1490053"/>
                </a:lnTo>
                <a:lnTo>
                  <a:pt x="2137283" y="10414"/>
                </a:lnTo>
                <a:lnTo>
                  <a:pt x="2129916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5025390" y="1518919"/>
            <a:ext cx="2061210" cy="1529080"/>
          </a:xfrm>
          <a:custGeom>
            <a:avLst/>
            <a:gdLst/>
            <a:ahLst/>
            <a:cxnLst/>
            <a:rect l="l" t="t" r="r" b="b"/>
            <a:pathLst>
              <a:path w="2061209" h="1529080">
                <a:moveTo>
                  <a:pt x="1996130" y="1488873"/>
                </a:moveTo>
                <a:lnTo>
                  <a:pt x="1977263" y="1514347"/>
                </a:lnTo>
                <a:lnTo>
                  <a:pt x="2061210" y="1529079"/>
                </a:lnTo>
                <a:lnTo>
                  <a:pt x="2044617" y="1496440"/>
                </a:lnTo>
                <a:lnTo>
                  <a:pt x="2006345" y="1496440"/>
                </a:lnTo>
                <a:lnTo>
                  <a:pt x="1996130" y="1488873"/>
                </a:lnTo>
                <a:close/>
              </a:path>
              <a:path w="2061209" h="1529080">
                <a:moveTo>
                  <a:pt x="2003750" y="1478586"/>
                </a:moveTo>
                <a:lnTo>
                  <a:pt x="1996130" y="1488873"/>
                </a:lnTo>
                <a:lnTo>
                  <a:pt x="2006345" y="1496440"/>
                </a:lnTo>
                <a:lnTo>
                  <a:pt x="2013965" y="1486153"/>
                </a:lnTo>
                <a:lnTo>
                  <a:pt x="2003750" y="1478586"/>
                </a:lnTo>
                <a:close/>
              </a:path>
              <a:path w="2061209" h="1529080">
                <a:moveTo>
                  <a:pt x="2022602" y="1453133"/>
                </a:moveTo>
                <a:lnTo>
                  <a:pt x="2003750" y="1478586"/>
                </a:lnTo>
                <a:lnTo>
                  <a:pt x="2013965" y="1486153"/>
                </a:lnTo>
                <a:lnTo>
                  <a:pt x="2006345" y="1496440"/>
                </a:lnTo>
                <a:lnTo>
                  <a:pt x="2044617" y="1496440"/>
                </a:lnTo>
                <a:lnTo>
                  <a:pt x="2022602" y="1453133"/>
                </a:lnTo>
                <a:close/>
              </a:path>
              <a:path w="2061209" h="1529080">
                <a:moveTo>
                  <a:pt x="7620" y="0"/>
                </a:moveTo>
                <a:lnTo>
                  <a:pt x="0" y="10159"/>
                </a:lnTo>
                <a:lnTo>
                  <a:pt x="1996130" y="1488873"/>
                </a:lnTo>
                <a:lnTo>
                  <a:pt x="2003750" y="1478586"/>
                </a:lnTo>
                <a:lnTo>
                  <a:pt x="762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3124200" y="3500120"/>
            <a:ext cx="994410" cy="767080"/>
          </a:xfrm>
          <a:custGeom>
            <a:avLst/>
            <a:gdLst/>
            <a:ahLst/>
            <a:cxnLst/>
            <a:rect l="l" t="t" r="r" b="b"/>
            <a:pathLst>
              <a:path w="994410" h="767079">
                <a:moveTo>
                  <a:pt x="37211" y="690371"/>
                </a:moveTo>
                <a:lnTo>
                  <a:pt x="0" y="767079"/>
                </a:lnTo>
                <a:lnTo>
                  <a:pt x="83566" y="750823"/>
                </a:lnTo>
                <a:lnTo>
                  <a:pt x="70224" y="733424"/>
                </a:lnTo>
                <a:lnTo>
                  <a:pt x="54229" y="733424"/>
                </a:lnTo>
                <a:lnTo>
                  <a:pt x="46481" y="723391"/>
                </a:lnTo>
                <a:lnTo>
                  <a:pt x="56576" y="715626"/>
                </a:lnTo>
                <a:lnTo>
                  <a:pt x="37211" y="690371"/>
                </a:lnTo>
                <a:close/>
              </a:path>
              <a:path w="994410" h="767079">
                <a:moveTo>
                  <a:pt x="56576" y="715626"/>
                </a:moveTo>
                <a:lnTo>
                  <a:pt x="46481" y="723391"/>
                </a:lnTo>
                <a:lnTo>
                  <a:pt x="54229" y="733424"/>
                </a:lnTo>
                <a:lnTo>
                  <a:pt x="64289" y="725685"/>
                </a:lnTo>
                <a:lnTo>
                  <a:pt x="56576" y="715626"/>
                </a:lnTo>
                <a:close/>
              </a:path>
              <a:path w="994410" h="767079">
                <a:moveTo>
                  <a:pt x="64289" y="725685"/>
                </a:moveTo>
                <a:lnTo>
                  <a:pt x="54229" y="733424"/>
                </a:lnTo>
                <a:lnTo>
                  <a:pt x="70224" y="733424"/>
                </a:lnTo>
                <a:lnTo>
                  <a:pt x="64289" y="725685"/>
                </a:lnTo>
                <a:close/>
              </a:path>
              <a:path w="994410" h="767079">
                <a:moveTo>
                  <a:pt x="986789" y="0"/>
                </a:moveTo>
                <a:lnTo>
                  <a:pt x="56576" y="715626"/>
                </a:lnTo>
                <a:lnTo>
                  <a:pt x="64289" y="725685"/>
                </a:lnTo>
                <a:lnTo>
                  <a:pt x="994410" y="10159"/>
                </a:lnTo>
                <a:lnTo>
                  <a:pt x="986789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1596136" y="3500373"/>
            <a:ext cx="918844" cy="767080"/>
          </a:xfrm>
          <a:custGeom>
            <a:avLst/>
            <a:gdLst/>
            <a:ahLst/>
            <a:cxnLst/>
            <a:rect l="l" t="t" r="r" b="b"/>
            <a:pathLst>
              <a:path w="918844" h="767079">
                <a:moveTo>
                  <a:pt x="855858" y="722867"/>
                </a:moveTo>
                <a:lnTo>
                  <a:pt x="835532" y="747268"/>
                </a:lnTo>
                <a:lnTo>
                  <a:pt x="918463" y="766826"/>
                </a:lnTo>
                <a:lnTo>
                  <a:pt x="902799" y="731012"/>
                </a:lnTo>
                <a:lnTo>
                  <a:pt x="865632" y="731012"/>
                </a:lnTo>
                <a:lnTo>
                  <a:pt x="855858" y="722867"/>
                </a:lnTo>
                <a:close/>
              </a:path>
              <a:path w="918844" h="767079">
                <a:moveTo>
                  <a:pt x="863995" y="713097"/>
                </a:moveTo>
                <a:lnTo>
                  <a:pt x="855858" y="722867"/>
                </a:lnTo>
                <a:lnTo>
                  <a:pt x="865632" y="731012"/>
                </a:lnTo>
                <a:lnTo>
                  <a:pt x="873759" y="721232"/>
                </a:lnTo>
                <a:lnTo>
                  <a:pt x="863995" y="713097"/>
                </a:lnTo>
                <a:close/>
              </a:path>
              <a:path w="918844" h="767079">
                <a:moveTo>
                  <a:pt x="884301" y="688720"/>
                </a:moveTo>
                <a:lnTo>
                  <a:pt x="863995" y="713097"/>
                </a:lnTo>
                <a:lnTo>
                  <a:pt x="873759" y="721232"/>
                </a:lnTo>
                <a:lnTo>
                  <a:pt x="865632" y="731012"/>
                </a:lnTo>
                <a:lnTo>
                  <a:pt x="902799" y="731012"/>
                </a:lnTo>
                <a:lnTo>
                  <a:pt x="884301" y="688720"/>
                </a:lnTo>
                <a:close/>
              </a:path>
              <a:path w="918844" h="767079">
                <a:moveTo>
                  <a:pt x="8127" y="0"/>
                </a:moveTo>
                <a:lnTo>
                  <a:pt x="0" y="9651"/>
                </a:lnTo>
                <a:lnTo>
                  <a:pt x="855858" y="722867"/>
                </a:lnTo>
                <a:lnTo>
                  <a:pt x="863995" y="713097"/>
                </a:lnTo>
                <a:lnTo>
                  <a:pt x="8127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7277100" y="3505200"/>
            <a:ext cx="76200" cy="2133600"/>
          </a:xfrm>
          <a:custGeom>
            <a:avLst/>
            <a:gdLst/>
            <a:ahLst/>
            <a:cxnLst/>
            <a:rect l="l" t="t" r="r" b="b"/>
            <a:pathLst>
              <a:path w="76200" h="2133600">
                <a:moveTo>
                  <a:pt x="31750" y="2057400"/>
                </a:moveTo>
                <a:lnTo>
                  <a:pt x="0" y="2057400"/>
                </a:lnTo>
                <a:lnTo>
                  <a:pt x="38100" y="2133600"/>
                </a:lnTo>
                <a:lnTo>
                  <a:pt x="69850" y="2070100"/>
                </a:lnTo>
                <a:lnTo>
                  <a:pt x="31750" y="2070100"/>
                </a:lnTo>
                <a:lnTo>
                  <a:pt x="31750" y="2057400"/>
                </a:lnTo>
                <a:close/>
              </a:path>
              <a:path w="76200" h="2133600">
                <a:moveTo>
                  <a:pt x="44450" y="0"/>
                </a:moveTo>
                <a:lnTo>
                  <a:pt x="31750" y="0"/>
                </a:lnTo>
                <a:lnTo>
                  <a:pt x="31750" y="2070100"/>
                </a:lnTo>
                <a:lnTo>
                  <a:pt x="44450" y="2070100"/>
                </a:lnTo>
                <a:lnTo>
                  <a:pt x="44450" y="0"/>
                </a:lnTo>
                <a:close/>
              </a:path>
              <a:path w="76200" h="2133600">
                <a:moveTo>
                  <a:pt x="76200" y="2057400"/>
                </a:moveTo>
                <a:lnTo>
                  <a:pt x="44450" y="2057400"/>
                </a:lnTo>
                <a:lnTo>
                  <a:pt x="44450" y="2070100"/>
                </a:lnTo>
                <a:lnTo>
                  <a:pt x="69850" y="2070100"/>
                </a:lnTo>
                <a:lnTo>
                  <a:pt x="76200" y="20574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4568571" y="3499865"/>
            <a:ext cx="1223010" cy="767715"/>
          </a:xfrm>
          <a:custGeom>
            <a:avLst/>
            <a:gdLst/>
            <a:ahLst/>
            <a:cxnLst/>
            <a:rect l="l" t="t" r="r" b="b"/>
            <a:pathLst>
              <a:path w="1223010" h="767714">
                <a:moveTo>
                  <a:pt x="1154628" y="732311"/>
                </a:moveTo>
                <a:lnTo>
                  <a:pt x="1137792" y="759206"/>
                </a:lnTo>
                <a:lnTo>
                  <a:pt x="1222628" y="767334"/>
                </a:lnTo>
                <a:lnTo>
                  <a:pt x="1205299" y="739013"/>
                </a:lnTo>
                <a:lnTo>
                  <a:pt x="1165352" y="739013"/>
                </a:lnTo>
                <a:lnTo>
                  <a:pt x="1154628" y="732311"/>
                </a:lnTo>
                <a:close/>
              </a:path>
              <a:path w="1223010" h="767714">
                <a:moveTo>
                  <a:pt x="1161321" y="721619"/>
                </a:moveTo>
                <a:lnTo>
                  <a:pt x="1154628" y="732311"/>
                </a:lnTo>
                <a:lnTo>
                  <a:pt x="1165352" y="739013"/>
                </a:lnTo>
                <a:lnTo>
                  <a:pt x="1172082" y="728345"/>
                </a:lnTo>
                <a:lnTo>
                  <a:pt x="1161321" y="721619"/>
                </a:lnTo>
                <a:close/>
              </a:path>
              <a:path w="1223010" h="767714">
                <a:moveTo>
                  <a:pt x="1178178" y="694690"/>
                </a:moveTo>
                <a:lnTo>
                  <a:pt x="1161321" y="721619"/>
                </a:lnTo>
                <a:lnTo>
                  <a:pt x="1172082" y="728345"/>
                </a:lnTo>
                <a:lnTo>
                  <a:pt x="1165352" y="739013"/>
                </a:lnTo>
                <a:lnTo>
                  <a:pt x="1205299" y="739013"/>
                </a:lnTo>
                <a:lnTo>
                  <a:pt x="1178178" y="694690"/>
                </a:lnTo>
                <a:close/>
              </a:path>
              <a:path w="1223010" h="767714">
                <a:moveTo>
                  <a:pt x="6730" y="0"/>
                </a:moveTo>
                <a:lnTo>
                  <a:pt x="0" y="10668"/>
                </a:lnTo>
                <a:lnTo>
                  <a:pt x="1154628" y="732311"/>
                </a:lnTo>
                <a:lnTo>
                  <a:pt x="1161321" y="721619"/>
                </a:lnTo>
                <a:lnTo>
                  <a:pt x="673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4343400" y="4719320"/>
            <a:ext cx="1223010" cy="919480"/>
          </a:xfrm>
          <a:custGeom>
            <a:avLst/>
            <a:gdLst/>
            <a:ahLst/>
            <a:cxnLst/>
            <a:rect l="l" t="t" r="r" b="b"/>
            <a:pathLst>
              <a:path w="1223010" h="919479">
                <a:moveTo>
                  <a:pt x="38100" y="843279"/>
                </a:moveTo>
                <a:lnTo>
                  <a:pt x="0" y="919479"/>
                </a:lnTo>
                <a:lnTo>
                  <a:pt x="83820" y="904239"/>
                </a:lnTo>
                <a:lnTo>
                  <a:pt x="70485" y="886459"/>
                </a:lnTo>
                <a:lnTo>
                  <a:pt x="54610" y="886459"/>
                </a:lnTo>
                <a:lnTo>
                  <a:pt x="46989" y="876299"/>
                </a:lnTo>
                <a:lnTo>
                  <a:pt x="57150" y="868679"/>
                </a:lnTo>
                <a:lnTo>
                  <a:pt x="38100" y="843279"/>
                </a:lnTo>
                <a:close/>
              </a:path>
              <a:path w="1223010" h="919479">
                <a:moveTo>
                  <a:pt x="57150" y="868679"/>
                </a:moveTo>
                <a:lnTo>
                  <a:pt x="46989" y="876299"/>
                </a:lnTo>
                <a:lnTo>
                  <a:pt x="54610" y="886459"/>
                </a:lnTo>
                <a:lnTo>
                  <a:pt x="64770" y="878839"/>
                </a:lnTo>
                <a:lnTo>
                  <a:pt x="57150" y="868679"/>
                </a:lnTo>
                <a:close/>
              </a:path>
              <a:path w="1223010" h="919479">
                <a:moveTo>
                  <a:pt x="64770" y="878839"/>
                </a:moveTo>
                <a:lnTo>
                  <a:pt x="54610" y="886459"/>
                </a:lnTo>
                <a:lnTo>
                  <a:pt x="70485" y="886459"/>
                </a:lnTo>
                <a:lnTo>
                  <a:pt x="64770" y="878839"/>
                </a:lnTo>
                <a:close/>
              </a:path>
              <a:path w="1223010" h="919479">
                <a:moveTo>
                  <a:pt x="1215389" y="0"/>
                </a:moveTo>
                <a:lnTo>
                  <a:pt x="57150" y="868679"/>
                </a:lnTo>
                <a:lnTo>
                  <a:pt x="64770" y="878839"/>
                </a:lnTo>
                <a:lnTo>
                  <a:pt x="1223010" y="10159"/>
                </a:lnTo>
                <a:lnTo>
                  <a:pt x="1215389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6319139" y="4721225"/>
            <a:ext cx="539115" cy="917575"/>
          </a:xfrm>
          <a:custGeom>
            <a:avLst/>
            <a:gdLst/>
            <a:ahLst/>
            <a:cxnLst/>
            <a:rect l="l" t="t" r="r" b="b"/>
            <a:pathLst>
              <a:path w="539115" h="917575">
                <a:moveTo>
                  <a:pt x="495030" y="854974"/>
                </a:moveTo>
                <a:lnTo>
                  <a:pt x="467613" y="870953"/>
                </a:lnTo>
                <a:lnTo>
                  <a:pt x="538861" y="917575"/>
                </a:lnTo>
                <a:lnTo>
                  <a:pt x="535538" y="865886"/>
                </a:lnTo>
                <a:lnTo>
                  <a:pt x="501395" y="865886"/>
                </a:lnTo>
                <a:lnTo>
                  <a:pt x="495030" y="854974"/>
                </a:lnTo>
                <a:close/>
              </a:path>
              <a:path w="539115" h="917575">
                <a:moveTo>
                  <a:pt x="505946" y="848612"/>
                </a:moveTo>
                <a:lnTo>
                  <a:pt x="495030" y="854974"/>
                </a:lnTo>
                <a:lnTo>
                  <a:pt x="501395" y="865886"/>
                </a:lnTo>
                <a:lnTo>
                  <a:pt x="512317" y="859536"/>
                </a:lnTo>
                <a:lnTo>
                  <a:pt x="505946" y="848612"/>
                </a:lnTo>
                <a:close/>
              </a:path>
              <a:path w="539115" h="917575">
                <a:moveTo>
                  <a:pt x="533400" y="832612"/>
                </a:moveTo>
                <a:lnTo>
                  <a:pt x="505946" y="848612"/>
                </a:lnTo>
                <a:lnTo>
                  <a:pt x="512317" y="859536"/>
                </a:lnTo>
                <a:lnTo>
                  <a:pt x="501395" y="865886"/>
                </a:lnTo>
                <a:lnTo>
                  <a:pt x="535538" y="865886"/>
                </a:lnTo>
                <a:lnTo>
                  <a:pt x="533400" y="832612"/>
                </a:lnTo>
                <a:close/>
              </a:path>
              <a:path w="539115" h="917575">
                <a:moveTo>
                  <a:pt x="10922" y="0"/>
                </a:moveTo>
                <a:lnTo>
                  <a:pt x="0" y="6350"/>
                </a:lnTo>
                <a:lnTo>
                  <a:pt x="495030" y="854974"/>
                </a:lnTo>
                <a:lnTo>
                  <a:pt x="505946" y="848612"/>
                </a:lnTo>
                <a:lnTo>
                  <a:pt x="10922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3043173" y="4720335"/>
            <a:ext cx="767080" cy="918844"/>
          </a:xfrm>
          <a:custGeom>
            <a:avLst/>
            <a:gdLst/>
            <a:ahLst/>
            <a:cxnLst/>
            <a:rect l="l" t="t" r="r" b="b"/>
            <a:pathLst>
              <a:path w="767079" h="918845">
                <a:moveTo>
                  <a:pt x="713107" y="863995"/>
                </a:moveTo>
                <a:lnTo>
                  <a:pt x="688721" y="884313"/>
                </a:lnTo>
                <a:lnTo>
                  <a:pt x="766826" y="918463"/>
                </a:lnTo>
                <a:lnTo>
                  <a:pt x="756280" y="873747"/>
                </a:lnTo>
                <a:lnTo>
                  <a:pt x="721233" y="873747"/>
                </a:lnTo>
                <a:lnTo>
                  <a:pt x="713107" y="863995"/>
                </a:lnTo>
                <a:close/>
              </a:path>
              <a:path w="767079" h="918845">
                <a:moveTo>
                  <a:pt x="722869" y="855861"/>
                </a:moveTo>
                <a:lnTo>
                  <a:pt x="713107" y="863995"/>
                </a:lnTo>
                <a:lnTo>
                  <a:pt x="721233" y="873747"/>
                </a:lnTo>
                <a:lnTo>
                  <a:pt x="731012" y="865632"/>
                </a:lnTo>
                <a:lnTo>
                  <a:pt x="722869" y="855861"/>
                </a:lnTo>
                <a:close/>
              </a:path>
              <a:path w="767079" h="918845">
                <a:moveTo>
                  <a:pt x="747267" y="835532"/>
                </a:moveTo>
                <a:lnTo>
                  <a:pt x="722869" y="855861"/>
                </a:lnTo>
                <a:lnTo>
                  <a:pt x="731012" y="865632"/>
                </a:lnTo>
                <a:lnTo>
                  <a:pt x="721233" y="873747"/>
                </a:lnTo>
                <a:lnTo>
                  <a:pt x="756280" y="873747"/>
                </a:lnTo>
                <a:lnTo>
                  <a:pt x="747267" y="835532"/>
                </a:lnTo>
                <a:close/>
              </a:path>
              <a:path w="767079" h="918845">
                <a:moveTo>
                  <a:pt x="9651" y="0"/>
                </a:moveTo>
                <a:lnTo>
                  <a:pt x="0" y="8127"/>
                </a:lnTo>
                <a:lnTo>
                  <a:pt x="713107" y="863995"/>
                </a:lnTo>
                <a:lnTo>
                  <a:pt x="722869" y="855861"/>
                </a:lnTo>
                <a:lnTo>
                  <a:pt x="9651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1600200" y="4720082"/>
            <a:ext cx="843280" cy="918844"/>
          </a:xfrm>
          <a:custGeom>
            <a:avLst/>
            <a:gdLst/>
            <a:ahLst/>
            <a:cxnLst/>
            <a:rect l="l" t="t" r="r" b="b"/>
            <a:pathLst>
              <a:path w="843280" h="918845">
                <a:moveTo>
                  <a:pt x="23368" y="836803"/>
                </a:moveTo>
                <a:lnTo>
                  <a:pt x="0" y="918718"/>
                </a:lnTo>
                <a:lnTo>
                  <a:pt x="79629" y="888288"/>
                </a:lnTo>
                <a:lnTo>
                  <a:pt x="66417" y="876198"/>
                </a:lnTo>
                <a:lnTo>
                  <a:pt x="47625" y="876198"/>
                </a:lnTo>
                <a:lnTo>
                  <a:pt x="38226" y="867664"/>
                </a:lnTo>
                <a:lnTo>
                  <a:pt x="46832" y="858275"/>
                </a:lnTo>
                <a:lnTo>
                  <a:pt x="23368" y="836803"/>
                </a:lnTo>
                <a:close/>
              </a:path>
              <a:path w="843280" h="918845">
                <a:moveTo>
                  <a:pt x="46832" y="858275"/>
                </a:moveTo>
                <a:lnTo>
                  <a:pt x="38226" y="867664"/>
                </a:lnTo>
                <a:lnTo>
                  <a:pt x="47625" y="876198"/>
                </a:lnTo>
                <a:lnTo>
                  <a:pt x="56197" y="866846"/>
                </a:lnTo>
                <a:lnTo>
                  <a:pt x="46832" y="858275"/>
                </a:lnTo>
                <a:close/>
              </a:path>
              <a:path w="843280" h="918845">
                <a:moveTo>
                  <a:pt x="56197" y="866846"/>
                </a:moveTo>
                <a:lnTo>
                  <a:pt x="47625" y="876198"/>
                </a:lnTo>
                <a:lnTo>
                  <a:pt x="66417" y="876198"/>
                </a:lnTo>
                <a:lnTo>
                  <a:pt x="56197" y="866846"/>
                </a:lnTo>
                <a:close/>
              </a:path>
              <a:path w="843280" h="918845">
                <a:moveTo>
                  <a:pt x="833501" y="0"/>
                </a:moveTo>
                <a:lnTo>
                  <a:pt x="46832" y="858275"/>
                </a:lnTo>
                <a:lnTo>
                  <a:pt x="56197" y="866846"/>
                </a:lnTo>
                <a:lnTo>
                  <a:pt x="842899" y="8636"/>
                </a:lnTo>
                <a:lnTo>
                  <a:pt x="833501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609600" y="1566862"/>
            <a:ext cx="4655820" cy="109855"/>
          </a:xfrm>
          <a:custGeom>
            <a:avLst/>
            <a:gdLst/>
            <a:ahLst/>
            <a:cxnLst/>
            <a:rect l="l" t="t" r="r" b="b"/>
            <a:pathLst>
              <a:path w="4655820" h="109855">
                <a:moveTo>
                  <a:pt x="0" y="109537"/>
                </a:moveTo>
                <a:lnTo>
                  <a:pt x="4655566" y="109537"/>
                </a:lnTo>
                <a:lnTo>
                  <a:pt x="4655566" y="0"/>
                </a:lnTo>
                <a:lnTo>
                  <a:pt x="0" y="0"/>
                </a:lnTo>
                <a:lnTo>
                  <a:pt x="0" y="109537"/>
                </a:lnTo>
                <a:close/>
              </a:path>
            </a:pathLst>
          </a:custGeom>
          <a:solidFill>
            <a:srgbClr val="CC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609600" y="1566925"/>
            <a:ext cx="7958455" cy="0"/>
          </a:xfrm>
          <a:custGeom>
            <a:avLst/>
            <a:gdLst/>
            <a:ahLst/>
            <a:cxnLst/>
            <a:rect l="l" t="t" r="r" b="b"/>
            <a:pathLst>
              <a:path w="7958455">
                <a:moveTo>
                  <a:pt x="0" y="0"/>
                </a:moveTo>
                <a:lnTo>
                  <a:pt x="7958201" y="0"/>
                </a:lnTo>
              </a:path>
            </a:pathLst>
          </a:custGeom>
          <a:ln w="9525">
            <a:solidFill>
              <a:srgbClr val="CC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609600" y="6172200"/>
            <a:ext cx="7924800" cy="0"/>
          </a:xfrm>
          <a:custGeom>
            <a:avLst/>
            <a:gdLst/>
            <a:ahLst/>
            <a:cxnLst/>
            <a:rect l="l" t="t" r="r" b="b"/>
            <a:pathLst>
              <a:path w="7924800">
                <a:moveTo>
                  <a:pt x="0" y="0"/>
                </a:moveTo>
                <a:lnTo>
                  <a:pt x="7924800" y="0"/>
                </a:lnTo>
              </a:path>
            </a:pathLst>
          </a:custGeom>
          <a:ln w="3175">
            <a:solidFill>
              <a:srgbClr val="CC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653592" y="702612"/>
            <a:ext cx="7042608" cy="782907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Message</a:t>
            </a:r>
            <a:r>
              <a:rPr spc="-65" dirty="0"/>
              <a:t> </a:t>
            </a:r>
            <a:r>
              <a:rPr lang="en-IN" spc="-5" dirty="0" smtClean="0"/>
              <a:t>Passing</a:t>
            </a:r>
            <a:endParaRPr spc="-5" dirty="0"/>
          </a:p>
        </p:txBody>
      </p:sp>
      <p:sp>
        <p:nvSpPr>
          <p:cNvPr id="6" name="object 6"/>
          <p:cNvSpPr txBox="1"/>
          <p:nvPr/>
        </p:nvSpPr>
        <p:spPr>
          <a:xfrm>
            <a:off x="645668" y="2240102"/>
            <a:ext cx="7845425" cy="31483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584200" marR="5080" indent="-571500" algn="just">
              <a:lnSpc>
                <a:spcPct val="100000"/>
              </a:lnSpc>
              <a:spcBef>
                <a:spcPts val="105"/>
              </a:spcBef>
              <a:buClr>
                <a:srgbClr val="CC0000"/>
              </a:buClr>
              <a:buSzPct val="70000"/>
              <a:buFont typeface="Wingdings"/>
              <a:buChar char=""/>
              <a:tabLst>
                <a:tab pos="584200" algn="l"/>
              </a:tabLst>
            </a:pPr>
            <a:r>
              <a:rPr sz="2000" dirty="0">
                <a:latin typeface="Verdana"/>
                <a:cs typeface="Verdana"/>
              </a:rPr>
              <a:t>An </a:t>
            </a:r>
            <a:r>
              <a:rPr sz="2000" spc="-5" dirty="0">
                <a:latin typeface="Verdana"/>
                <a:cs typeface="Verdana"/>
              </a:rPr>
              <a:t>object-oriented program consists </a:t>
            </a:r>
            <a:r>
              <a:rPr sz="2000" spc="-10" dirty="0">
                <a:latin typeface="Verdana"/>
                <a:cs typeface="Verdana"/>
              </a:rPr>
              <a:t>of </a:t>
            </a:r>
            <a:r>
              <a:rPr sz="2000" dirty="0">
                <a:latin typeface="Verdana"/>
                <a:cs typeface="Verdana"/>
              </a:rPr>
              <a:t>a </a:t>
            </a:r>
            <a:r>
              <a:rPr sz="2000" spc="-5" dirty="0">
                <a:latin typeface="Verdana"/>
                <a:cs typeface="Verdana"/>
              </a:rPr>
              <a:t>set </a:t>
            </a:r>
            <a:r>
              <a:rPr sz="2000" spc="-10" dirty="0">
                <a:latin typeface="Verdana"/>
                <a:cs typeface="Verdana"/>
              </a:rPr>
              <a:t>of </a:t>
            </a:r>
            <a:r>
              <a:rPr sz="2000" spc="-5" dirty="0">
                <a:latin typeface="Verdana"/>
                <a:cs typeface="Verdana"/>
              </a:rPr>
              <a:t>objects  that communication </a:t>
            </a:r>
            <a:r>
              <a:rPr sz="2000" spc="-10" dirty="0">
                <a:latin typeface="Verdana"/>
                <a:cs typeface="Verdana"/>
              </a:rPr>
              <a:t>with each </a:t>
            </a:r>
            <a:r>
              <a:rPr sz="2000" spc="-5" dirty="0">
                <a:latin typeface="Verdana"/>
                <a:cs typeface="Verdana"/>
              </a:rPr>
              <a:t>other. The process</a:t>
            </a:r>
            <a:r>
              <a:rPr sz="2000" spc="525" dirty="0">
                <a:latin typeface="Verdana"/>
                <a:cs typeface="Verdana"/>
              </a:rPr>
              <a:t> </a:t>
            </a:r>
            <a:r>
              <a:rPr sz="2000" spc="-20" dirty="0">
                <a:latin typeface="Verdana"/>
                <a:cs typeface="Verdana"/>
              </a:rPr>
              <a:t>of  </a:t>
            </a:r>
            <a:r>
              <a:rPr sz="2000" spc="-5" dirty="0">
                <a:latin typeface="Verdana"/>
                <a:cs typeface="Verdana"/>
              </a:rPr>
              <a:t>programming in </a:t>
            </a:r>
            <a:r>
              <a:rPr sz="2000" spc="-10" dirty="0">
                <a:latin typeface="Verdana"/>
                <a:cs typeface="Verdana"/>
              </a:rPr>
              <a:t>an </a:t>
            </a:r>
            <a:r>
              <a:rPr sz="2000" spc="-5" dirty="0">
                <a:latin typeface="Verdana"/>
                <a:cs typeface="Verdana"/>
              </a:rPr>
              <a:t>object-oriented </a:t>
            </a:r>
            <a:r>
              <a:rPr sz="2000" dirty="0">
                <a:latin typeface="Verdana"/>
                <a:cs typeface="Verdana"/>
              </a:rPr>
              <a:t>language </a:t>
            </a:r>
            <a:r>
              <a:rPr sz="2000" spc="-5" dirty="0">
                <a:latin typeface="Verdana"/>
                <a:cs typeface="Verdana"/>
              </a:rPr>
              <a:t>therefore  involves the following basic</a:t>
            </a:r>
            <a:r>
              <a:rPr sz="2000" spc="-15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steps:</a:t>
            </a:r>
            <a:endParaRPr sz="2000">
              <a:latin typeface="Verdana"/>
              <a:cs typeface="Verdana"/>
            </a:endParaRPr>
          </a:p>
          <a:p>
            <a:pPr>
              <a:lnSpc>
                <a:spcPct val="100000"/>
              </a:lnSpc>
              <a:spcBef>
                <a:spcPts val="25"/>
              </a:spcBef>
              <a:buClr>
                <a:srgbClr val="CC0000"/>
              </a:buClr>
              <a:buFont typeface="Wingdings"/>
              <a:buChar char=""/>
            </a:pPr>
            <a:endParaRPr sz="3250">
              <a:latin typeface="Times New Roman"/>
              <a:cs typeface="Times New Roman"/>
            </a:endParaRPr>
          </a:p>
          <a:p>
            <a:pPr marL="858519" lvl="1" indent="-274320">
              <a:lnSpc>
                <a:spcPct val="100000"/>
              </a:lnSpc>
              <a:buAutoNum type="arabicPeriod"/>
              <a:tabLst>
                <a:tab pos="858519" algn="l"/>
              </a:tabLst>
            </a:pPr>
            <a:r>
              <a:rPr sz="1600" spc="-10" dirty="0">
                <a:latin typeface="Verdana"/>
                <a:cs typeface="Verdana"/>
              </a:rPr>
              <a:t>Creating </a:t>
            </a:r>
            <a:r>
              <a:rPr sz="1600" spc="-5" dirty="0">
                <a:latin typeface="Verdana"/>
                <a:cs typeface="Verdana"/>
              </a:rPr>
              <a:t>classes that </a:t>
            </a:r>
            <a:r>
              <a:rPr sz="1600" spc="-10" dirty="0">
                <a:latin typeface="Verdana"/>
                <a:cs typeface="Verdana"/>
              </a:rPr>
              <a:t>define objects </a:t>
            </a:r>
            <a:r>
              <a:rPr sz="1600" spc="-5" dirty="0">
                <a:latin typeface="Verdana"/>
                <a:cs typeface="Verdana"/>
              </a:rPr>
              <a:t>and </a:t>
            </a:r>
            <a:r>
              <a:rPr sz="1600" spc="-10" dirty="0">
                <a:latin typeface="Verdana"/>
                <a:cs typeface="Verdana"/>
              </a:rPr>
              <a:t>their</a:t>
            </a:r>
            <a:r>
              <a:rPr sz="1600" spc="190" dirty="0">
                <a:latin typeface="Verdana"/>
                <a:cs typeface="Verdana"/>
              </a:rPr>
              <a:t> </a:t>
            </a:r>
            <a:r>
              <a:rPr sz="1600" spc="-5" dirty="0">
                <a:latin typeface="Verdana"/>
                <a:cs typeface="Verdana"/>
              </a:rPr>
              <a:t>behaviour.</a:t>
            </a:r>
            <a:endParaRPr sz="1600">
              <a:latin typeface="Verdana"/>
              <a:cs typeface="Verdana"/>
            </a:endParaRPr>
          </a:p>
          <a:p>
            <a:pPr lvl="1">
              <a:lnSpc>
                <a:spcPct val="100000"/>
              </a:lnSpc>
              <a:spcBef>
                <a:spcPts val="10"/>
              </a:spcBef>
              <a:buFont typeface="Verdana"/>
              <a:buAutoNum type="arabicPeriod"/>
            </a:pPr>
            <a:endParaRPr sz="2400">
              <a:latin typeface="Times New Roman"/>
              <a:cs typeface="Times New Roman"/>
            </a:endParaRPr>
          </a:p>
          <a:p>
            <a:pPr marL="858519" lvl="1" indent="-274320">
              <a:lnSpc>
                <a:spcPct val="100000"/>
              </a:lnSpc>
              <a:buAutoNum type="arabicPeriod"/>
              <a:tabLst>
                <a:tab pos="858519" algn="l"/>
              </a:tabLst>
            </a:pPr>
            <a:r>
              <a:rPr sz="1600" spc="-10" dirty="0">
                <a:latin typeface="Verdana"/>
                <a:cs typeface="Verdana"/>
              </a:rPr>
              <a:t>Creating objects </a:t>
            </a:r>
            <a:r>
              <a:rPr sz="1600" spc="-5" dirty="0">
                <a:latin typeface="Verdana"/>
                <a:cs typeface="Verdana"/>
              </a:rPr>
              <a:t>from class</a:t>
            </a:r>
            <a:r>
              <a:rPr sz="1600" spc="105" dirty="0">
                <a:latin typeface="Verdana"/>
                <a:cs typeface="Verdana"/>
              </a:rPr>
              <a:t> </a:t>
            </a:r>
            <a:r>
              <a:rPr sz="1600" spc="-10" dirty="0">
                <a:latin typeface="Verdana"/>
                <a:cs typeface="Verdana"/>
              </a:rPr>
              <a:t>definitions.</a:t>
            </a:r>
            <a:endParaRPr sz="1600">
              <a:latin typeface="Verdana"/>
              <a:cs typeface="Verdana"/>
            </a:endParaRPr>
          </a:p>
          <a:p>
            <a:pPr lvl="1">
              <a:lnSpc>
                <a:spcPct val="100000"/>
              </a:lnSpc>
              <a:spcBef>
                <a:spcPts val="45"/>
              </a:spcBef>
              <a:buFont typeface="Verdana"/>
              <a:buAutoNum type="arabicPeriod"/>
            </a:pPr>
            <a:endParaRPr sz="2300">
              <a:latin typeface="Times New Roman"/>
              <a:cs typeface="Times New Roman"/>
            </a:endParaRPr>
          </a:p>
          <a:p>
            <a:pPr marL="858519" lvl="1" indent="-274320">
              <a:lnSpc>
                <a:spcPct val="100000"/>
              </a:lnSpc>
              <a:buAutoNum type="arabicPeriod"/>
              <a:tabLst>
                <a:tab pos="858519" algn="l"/>
              </a:tabLst>
            </a:pPr>
            <a:r>
              <a:rPr sz="1600" spc="-10" dirty="0">
                <a:latin typeface="Verdana"/>
                <a:cs typeface="Verdana"/>
              </a:rPr>
              <a:t>Establishing </a:t>
            </a:r>
            <a:r>
              <a:rPr sz="1600" spc="-5" dirty="0">
                <a:latin typeface="Verdana"/>
                <a:cs typeface="Verdana"/>
              </a:rPr>
              <a:t>communication among</a:t>
            </a:r>
            <a:r>
              <a:rPr sz="1600" spc="160" dirty="0">
                <a:latin typeface="Verdana"/>
                <a:cs typeface="Verdana"/>
              </a:rPr>
              <a:t> </a:t>
            </a:r>
            <a:r>
              <a:rPr sz="1600" spc="-10" dirty="0">
                <a:latin typeface="Verdana"/>
                <a:cs typeface="Verdana"/>
              </a:rPr>
              <a:t>objects.</a:t>
            </a:r>
            <a:endParaRPr sz="160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609600" y="1566862"/>
            <a:ext cx="4655820" cy="109855"/>
          </a:xfrm>
          <a:custGeom>
            <a:avLst/>
            <a:gdLst/>
            <a:ahLst/>
            <a:cxnLst/>
            <a:rect l="l" t="t" r="r" b="b"/>
            <a:pathLst>
              <a:path w="4655820" h="109855">
                <a:moveTo>
                  <a:pt x="0" y="109537"/>
                </a:moveTo>
                <a:lnTo>
                  <a:pt x="4655566" y="109537"/>
                </a:lnTo>
                <a:lnTo>
                  <a:pt x="4655566" y="0"/>
                </a:lnTo>
                <a:lnTo>
                  <a:pt x="0" y="0"/>
                </a:lnTo>
                <a:lnTo>
                  <a:pt x="0" y="109537"/>
                </a:lnTo>
                <a:close/>
              </a:path>
            </a:pathLst>
          </a:custGeom>
          <a:solidFill>
            <a:srgbClr val="CC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609600" y="1566925"/>
            <a:ext cx="7958455" cy="0"/>
          </a:xfrm>
          <a:custGeom>
            <a:avLst/>
            <a:gdLst/>
            <a:ahLst/>
            <a:cxnLst/>
            <a:rect l="l" t="t" r="r" b="b"/>
            <a:pathLst>
              <a:path w="7958455">
                <a:moveTo>
                  <a:pt x="0" y="0"/>
                </a:moveTo>
                <a:lnTo>
                  <a:pt x="7958201" y="0"/>
                </a:lnTo>
              </a:path>
            </a:pathLst>
          </a:custGeom>
          <a:ln w="9525">
            <a:solidFill>
              <a:srgbClr val="CC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609600" y="6172200"/>
            <a:ext cx="7924800" cy="0"/>
          </a:xfrm>
          <a:custGeom>
            <a:avLst/>
            <a:gdLst/>
            <a:ahLst/>
            <a:cxnLst/>
            <a:rect l="l" t="t" r="r" b="b"/>
            <a:pathLst>
              <a:path w="7924800">
                <a:moveTo>
                  <a:pt x="0" y="0"/>
                </a:moveTo>
                <a:lnTo>
                  <a:pt x="7924800" y="0"/>
                </a:lnTo>
              </a:path>
            </a:pathLst>
          </a:custGeom>
          <a:ln w="3175">
            <a:solidFill>
              <a:srgbClr val="CC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653592" y="702612"/>
            <a:ext cx="5061408" cy="782907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Benefits of</a:t>
            </a:r>
            <a:r>
              <a:rPr spc="-95" dirty="0"/>
              <a:t> </a:t>
            </a:r>
            <a:r>
              <a:rPr spc="-5" dirty="0"/>
              <a:t>OOP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798068" y="1722471"/>
            <a:ext cx="7844790" cy="4171950"/>
          </a:xfrm>
          <a:prstGeom prst="rect">
            <a:avLst/>
          </a:prstGeom>
        </p:spPr>
        <p:txBody>
          <a:bodyPr vert="horz" wrap="square" lIns="0" tIns="7366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80"/>
              </a:spcBef>
            </a:pPr>
            <a:r>
              <a:rPr sz="2000" spc="-5" dirty="0">
                <a:latin typeface="Verdana"/>
                <a:cs typeface="Verdana"/>
              </a:rPr>
              <a:t>OOP </a:t>
            </a:r>
            <a:r>
              <a:rPr sz="2000" dirty="0">
                <a:latin typeface="Verdana"/>
                <a:cs typeface="Verdana"/>
              </a:rPr>
              <a:t>offers </a:t>
            </a:r>
            <a:r>
              <a:rPr sz="2000" spc="-10" dirty="0">
                <a:latin typeface="Verdana"/>
                <a:cs typeface="Verdana"/>
              </a:rPr>
              <a:t>several </a:t>
            </a:r>
            <a:r>
              <a:rPr sz="2000" spc="-5" dirty="0">
                <a:latin typeface="Verdana"/>
                <a:cs typeface="Verdana"/>
              </a:rPr>
              <a:t>benefits </a:t>
            </a:r>
            <a:r>
              <a:rPr sz="2000" dirty="0">
                <a:latin typeface="Verdana"/>
                <a:cs typeface="Verdana"/>
              </a:rPr>
              <a:t>to </a:t>
            </a:r>
            <a:r>
              <a:rPr sz="2000" spc="-5" dirty="0">
                <a:latin typeface="Verdana"/>
                <a:cs typeface="Verdana"/>
              </a:rPr>
              <a:t>both </a:t>
            </a:r>
            <a:r>
              <a:rPr sz="2000" spc="-10" dirty="0">
                <a:latin typeface="Verdana"/>
                <a:cs typeface="Verdana"/>
              </a:rPr>
              <a:t>program </a:t>
            </a:r>
            <a:r>
              <a:rPr sz="2000" spc="-5" dirty="0">
                <a:latin typeface="Verdana"/>
                <a:cs typeface="Verdana"/>
              </a:rPr>
              <a:t>designer</a:t>
            </a:r>
            <a:r>
              <a:rPr sz="2000" spc="-90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and</a:t>
            </a:r>
            <a:endParaRPr sz="200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  <a:spcBef>
                <a:spcPts val="480"/>
              </a:spcBef>
            </a:pPr>
            <a:r>
              <a:rPr sz="2000" dirty="0">
                <a:latin typeface="Verdana"/>
                <a:cs typeface="Verdana"/>
              </a:rPr>
              <a:t>the</a:t>
            </a:r>
            <a:r>
              <a:rPr sz="2000" spc="-35" dirty="0">
                <a:latin typeface="Verdana"/>
                <a:cs typeface="Verdana"/>
              </a:rPr>
              <a:t> </a:t>
            </a:r>
            <a:r>
              <a:rPr sz="2000" spc="-60" dirty="0">
                <a:latin typeface="Verdana"/>
                <a:cs typeface="Verdana"/>
              </a:rPr>
              <a:t>user.</a:t>
            </a:r>
            <a:endParaRPr sz="2000">
              <a:latin typeface="Verdana"/>
              <a:cs typeface="Verdana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2900">
              <a:latin typeface="Times New Roman"/>
              <a:cs typeface="Times New Roman"/>
            </a:endParaRPr>
          </a:p>
          <a:p>
            <a:pPr marL="481965" marR="5080" indent="-469900" algn="just">
              <a:lnSpc>
                <a:spcPct val="100000"/>
              </a:lnSpc>
              <a:buClr>
                <a:srgbClr val="CC0000"/>
              </a:buClr>
              <a:buSzPct val="70000"/>
              <a:buFont typeface="Wingdings"/>
              <a:buChar char=""/>
              <a:tabLst>
                <a:tab pos="482600" algn="l"/>
              </a:tabLst>
            </a:pPr>
            <a:r>
              <a:rPr sz="2000" spc="-5" dirty="0">
                <a:latin typeface="Verdana"/>
                <a:cs typeface="Verdana"/>
              </a:rPr>
              <a:t>Through </a:t>
            </a:r>
            <a:r>
              <a:rPr sz="2000" spc="-10" dirty="0">
                <a:latin typeface="Verdana"/>
                <a:cs typeface="Verdana"/>
              </a:rPr>
              <a:t>inheritance, </a:t>
            </a:r>
            <a:r>
              <a:rPr sz="2000" dirty="0">
                <a:latin typeface="Verdana"/>
                <a:cs typeface="Verdana"/>
              </a:rPr>
              <a:t>we can </a:t>
            </a:r>
            <a:r>
              <a:rPr sz="2000" spc="-5" dirty="0">
                <a:latin typeface="Verdana"/>
                <a:cs typeface="Verdana"/>
              </a:rPr>
              <a:t>eliminate redundant </a:t>
            </a:r>
            <a:r>
              <a:rPr sz="2000" dirty="0">
                <a:latin typeface="Verdana"/>
                <a:cs typeface="Verdana"/>
              </a:rPr>
              <a:t>code  and extend </a:t>
            </a:r>
            <a:r>
              <a:rPr sz="2000" spc="-5" dirty="0">
                <a:latin typeface="Verdana"/>
                <a:cs typeface="Verdana"/>
              </a:rPr>
              <a:t>the </a:t>
            </a:r>
            <a:r>
              <a:rPr sz="2000" dirty="0">
                <a:latin typeface="Verdana"/>
                <a:cs typeface="Verdana"/>
              </a:rPr>
              <a:t>use </a:t>
            </a:r>
            <a:r>
              <a:rPr sz="2000" spc="-5" dirty="0">
                <a:latin typeface="Verdana"/>
                <a:cs typeface="Verdana"/>
              </a:rPr>
              <a:t>of existing</a:t>
            </a:r>
            <a:r>
              <a:rPr sz="2000" spc="-80" dirty="0">
                <a:latin typeface="Verdana"/>
                <a:cs typeface="Verdana"/>
              </a:rPr>
              <a:t> </a:t>
            </a:r>
            <a:r>
              <a:rPr sz="2000" spc="-5" dirty="0">
                <a:latin typeface="Verdana"/>
                <a:cs typeface="Verdana"/>
              </a:rPr>
              <a:t>classes.</a:t>
            </a:r>
            <a:endParaRPr sz="2000">
              <a:latin typeface="Verdana"/>
              <a:cs typeface="Verdana"/>
            </a:endParaRPr>
          </a:p>
          <a:p>
            <a:pPr>
              <a:lnSpc>
                <a:spcPct val="100000"/>
              </a:lnSpc>
              <a:spcBef>
                <a:spcPts val="25"/>
              </a:spcBef>
              <a:buClr>
                <a:srgbClr val="CC0000"/>
              </a:buClr>
              <a:buFont typeface="Wingdings"/>
              <a:buChar char=""/>
            </a:pPr>
            <a:endParaRPr sz="2900">
              <a:latin typeface="Times New Roman"/>
              <a:cs typeface="Times New Roman"/>
            </a:endParaRPr>
          </a:p>
          <a:p>
            <a:pPr marL="481965" marR="6350" indent="-469900" algn="just">
              <a:lnSpc>
                <a:spcPct val="100000"/>
              </a:lnSpc>
              <a:spcBef>
                <a:spcPts val="5"/>
              </a:spcBef>
              <a:buClr>
                <a:srgbClr val="CC0000"/>
              </a:buClr>
              <a:buSzPct val="70000"/>
              <a:buFont typeface="Wingdings"/>
              <a:buChar char=""/>
              <a:tabLst>
                <a:tab pos="482600" algn="l"/>
              </a:tabLst>
            </a:pPr>
            <a:r>
              <a:rPr sz="2000" spc="-5" dirty="0">
                <a:latin typeface="Verdana"/>
                <a:cs typeface="Verdana"/>
              </a:rPr>
              <a:t>The principle of data hiding helps the </a:t>
            </a:r>
            <a:r>
              <a:rPr sz="2000" spc="-10" dirty="0">
                <a:latin typeface="Verdana"/>
                <a:cs typeface="Verdana"/>
              </a:rPr>
              <a:t>programmer </a:t>
            </a:r>
            <a:r>
              <a:rPr sz="2000" dirty="0">
                <a:latin typeface="Verdana"/>
                <a:cs typeface="Verdana"/>
              </a:rPr>
              <a:t>to  </a:t>
            </a:r>
            <a:r>
              <a:rPr sz="2000" spc="-10" dirty="0">
                <a:latin typeface="Verdana"/>
                <a:cs typeface="Verdana"/>
              </a:rPr>
              <a:t>build </a:t>
            </a:r>
            <a:r>
              <a:rPr sz="2000" dirty="0">
                <a:latin typeface="Verdana"/>
                <a:cs typeface="Verdana"/>
              </a:rPr>
              <a:t>secure </a:t>
            </a:r>
            <a:r>
              <a:rPr sz="2000" spc="-10" dirty="0">
                <a:latin typeface="Verdana"/>
                <a:cs typeface="Verdana"/>
              </a:rPr>
              <a:t>programs </a:t>
            </a:r>
            <a:r>
              <a:rPr sz="2000" spc="-5" dirty="0">
                <a:latin typeface="Verdana"/>
                <a:cs typeface="Verdana"/>
              </a:rPr>
              <a:t>that cannot be </a:t>
            </a:r>
            <a:r>
              <a:rPr sz="2000" spc="-10" dirty="0">
                <a:latin typeface="Verdana"/>
                <a:cs typeface="Verdana"/>
              </a:rPr>
              <a:t>invaded </a:t>
            </a:r>
            <a:r>
              <a:rPr sz="2000" spc="-5" dirty="0">
                <a:latin typeface="Verdana"/>
                <a:cs typeface="Verdana"/>
              </a:rPr>
              <a:t>by </a:t>
            </a:r>
            <a:r>
              <a:rPr sz="2000" dirty="0">
                <a:latin typeface="Verdana"/>
                <a:cs typeface="Verdana"/>
              </a:rPr>
              <a:t>code </a:t>
            </a:r>
            <a:r>
              <a:rPr sz="2000" spc="-10" dirty="0">
                <a:latin typeface="Verdana"/>
                <a:cs typeface="Verdana"/>
              </a:rPr>
              <a:t>in  </a:t>
            </a:r>
            <a:r>
              <a:rPr sz="2000" dirty="0">
                <a:latin typeface="Verdana"/>
                <a:cs typeface="Verdana"/>
              </a:rPr>
              <a:t>other </a:t>
            </a:r>
            <a:r>
              <a:rPr sz="2000" spc="-5" dirty="0">
                <a:latin typeface="Verdana"/>
                <a:cs typeface="Verdana"/>
              </a:rPr>
              <a:t>parts of the</a:t>
            </a:r>
            <a:r>
              <a:rPr sz="2000" spc="-65" dirty="0">
                <a:latin typeface="Verdana"/>
                <a:cs typeface="Verdana"/>
              </a:rPr>
              <a:t> </a:t>
            </a:r>
            <a:r>
              <a:rPr sz="2000" spc="-10" dirty="0">
                <a:latin typeface="Verdana"/>
                <a:cs typeface="Verdana"/>
              </a:rPr>
              <a:t>program.</a:t>
            </a:r>
            <a:endParaRPr sz="2000">
              <a:latin typeface="Verdana"/>
              <a:cs typeface="Verdana"/>
            </a:endParaRPr>
          </a:p>
          <a:p>
            <a:pPr>
              <a:lnSpc>
                <a:spcPct val="100000"/>
              </a:lnSpc>
              <a:spcBef>
                <a:spcPts val="25"/>
              </a:spcBef>
              <a:buClr>
                <a:srgbClr val="CC0000"/>
              </a:buClr>
              <a:buFont typeface="Wingdings"/>
              <a:buChar char=""/>
            </a:pPr>
            <a:endParaRPr sz="2900">
              <a:latin typeface="Times New Roman"/>
              <a:cs typeface="Times New Roman"/>
            </a:endParaRPr>
          </a:p>
          <a:p>
            <a:pPr marL="481965" indent="-469900">
              <a:lnSpc>
                <a:spcPct val="100000"/>
              </a:lnSpc>
              <a:buClr>
                <a:srgbClr val="CC0000"/>
              </a:buClr>
              <a:buSzPct val="70000"/>
              <a:buFont typeface="Wingdings"/>
              <a:buChar char=""/>
              <a:tabLst>
                <a:tab pos="481965" algn="l"/>
                <a:tab pos="482600" algn="l"/>
              </a:tabLst>
            </a:pPr>
            <a:r>
              <a:rPr sz="2000" dirty="0">
                <a:latin typeface="Verdana"/>
                <a:cs typeface="Verdana"/>
              </a:rPr>
              <a:t>It </a:t>
            </a:r>
            <a:r>
              <a:rPr sz="2000" spc="-5" dirty="0">
                <a:latin typeface="Verdana"/>
                <a:cs typeface="Verdana"/>
              </a:rPr>
              <a:t>is possible </a:t>
            </a:r>
            <a:r>
              <a:rPr sz="2000" dirty="0">
                <a:latin typeface="Verdana"/>
                <a:cs typeface="Verdana"/>
              </a:rPr>
              <a:t>to </a:t>
            </a:r>
            <a:r>
              <a:rPr sz="2000" spc="-10" dirty="0">
                <a:latin typeface="Verdana"/>
                <a:cs typeface="Verdana"/>
              </a:rPr>
              <a:t>have </a:t>
            </a:r>
            <a:r>
              <a:rPr sz="2000" spc="-5" dirty="0">
                <a:latin typeface="Verdana"/>
                <a:cs typeface="Verdana"/>
              </a:rPr>
              <a:t>multiple instance </a:t>
            </a:r>
            <a:r>
              <a:rPr sz="2000" spc="-10" dirty="0">
                <a:latin typeface="Verdana"/>
                <a:cs typeface="Verdana"/>
              </a:rPr>
              <a:t>of </a:t>
            </a:r>
            <a:r>
              <a:rPr sz="2000" spc="-5" dirty="0">
                <a:latin typeface="Verdana"/>
                <a:cs typeface="Verdana"/>
              </a:rPr>
              <a:t>objects </a:t>
            </a:r>
            <a:r>
              <a:rPr sz="2000" dirty="0">
                <a:latin typeface="Verdana"/>
                <a:cs typeface="Verdana"/>
              </a:rPr>
              <a:t>to</a:t>
            </a:r>
            <a:r>
              <a:rPr sz="2000" spc="-35" dirty="0">
                <a:latin typeface="Verdana"/>
                <a:cs typeface="Verdana"/>
              </a:rPr>
              <a:t> </a:t>
            </a:r>
            <a:r>
              <a:rPr sz="2000" spc="-5" dirty="0">
                <a:latin typeface="Verdana"/>
                <a:cs typeface="Verdana"/>
              </a:rPr>
              <a:t>co-</a:t>
            </a:r>
            <a:endParaRPr sz="2000">
              <a:latin typeface="Verdana"/>
              <a:cs typeface="Verdana"/>
            </a:endParaRPr>
          </a:p>
          <a:p>
            <a:pPr marL="481965">
              <a:lnSpc>
                <a:spcPct val="100000"/>
              </a:lnSpc>
            </a:pPr>
            <a:r>
              <a:rPr sz="2000" spc="-5" dirty="0">
                <a:latin typeface="Verdana"/>
                <a:cs typeface="Verdana"/>
              </a:rPr>
              <a:t>exists without </a:t>
            </a:r>
            <a:r>
              <a:rPr sz="2000" spc="-10" dirty="0">
                <a:latin typeface="Verdana"/>
                <a:cs typeface="Verdana"/>
              </a:rPr>
              <a:t>any</a:t>
            </a:r>
            <a:r>
              <a:rPr sz="2000" spc="-35" dirty="0">
                <a:latin typeface="Verdana"/>
                <a:cs typeface="Verdana"/>
              </a:rPr>
              <a:t> </a:t>
            </a:r>
            <a:r>
              <a:rPr sz="2000" spc="-5" dirty="0">
                <a:latin typeface="Verdana"/>
                <a:cs typeface="Verdana"/>
              </a:rPr>
              <a:t>interference.</a:t>
            </a:r>
            <a:endParaRPr sz="200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609600" y="1566862"/>
            <a:ext cx="4655820" cy="109855"/>
          </a:xfrm>
          <a:custGeom>
            <a:avLst/>
            <a:gdLst/>
            <a:ahLst/>
            <a:cxnLst/>
            <a:rect l="l" t="t" r="r" b="b"/>
            <a:pathLst>
              <a:path w="4655820" h="109855">
                <a:moveTo>
                  <a:pt x="0" y="109537"/>
                </a:moveTo>
                <a:lnTo>
                  <a:pt x="4655566" y="109537"/>
                </a:lnTo>
                <a:lnTo>
                  <a:pt x="4655566" y="0"/>
                </a:lnTo>
                <a:lnTo>
                  <a:pt x="0" y="0"/>
                </a:lnTo>
                <a:lnTo>
                  <a:pt x="0" y="109537"/>
                </a:lnTo>
                <a:close/>
              </a:path>
            </a:pathLst>
          </a:custGeom>
          <a:solidFill>
            <a:srgbClr val="CC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609600" y="1566925"/>
            <a:ext cx="7958455" cy="0"/>
          </a:xfrm>
          <a:custGeom>
            <a:avLst/>
            <a:gdLst/>
            <a:ahLst/>
            <a:cxnLst/>
            <a:rect l="l" t="t" r="r" b="b"/>
            <a:pathLst>
              <a:path w="7958455">
                <a:moveTo>
                  <a:pt x="0" y="0"/>
                </a:moveTo>
                <a:lnTo>
                  <a:pt x="7958201" y="0"/>
                </a:lnTo>
              </a:path>
            </a:pathLst>
          </a:custGeom>
          <a:ln w="9525">
            <a:solidFill>
              <a:srgbClr val="CC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609600" y="6172200"/>
            <a:ext cx="7924800" cy="0"/>
          </a:xfrm>
          <a:custGeom>
            <a:avLst/>
            <a:gdLst/>
            <a:ahLst/>
            <a:cxnLst/>
            <a:rect l="l" t="t" r="r" b="b"/>
            <a:pathLst>
              <a:path w="7924800">
                <a:moveTo>
                  <a:pt x="0" y="0"/>
                </a:moveTo>
                <a:lnTo>
                  <a:pt x="7924800" y="0"/>
                </a:lnTo>
              </a:path>
            </a:pathLst>
          </a:custGeom>
          <a:ln w="3175">
            <a:solidFill>
              <a:srgbClr val="CC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653592" y="702612"/>
            <a:ext cx="5671008" cy="782907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Benefits of</a:t>
            </a:r>
            <a:r>
              <a:rPr spc="-95" dirty="0"/>
              <a:t> </a:t>
            </a:r>
            <a:r>
              <a:rPr spc="-5" dirty="0"/>
              <a:t>OOP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840739" y="1782826"/>
            <a:ext cx="7521575" cy="429450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59715" indent="-247650">
              <a:lnSpc>
                <a:spcPct val="100000"/>
              </a:lnSpc>
              <a:spcBef>
                <a:spcPts val="105"/>
              </a:spcBef>
              <a:buClr>
                <a:srgbClr val="CC0000"/>
              </a:buClr>
              <a:buSzPct val="70000"/>
              <a:buFont typeface="Wingdings"/>
              <a:buChar char=""/>
              <a:tabLst>
                <a:tab pos="260350" algn="l"/>
              </a:tabLst>
            </a:pPr>
            <a:r>
              <a:rPr sz="2000" spc="-5" dirty="0">
                <a:latin typeface="Verdana"/>
                <a:cs typeface="Verdana"/>
              </a:rPr>
              <a:t>It is possible </a:t>
            </a:r>
            <a:r>
              <a:rPr sz="2000" dirty="0">
                <a:latin typeface="Verdana"/>
                <a:cs typeface="Verdana"/>
              </a:rPr>
              <a:t>to map objects </a:t>
            </a:r>
            <a:r>
              <a:rPr sz="2000" spc="-5" dirty="0">
                <a:latin typeface="Verdana"/>
                <a:cs typeface="Verdana"/>
              </a:rPr>
              <a:t>in </a:t>
            </a:r>
            <a:r>
              <a:rPr sz="2000" dirty="0">
                <a:latin typeface="Verdana"/>
                <a:cs typeface="Verdana"/>
              </a:rPr>
              <a:t>the </a:t>
            </a:r>
            <a:r>
              <a:rPr sz="2000" spc="-5" dirty="0">
                <a:latin typeface="Verdana"/>
                <a:cs typeface="Verdana"/>
              </a:rPr>
              <a:t>problem domain</a:t>
            </a:r>
            <a:r>
              <a:rPr sz="2000" spc="-80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to</a:t>
            </a:r>
            <a:endParaRPr sz="2000">
              <a:latin typeface="Verdana"/>
              <a:cs typeface="Verdana"/>
            </a:endParaRPr>
          </a:p>
          <a:p>
            <a:pPr marL="279400">
              <a:lnSpc>
                <a:spcPct val="100000"/>
              </a:lnSpc>
            </a:pPr>
            <a:r>
              <a:rPr sz="2000" spc="-5" dirty="0">
                <a:latin typeface="Verdana"/>
                <a:cs typeface="Verdana"/>
              </a:rPr>
              <a:t>those </a:t>
            </a:r>
            <a:r>
              <a:rPr sz="2000" dirty="0">
                <a:latin typeface="Verdana"/>
                <a:cs typeface="Verdana"/>
              </a:rPr>
              <a:t>objects </a:t>
            </a:r>
            <a:r>
              <a:rPr sz="2000" spc="-5" dirty="0">
                <a:latin typeface="Verdana"/>
                <a:cs typeface="Verdana"/>
              </a:rPr>
              <a:t>in </a:t>
            </a:r>
            <a:r>
              <a:rPr sz="2000" dirty="0">
                <a:latin typeface="Verdana"/>
                <a:cs typeface="Verdana"/>
              </a:rPr>
              <a:t>the</a:t>
            </a:r>
            <a:r>
              <a:rPr sz="2000" spc="-90" dirty="0">
                <a:latin typeface="Verdana"/>
                <a:cs typeface="Verdana"/>
              </a:rPr>
              <a:t> </a:t>
            </a:r>
            <a:r>
              <a:rPr sz="2000" spc="-10" dirty="0">
                <a:latin typeface="Verdana"/>
                <a:cs typeface="Verdana"/>
              </a:rPr>
              <a:t>program.</a:t>
            </a:r>
            <a:endParaRPr sz="2000">
              <a:latin typeface="Verdana"/>
              <a:cs typeface="Verdana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2050">
              <a:latin typeface="Times New Roman"/>
              <a:cs typeface="Times New Roman"/>
            </a:endParaRPr>
          </a:p>
          <a:p>
            <a:pPr marL="260350" marR="580390" indent="-260350">
              <a:lnSpc>
                <a:spcPct val="100000"/>
              </a:lnSpc>
              <a:spcBef>
                <a:spcPts val="5"/>
              </a:spcBef>
              <a:buClr>
                <a:srgbClr val="CC0000"/>
              </a:buClr>
              <a:buSzPct val="70000"/>
              <a:buFont typeface="Wingdings"/>
              <a:buChar char=""/>
              <a:tabLst>
                <a:tab pos="260350" algn="l"/>
              </a:tabLst>
            </a:pPr>
            <a:r>
              <a:rPr sz="2000" spc="-5" dirty="0">
                <a:latin typeface="Verdana"/>
                <a:cs typeface="Verdana"/>
              </a:rPr>
              <a:t>It is </a:t>
            </a:r>
            <a:r>
              <a:rPr sz="2000" dirty="0">
                <a:latin typeface="Verdana"/>
                <a:cs typeface="Verdana"/>
              </a:rPr>
              <a:t>easy to </a:t>
            </a:r>
            <a:r>
              <a:rPr sz="2000" spc="-5" dirty="0">
                <a:latin typeface="Verdana"/>
                <a:cs typeface="Verdana"/>
              </a:rPr>
              <a:t>partition </a:t>
            </a:r>
            <a:r>
              <a:rPr sz="2000" dirty="0">
                <a:latin typeface="Verdana"/>
                <a:cs typeface="Verdana"/>
              </a:rPr>
              <a:t>the work </a:t>
            </a:r>
            <a:r>
              <a:rPr sz="2000" spc="-5" dirty="0">
                <a:latin typeface="Verdana"/>
                <a:cs typeface="Verdana"/>
              </a:rPr>
              <a:t>in </a:t>
            </a:r>
            <a:r>
              <a:rPr sz="2000" dirty="0">
                <a:latin typeface="Verdana"/>
                <a:cs typeface="Verdana"/>
              </a:rPr>
              <a:t>a </a:t>
            </a:r>
            <a:r>
              <a:rPr sz="2000" spc="-5" dirty="0">
                <a:latin typeface="Verdana"/>
                <a:cs typeface="Verdana"/>
              </a:rPr>
              <a:t>project based on  objects.</a:t>
            </a:r>
            <a:endParaRPr sz="2000">
              <a:latin typeface="Verdana"/>
              <a:cs typeface="Verdana"/>
            </a:endParaRPr>
          </a:p>
          <a:p>
            <a:pPr>
              <a:lnSpc>
                <a:spcPct val="100000"/>
              </a:lnSpc>
              <a:spcBef>
                <a:spcPts val="40"/>
              </a:spcBef>
              <a:buClr>
                <a:srgbClr val="CC0000"/>
              </a:buClr>
              <a:buFont typeface="Wingdings"/>
              <a:buChar char=""/>
            </a:pPr>
            <a:endParaRPr sz="2050">
              <a:latin typeface="Times New Roman"/>
              <a:cs typeface="Times New Roman"/>
            </a:endParaRPr>
          </a:p>
          <a:p>
            <a:pPr marL="260350" marR="398780" indent="-260350">
              <a:lnSpc>
                <a:spcPct val="100000"/>
              </a:lnSpc>
              <a:buClr>
                <a:srgbClr val="CC0000"/>
              </a:buClr>
              <a:buSzPct val="70000"/>
              <a:buFont typeface="Wingdings"/>
              <a:buChar char=""/>
              <a:tabLst>
                <a:tab pos="260350" algn="l"/>
              </a:tabLst>
            </a:pPr>
            <a:r>
              <a:rPr sz="2000" spc="-5" dirty="0">
                <a:latin typeface="Verdana"/>
                <a:cs typeface="Verdana"/>
              </a:rPr>
              <a:t>Object-oriented </a:t>
            </a:r>
            <a:r>
              <a:rPr sz="2000" dirty="0">
                <a:latin typeface="Verdana"/>
                <a:cs typeface="Verdana"/>
              </a:rPr>
              <a:t>systems can be </a:t>
            </a:r>
            <a:r>
              <a:rPr sz="2000" spc="-5" dirty="0">
                <a:latin typeface="Verdana"/>
                <a:cs typeface="Verdana"/>
              </a:rPr>
              <a:t>easily upgraded</a:t>
            </a:r>
            <a:r>
              <a:rPr sz="2000" spc="-110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from  </a:t>
            </a:r>
            <a:r>
              <a:rPr sz="2000" spc="-5" dirty="0">
                <a:latin typeface="Verdana"/>
                <a:cs typeface="Verdana"/>
              </a:rPr>
              <a:t>smaller </a:t>
            </a:r>
            <a:r>
              <a:rPr sz="2000" dirty="0">
                <a:latin typeface="Verdana"/>
                <a:cs typeface="Verdana"/>
              </a:rPr>
              <a:t>to </a:t>
            </a:r>
            <a:r>
              <a:rPr sz="2000" spc="-5" dirty="0">
                <a:latin typeface="Verdana"/>
                <a:cs typeface="Verdana"/>
              </a:rPr>
              <a:t>large</a:t>
            </a:r>
            <a:r>
              <a:rPr sz="2000" spc="-40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systems.</a:t>
            </a:r>
            <a:endParaRPr sz="2000">
              <a:latin typeface="Verdana"/>
              <a:cs typeface="Verdana"/>
            </a:endParaRPr>
          </a:p>
          <a:p>
            <a:pPr>
              <a:lnSpc>
                <a:spcPct val="100000"/>
              </a:lnSpc>
              <a:spcBef>
                <a:spcPts val="45"/>
              </a:spcBef>
              <a:buClr>
                <a:srgbClr val="CC0000"/>
              </a:buClr>
              <a:buFont typeface="Wingdings"/>
              <a:buChar char=""/>
            </a:pPr>
            <a:endParaRPr sz="2050">
              <a:latin typeface="Times New Roman"/>
              <a:cs typeface="Times New Roman"/>
            </a:endParaRPr>
          </a:p>
          <a:p>
            <a:pPr marL="260350" marR="5080" indent="-260350">
              <a:lnSpc>
                <a:spcPct val="100000"/>
              </a:lnSpc>
              <a:buClr>
                <a:srgbClr val="CC0000"/>
              </a:buClr>
              <a:buSzPct val="70000"/>
              <a:buFont typeface="Wingdings"/>
              <a:buChar char=""/>
              <a:tabLst>
                <a:tab pos="260350" algn="l"/>
              </a:tabLst>
            </a:pPr>
            <a:r>
              <a:rPr sz="2000" dirty="0">
                <a:latin typeface="Verdana"/>
                <a:cs typeface="Verdana"/>
              </a:rPr>
              <a:t>Message </a:t>
            </a:r>
            <a:r>
              <a:rPr sz="2000" spc="-5" dirty="0">
                <a:latin typeface="Verdana"/>
                <a:cs typeface="Verdana"/>
              </a:rPr>
              <a:t>passing </a:t>
            </a:r>
            <a:r>
              <a:rPr sz="2000" dirty="0">
                <a:latin typeface="Verdana"/>
                <a:cs typeface="Verdana"/>
              </a:rPr>
              <a:t>techniques for communication</a:t>
            </a:r>
            <a:r>
              <a:rPr sz="2000" spc="-175" dirty="0">
                <a:latin typeface="Verdana"/>
                <a:cs typeface="Verdana"/>
              </a:rPr>
              <a:t> </a:t>
            </a:r>
            <a:r>
              <a:rPr sz="2000" spc="-5" dirty="0">
                <a:latin typeface="Verdana"/>
                <a:cs typeface="Verdana"/>
              </a:rPr>
              <a:t>between  </a:t>
            </a:r>
            <a:r>
              <a:rPr sz="2000" dirty="0">
                <a:latin typeface="Verdana"/>
                <a:cs typeface="Verdana"/>
              </a:rPr>
              <a:t>objects </a:t>
            </a:r>
            <a:r>
              <a:rPr sz="2000" spc="-5" dirty="0">
                <a:latin typeface="Verdana"/>
                <a:cs typeface="Verdana"/>
              </a:rPr>
              <a:t>makes </a:t>
            </a:r>
            <a:r>
              <a:rPr sz="2000" dirty="0">
                <a:latin typeface="Verdana"/>
                <a:cs typeface="Verdana"/>
              </a:rPr>
              <a:t>the </a:t>
            </a:r>
            <a:r>
              <a:rPr sz="2000" spc="-5" dirty="0">
                <a:latin typeface="Verdana"/>
                <a:cs typeface="Verdana"/>
              </a:rPr>
              <a:t>interface descriptions with </a:t>
            </a:r>
            <a:r>
              <a:rPr sz="2000" dirty="0">
                <a:latin typeface="Verdana"/>
                <a:cs typeface="Verdana"/>
              </a:rPr>
              <a:t>external  system much</a:t>
            </a:r>
            <a:r>
              <a:rPr sz="2000" spc="-60" dirty="0">
                <a:latin typeface="Verdana"/>
                <a:cs typeface="Verdana"/>
              </a:rPr>
              <a:t> </a:t>
            </a:r>
            <a:r>
              <a:rPr sz="2000" spc="-40" dirty="0">
                <a:latin typeface="Verdana"/>
                <a:cs typeface="Verdana"/>
              </a:rPr>
              <a:t>simpler.</a:t>
            </a:r>
            <a:endParaRPr sz="2000">
              <a:latin typeface="Verdana"/>
              <a:cs typeface="Verdana"/>
            </a:endParaRPr>
          </a:p>
          <a:p>
            <a:pPr>
              <a:lnSpc>
                <a:spcPct val="100000"/>
              </a:lnSpc>
              <a:spcBef>
                <a:spcPts val="45"/>
              </a:spcBef>
              <a:buClr>
                <a:srgbClr val="CC0000"/>
              </a:buClr>
              <a:buFont typeface="Wingdings"/>
              <a:buChar char=""/>
            </a:pPr>
            <a:endParaRPr sz="2050">
              <a:latin typeface="Times New Roman"/>
              <a:cs typeface="Times New Roman"/>
            </a:endParaRPr>
          </a:p>
          <a:p>
            <a:pPr marL="259715" indent="-247650">
              <a:lnSpc>
                <a:spcPct val="100000"/>
              </a:lnSpc>
              <a:buClr>
                <a:srgbClr val="CC0000"/>
              </a:buClr>
              <a:buSzPct val="70000"/>
              <a:buFont typeface="Wingdings"/>
              <a:buChar char=""/>
              <a:tabLst>
                <a:tab pos="260350" algn="l"/>
              </a:tabLst>
            </a:pPr>
            <a:r>
              <a:rPr sz="2000" dirty="0">
                <a:latin typeface="Verdana"/>
                <a:cs typeface="Verdana"/>
              </a:rPr>
              <a:t>Software </a:t>
            </a:r>
            <a:r>
              <a:rPr sz="2000" spc="-5" dirty="0">
                <a:latin typeface="Verdana"/>
                <a:cs typeface="Verdana"/>
              </a:rPr>
              <a:t>complexity </a:t>
            </a:r>
            <a:r>
              <a:rPr sz="2000" dirty="0">
                <a:latin typeface="Verdana"/>
                <a:cs typeface="Verdana"/>
              </a:rPr>
              <a:t>can be </a:t>
            </a:r>
            <a:r>
              <a:rPr sz="2000" spc="-5" dirty="0">
                <a:latin typeface="Verdana"/>
                <a:cs typeface="Verdana"/>
              </a:rPr>
              <a:t>easily</a:t>
            </a:r>
            <a:r>
              <a:rPr sz="2000" spc="-75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managed.</a:t>
            </a:r>
            <a:endParaRPr sz="200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609600" y="1566862"/>
            <a:ext cx="4655820" cy="109855"/>
          </a:xfrm>
          <a:custGeom>
            <a:avLst/>
            <a:gdLst/>
            <a:ahLst/>
            <a:cxnLst/>
            <a:rect l="l" t="t" r="r" b="b"/>
            <a:pathLst>
              <a:path w="4655820" h="109855">
                <a:moveTo>
                  <a:pt x="0" y="109537"/>
                </a:moveTo>
                <a:lnTo>
                  <a:pt x="4655566" y="109537"/>
                </a:lnTo>
                <a:lnTo>
                  <a:pt x="4655566" y="0"/>
                </a:lnTo>
                <a:lnTo>
                  <a:pt x="0" y="0"/>
                </a:lnTo>
                <a:lnTo>
                  <a:pt x="0" y="109537"/>
                </a:lnTo>
                <a:close/>
              </a:path>
            </a:pathLst>
          </a:custGeom>
          <a:solidFill>
            <a:srgbClr val="CC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609600" y="1566925"/>
            <a:ext cx="7958455" cy="0"/>
          </a:xfrm>
          <a:custGeom>
            <a:avLst/>
            <a:gdLst/>
            <a:ahLst/>
            <a:cxnLst/>
            <a:rect l="l" t="t" r="r" b="b"/>
            <a:pathLst>
              <a:path w="7958455">
                <a:moveTo>
                  <a:pt x="0" y="0"/>
                </a:moveTo>
                <a:lnTo>
                  <a:pt x="7958201" y="0"/>
                </a:lnTo>
              </a:path>
            </a:pathLst>
          </a:custGeom>
          <a:ln w="9525">
            <a:solidFill>
              <a:srgbClr val="CC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609600" y="6172200"/>
            <a:ext cx="7924800" cy="0"/>
          </a:xfrm>
          <a:custGeom>
            <a:avLst/>
            <a:gdLst/>
            <a:ahLst/>
            <a:cxnLst/>
            <a:rect l="l" t="t" r="r" b="b"/>
            <a:pathLst>
              <a:path w="7924800">
                <a:moveTo>
                  <a:pt x="0" y="0"/>
                </a:moveTo>
                <a:lnTo>
                  <a:pt x="7924800" y="0"/>
                </a:lnTo>
              </a:path>
            </a:pathLst>
          </a:custGeom>
          <a:ln w="3175">
            <a:solidFill>
              <a:srgbClr val="CC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653592" y="702612"/>
            <a:ext cx="4375608" cy="782907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/>
              <a:t>C</a:t>
            </a:r>
            <a:r>
              <a:rPr spc="5" dirty="0"/>
              <a:t>o</a:t>
            </a:r>
            <a:r>
              <a:rPr dirty="0"/>
              <a:t>mme</a:t>
            </a:r>
            <a:r>
              <a:rPr spc="-10" dirty="0"/>
              <a:t>n</a:t>
            </a:r>
            <a:r>
              <a:rPr spc="-5" dirty="0"/>
              <a:t>ts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764540" y="1554454"/>
            <a:ext cx="7630159" cy="459930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59715" marR="842010" indent="-259715">
              <a:lnSpc>
                <a:spcPct val="150100"/>
              </a:lnSpc>
              <a:spcBef>
                <a:spcPts val="100"/>
              </a:spcBef>
              <a:buClr>
                <a:srgbClr val="CC0000"/>
              </a:buClr>
              <a:buSzPct val="70000"/>
              <a:buFont typeface="Wingdings"/>
              <a:buChar char=""/>
              <a:tabLst>
                <a:tab pos="259715" algn="l"/>
              </a:tabLst>
            </a:pPr>
            <a:r>
              <a:rPr sz="2000" dirty="0">
                <a:latin typeface="Verdana"/>
                <a:cs typeface="Verdana"/>
              </a:rPr>
              <a:t>C++ introduces a new </a:t>
            </a:r>
            <a:r>
              <a:rPr sz="2000" spc="-5" dirty="0">
                <a:latin typeface="Verdana"/>
                <a:cs typeface="Verdana"/>
              </a:rPr>
              <a:t>comment </a:t>
            </a:r>
            <a:r>
              <a:rPr sz="2000" dirty="0">
                <a:latin typeface="Verdana"/>
                <a:cs typeface="Verdana"/>
              </a:rPr>
              <a:t>symbol </a:t>
            </a:r>
            <a:r>
              <a:rPr sz="2000" dirty="0">
                <a:solidFill>
                  <a:srgbClr val="CC0000"/>
                </a:solidFill>
                <a:latin typeface="Verdana"/>
                <a:cs typeface="Verdana"/>
              </a:rPr>
              <a:t>//</a:t>
            </a:r>
            <a:r>
              <a:rPr sz="2000" spc="-114" dirty="0">
                <a:solidFill>
                  <a:srgbClr val="CC0000"/>
                </a:solidFill>
                <a:latin typeface="Verdana"/>
                <a:cs typeface="Verdana"/>
              </a:rPr>
              <a:t> </a:t>
            </a:r>
            <a:r>
              <a:rPr sz="2000" spc="-5" dirty="0">
                <a:latin typeface="Verdana"/>
                <a:cs typeface="Verdana"/>
              </a:rPr>
              <a:t>(double  </a:t>
            </a:r>
            <a:r>
              <a:rPr sz="2000" dirty="0">
                <a:latin typeface="Verdana"/>
                <a:cs typeface="Verdana"/>
              </a:rPr>
              <a:t>slash).</a:t>
            </a:r>
            <a:endParaRPr sz="2000">
              <a:latin typeface="Verdana"/>
              <a:cs typeface="Verdana"/>
            </a:endParaRPr>
          </a:p>
          <a:p>
            <a:pPr marL="259715" marR="5080" indent="-259715">
              <a:lnSpc>
                <a:spcPct val="150000"/>
              </a:lnSpc>
              <a:buClr>
                <a:srgbClr val="CC0000"/>
              </a:buClr>
              <a:buSzPct val="70000"/>
              <a:buFont typeface="Wingdings"/>
              <a:buChar char=""/>
              <a:tabLst>
                <a:tab pos="259715" algn="l"/>
              </a:tabLst>
            </a:pPr>
            <a:r>
              <a:rPr sz="2000" spc="-5" dirty="0">
                <a:latin typeface="Verdana"/>
                <a:cs typeface="Verdana"/>
              </a:rPr>
              <a:t>Comment start with </a:t>
            </a:r>
            <a:r>
              <a:rPr sz="2000" dirty="0">
                <a:latin typeface="Verdana"/>
                <a:cs typeface="Verdana"/>
              </a:rPr>
              <a:t>a </a:t>
            </a:r>
            <a:r>
              <a:rPr sz="2000" spc="-5" dirty="0">
                <a:latin typeface="Verdana"/>
                <a:cs typeface="Verdana"/>
              </a:rPr>
              <a:t>double </a:t>
            </a:r>
            <a:r>
              <a:rPr sz="2000" dirty="0">
                <a:latin typeface="Verdana"/>
                <a:cs typeface="Verdana"/>
              </a:rPr>
              <a:t>slash symbol and </a:t>
            </a:r>
            <a:r>
              <a:rPr sz="2000" spc="-5" dirty="0">
                <a:latin typeface="Verdana"/>
                <a:cs typeface="Verdana"/>
              </a:rPr>
              <a:t>terminate  </a:t>
            </a:r>
            <a:r>
              <a:rPr sz="2000" dirty="0">
                <a:latin typeface="Verdana"/>
                <a:cs typeface="Verdana"/>
              </a:rPr>
              <a:t>at </a:t>
            </a:r>
            <a:r>
              <a:rPr sz="2000" spc="-5" dirty="0">
                <a:latin typeface="Verdana"/>
                <a:cs typeface="Verdana"/>
              </a:rPr>
              <a:t>the end </a:t>
            </a:r>
            <a:r>
              <a:rPr sz="2000" dirty="0">
                <a:latin typeface="Verdana"/>
                <a:cs typeface="Verdana"/>
              </a:rPr>
              <a:t>of</a:t>
            </a:r>
            <a:r>
              <a:rPr sz="2000" spc="-55" dirty="0">
                <a:latin typeface="Verdana"/>
                <a:cs typeface="Verdana"/>
              </a:rPr>
              <a:t> </a:t>
            </a:r>
            <a:r>
              <a:rPr sz="2000" spc="-5" dirty="0">
                <a:latin typeface="Verdana"/>
                <a:cs typeface="Verdana"/>
              </a:rPr>
              <a:t>line.</a:t>
            </a:r>
            <a:endParaRPr sz="2000">
              <a:latin typeface="Verdana"/>
              <a:cs typeface="Verdana"/>
            </a:endParaRPr>
          </a:p>
          <a:p>
            <a:pPr marL="259715" marR="69215" indent="-259715">
              <a:lnSpc>
                <a:spcPct val="150000"/>
              </a:lnSpc>
              <a:buClr>
                <a:srgbClr val="CC0000"/>
              </a:buClr>
              <a:buSzPct val="70000"/>
              <a:buFont typeface="Wingdings"/>
              <a:buChar char=""/>
              <a:tabLst>
                <a:tab pos="259715" algn="l"/>
              </a:tabLst>
            </a:pPr>
            <a:r>
              <a:rPr sz="2000" dirty="0">
                <a:latin typeface="Verdana"/>
                <a:cs typeface="Verdana"/>
              </a:rPr>
              <a:t>A </a:t>
            </a:r>
            <a:r>
              <a:rPr sz="2000" spc="-5" dirty="0">
                <a:latin typeface="Verdana"/>
                <a:cs typeface="Verdana"/>
              </a:rPr>
              <a:t>comment </a:t>
            </a:r>
            <a:r>
              <a:rPr sz="2000" spc="-10" dirty="0">
                <a:latin typeface="Verdana"/>
                <a:cs typeface="Verdana"/>
              </a:rPr>
              <a:t>may </a:t>
            </a:r>
            <a:r>
              <a:rPr sz="2000" dirty="0">
                <a:latin typeface="Verdana"/>
                <a:cs typeface="Verdana"/>
              </a:rPr>
              <a:t>start </a:t>
            </a:r>
            <a:r>
              <a:rPr sz="2000" spc="-5" dirty="0">
                <a:latin typeface="Verdana"/>
                <a:cs typeface="Verdana"/>
              </a:rPr>
              <a:t>anywhere </a:t>
            </a:r>
            <a:r>
              <a:rPr sz="2000" spc="-10" dirty="0">
                <a:latin typeface="Verdana"/>
                <a:cs typeface="Verdana"/>
              </a:rPr>
              <a:t>in </a:t>
            </a:r>
            <a:r>
              <a:rPr sz="2000" spc="-5" dirty="0">
                <a:latin typeface="Verdana"/>
                <a:cs typeface="Verdana"/>
              </a:rPr>
              <a:t>the </a:t>
            </a:r>
            <a:r>
              <a:rPr sz="2000" spc="-10" dirty="0">
                <a:latin typeface="Verdana"/>
                <a:cs typeface="Verdana"/>
              </a:rPr>
              <a:t>line </a:t>
            </a:r>
            <a:r>
              <a:rPr sz="2000" dirty="0">
                <a:latin typeface="Verdana"/>
                <a:cs typeface="Verdana"/>
              </a:rPr>
              <a:t>and </a:t>
            </a:r>
            <a:r>
              <a:rPr sz="2000" spc="-5" dirty="0">
                <a:latin typeface="Verdana"/>
                <a:cs typeface="Verdana"/>
              </a:rPr>
              <a:t>whatever  follows </a:t>
            </a:r>
            <a:r>
              <a:rPr sz="2000" spc="-10" dirty="0">
                <a:latin typeface="Verdana"/>
                <a:cs typeface="Verdana"/>
              </a:rPr>
              <a:t>till </a:t>
            </a:r>
            <a:r>
              <a:rPr sz="2000" spc="-5" dirty="0">
                <a:latin typeface="Verdana"/>
                <a:cs typeface="Verdana"/>
              </a:rPr>
              <a:t>end </a:t>
            </a:r>
            <a:r>
              <a:rPr sz="2000" dirty="0">
                <a:latin typeface="Verdana"/>
                <a:cs typeface="Verdana"/>
              </a:rPr>
              <a:t>of </a:t>
            </a:r>
            <a:r>
              <a:rPr sz="2000" spc="-10" dirty="0">
                <a:latin typeface="Verdana"/>
                <a:cs typeface="Verdana"/>
              </a:rPr>
              <a:t>line is </a:t>
            </a:r>
            <a:r>
              <a:rPr sz="2000" spc="-5" dirty="0">
                <a:latin typeface="Verdana"/>
                <a:cs typeface="Verdana"/>
              </a:rPr>
              <a:t>ignored. Note that there </a:t>
            </a:r>
            <a:r>
              <a:rPr sz="2000" spc="-10" dirty="0">
                <a:latin typeface="Verdana"/>
                <a:cs typeface="Verdana"/>
              </a:rPr>
              <a:t>is </a:t>
            </a:r>
            <a:r>
              <a:rPr sz="2000" dirty="0">
                <a:latin typeface="Verdana"/>
                <a:cs typeface="Verdana"/>
              </a:rPr>
              <a:t>no  </a:t>
            </a:r>
            <a:r>
              <a:rPr sz="2000" spc="-5" dirty="0">
                <a:latin typeface="Verdana"/>
                <a:cs typeface="Verdana"/>
              </a:rPr>
              <a:t>closing</a:t>
            </a:r>
            <a:r>
              <a:rPr sz="2000" spc="-10" dirty="0">
                <a:latin typeface="Verdana"/>
                <a:cs typeface="Verdana"/>
              </a:rPr>
              <a:t> </a:t>
            </a:r>
            <a:r>
              <a:rPr sz="2000" spc="-5" dirty="0">
                <a:latin typeface="Verdana"/>
                <a:cs typeface="Verdana"/>
              </a:rPr>
              <a:t>symbol.</a:t>
            </a:r>
            <a:endParaRPr sz="200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  <a:spcBef>
                <a:spcPts val="1200"/>
              </a:spcBef>
            </a:pPr>
            <a:r>
              <a:rPr sz="2000" spc="-5" dirty="0">
                <a:solidFill>
                  <a:srgbClr val="CC0000"/>
                </a:solidFill>
                <a:latin typeface="Verdana"/>
                <a:cs typeface="Verdana"/>
              </a:rPr>
              <a:t>E.g.</a:t>
            </a:r>
            <a:endParaRPr sz="2000">
              <a:latin typeface="Verdana"/>
              <a:cs typeface="Verdana"/>
            </a:endParaRPr>
          </a:p>
          <a:p>
            <a:pPr marL="927100">
              <a:lnSpc>
                <a:spcPct val="100000"/>
              </a:lnSpc>
              <a:spcBef>
                <a:spcPts val="1200"/>
              </a:spcBef>
            </a:pPr>
            <a:r>
              <a:rPr sz="2000" dirty="0">
                <a:solidFill>
                  <a:srgbClr val="CC0000"/>
                </a:solidFill>
                <a:latin typeface="Verdana"/>
                <a:cs typeface="Verdana"/>
              </a:rPr>
              <a:t>// </a:t>
            </a:r>
            <a:r>
              <a:rPr sz="2000" spc="-5" dirty="0">
                <a:solidFill>
                  <a:srgbClr val="CC0000"/>
                </a:solidFill>
                <a:latin typeface="Verdana"/>
                <a:cs typeface="Verdana"/>
              </a:rPr>
              <a:t>This is </a:t>
            </a:r>
            <a:r>
              <a:rPr sz="2000" dirty="0">
                <a:solidFill>
                  <a:srgbClr val="CC0000"/>
                </a:solidFill>
                <a:latin typeface="Verdana"/>
                <a:cs typeface="Verdana"/>
              </a:rPr>
              <a:t>an </a:t>
            </a:r>
            <a:r>
              <a:rPr sz="2000" spc="-5" dirty="0">
                <a:solidFill>
                  <a:srgbClr val="CC0000"/>
                </a:solidFill>
                <a:latin typeface="Verdana"/>
                <a:cs typeface="Verdana"/>
              </a:rPr>
              <a:t>example</a:t>
            </a:r>
            <a:r>
              <a:rPr sz="2000" spc="-35" dirty="0">
                <a:solidFill>
                  <a:srgbClr val="CC0000"/>
                </a:solidFill>
                <a:latin typeface="Verdana"/>
                <a:cs typeface="Verdana"/>
              </a:rPr>
              <a:t> </a:t>
            </a:r>
            <a:r>
              <a:rPr sz="2000" dirty="0">
                <a:solidFill>
                  <a:srgbClr val="CC0000"/>
                </a:solidFill>
                <a:latin typeface="Verdana"/>
                <a:cs typeface="Verdana"/>
              </a:rPr>
              <a:t>of</a:t>
            </a:r>
            <a:endParaRPr sz="2000">
              <a:latin typeface="Verdana"/>
              <a:cs typeface="Verdana"/>
            </a:endParaRPr>
          </a:p>
          <a:p>
            <a:pPr marL="927100">
              <a:lnSpc>
                <a:spcPct val="100000"/>
              </a:lnSpc>
              <a:spcBef>
                <a:spcPts val="1200"/>
              </a:spcBef>
            </a:pPr>
            <a:r>
              <a:rPr sz="2000" spc="-5" dirty="0">
                <a:solidFill>
                  <a:srgbClr val="CC0000"/>
                </a:solidFill>
                <a:latin typeface="Verdana"/>
                <a:cs typeface="Verdana"/>
              </a:rPr>
              <a:t>// C++</a:t>
            </a:r>
            <a:r>
              <a:rPr sz="2000" spc="-15" dirty="0">
                <a:solidFill>
                  <a:srgbClr val="CC0000"/>
                </a:solidFill>
                <a:latin typeface="Verdana"/>
                <a:cs typeface="Verdana"/>
              </a:rPr>
              <a:t> </a:t>
            </a:r>
            <a:r>
              <a:rPr sz="2000" spc="-5" dirty="0">
                <a:solidFill>
                  <a:srgbClr val="CC0000"/>
                </a:solidFill>
                <a:latin typeface="Verdana"/>
                <a:cs typeface="Verdana"/>
              </a:rPr>
              <a:t>comment</a:t>
            </a:r>
            <a:endParaRPr sz="200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609600" y="1566862"/>
            <a:ext cx="4655820" cy="109855"/>
          </a:xfrm>
          <a:custGeom>
            <a:avLst/>
            <a:gdLst/>
            <a:ahLst/>
            <a:cxnLst/>
            <a:rect l="l" t="t" r="r" b="b"/>
            <a:pathLst>
              <a:path w="4655820" h="109855">
                <a:moveTo>
                  <a:pt x="0" y="109537"/>
                </a:moveTo>
                <a:lnTo>
                  <a:pt x="4655566" y="109537"/>
                </a:lnTo>
                <a:lnTo>
                  <a:pt x="4655566" y="0"/>
                </a:lnTo>
                <a:lnTo>
                  <a:pt x="0" y="0"/>
                </a:lnTo>
                <a:lnTo>
                  <a:pt x="0" y="109537"/>
                </a:lnTo>
                <a:close/>
              </a:path>
            </a:pathLst>
          </a:custGeom>
          <a:solidFill>
            <a:srgbClr val="CC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609600" y="1566925"/>
            <a:ext cx="7958455" cy="0"/>
          </a:xfrm>
          <a:custGeom>
            <a:avLst/>
            <a:gdLst/>
            <a:ahLst/>
            <a:cxnLst/>
            <a:rect l="l" t="t" r="r" b="b"/>
            <a:pathLst>
              <a:path w="7958455">
                <a:moveTo>
                  <a:pt x="0" y="0"/>
                </a:moveTo>
                <a:lnTo>
                  <a:pt x="7958201" y="0"/>
                </a:lnTo>
              </a:path>
            </a:pathLst>
          </a:custGeom>
          <a:ln w="9525">
            <a:solidFill>
              <a:srgbClr val="CC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609600" y="6172200"/>
            <a:ext cx="7924800" cy="0"/>
          </a:xfrm>
          <a:custGeom>
            <a:avLst/>
            <a:gdLst/>
            <a:ahLst/>
            <a:cxnLst/>
            <a:rect l="l" t="t" r="r" b="b"/>
            <a:pathLst>
              <a:path w="7924800">
                <a:moveTo>
                  <a:pt x="0" y="0"/>
                </a:moveTo>
                <a:lnTo>
                  <a:pt x="7924800" y="0"/>
                </a:lnTo>
              </a:path>
            </a:pathLst>
          </a:custGeom>
          <a:ln w="3175">
            <a:solidFill>
              <a:srgbClr val="CC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688341" y="553768"/>
            <a:ext cx="5813742" cy="782907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A simple C++</a:t>
            </a:r>
            <a:r>
              <a:rPr spc="-114" dirty="0"/>
              <a:t> </a:t>
            </a:r>
            <a:r>
              <a:rPr spc="-5" dirty="0"/>
              <a:t>program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688340" y="2011426"/>
            <a:ext cx="6577330" cy="28373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dirty="0">
                <a:latin typeface="Verdana"/>
                <a:cs typeface="Verdana"/>
              </a:rPr>
              <a:t>A C++ </a:t>
            </a:r>
            <a:r>
              <a:rPr sz="2000" spc="-10" dirty="0">
                <a:latin typeface="Verdana"/>
                <a:cs typeface="Verdana"/>
              </a:rPr>
              <a:t>program </a:t>
            </a:r>
            <a:r>
              <a:rPr sz="2000" dirty="0">
                <a:latin typeface="Verdana"/>
                <a:cs typeface="Verdana"/>
              </a:rPr>
              <a:t>which </a:t>
            </a:r>
            <a:r>
              <a:rPr sz="2000" spc="-5" dirty="0">
                <a:latin typeface="Verdana"/>
                <a:cs typeface="Verdana"/>
              </a:rPr>
              <a:t>prints </a:t>
            </a:r>
            <a:r>
              <a:rPr sz="2000" dirty="0">
                <a:latin typeface="Verdana"/>
                <a:cs typeface="Verdana"/>
              </a:rPr>
              <a:t>a string on </a:t>
            </a:r>
            <a:r>
              <a:rPr sz="2000" spc="-5" dirty="0">
                <a:latin typeface="Verdana"/>
                <a:cs typeface="Verdana"/>
              </a:rPr>
              <a:t>the</a:t>
            </a:r>
            <a:r>
              <a:rPr sz="2000" spc="-114" dirty="0">
                <a:latin typeface="Verdana"/>
                <a:cs typeface="Verdana"/>
              </a:rPr>
              <a:t> </a:t>
            </a:r>
            <a:r>
              <a:rPr sz="2000" spc="-5" dirty="0">
                <a:latin typeface="Verdana"/>
                <a:cs typeface="Verdana"/>
              </a:rPr>
              <a:t>screen</a:t>
            </a:r>
            <a:endParaRPr sz="2000" dirty="0">
              <a:latin typeface="Verdana"/>
              <a:cs typeface="Verdana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2800" dirty="0">
              <a:latin typeface="Times New Roman"/>
              <a:cs typeface="Times New Roman"/>
            </a:endParaRPr>
          </a:p>
          <a:p>
            <a:pPr marL="12700" marR="3948429">
              <a:lnSpc>
                <a:spcPct val="150000"/>
              </a:lnSpc>
            </a:pPr>
            <a:r>
              <a:rPr sz="1800" spc="-5" dirty="0">
                <a:solidFill>
                  <a:srgbClr val="CC0000"/>
                </a:solidFill>
                <a:latin typeface="Verdana"/>
                <a:cs typeface="Verdana"/>
              </a:rPr>
              <a:t>#include&lt;iostream.h&gt;  </a:t>
            </a:r>
            <a:r>
              <a:rPr sz="1800" dirty="0">
                <a:solidFill>
                  <a:srgbClr val="CC0000"/>
                </a:solidFill>
                <a:latin typeface="Verdana"/>
                <a:cs typeface="Verdana"/>
              </a:rPr>
              <a:t>main()</a:t>
            </a:r>
            <a:endParaRPr sz="1800" dirty="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  <a:spcBef>
                <a:spcPts val="1080"/>
              </a:spcBef>
            </a:pPr>
            <a:r>
              <a:rPr sz="1800" dirty="0">
                <a:solidFill>
                  <a:srgbClr val="CC0000"/>
                </a:solidFill>
                <a:latin typeface="Verdana"/>
                <a:cs typeface="Verdana"/>
              </a:rPr>
              <a:t>{</a:t>
            </a:r>
            <a:endParaRPr sz="1800" dirty="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  <a:spcBef>
                <a:spcPts val="1080"/>
              </a:spcBef>
            </a:pPr>
            <a:r>
              <a:rPr sz="1800" dirty="0">
                <a:solidFill>
                  <a:srgbClr val="CC0000"/>
                </a:solidFill>
                <a:latin typeface="Verdana"/>
                <a:cs typeface="Verdana"/>
              </a:rPr>
              <a:t>cout&lt;&lt; “ C++ </a:t>
            </a:r>
            <a:r>
              <a:rPr sz="1800" spc="5" dirty="0">
                <a:solidFill>
                  <a:srgbClr val="CC0000"/>
                </a:solidFill>
                <a:latin typeface="Verdana"/>
                <a:cs typeface="Verdana"/>
              </a:rPr>
              <a:t>is </a:t>
            </a:r>
            <a:r>
              <a:rPr sz="1800" spc="-10" dirty="0">
                <a:solidFill>
                  <a:srgbClr val="CC0000"/>
                </a:solidFill>
                <a:latin typeface="Verdana"/>
                <a:cs typeface="Verdana"/>
              </a:rPr>
              <a:t>better </a:t>
            </a:r>
            <a:r>
              <a:rPr lang="en-IN" sz="1800" spc="-10" dirty="0" smtClean="0">
                <a:solidFill>
                  <a:srgbClr val="CC0000"/>
                </a:solidFill>
                <a:latin typeface="Verdana"/>
                <a:cs typeface="Verdana"/>
              </a:rPr>
              <a:t>than </a:t>
            </a:r>
            <a:r>
              <a:rPr sz="1800" spc="-60" dirty="0" smtClean="0">
                <a:solidFill>
                  <a:srgbClr val="CC0000"/>
                </a:solidFill>
                <a:latin typeface="Verdana"/>
                <a:cs typeface="Verdana"/>
              </a:rPr>
              <a:t>C</a:t>
            </a:r>
            <a:r>
              <a:rPr sz="1800" spc="-60" dirty="0">
                <a:solidFill>
                  <a:srgbClr val="CC0000"/>
                </a:solidFill>
                <a:latin typeface="Verdana"/>
                <a:cs typeface="Verdana"/>
              </a:rPr>
              <a:t>.”</a:t>
            </a:r>
            <a:r>
              <a:rPr sz="1800" spc="20" dirty="0">
                <a:solidFill>
                  <a:srgbClr val="CC0000"/>
                </a:solidFill>
                <a:latin typeface="Verdana"/>
                <a:cs typeface="Verdana"/>
              </a:rPr>
              <a:t> </a:t>
            </a:r>
            <a:r>
              <a:rPr sz="1800" dirty="0">
                <a:solidFill>
                  <a:srgbClr val="CC0000"/>
                </a:solidFill>
                <a:latin typeface="Verdana"/>
                <a:cs typeface="Verdana"/>
              </a:rPr>
              <a:t>;</a:t>
            </a:r>
            <a:endParaRPr sz="1800" dirty="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  <a:spcBef>
                <a:spcPts val="1080"/>
              </a:spcBef>
            </a:pPr>
            <a:r>
              <a:rPr sz="1800" dirty="0">
                <a:solidFill>
                  <a:srgbClr val="CC0000"/>
                </a:solidFill>
                <a:latin typeface="Verdana"/>
                <a:cs typeface="Verdana"/>
              </a:rPr>
              <a:t>}</a:t>
            </a:r>
            <a:endParaRPr sz="1800" dirty="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609600" y="1566862"/>
            <a:ext cx="4655820" cy="109855"/>
          </a:xfrm>
          <a:custGeom>
            <a:avLst/>
            <a:gdLst/>
            <a:ahLst/>
            <a:cxnLst/>
            <a:rect l="l" t="t" r="r" b="b"/>
            <a:pathLst>
              <a:path w="4655820" h="109855">
                <a:moveTo>
                  <a:pt x="0" y="109537"/>
                </a:moveTo>
                <a:lnTo>
                  <a:pt x="4655566" y="109537"/>
                </a:lnTo>
                <a:lnTo>
                  <a:pt x="4655566" y="0"/>
                </a:lnTo>
                <a:lnTo>
                  <a:pt x="0" y="0"/>
                </a:lnTo>
                <a:lnTo>
                  <a:pt x="0" y="109537"/>
                </a:lnTo>
                <a:close/>
              </a:path>
            </a:pathLst>
          </a:custGeom>
          <a:solidFill>
            <a:srgbClr val="CC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609600" y="1566925"/>
            <a:ext cx="7958455" cy="0"/>
          </a:xfrm>
          <a:custGeom>
            <a:avLst/>
            <a:gdLst/>
            <a:ahLst/>
            <a:cxnLst/>
            <a:rect l="l" t="t" r="r" b="b"/>
            <a:pathLst>
              <a:path w="7958455">
                <a:moveTo>
                  <a:pt x="0" y="0"/>
                </a:moveTo>
                <a:lnTo>
                  <a:pt x="7958201" y="0"/>
                </a:lnTo>
              </a:path>
            </a:pathLst>
          </a:custGeom>
          <a:ln w="9525">
            <a:solidFill>
              <a:srgbClr val="CC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653592" y="702612"/>
            <a:ext cx="4832808" cy="782907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/>
              <a:t>Output</a:t>
            </a:r>
            <a:r>
              <a:rPr spc="-60" dirty="0"/>
              <a:t> </a:t>
            </a:r>
            <a:r>
              <a:rPr dirty="0"/>
              <a:t>operator</a:t>
            </a:r>
          </a:p>
        </p:txBody>
      </p:sp>
      <p:sp>
        <p:nvSpPr>
          <p:cNvPr id="5" name="object 5"/>
          <p:cNvSpPr/>
          <p:nvPr/>
        </p:nvSpPr>
        <p:spPr>
          <a:xfrm>
            <a:off x="1371600" y="3886200"/>
            <a:ext cx="1447800" cy="914400"/>
          </a:xfrm>
          <a:custGeom>
            <a:avLst/>
            <a:gdLst/>
            <a:ahLst/>
            <a:cxnLst/>
            <a:rect l="l" t="t" r="r" b="b"/>
            <a:pathLst>
              <a:path w="1447800" h="914400">
                <a:moveTo>
                  <a:pt x="0" y="914400"/>
                </a:moveTo>
                <a:lnTo>
                  <a:pt x="1447800" y="914400"/>
                </a:lnTo>
                <a:lnTo>
                  <a:pt x="1447800" y="0"/>
                </a:lnTo>
                <a:lnTo>
                  <a:pt x="0" y="0"/>
                </a:lnTo>
                <a:lnTo>
                  <a:pt x="0" y="914400"/>
                </a:lnTo>
                <a:close/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1447800" y="5257800"/>
            <a:ext cx="1295400" cy="533400"/>
          </a:xfrm>
          <a:prstGeom prst="rect">
            <a:avLst/>
          </a:prstGeom>
          <a:ln w="9525">
            <a:solidFill>
              <a:srgbClr val="000000"/>
            </a:solidFill>
          </a:ln>
        </p:spPr>
        <p:txBody>
          <a:bodyPr vert="horz" wrap="square" lIns="0" tIns="128905" rIns="0" bIns="0" rtlCol="0">
            <a:spAutoFit/>
          </a:bodyPr>
          <a:lstStyle/>
          <a:p>
            <a:pPr marL="401320">
              <a:lnSpc>
                <a:spcPct val="100000"/>
              </a:lnSpc>
              <a:spcBef>
                <a:spcPts val="1015"/>
              </a:spcBef>
            </a:pPr>
            <a:r>
              <a:rPr sz="1800" spc="-5" dirty="0">
                <a:latin typeface="Verdana"/>
                <a:cs typeface="Verdana"/>
              </a:rPr>
              <a:t>cout</a:t>
            </a:r>
            <a:endParaRPr sz="1800">
              <a:latin typeface="Verdana"/>
              <a:cs typeface="Verdana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5029200" y="5334000"/>
            <a:ext cx="1143000" cy="457200"/>
          </a:xfrm>
          <a:prstGeom prst="rect">
            <a:avLst/>
          </a:prstGeom>
          <a:ln w="9525">
            <a:solidFill>
              <a:srgbClr val="000000"/>
            </a:solidFill>
          </a:ln>
        </p:spPr>
        <p:txBody>
          <a:bodyPr vert="horz" wrap="square" lIns="0" tIns="90805" rIns="0" bIns="0" rtlCol="0">
            <a:spAutoFit/>
          </a:bodyPr>
          <a:lstStyle/>
          <a:p>
            <a:pPr marL="199390">
              <a:lnSpc>
                <a:spcPct val="100000"/>
              </a:lnSpc>
              <a:spcBef>
                <a:spcPts val="715"/>
              </a:spcBef>
            </a:pPr>
            <a:r>
              <a:rPr sz="1800" spc="-5" dirty="0">
                <a:latin typeface="Verdana"/>
                <a:cs typeface="Verdana"/>
              </a:rPr>
              <a:t>“C++”</a:t>
            </a:r>
            <a:endParaRPr sz="1800">
              <a:latin typeface="Verdana"/>
              <a:cs typeface="Verdana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764540" y="1784350"/>
            <a:ext cx="7689850" cy="29825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  <a:buClr>
                <a:srgbClr val="CC0000"/>
              </a:buClr>
              <a:buSzPct val="69444"/>
              <a:buFont typeface="Wingdings"/>
              <a:buChar char=""/>
              <a:tabLst>
                <a:tab pos="236854" algn="l"/>
              </a:tabLst>
            </a:pPr>
            <a:r>
              <a:rPr sz="1800" spc="-5" dirty="0">
                <a:latin typeface="Verdana"/>
                <a:cs typeface="Verdana"/>
              </a:rPr>
              <a:t>The </a:t>
            </a:r>
            <a:r>
              <a:rPr sz="1800" dirty="0">
                <a:latin typeface="Verdana"/>
                <a:cs typeface="Verdana"/>
              </a:rPr>
              <a:t>identifier </a:t>
            </a:r>
            <a:r>
              <a:rPr sz="1800" b="1" spc="-5" dirty="0">
                <a:latin typeface="Verdana"/>
                <a:cs typeface="Verdana"/>
              </a:rPr>
              <a:t>cout </a:t>
            </a:r>
            <a:r>
              <a:rPr sz="1800" spc="-5" dirty="0">
                <a:latin typeface="Verdana"/>
                <a:cs typeface="Verdana"/>
              </a:rPr>
              <a:t>(pronounced </a:t>
            </a:r>
            <a:r>
              <a:rPr sz="1800" dirty="0">
                <a:latin typeface="Verdana"/>
                <a:cs typeface="Verdana"/>
              </a:rPr>
              <a:t>as C </a:t>
            </a:r>
            <a:r>
              <a:rPr sz="1800" spc="-5" dirty="0">
                <a:latin typeface="Verdana"/>
                <a:cs typeface="Verdana"/>
              </a:rPr>
              <a:t>Out) </a:t>
            </a:r>
            <a:r>
              <a:rPr sz="1800" dirty="0">
                <a:latin typeface="Verdana"/>
                <a:cs typeface="Verdana"/>
              </a:rPr>
              <a:t>is a </a:t>
            </a:r>
            <a:r>
              <a:rPr sz="1800" spc="-5" dirty="0">
                <a:latin typeface="Verdana"/>
                <a:cs typeface="Verdana"/>
              </a:rPr>
              <a:t>predefined object  that represents the standard output stream </a:t>
            </a:r>
            <a:r>
              <a:rPr sz="1800" spc="5" dirty="0">
                <a:latin typeface="Verdana"/>
                <a:cs typeface="Verdana"/>
              </a:rPr>
              <a:t>in</a:t>
            </a:r>
            <a:r>
              <a:rPr sz="1800" spc="60" dirty="0">
                <a:latin typeface="Verdana"/>
                <a:cs typeface="Verdana"/>
              </a:rPr>
              <a:t> </a:t>
            </a:r>
            <a:r>
              <a:rPr sz="1800" spc="-5" dirty="0">
                <a:latin typeface="Verdana"/>
                <a:cs typeface="Verdana"/>
              </a:rPr>
              <a:t>C++.</a:t>
            </a:r>
            <a:endParaRPr sz="1800">
              <a:latin typeface="Verdana"/>
              <a:cs typeface="Verdana"/>
            </a:endParaRPr>
          </a:p>
          <a:p>
            <a:pPr>
              <a:lnSpc>
                <a:spcPct val="100000"/>
              </a:lnSpc>
              <a:spcBef>
                <a:spcPts val="35"/>
              </a:spcBef>
              <a:buClr>
                <a:srgbClr val="CC0000"/>
              </a:buClr>
              <a:buFont typeface="Wingdings"/>
              <a:buChar char=""/>
            </a:pPr>
            <a:endParaRPr sz="1850">
              <a:latin typeface="Times New Roman"/>
              <a:cs typeface="Times New Roman"/>
            </a:endParaRPr>
          </a:p>
          <a:p>
            <a:pPr marL="236220" indent="-224154">
              <a:lnSpc>
                <a:spcPct val="100000"/>
              </a:lnSpc>
              <a:buClr>
                <a:srgbClr val="CC0000"/>
              </a:buClr>
              <a:buSzPct val="69444"/>
              <a:buFont typeface="Wingdings"/>
              <a:buChar char=""/>
              <a:tabLst>
                <a:tab pos="236854" algn="l"/>
              </a:tabLst>
            </a:pPr>
            <a:r>
              <a:rPr sz="1800" spc="-5" dirty="0">
                <a:latin typeface="Verdana"/>
                <a:cs typeface="Verdana"/>
              </a:rPr>
              <a:t>Here, the standard output stream represents the</a:t>
            </a:r>
            <a:r>
              <a:rPr sz="1800" spc="80" dirty="0">
                <a:latin typeface="Verdana"/>
                <a:cs typeface="Verdana"/>
              </a:rPr>
              <a:t> </a:t>
            </a:r>
            <a:r>
              <a:rPr sz="1800" spc="-5" dirty="0">
                <a:latin typeface="Verdana"/>
                <a:cs typeface="Verdana"/>
              </a:rPr>
              <a:t>screen.</a:t>
            </a:r>
            <a:endParaRPr sz="1800">
              <a:latin typeface="Verdana"/>
              <a:cs typeface="Verdana"/>
            </a:endParaRPr>
          </a:p>
          <a:p>
            <a:pPr marL="236854" marR="974725" indent="-236854">
              <a:lnSpc>
                <a:spcPct val="166700"/>
              </a:lnSpc>
              <a:spcBef>
                <a:spcPts val="720"/>
              </a:spcBef>
              <a:buClr>
                <a:srgbClr val="CC0000"/>
              </a:buClr>
              <a:buSzPct val="69444"/>
              <a:buFont typeface="Wingdings"/>
              <a:buChar char=""/>
              <a:tabLst>
                <a:tab pos="236854" algn="l"/>
              </a:tabLst>
            </a:pPr>
            <a:r>
              <a:rPr sz="1800" spc="-5" dirty="0">
                <a:latin typeface="Verdana"/>
                <a:cs typeface="Verdana"/>
              </a:rPr>
              <a:t>The </a:t>
            </a:r>
            <a:r>
              <a:rPr sz="1800" spc="-10" dirty="0">
                <a:latin typeface="Verdana"/>
                <a:cs typeface="Verdana"/>
              </a:rPr>
              <a:t>operator </a:t>
            </a:r>
            <a:r>
              <a:rPr sz="1800" spc="-5" dirty="0">
                <a:latin typeface="Verdana"/>
                <a:cs typeface="Verdana"/>
              </a:rPr>
              <a:t>&lt;&lt; </a:t>
            </a:r>
            <a:r>
              <a:rPr sz="1800" dirty="0">
                <a:latin typeface="Verdana"/>
                <a:cs typeface="Verdana"/>
              </a:rPr>
              <a:t>is called </a:t>
            </a:r>
            <a:r>
              <a:rPr sz="1800" spc="-5" dirty="0">
                <a:latin typeface="Verdana"/>
                <a:cs typeface="Verdana"/>
              </a:rPr>
              <a:t>the </a:t>
            </a:r>
            <a:r>
              <a:rPr sz="1600" i="1" spc="-10" dirty="0">
                <a:latin typeface="Verdana"/>
                <a:cs typeface="Verdana"/>
              </a:rPr>
              <a:t>insertion </a:t>
            </a:r>
            <a:r>
              <a:rPr sz="1800" spc="-5" dirty="0">
                <a:latin typeface="Verdana"/>
                <a:cs typeface="Verdana"/>
              </a:rPr>
              <a:t>or </a:t>
            </a:r>
            <a:r>
              <a:rPr sz="1600" i="1" spc="-10" dirty="0">
                <a:latin typeface="Verdana"/>
                <a:cs typeface="Verdana"/>
              </a:rPr>
              <a:t>put </a:t>
            </a:r>
            <a:r>
              <a:rPr sz="1600" i="1" spc="-5" dirty="0">
                <a:latin typeface="Verdana"/>
                <a:cs typeface="Verdana"/>
              </a:rPr>
              <a:t>to </a:t>
            </a:r>
            <a:r>
              <a:rPr sz="1800" spc="-35" dirty="0">
                <a:latin typeface="Verdana"/>
                <a:cs typeface="Verdana"/>
              </a:rPr>
              <a:t>operator.  </a:t>
            </a:r>
            <a:r>
              <a:rPr sz="1800" spc="-5" dirty="0">
                <a:latin typeface="Verdana"/>
                <a:cs typeface="Verdana"/>
              </a:rPr>
              <a:t>screen</a:t>
            </a:r>
            <a:endParaRPr sz="1800">
              <a:latin typeface="Verdana"/>
              <a:cs typeface="Verdana"/>
            </a:endParaRPr>
          </a:p>
          <a:p>
            <a:pPr marL="863600">
              <a:lnSpc>
                <a:spcPct val="100000"/>
              </a:lnSpc>
              <a:spcBef>
                <a:spcPts val="240"/>
              </a:spcBef>
            </a:pPr>
            <a:r>
              <a:rPr sz="1800" spc="-5" dirty="0">
                <a:latin typeface="Verdana"/>
                <a:cs typeface="Verdana"/>
              </a:rPr>
              <a:t>---------</a:t>
            </a:r>
            <a:endParaRPr sz="1800">
              <a:latin typeface="Verdana"/>
              <a:cs typeface="Verdana"/>
            </a:endParaRPr>
          </a:p>
          <a:p>
            <a:pPr marL="915669">
              <a:lnSpc>
                <a:spcPct val="100000"/>
              </a:lnSpc>
            </a:pPr>
            <a:r>
              <a:rPr sz="1800" spc="-5" dirty="0">
                <a:latin typeface="Verdana"/>
                <a:cs typeface="Verdana"/>
              </a:rPr>
              <a:t>--------</a:t>
            </a:r>
            <a:endParaRPr sz="1800">
              <a:latin typeface="Verdana"/>
              <a:cs typeface="Verdana"/>
            </a:endParaRPr>
          </a:p>
          <a:p>
            <a:pPr marL="863600">
              <a:lnSpc>
                <a:spcPct val="100000"/>
              </a:lnSpc>
            </a:pPr>
            <a:r>
              <a:rPr sz="1800" spc="-5" dirty="0">
                <a:latin typeface="Verdana"/>
                <a:cs typeface="Verdana"/>
              </a:rPr>
              <a:t>---------</a:t>
            </a:r>
            <a:endParaRPr sz="1800">
              <a:latin typeface="Verdana"/>
              <a:cs typeface="Verdana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3508375" y="5762040"/>
            <a:ext cx="830580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dirty="0">
                <a:latin typeface="Verdana"/>
                <a:cs typeface="Verdana"/>
              </a:rPr>
              <a:t>Insert</a:t>
            </a:r>
            <a:r>
              <a:rPr sz="1400" spc="10" dirty="0">
                <a:latin typeface="Verdana"/>
                <a:cs typeface="Verdana"/>
              </a:rPr>
              <a:t>i</a:t>
            </a:r>
            <a:r>
              <a:rPr sz="1400" dirty="0">
                <a:latin typeface="Verdana"/>
                <a:cs typeface="Verdana"/>
              </a:rPr>
              <a:t>on</a:t>
            </a:r>
            <a:endParaRPr sz="1400">
              <a:latin typeface="Verdana"/>
              <a:cs typeface="Verdana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1602994" y="5823915"/>
            <a:ext cx="607695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spc="-5" dirty="0">
                <a:latin typeface="Verdana"/>
                <a:cs typeface="Verdana"/>
              </a:rPr>
              <a:t>Object</a:t>
            </a:r>
            <a:endParaRPr sz="1400">
              <a:latin typeface="Verdana"/>
              <a:cs typeface="Verdana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596900" y="5975400"/>
            <a:ext cx="7950200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2923540" algn="l"/>
                <a:tab pos="7936865" algn="l"/>
              </a:tabLst>
            </a:pPr>
            <a:r>
              <a:rPr sz="1400" u="sng" dirty="0">
                <a:uFill>
                  <a:solidFill>
                    <a:srgbClr val="CC0000"/>
                  </a:solidFill>
                </a:uFill>
                <a:latin typeface="Verdana"/>
                <a:cs typeface="Verdana"/>
              </a:rPr>
              <a:t> 	</a:t>
            </a:r>
            <a:r>
              <a:rPr sz="1400" u="sng" spc="-5" dirty="0">
                <a:uFill>
                  <a:solidFill>
                    <a:srgbClr val="CC0000"/>
                  </a:solidFill>
                </a:uFill>
                <a:latin typeface="Verdana"/>
                <a:cs typeface="Verdana"/>
              </a:rPr>
              <a:t>operator	</a:t>
            </a:r>
            <a:endParaRPr sz="1400">
              <a:latin typeface="Verdana"/>
              <a:cs typeface="Verdana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5247513" y="5747715"/>
            <a:ext cx="746125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spc="-10" dirty="0">
                <a:latin typeface="Verdana"/>
                <a:cs typeface="Verdana"/>
              </a:rPr>
              <a:t>Variable</a:t>
            </a:r>
            <a:endParaRPr sz="1400">
              <a:latin typeface="Verdana"/>
              <a:cs typeface="Verdana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3657600" y="5334000"/>
            <a:ext cx="533400" cy="457200"/>
          </a:xfrm>
          <a:custGeom>
            <a:avLst/>
            <a:gdLst/>
            <a:ahLst/>
            <a:cxnLst/>
            <a:rect l="l" t="t" r="r" b="b"/>
            <a:pathLst>
              <a:path w="533400" h="457200">
                <a:moveTo>
                  <a:pt x="0" y="228600"/>
                </a:moveTo>
                <a:lnTo>
                  <a:pt x="5417" y="182533"/>
                </a:lnTo>
                <a:lnTo>
                  <a:pt x="20954" y="139624"/>
                </a:lnTo>
                <a:lnTo>
                  <a:pt x="45541" y="100793"/>
                </a:lnTo>
                <a:lnTo>
                  <a:pt x="78104" y="66960"/>
                </a:lnTo>
                <a:lnTo>
                  <a:pt x="117574" y="39045"/>
                </a:lnTo>
                <a:lnTo>
                  <a:pt x="162877" y="17966"/>
                </a:lnTo>
                <a:lnTo>
                  <a:pt x="212943" y="4644"/>
                </a:lnTo>
                <a:lnTo>
                  <a:pt x="266700" y="0"/>
                </a:lnTo>
                <a:lnTo>
                  <a:pt x="320456" y="4644"/>
                </a:lnTo>
                <a:lnTo>
                  <a:pt x="370522" y="17966"/>
                </a:lnTo>
                <a:lnTo>
                  <a:pt x="415825" y="39045"/>
                </a:lnTo>
                <a:lnTo>
                  <a:pt x="455295" y="66960"/>
                </a:lnTo>
                <a:lnTo>
                  <a:pt x="487858" y="100793"/>
                </a:lnTo>
                <a:lnTo>
                  <a:pt x="512445" y="139624"/>
                </a:lnTo>
                <a:lnTo>
                  <a:pt x="527982" y="182533"/>
                </a:lnTo>
                <a:lnTo>
                  <a:pt x="533400" y="228600"/>
                </a:lnTo>
                <a:lnTo>
                  <a:pt x="527982" y="274670"/>
                </a:lnTo>
                <a:lnTo>
                  <a:pt x="512445" y="317580"/>
                </a:lnTo>
                <a:lnTo>
                  <a:pt x="487858" y="356411"/>
                </a:lnTo>
                <a:lnTo>
                  <a:pt x="455295" y="390244"/>
                </a:lnTo>
                <a:lnTo>
                  <a:pt x="415825" y="418158"/>
                </a:lnTo>
                <a:lnTo>
                  <a:pt x="370522" y="439235"/>
                </a:lnTo>
                <a:lnTo>
                  <a:pt x="320456" y="452555"/>
                </a:lnTo>
                <a:lnTo>
                  <a:pt x="266700" y="457200"/>
                </a:lnTo>
                <a:lnTo>
                  <a:pt x="212943" y="452555"/>
                </a:lnTo>
                <a:lnTo>
                  <a:pt x="162877" y="439235"/>
                </a:lnTo>
                <a:lnTo>
                  <a:pt x="117574" y="418158"/>
                </a:lnTo>
                <a:lnTo>
                  <a:pt x="78104" y="390244"/>
                </a:lnTo>
                <a:lnTo>
                  <a:pt x="45541" y="356411"/>
                </a:lnTo>
                <a:lnTo>
                  <a:pt x="20954" y="317580"/>
                </a:lnTo>
                <a:lnTo>
                  <a:pt x="5417" y="274670"/>
                </a:lnTo>
                <a:lnTo>
                  <a:pt x="0" y="228600"/>
                </a:lnTo>
                <a:close/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 txBox="1"/>
          <p:nvPr/>
        </p:nvSpPr>
        <p:spPr>
          <a:xfrm>
            <a:off x="3725417" y="5412435"/>
            <a:ext cx="40068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Verdana"/>
                <a:cs typeface="Verdana"/>
              </a:rPr>
              <a:t>&lt;&lt;</a:t>
            </a:r>
            <a:endParaRPr sz="1800">
              <a:latin typeface="Verdana"/>
              <a:cs typeface="Verdana"/>
            </a:endParaRPr>
          </a:p>
        </p:txBody>
      </p:sp>
      <p:sp>
        <p:nvSpPr>
          <p:cNvPr id="15" name="object 15"/>
          <p:cNvSpPr/>
          <p:nvPr/>
        </p:nvSpPr>
        <p:spPr>
          <a:xfrm>
            <a:off x="2019300" y="4876800"/>
            <a:ext cx="76200" cy="381000"/>
          </a:xfrm>
          <a:custGeom>
            <a:avLst/>
            <a:gdLst/>
            <a:ahLst/>
            <a:cxnLst/>
            <a:rect l="l" t="t" r="r" b="b"/>
            <a:pathLst>
              <a:path w="76200" h="381000">
                <a:moveTo>
                  <a:pt x="44450" y="63500"/>
                </a:moveTo>
                <a:lnTo>
                  <a:pt x="31750" y="63500"/>
                </a:lnTo>
                <a:lnTo>
                  <a:pt x="31750" y="381000"/>
                </a:lnTo>
                <a:lnTo>
                  <a:pt x="44450" y="381000"/>
                </a:lnTo>
                <a:lnTo>
                  <a:pt x="44450" y="63500"/>
                </a:lnTo>
                <a:close/>
              </a:path>
              <a:path w="76200" h="381000">
                <a:moveTo>
                  <a:pt x="38100" y="0"/>
                </a:moveTo>
                <a:lnTo>
                  <a:pt x="0" y="76200"/>
                </a:lnTo>
                <a:lnTo>
                  <a:pt x="31750" y="76200"/>
                </a:lnTo>
                <a:lnTo>
                  <a:pt x="31750" y="63500"/>
                </a:lnTo>
                <a:lnTo>
                  <a:pt x="69850" y="63500"/>
                </a:lnTo>
                <a:lnTo>
                  <a:pt x="38100" y="0"/>
                </a:lnTo>
                <a:close/>
              </a:path>
              <a:path w="76200" h="381000">
                <a:moveTo>
                  <a:pt x="69850" y="63500"/>
                </a:moveTo>
                <a:lnTo>
                  <a:pt x="44450" y="63500"/>
                </a:lnTo>
                <a:lnTo>
                  <a:pt x="44450" y="76200"/>
                </a:lnTo>
                <a:lnTo>
                  <a:pt x="76200" y="76200"/>
                </a:lnTo>
                <a:lnTo>
                  <a:pt x="69850" y="635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4191000" y="5524500"/>
            <a:ext cx="838200" cy="76200"/>
          </a:xfrm>
          <a:custGeom>
            <a:avLst/>
            <a:gdLst/>
            <a:ahLst/>
            <a:cxnLst/>
            <a:rect l="l" t="t" r="r" b="b"/>
            <a:pathLst>
              <a:path w="838200" h="76200">
                <a:moveTo>
                  <a:pt x="76200" y="0"/>
                </a:moveTo>
                <a:lnTo>
                  <a:pt x="0" y="38100"/>
                </a:lnTo>
                <a:lnTo>
                  <a:pt x="76200" y="76200"/>
                </a:lnTo>
                <a:lnTo>
                  <a:pt x="76200" y="44450"/>
                </a:lnTo>
                <a:lnTo>
                  <a:pt x="63500" y="44450"/>
                </a:lnTo>
                <a:lnTo>
                  <a:pt x="63500" y="31750"/>
                </a:lnTo>
                <a:lnTo>
                  <a:pt x="76200" y="31750"/>
                </a:lnTo>
                <a:lnTo>
                  <a:pt x="76200" y="0"/>
                </a:lnTo>
                <a:close/>
              </a:path>
              <a:path w="838200" h="76200">
                <a:moveTo>
                  <a:pt x="76200" y="31750"/>
                </a:moveTo>
                <a:lnTo>
                  <a:pt x="63500" y="31750"/>
                </a:lnTo>
                <a:lnTo>
                  <a:pt x="63500" y="44450"/>
                </a:lnTo>
                <a:lnTo>
                  <a:pt x="76200" y="44450"/>
                </a:lnTo>
                <a:lnTo>
                  <a:pt x="76200" y="31750"/>
                </a:lnTo>
                <a:close/>
              </a:path>
              <a:path w="838200" h="76200">
                <a:moveTo>
                  <a:pt x="838200" y="31750"/>
                </a:moveTo>
                <a:lnTo>
                  <a:pt x="76200" y="31750"/>
                </a:lnTo>
                <a:lnTo>
                  <a:pt x="76200" y="44450"/>
                </a:lnTo>
                <a:lnTo>
                  <a:pt x="838200" y="44450"/>
                </a:lnTo>
                <a:lnTo>
                  <a:pt x="838200" y="3175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2743200" y="5524500"/>
            <a:ext cx="914400" cy="76200"/>
          </a:xfrm>
          <a:custGeom>
            <a:avLst/>
            <a:gdLst/>
            <a:ahLst/>
            <a:cxnLst/>
            <a:rect l="l" t="t" r="r" b="b"/>
            <a:pathLst>
              <a:path w="914400" h="76200">
                <a:moveTo>
                  <a:pt x="76200" y="0"/>
                </a:moveTo>
                <a:lnTo>
                  <a:pt x="0" y="38100"/>
                </a:lnTo>
                <a:lnTo>
                  <a:pt x="76200" y="76200"/>
                </a:lnTo>
                <a:lnTo>
                  <a:pt x="76200" y="44450"/>
                </a:lnTo>
                <a:lnTo>
                  <a:pt x="63500" y="44450"/>
                </a:lnTo>
                <a:lnTo>
                  <a:pt x="63500" y="31750"/>
                </a:lnTo>
                <a:lnTo>
                  <a:pt x="76200" y="31750"/>
                </a:lnTo>
                <a:lnTo>
                  <a:pt x="76200" y="0"/>
                </a:lnTo>
                <a:close/>
              </a:path>
              <a:path w="914400" h="76200">
                <a:moveTo>
                  <a:pt x="76200" y="31750"/>
                </a:moveTo>
                <a:lnTo>
                  <a:pt x="63500" y="31750"/>
                </a:lnTo>
                <a:lnTo>
                  <a:pt x="63500" y="44450"/>
                </a:lnTo>
                <a:lnTo>
                  <a:pt x="76200" y="44450"/>
                </a:lnTo>
                <a:lnTo>
                  <a:pt x="76200" y="31750"/>
                </a:lnTo>
                <a:close/>
              </a:path>
              <a:path w="914400" h="76200">
                <a:moveTo>
                  <a:pt x="914400" y="31750"/>
                </a:moveTo>
                <a:lnTo>
                  <a:pt x="76200" y="31750"/>
                </a:lnTo>
                <a:lnTo>
                  <a:pt x="76200" y="44450"/>
                </a:lnTo>
                <a:lnTo>
                  <a:pt x="914400" y="44450"/>
                </a:lnTo>
                <a:lnTo>
                  <a:pt x="914400" y="3175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609600" y="1566862"/>
            <a:ext cx="4655820" cy="109855"/>
          </a:xfrm>
          <a:custGeom>
            <a:avLst/>
            <a:gdLst/>
            <a:ahLst/>
            <a:cxnLst/>
            <a:rect l="l" t="t" r="r" b="b"/>
            <a:pathLst>
              <a:path w="4655820" h="109855">
                <a:moveTo>
                  <a:pt x="0" y="109537"/>
                </a:moveTo>
                <a:lnTo>
                  <a:pt x="4655566" y="109537"/>
                </a:lnTo>
                <a:lnTo>
                  <a:pt x="4655566" y="0"/>
                </a:lnTo>
                <a:lnTo>
                  <a:pt x="0" y="0"/>
                </a:lnTo>
                <a:lnTo>
                  <a:pt x="0" y="109537"/>
                </a:lnTo>
                <a:close/>
              </a:path>
            </a:pathLst>
          </a:custGeom>
          <a:solidFill>
            <a:srgbClr val="CC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609600" y="1566925"/>
            <a:ext cx="7958455" cy="0"/>
          </a:xfrm>
          <a:custGeom>
            <a:avLst/>
            <a:gdLst/>
            <a:ahLst/>
            <a:cxnLst/>
            <a:rect l="l" t="t" r="r" b="b"/>
            <a:pathLst>
              <a:path w="7958455">
                <a:moveTo>
                  <a:pt x="0" y="0"/>
                </a:moveTo>
                <a:lnTo>
                  <a:pt x="7958201" y="0"/>
                </a:lnTo>
              </a:path>
            </a:pathLst>
          </a:custGeom>
          <a:ln w="9525">
            <a:solidFill>
              <a:srgbClr val="CC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609600" y="6172200"/>
            <a:ext cx="7924800" cy="0"/>
          </a:xfrm>
          <a:custGeom>
            <a:avLst/>
            <a:gdLst/>
            <a:ahLst/>
            <a:cxnLst/>
            <a:rect l="l" t="t" r="r" b="b"/>
            <a:pathLst>
              <a:path w="7924800">
                <a:moveTo>
                  <a:pt x="0" y="0"/>
                </a:moveTo>
                <a:lnTo>
                  <a:pt x="7924800" y="0"/>
                </a:lnTo>
              </a:path>
            </a:pathLst>
          </a:custGeom>
          <a:ln w="3175">
            <a:solidFill>
              <a:srgbClr val="CC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653592" y="702612"/>
            <a:ext cx="5594808" cy="782907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/>
              <a:t>Input</a:t>
            </a:r>
            <a:r>
              <a:rPr spc="-45" dirty="0"/>
              <a:t> </a:t>
            </a:r>
            <a:r>
              <a:rPr dirty="0"/>
              <a:t>operator</a:t>
            </a:r>
          </a:p>
        </p:txBody>
      </p:sp>
      <p:sp>
        <p:nvSpPr>
          <p:cNvPr id="6" name="object 6"/>
          <p:cNvSpPr/>
          <p:nvPr/>
        </p:nvSpPr>
        <p:spPr>
          <a:xfrm>
            <a:off x="1371600" y="5486400"/>
            <a:ext cx="1447800" cy="381000"/>
          </a:xfrm>
          <a:custGeom>
            <a:avLst/>
            <a:gdLst/>
            <a:ahLst/>
            <a:cxnLst/>
            <a:rect l="l" t="t" r="r" b="b"/>
            <a:pathLst>
              <a:path w="1447800" h="381000">
                <a:moveTo>
                  <a:pt x="0" y="381000"/>
                </a:moveTo>
                <a:lnTo>
                  <a:pt x="1447800" y="381000"/>
                </a:lnTo>
                <a:lnTo>
                  <a:pt x="1447800" y="0"/>
                </a:lnTo>
                <a:lnTo>
                  <a:pt x="0" y="0"/>
                </a:lnTo>
                <a:lnTo>
                  <a:pt x="0" y="381000"/>
                </a:lnTo>
                <a:close/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1667636" y="5389575"/>
            <a:ext cx="85471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5" dirty="0">
                <a:latin typeface="Verdana"/>
                <a:cs typeface="Verdana"/>
              </a:rPr>
              <a:t>--------</a:t>
            </a:r>
            <a:endParaRPr sz="1800">
              <a:latin typeface="Verdana"/>
              <a:cs typeface="Verdana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615821" y="5663895"/>
            <a:ext cx="95821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5" dirty="0">
                <a:latin typeface="Verdana"/>
                <a:cs typeface="Verdana"/>
              </a:rPr>
              <a:t>---------</a:t>
            </a:r>
            <a:endParaRPr sz="1800">
              <a:latin typeface="Verdana"/>
              <a:cs typeface="Verdana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447800" y="3964051"/>
            <a:ext cx="1295400" cy="533400"/>
          </a:xfrm>
          <a:prstGeom prst="rect">
            <a:avLst/>
          </a:prstGeom>
          <a:ln w="9525">
            <a:solidFill>
              <a:srgbClr val="000000"/>
            </a:solidFill>
          </a:ln>
        </p:spPr>
        <p:txBody>
          <a:bodyPr vert="horz" wrap="square" lIns="0" tIns="12890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015"/>
              </a:spcBef>
            </a:pPr>
            <a:r>
              <a:rPr sz="1800" dirty="0">
                <a:latin typeface="Verdana"/>
                <a:cs typeface="Verdana"/>
              </a:rPr>
              <a:t>cin</a:t>
            </a:r>
            <a:endParaRPr sz="1800">
              <a:latin typeface="Verdana"/>
              <a:cs typeface="Verdana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5029200" y="4040251"/>
            <a:ext cx="1143000" cy="457200"/>
          </a:xfrm>
          <a:prstGeom prst="rect">
            <a:avLst/>
          </a:prstGeom>
          <a:ln w="9525">
            <a:solidFill>
              <a:srgbClr val="000000"/>
            </a:solidFill>
          </a:ln>
        </p:spPr>
        <p:txBody>
          <a:bodyPr vert="horz" wrap="square" lIns="0" tIns="90805" rIns="0" bIns="0" rtlCol="0">
            <a:spAutoFit/>
          </a:bodyPr>
          <a:lstStyle/>
          <a:p>
            <a:pPr marL="312420">
              <a:lnSpc>
                <a:spcPct val="100000"/>
              </a:lnSpc>
              <a:spcBef>
                <a:spcPts val="715"/>
              </a:spcBef>
            </a:pPr>
            <a:r>
              <a:rPr sz="1800" spc="-5" dirty="0">
                <a:latin typeface="Verdana"/>
                <a:cs typeface="Verdana"/>
              </a:rPr>
              <a:t>20.5</a:t>
            </a:r>
            <a:endParaRPr sz="1800">
              <a:latin typeface="Verdana"/>
              <a:cs typeface="Verdana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1907794" y="5838240"/>
            <a:ext cx="34099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Verdana"/>
                <a:cs typeface="Verdana"/>
              </a:rPr>
              <a:t>KB</a:t>
            </a:r>
            <a:endParaRPr sz="1800">
              <a:latin typeface="Verdana"/>
              <a:cs typeface="Verdana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602994" y="4529709"/>
            <a:ext cx="607695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spc="-5" dirty="0">
                <a:latin typeface="Verdana"/>
                <a:cs typeface="Verdana"/>
              </a:rPr>
              <a:t>Object</a:t>
            </a:r>
            <a:endParaRPr sz="1400">
              <a:latin typeface="Verdana"/>
              <a:cs typeface="Verdana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5247513" y="4453509"/>
            <a:ext cx="746125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spc="-10" dirty="0">
                <a:latin typeface="Verdana"/>
                <a:cs typeface="Verdana"/>
              </a:rPr>
              <a:t>Variable</a:t>
            </a:r>
            <a:endParaRPr sz="1400">
              <a:latin typeface="Verdana"/>
              <a:cs typeface="Verdana"/>
            </a:endParaRPr>
          </a:p>
        </p:txBody>
      </p:sp>
      <p:sp>
        <p:nvSpPr>
          <p:cNvPr id="14" name="object 14"/>
          <p:cNvSpPr/>
          <p:nvPr/>
        </p:nvSpPr>
        <p:spPr>
          <a:xfrm>
            <a:off x="3657600" y="4040251"/>
            <a:ext cx="533400" cy="457200"/>
          </a:xfrm>
          <a:custGeom>
            <a:avLst/>
            <a:gdLst/>
            <a:ahLst/>
            <a:cxnLst/>
            <a:rect l="l" t="t" r="r" b="b"/>
            <a:pathLst>
              <a:path w="533400" h="457200">
                <a:moveTo>
                  <a:pt x="0" y="228600"/>
                </a:moveTo>
                <a:lnTo>
                  <a:pt x="5417" y="182496"/>
                </a:lnTo>
                <a:lnTo>
                  <a:pt x="20954" y="139571"/>
                </a:lnTo>
                <a:lnTo>
                  <a:pt x="45541" y="100738"/>
                </a:lnTo>
                <a:lnTo>
                  <a:pt x="78104" y="66913"/>
                </a:lnTo>
                <a:lnTo>
                  <a:pt x="117574" y="39011"/>
                </a:lnTo>
                <a:lnTo>
                  <a:pt x="162877" y="17948"/>
                </a:lnTo>
                <a:lnTo>
                  <a:pt x="212943" y="4639"/>
                </a:lnTo>
                <a:lnTo>
                  <a:pt x="266700" y="0"/>
                </a:lnTo>
                <a:lnTo>
                  <a:pt x="320456" y="4639"/>
                </a:lnTo>
                <a:lnTo>
                  <a:pt x="370522" y="17948"/>
                </a:lnTo>
                <a:lnTo>
                  <a:pt x="415825" y="39011"/>
                </a:lnTo>
                <a:lnTo>
                  <a:pt x="455295" y="66913"/>
                </a:lnTo>
                <a:lnTo>
                  <a:pt x="487858" y="100738"/>
                </a:lnTo>
                <a:lnTo>
                  <a:pt x="512445" y="139571"/>
                </a:lnTo>
                <a:lnTo>
                  <a:pt x="527982" y="182496"/>
                </a:lnTo>
                <a:lnTo>
                  <a:pt x="533400" y="228600"/>
                </a:lnTo>
                <a:lnTo>
                  <a:pt x="527982" y="274666"/>
                </a:lnTo>
                <a:lnTo>
                  <a:pt x="512445" y="317575"/>
                </a:lnTo>
                <a:lnTo>
                  <a:pt x="487858" y="356406"/>
                </a:lnTo>
                <a:lnTo>
                  <a:pt x="455295" y="390239"/>
                </a:lnTo>
                <a:lnTo>
                  <a:pt x="415825" y="418154"/>
                </a:lnTo>
                <a:lnTo>
                  <a:pt x="370522" y="439233"/>
                </a:lnTo>
                <a:lnTo>
                  <a:pt x="320456" y="452555"/>
                </a:lnTo>
                <a:lnTo>
                  <a:pt x="266700" y="457200"/>
                </a:lnTo>
                <a:lnTo>
                  <a:pt x="212943" y="452555"/>
                </a:lnTo>
                <a:lnTo>
                  <a:pt x="162877" y="439233"/>
                </a:lnTo>
                <a:lnTo>
                  <a:pt x="117574" y="418154"/>
                </a:lnTo>
                <a:lnTo>
                  <a:pt x="78104" y="390239"/>
                </a:lnTo>
                <a:lnTo>
                  <a:pt x="45541" y="356406"/>
                </a:lnTo>
                <a:lnTo>
                  <a:pt x="20954" y="317575"/>
                </a:lnTo>
                <a:lnTo>
                  <a:pt x="5417" y="274666"/>
                </a:lnTo>
                <a:lnTo>
                  <a:pt x="0" y="228600"/>
                </a:lnTo>
                <a:close/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 txBox="1"/>
          <p:nvPr/>
        </p:nvSpPr>
        <p:spPr>
          <a:xfrm>
            <a:off x="3508375" y="4118229"/>
            <a:ext cx="927735" cy="8788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29235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Verdana"/>
                <a:cs typeface="Verdana"/>
              </a:rPr>
              <a:t>&gt;&gt;</a:t>
            </a:r>
            <a:endParaRPr sz="1800">
              <a:latin typeface="Verdana"/>
              <a:cs typeface="Verdana"/>
            </a:endParaRPr>
          </a:p>
          <a:p>
            <a:pPr marL="12700" marR="5080">
              <a:lnSpc>
                <a:spcPct val="100000"/>
              </a:lnSpc>
              <a:spcBef>
                <a:spcPts val="1195"/>
              </a:spcBef>
            </a:pPr>
            <a:r>
              <a:rPr sz="1400" spc="-5" dirty="0">
                <a:latin typeface="Verdana"/>
                <a:cs typeface="Verdana"/>
              </a:rPr>
              <a:t>Ext</a:t>
            </a:r>
            <a:r>
              <a:rPr sz="1400" spc="-30" dirty="0">
                <a:latin typeface="Verdana"/>
                <a:cs typeface="Verdana"/>
              </a:rPr>
              <a:t>r</a:t>
            </a:r>
            <a:r>
              <a:rPr sz="1400" dirty="0">
                <a:latin typeface="Verdana"/>
                <a:cs typeface="Verdana"/>
              </a:rPr>
              <a:t>ac</a:t>
            </a:r>
            <a:r>
              <a:rPr sz="1400" spc="-5" dirty="0">
                <a:latin typeface="Verdana"/>
                <a:cs typeface="Verdana"/>
              </a:rPr>
              <a:t>t</a:t>
            </a:r>
            <a:r>
              <a:rPr sz="1400" spc="5" dirty="0">
                <a:latin typeface="Verdana"/>
                <a:cs typeface="Verdana"/>
              </a:rPr>
              <a:t>i</a:t>
            </a:r>
            <a:r>
              <a:rPr sz="1400" dirty="0">
                <a:latin typeface="Verdana"/>
                <a:cs typeface="Verdana"/>
              </a:rPr>
              <a:t>on  </a:t>
            </a:r>
            <a:r>
              <a:rPr sz="1400" spc="-5" dirty="0">
                <a:latin typeface="Verdana"/>
                <a:cs typeface="Verdana"/>
              </a:rPr>
              <a:t>operator</a:t>
            </a:r>
            <a:endParaRPr sz="1400">
              <a:latin typeface="Verdana"/>
              <a:cs typeface="Verdana"/>
            </a:endParaRPr>
          </a:p>
        </p:txBody>
      </p:sp>
      <p:sp>
        <p:nvSpPr>
          <p:cNvPr id="16" name="object 16"/>
          <p:cNvSpPr/>
          <p:nvPr/>
        </p:nvSpPr>
        <p:spPr>
          <a:xfrm>
            <a:off x="2171700" y="4495800"/>
            <a:ext cx="76200" cy="990600"/>
          </a:xfrm>
          <a:custGeom>
            <a:avLst/>
            <a:gdLst/>
            <a:ahLst/>
            <a:cxnLst/>
            <a:rect l="l" t="t" r="r" b="b"/>
            <a:pathLst>
              <a:path w="76200" h="990600">
                <a:moveTo>
                  <a:pt x="44450" y="63500"/>
                </a:moveTo>
                <a:lnTo>
                  <a:pt x="31750" y="63500"/>
                </a:lnTo>
                <a:lnTo>
                  <a:pt x="31750" y="990600"/>
                </a:lnTo>
                <a:lnTo>
                  <a:pt x="44450" y="990600"/>
                </a:lnTo>
                <a:lnTo>
                  <a:pt x="44450" y="63500"/>
                </a:lnTo>
                <a:close/>
              </a:path>
              <a:path w="76200" h="990600">
                <a:moveTo>
                  <a:pt x="38100" y="0"/>
                </a:moveTo>
                <a:lnTo>
                  <a:pt x="0" y="76200"/>
                </a:lnTo>
                <a:lnTo>
                  <a:pt x="31750" y="76200"/>
                </a:lnTo>
                <a:lnTo>
                  <a:pt x="31750" y="63500"/>
                </a:lnTo>
                <a:lnTo>
                  <a:pt x="69850" y="63500"/>
                </a:lnTo>
                <a:lnTo>
                  <a:pt x="38100" y="0"/>
                </a:lnTo>
                <a:close/>
              </a:path>
              <a:path w="76200" h="990600">
                <a:moveTo>
                  <a:pt x="69850" y="63500"/>
                </a:moveTo>
                <a:lnTo>
                  <a:pt x="44450" y="63500"/>
                </a:lnTo>
                <a:lnTo>
                  <a:pt x="44450" y="76200"/>
                </a:lnTo>
                <a:lnTo>
                  <a:pt x="76200" y="76200"/>
                </a:lnTo>
                <a:lnTo>
                  <a:pt x="69850" y="635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2743200" y="4229100"/>
            <a:ext cx="914400" cy="76200"/>
          </a:xfrm>
          <a:custGeom>
            <a:avLst/>
            <a:gdLst/>
            <a:ahLst/>
            <a:cxnLst/>
            <a:rect l="l" t="t" r="r" b="b"/>
            <a:pathLst>
              <a:path w="914400" h="76200">
                <a:moveTo>
                  <a:pt x="838200" y="0"/>
                </a:moveTo>
                <a:lnTo>
                  <a:pt x="838200" y="76200"/>
                </a:lnTo>
                <a:lnTo>
                  <a:pt x="901700" y="44450"/>
                </a:lnTo>
                <a:lnTo>
                  <a:pt x="850900" y="44450"/>
                </a:lnTo>
                <a:lnTo>
                  <a:pt x="850900" y="31750"/>
                </a:lnTo>
                <a:lnTo>
                  <a:pt x="901700" y="31750"/>
                </a:lnTo>
                <a:lnTo>
                  <a:pt x="838200" y="0"/>
                </a:lnTo>
                <a:close/>
              </a:path>
              <a:path w="914400" h="76200">
                <a:moveTo>
                  <a:pt x="838200" y="31750"/>
                </a:moveTo>
                <a:lnTo>
                  <a:pt x="0" y="31750"/>
                </a:lnTo>
                <a:lnTo>
                  <a:pt x="0" y="44450"/>
                </a:lnTo>
                <a:lnTo>
                  <a:pt x="838200" y="44450"/>
                </a:lnTo>
                <a:lnTo>
                  <a:pt x="838200" y="31750"/>
                </a:lnTo>
                <a:close/>
              </a:path>
              <a:path w="914400" h="76200">
                <a:moveTo>
                  <a:pt x="901700" y="31750"/>
                </a:moveTo>
                <a:lnTo>
                  <a:pt x="850900" y="31750"/>
                </a:lnTo>
                <a:lnTo>
                  <a:pt x="850900" y="44450"/>
                </a:lnTo>
                <a:lnTo>
                  <a:pt x="901700" y="44450"/>
                </a:lnTo>
                <a:lnTo>
                  <a:pt x="914400" y="38100"/>
                </a:lnTo>
                <a:lnTo>
                  <a:pt x="901700" y="3175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4191000" y="4229100"/>
            <a:ext cx="838200" cy="76200"/>
          </a:xfrm>
          <a:custGeom>
            <a:avLst/>
            <a:gdLst/>
            <a:ahLst/>
            <a:cxnLst/>
            <a:rect l="l" t="t" r="r" b="b"/>
            <a:pathLst>
              <a:path w="838200" h="76200">
                <a:moveTo>
                  <a:pt x="762000" y="0"/>
                </a:moveTo>
                <a:lnTo>
                  <a:pt x="762000" y="76200"/>
                </a:lnTo>
                <a:lnTo>
                  <a:pt x="825500" y="44450"/>
                </a:lnTo>
                <a:lnTo>
                  <a:pt x="774700" y="44450"/>
                </a:lnTo>
                <a:lnTo>
                  <a:pt x="774700" y="31750"/>
                </a:lnTo>
                <a:lnTo>
                  <a:pt x="825500" y="31750"/>
                </a:lnTo>
                <a:lnTo>
                  <a:pt x="762000" y="0"/>
                </a:lnTo>
                <a:close/>
              </a:path>
              <a:path w="838200" h="76200">
                <a:moveTo>
                  <a:pt x="762000" y="31750"/>
                </a:moveTo>
                <a:lnTo>
                  <a:pt x="0" y="31750"/>
                </a:lnTo>
                <a:lnTo>
                  <a:pt x="0" y="44450"/>
                </a:lnTo>
                <a:lnTo>
                  <a:pt x="762000" y="44450"/>
                </a:lnTo>
                <a:lnTo>
                  <a:pt x="762000" y="31750"/>
                </a:lnTo>
                <a:close/>
              </a:path>
              <a:path w="838200" h="76200">
                <a:moveTo>
                  <a:pt x="825500" y="31750"/>
                </a:moveTo>
                <a:lnTo>
                  <a:pt x="774700" y="31750"/>
                </a:lnTo>
                <a:lnTo>
                  <a:pt x="774700" y="44450"/>
                </a:lnTo>
                <a:lnTo>
                  <a:pt x="825500" y="44450"/>
                </a:lnTo>
                <a:lnTo>
                  <a:pt x="838200" y="38100"/>
                </a:lnTo>
                <a:lnTo>
                  <a:pt x="825500" y="3175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 txBox="1"/>
          <p:nvPr/>
        </p:nvSpPr>
        <p:spPr>
          <a:xfrm>
            <a:off x="764540" y="1873377"/>
            <a:ext cx="7097395" cy="16719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8890">
              <a:lnSpc>
                <a:spcPct val="100000"/>
              </a:lnSpc>
              <a:spcBef>
                <a:spcPts val="100"/>
              </a:spcBef>
              <a:buClr>
                <a:srgbClr val="CC0000"/>
              </a:buClr>
              <a:buSzPct val="69444"/>
              <a:buFont typeface="Wingdings"/>
              <a:buChar char=""/>
              <a:tabLst>
                <a:tab pos="236854" algn="l"/>
              </a:tabLst>
            </a:pPr>
            <a:r>
              <a:rPr sz="1800" spc="-5" dirty="0">
                <a:latin typeface="Verdana"/>
                <a:cs typeface="Verdana"/>
              </a:rPr>
              <a:t>The </a:t>
            </a:r>
            <a:r>
              <a:rPr sz="1800" dirty="0">
                <a:latin typeface="Verdana"/>
                <a:cs typeface="Verdana"/>
              </a:rPr>
              <a:t>identifier </a:t>
            </a:r>
            <a:r>
              <a:rPr sz="1800" b="1" spc="-5" dirty="0">
                <a:latin typeface="Verdana"/>
                <a:cs typeface="Verdana"/>
              </a:rPr>
              <a:t>cin </a:t>
            </a:r>
            <a:r>
              <a:rPr sz="1800" dirty="0">
                <a:latin typeface="Verdana"/>
                <a:cs typeface="Verdana"/>
              </a:rPr>
              <a:t>is a </a:t>
            </a:r>
            <a:r>
              <a:rPr sz="1800" spc="-5" dirty="0">
                <a:latin typeface="Verdana"/>
                <a:cs typeface="Verdana"/>
              </a:rPr>
              <a:t>predefined object that represents the  standard </a:t>
            </a:r>
            <a:r>
              <a:rPr sz="1800" dirty="0">
                <a:latin typeface="Verdana"/>
                <a:cs typeface="Verdana"/>
              </a:rPr>
              <a:t>input </a:t>
            </a:r>
            <a:r>
              <a:rPr sz="1800" spc="-5" dirty="0">
                <a:latin typeface="Verdana"/>
                <a:cs typeface="Verdana"/>
              </a:rPr>
              <a:t>stream </a:t>
            </a:r>
            <a:r>
              <a:rPr sz="1800" spc="5" dirty="0">
                <a:latin typeface="Verdana"/>
                <a:cs typeface="Verdana"/>
              </a:rPr>
              <a:t>in </a:t>
            </a:r>
            <a:r>
              <a:rPr sz="1800" dirty="0">
                <a:latin typeface="Verdana"/>
                <a:cs typeface="Verdana"/>
              </a:rPr>
              <a:t>C++.</a:t>
            </a:r>
            <a:endParaRPr sz="1800">
              <a:latin typeface="Verdana"/>
              <a:cs typeface="Verdana"/>
            </a:endParaRPr>
          </a:p>
          <a:p>
            <a:pPr>
              <a:lnSpc>
                <a:spcPct val="100000"/>
              </a:lnSpc>
              <a:spcBef>
                <a:spcPts val="35"/>
              </a:spcBef>
              <a:buClr>
                <a:srgbClr val="CC0000"/>
              </a:buClr>
              <a:buFont typeface="Wingdings"/>
              <a:buChar char=""/>
            </a:pPr>
            <a:endParaRPr sz="1850">
              <a:latin typeface="Times New Roman"/>
              <a:cs typeface="Times New Roman"/>
            </a:endParaRPr>
          </a:p>
          <a:p>
            <a:pPr marL="236220" indent="-224154">
              <a:lnSpc>
                <a:spcPct val="100000"/>
              </a:lnSpc>
              <a:buClr>
                <a:srgbClr val="CC0000"/>
              </a:buClr>
              <a:buSzPct val="69444"/>
              <a:buFont typeface="Wingdings"/>
              <a:buChar char=""/>
              <a:tabLst>
                <a:tab pos="236854" algn="l"/>
              </a:tabLst>
            </a:pPr>
            <a:r>
              <a:rPr sz="1800" spc="-5" dirty="0">
                <a:latin typeface="Verdana"/>
                <a:cs typeface="Verdana"/>
              </a:rPr>
              <a:t>Here, the standard </a:t>
            </a:r>
            <a:r>
              <a:rPr sz="1800" dirty="0">
                <a:latin typeface="Verdana"/>
                <a:cs typeface="Verdana"/>
              </a:rPr>
              <a:t>input </a:t>
            </a:r>
            <a:r>
              <a:rPr sz="1800" spc="-5" dirty="0">
                <a:latin typeface="Verdana"/>
                <a:cs typeface="Verdana"/>
              </a:rPr>
              <a:t>stream represents the</a:t>
            </a:r>
            <a:r>
              <a:rPr sz="1800" spc="60" dirty="0">
                <a:latin typeface="Verdana"/>
                <a:cs typeface="Verdana"/>
              </a:rPr>
              <a:t> </a:t>
            </a:r>
            <a:r>
              <a:rPr sz="1800" spc="-5" dirty="0">
                <a:latin typeface="Verdana"/>
                <a:cs typeface="Verdana"/>
              </a:rPr>
              <a:t>keyboard.</a:t>
            </a:r>
            <a:endParaRPr sz="1800">
              <a:latin typeface="Verdana"/>
              <a:cs typeface="Verdana"/>
            </a:endParaRPr>
          </a:p>
          <a:p>
            <a:pPr>
              <a:lnSpc>
                <a:spcPct val="100000"/>
              </a:lnSpc>
              <a:spcBef>
                <a:spcPts val="30"/>
              </a:spcBef>
              <a:buClr>
                <a:srgbClr val="CC0000"/>
              </a:buClr>
              <a:buFont typeface="Wingdings"/>
              <a:buChar char=""/>
            </a:pPr>
            <a:endParaRPr sz="1850">
              <a:latin typeface="Times New Roman"/>
              <a:cs typeface="Times New Roman"/>
            </a:endParaRPr>
          </a:p>
          <a:p>
            <a:pPr marL="236220" indent="-224154">
              <a:lnSpc>
                <a:spcPct val="100000"/>
              </a:lnSpc>
              <a:buClr>
                <a:srgbClr val="CC0000"/>
              </a:buClr>
              <a:buSzPct val="69444"/>
              <a:buFont typeface="Wingdings"/>
              <a:buChar char=""/>
              <a:tabLst>
                <a:tab pos="236854" algn="l"/>
              </a:tabLst>
            </a:pPr>
            <a:r>
              <a:rPr sz="1800" spc="-5" dirty="0">
                <a:latin typeface="Verdana"/>
                <a:cs typeface="Verdana"/>
              </a:rPr>
              <a:t>The </a:t>
            </a:r>
            <a:r>
              <a:rPr sz="1800" spc="-10" dirty="0">
                <a:latin typeface="Verdana"/>
                <a:cs typeface="Verdana"/>
              </a:rPr>
              <a:t>operator </a:t>
            </a:r>
            <a:r>
              <a:rPr sz="1800" spc="-5" dirty="0">
                <a:latin typeface="Verdana"/>
                <a:cs typeface="Verdana"/>
              </a:rPr>
              <a:t>&gt;&gt; </a:t>
            </a:r>
            <a:r>
              <a:rPr sz="1800" dirty="0">
                <a:latin typeface="Verdana"/>
                <a:cs typeface="Verdana"/>
              </a:rPr>
              <a:t>is known as </a:t>
            </a:r>
            <a:r>
              <a:rPr sz="1600" i="1" spc="-5" dirty="0">
                <a:latin typeface="Verdana"/>
                <a:cs typeface="Verdana"/>
              </a:rPr>
              <a:t>extraction </a:t>
            </a:r>
            <a:r>
              <a:rPr sz="1800" spc="-5" dirty="0">
                <a:latin typeface="Verdana"/>
                <a:cs typeface="Verdana"/>
              </a:rPr>
              <a:t>or </a:t>
            </a:r>
            <a:r>
              <a:rPr sz="1600" i="1" spc="-5" dirty="0">
                <a:latin typeface="Verdana"/>
                <a:cs typeface="Verdana"/>
              </a:rPr>
              <a:t>get from</a:t>
            </a:r>
            <a:r>
              <a:rPr sz="1600" i="1" spc="195" dirty="0">
                <a:latin typeface="Verdana"/>
                <a:cs typeface="Verdana"/>
              </a:rPr>
              <a:t> </a:t>
            </a:r>
            <a:r>
              <a:rPr sz="1800" spc="-35" dirty="0">
                <a:latin typeface="Verdana"/>
                <a:cs typeface="Verdana"/>
              </a:rPr>
              <a:t>operator.</a:t>
            </a:r>
            <a:endParaRPr sz="180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609600" y="1566862"/>
            <a:ext cx="4655820" cy="109855"/>
          </a:xfrm>
          <a:custGeom>
            <a:avLst/>
            <a:gdLst/>
            <a:ahLst/>
            <a:cxnLst/>
            <a:rect l="l" t="t" r="r" b="b"/>
            <a:pathLst>
              <a:path w="4655820" h="109855">
                <a:moveTo>
                  <a:pt x="0" y="109537"/>
                </a:moveTo>
                <a:lnTo>
                  <a:pt x="4655566" y="109537"/>
                </a:lnTo>
                <a:lnTo>
                  <a:pt x="4655566" y="0"/>
                </a:lnTo>
                <a:lnTo>
                  <a:pt x="0" y="0"/>
                </a:lnTo>
                <a:lnTo>
                  <a:pt x="0" y="109537"/>
                </a:lnTo>
                <a:close/>
              </a:path>
            </a:pathLst>
          </a:custGeom>
          <a:solidFill>
            <a:srgbClr val="CC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609600" y="1566925"/>
            <a:ext cx="7958455" cy="0"/>
          </a:xfrm>
          <a:custGeom>
            <a:avLst/>
            <a:gdLst/>
            <a:ahLst/>
            <a:cxnLst/>
            <a:rect l="l" t="t" r="r" b="b"/>
            <a:pathLst>
              <a:path w="7958455">
                <a:moveTo>
                  <a:pt x="0" y="0"/>
                </a:moveTo>
                <a:lnTo>
                  <a:pt x="7958201" y="0"/>
                </a:lnTo>
              </a:path>
            </a:pathLst>
          </a:custGeom>
          <a:ln w="9525">
            <a:solidFill>
              <a:srgbClr val="CC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609600" y="6172200"/>
            <a:ext cx="7924800" cy="0"/>
          </a:xfrm>
          <a:custGeom>
            <a:avLst/>
            <a:gdLst/>
            <a:ahLst/>
            <a:cxnLst/>
            <a:rect l="l" t="t" r="r" b="b"/>
            <a:pathLst>
              <a:path w="7924800">
                <a:moveTo>
                  <a:pt x="0" y="0"/>
                </a:moveTo>
                <a:lnTo>
                  <a:pt x="7924800" y="0"/>
                </a:lnTo>
              </a:path>
            </a:pathLst>
          </a:custGeom>
          <a:ln w="3175">
            <a:solidFill>
              <a:srgbClr val="CC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653592" y="1063244"/>
            <a:ext cx="4508500" cy="42227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/>
              <a:t>Cascading </a:t>
            </a:r>
            <a:r>
              <a:rPr dirty="0"/>
              <a:t>of </a:t>
            </a:r>
            <a:r>
              <a:rPr spc="-5" dirty="0"/>
              <a:t>I/O</a:t>
            </a:r>
            <a:r>
              <a:rPr spc="-75" dirty="0"/>
              <a:t> </a:t>
            </a:r>
            <a:r>
              <a:rPr dirty="0"/>
              <a:t>operators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466140" y="2087702"/>
            <a:ext cx="8296909" cy="3989704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93345">
              <a:lnSpc>
                <a:spcPct val="100000"/>
              </a:lnSpc>
              <a:spcBef>
                <a:spcPts val="105"/>
              </a:spcBef>
            </a:pPr>
            <a:r>
              <a:rPr sz="2000" dirty="0">
                <a:latin typeface="Verdana"/>
                <a:cs typeface="Verdana"/>
              </a:rPr>
              <a:t>we </a:t>
            </a:r>
            <a:r>
              <a:rPr sz="2000" spc="-5" dirty="0">
                <a:latin typeface="Verdana"/>
                <a:cs typeface="Verdana"/>
              </a:rPr>
              <a:t>have </a:t>
            </a:r>
            <a:r>
              <a:rPr sz="2000" dirty="0">
                <a:latin typeface="Verdana"/>
                <a:cs typeface="Verdana"/>
              </a:rPr>
              <a:t>to use the </a:t>
            </a:r>
            <a:r>
              <a:rPr sz="2000" spc="-5" dirty="0">
                <a:latin typeface="Verdana"/>
                <a:cs typeface="Verdana"/>
              </a:rPr>
              <a:t>extraction </a:t>
            </a:r>
            <a:r>
              <a:rPr sz="2000" spc="-10" dirty="0">
                <a:latin typeface="Verdana"/>
                <a:cs typeface="Verdana"/>
              </a:rPr>
              <a:t>operator </a:t>
            </a:r>
            <a:r>
              <a:rPr sz="2000" spc="5" dirty="0">
                <a:latin typeface="Verdana"/>
                <a:cs typeface="Verdana"/>
              </a:rPr>
              <a:t>&lt;&lt; </a:t>
            </a:r>
            <a:r>
              <a:rPr sz="2000" spc="-5" dirty="0">
                <a:latin typeface="Verdana"/>
                <a:cs typeface="Verdana"/>
              </a:rPr>
              <a:t>repeatedly in</a:t>
            </a:r>
            <a:r>
              <a:rPr sz="2000" spc="-150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the</a:t>
            </a:r>
            <a:endParaRPr sz="2000">
              <a:latin typeface="Verdana"/>
              <a:cs typeface="Verdana"/>
            </a:endParaRPr>
          </a:p>
          <a:p>
            <a:pPr marL="100965">
              <a:lnSpc>
                <a:spcPct val="100000"/>
              </a:lnSpc>
            </a:pPr>
            <a:r>
              <a:rPr sz="2000" spc="-5" dirty="0">
                <a:latin typeface="Verdana"/>
                <a:cs typeface="Verdana"/>
              </a:rPr>
              <a:t>last </a:t>
            </a:r>
            <a:r>
              <a:rPr sz="2000" dirty="0">
                <a:latin typeface="Verdana"/>
                <a:cs typeface="Verdana"/>
              </a:rPr>
              <a:t>two </a:t>
            </a:r>
            <a:r>
              <a:rPr sz="2000" spc="-5" dirty="0">
                <a:latin typeface="Verdana"/>
                <a:cs typeface="Verdana"/>
              </a:rPr>
              <a:t>statements </a:t>
            </a:r>
            <a:r>
              <a:rPr sz="2000" dirty="0">
                <a:latin typeface="Verdana"/>
                <a:cs typeface="Verdana"/>
              </a:rPr>
              <a:t>for </a:t>
            </a:r>
            <a:r>
              <a:rPr sz="2000" spc="-5" dirty="0">
                <a:latin typeface="Verdana"/>
                <a:cs typeface="Verdana"/>
              </a:rPr>
              <a:t>printing</a:t>
            </a:r>
            <a:r>
              <a:rPr sz="2000" spc="-65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results.</a:t>
            </a:r>
            <a:endParaRPr sz="2000">
              <a:latin typeface="Verdana"/>
              <a:cs typeface="Verdana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20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  <a:tabLst>
                <a:tab pos="695325" algn="l"/>
              </a:tabLst>
            </a:pPr>
            <a:r>
              <a:rPr sz="2000" dirty="0">
                <a:solidFill>
                  <a:srgbClr val="CC0000"/>
                </a:solidFill>
                <a:latin typeface="Verdana"/>
                <a:cs typeface="Verdana"/>
              </a:rPr>
              <a:t>E.g.	</a:t>
            </a:r>
            <a:r>
              <a:rPr sz="2000" spc="-5" dirty="0">
                <a:solidFill>
                  <a:srgbClr val="CC0000"/>
                </a:solidFill>
                <a:latin typeface="Verdana"/>
                <a:cs typeface="Verdana"/>
              </a:rPr>
              <a:t>Cout </a:t>
            </a:r>
            <a:r>
              <a:rPr sz="2000" dirty="0">
                <a:solidFill>
                  <a:srgbClr val="CC0000"/>
                </a:solidFill>
                <a:latin typeface="Verdana"/>
                <a:cs typeface="Verdana"/>
              </a:rPr>
              <a:t>&lt;&lt;“SUM=“ &lt;&lt;</a:t>
            </a:r>
            <a:r>
              <a:rPr sz="2000" spc="-80" dirty="0">
                <a:solidFill>
                  <a:srgbClr val="CC0000"/>
                </a:solidFill>
                <a:latin typeface="Verdana"/>
                <a:cs typeface="Verdana"/>
              </a:rPr>
              <a:t> </a:t>
            </a:r>
            <a:r>
              <a:rPr sz="2000" dirty="0">
                <a:solidFill>
                  <a:srgbClr val="CC0000"/>
                </a:solidFill>
                <a:latin typeface="Verdana"/>
                <a:cs typeface="Verdana"/>
              </a:rPr>
              <a:t>sum&lt;&lt;“\n”;</a:t>
            </a:r>
            <a:endParaRPr sz="2000">
              <a:latin typeface="Verdana"/>
              <a:cs typeface="Verdana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2050">
              <a:latin typeface="Times New Roman"/>
              <a:cs typeface="Times New Roman"/>
            </a:endParaRPr>
          </a:p>
          <a:p>
            <a:pPr marL="12700" marR="5080" algn="just">
              <a:lnSpc>
                <a:spcPct val="100000"/>
              </a:lnSpc>
            </a:pPr>
            <a:r>
              <a:rPr sz="2000" spc="-5" dirty="0">
                <a:latin typeface="Verdana"/>
                <a:cs typeface="Verdana"/>
              </a:rPr>
              <a:t>When cascading </a:t>
            </a:r>
            <a:r>
              <a:rPr sz="2000" dirty="0">
                <a:latin typeface="Verdana"/>
                <a:cs typeface="Verdana"/>
              </a:rPr>
              <a:t>an </a:t>
            </a:r>
            <a:r>
              <a:rPr sz="2000" spc="-5" dirty="0">
                <a:latin typeface="Verdana"/>
                <a:cs typeface="Verdana"/>
              </a:rPr>
              <a:t>output </a:t>
            </a:r>
            <a:r>
              <a:rPr sz="2000" spc="-45" dirty="0">
                <a:latin typeface="Verdana"/>
                <a:cs typeface="Verdana"/>
              </a:rPr>
              <a:t>operator, </a:t>
            </a:r>
            <a:r>
              <a:rPr sz="2000" spc="-5" dirty="0">
                <a:latin typeface="Verdana"/>
                <a:cs typeface="Verdana"/>
              </a:rPr>
              <a:t>we should ensure  necessary blank spaces </a:t>
            </a:r>
            <a:r>
              <a:rPr sz="2000" spc="-10" dirty="0">
                <a:latin typeface="Verdana"/>
                <a:cs typeface="Verdana"/>
              </a:rPr>
              <a:t>between </a:t>
            </a:r>
            <a:r>
              <a:rPr sz="2000" spc="-5" dirty="0">
                <a:latin typeface="Verdana"/>
                <a:cs typeface="Verdana"/>
              </a:rPr>
              <a:t>different items. Using the  cascading technique, the last two statements can be combined  as</a:t>
            </a:r>
            <a:r>
              <a:rPr sz="2000" spc="-15" dirty="0">
                <a:latin typeface="Verdana"/>
                <a:cs typeface="Verdana"/>
              </a:rPr>
              <a:t> </a:t>
            </a:r>
            <a:r>
              <a:rPr sz="2000" spc="-5" dirty="0">
                <a:latin typeface="Verdana"/>
                <a:cs typeface="Verdana"/>
              </a:rPr>
              <a:t>follows:</a:t>
            </a:r>
            <a:endParaRPr sz="2000">
              <a:latin typeface="Verdana"/>
              <a:cs typeface="Verdana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2050">
              <a:latin typeface="Times New Roman"/>
              <a:cs typeface="Times New Roman"/>
            </a:endParaRPr>
          </a:p>
          <a:p>
            <a:pPr marL="12700" algn="just">
              <a:lnSpc>
                <a:spcPct val="100000"/>
              </a:lnSpc>
            </a:pPr>
            <a:r>
              <a:rPr sz="2000" dirty="0">
                <a:solidFill>
                  <a:srgbClr val="CC0000"/>
                </a:solidFill>
                <a:latin typeface="Verdana"/>
                <a:cs typeface="Verdana"/>
              </a:rPr>
              <a:t>cout&lt;&lt;“sum=“</a:t>
            </a:r>
            <a:r>
              <a:rPr sz="2000" spc="-55" dirty="0">
                <a:solidFill>
                  <a:srgbClr val="CC0000"/>
                </a:solidFill>
                <a:latin typeface="Verdana"/>
                <a:cs typeface="Verdana"/>
              </a:rPr>
              <a:t> </a:t>
            </a:r>
            <a:r>
              <a:rPr sz="2000" dirty="0">
                <a:solidFill>
                  <a:srgbClr val="CC0000"/>
                </a:solidFill>
                <a:latin typeface="Verdana"/>
                <a:cs typeface="Verdana"/>
              </a:rPr>
              <a:t>&lt;&lt;sum&lt;&lt;“\n”</a:t>
            </a:r>
            <a:endParaRPr sz="2000">
              <a:latin typeface="Verdana"/>
              <a:cs typeface="Verdana"/>
            </a:endParaRPr>
          </a:p>
          <a:p>
            <a:pPr marL="12700" marR="8890" indent="533400">
              <a:lnSpc>
                <a:spcPct val="100000"/>
              </a:lnSpc>
              <a:spcBef>
                <a:spcPts val="5"/>
              </a:spcBef>
              <a:tabLst>
                <a:tab pos="2564130" algn="l"/>
                <a:tab pos="5176520" algn="l"/>
                <a:tab pos="5780405" algn="l"/>
                <a:tab pos="7075805" algn="l"/>
                <a:tab pos="8051165" algn="l"/>
              </a:tabLst>
            </a:pPr>
            <a:r>
              <a:rPr sz="2000" spc="-5" dirty="0">
                <a:solidFill>
                  <a:srgbClr val="CC0000"/>
                </a:solidFill>
                <a:latin typeface="Verdana"/>
                <a:cs typeface="Verdana"/>
              </a:rPr>
              <a:t>&lt;&lt;</a:t>
            </a:r>
            <a:r>
              <a:rPr sz="2000" spc="-110" dirty="0">
                <a:solidFill>
                  <a:srgbClr val="CC0000"/>
                </a:solidFill>
                <a:latin typeface="Verdana"/>
                <a:cs typeface="Verdana"/>
              </a:rPr>
              <a:t>“</a:t>
            </a:r>
            <a:r>
              <a:rPr sz="2000" spc="-50" dirty="0">
                <a:solidFill>
                  <a:srgbClr val="CC0000"/>
                </a:solidFill>
                <a:latin typeface="Verdana"/>
                <a:cs typeface="Verdana"/>
              </a:rPr>
              <a:t>A</a:t>
            </a:r>
            <a:r>
              <a:rPr sz="2000" spc="-10" dirty="0">
                <a:solidFill>
                  <a:srgbClr val="CC0000"/>
                </a:solidFill>
                <a:latin typeface="Verdana"/>
                <a:cs typeface="Verdana"/>
              </a:rPr>
              <a:t>v</a:t>
            </a:r>
            <a:r>
              <a:rPr sz="2000" spc="-20" dirty="0">
                <a:solidFill>
                  <a:srgbClr val="CC0000"/>
                </a:solidFill>
                <a:latin typeface="Verdana"/>
                <a:cs typeface="Verdana"/>
              </a:rPr>
              <a:t>e</a:t>
            </a:r>
            <a:r>
              <a:rPr sz="2000" spc="-40" dirty="0">
                <a:solidFill>
                  <a:srgbClr val="CC0000"/>
                </a:solidFill>
                <a:latin typeface="Verdana"/>
                <a:cs typeface="Verdana"/>
              </a:rPr>
              <a:t>r</a:t>
            </a:r>
            <a:r>
              <a:rPr sz="2000" dirty="0">
                <a:solidFill>
                  <a:srgbClr val="CC0000"/>
                </a:solidFill>
                <a:latin typeface="Verdana"/>
                <a:cs typeface="Verdana"/>
              </a:rPr>
              <a:t>ag</a:t>
            </a:r>
            <a:r>
              <a:rPr sz="2000" spc="-15" dirty="0">
                <a:solidFill>
                  <a:srgbClr val="CC0000"/>
                </a:solidFill>
                <a:latin typeface="Verdana"/>
                <a:cs typeface="Verdana"/>
              </a:rPr>
              <a:t>e</a:t>
            </a:r>
            <a:r>
              <a:rPr sz="2000" spc="-5" dirty="0">
                <a:solidFill>
                  <a:srgbClr val="CC0000"/>
                </a:solidFill>
                <a:latin typeface="Verdana"/>
                <a:cs typeface="Verdana"/>
              </a:rPr>
              <a:t>=</a:t>
            </a:r>
            <a:r>
              <a:rPr sz="2000" dirty="0">
                <a:solidFill>
                  <a:srgbClr val="CC0000"/>
                </a:solidFill>
                <a:latin typeface="Verdana"/>
                <a:cs typeface="Verdana"/>
              </a:rPr>
              <a:t>“	</a:t>
            </a:r>
            <a:r>
              <a:rPr sz="2000" spc="-10" dirty="0">
                <a:solidFill>
                  <a:srgbClr val="CC0000"/>
                </a:solidFill>
                <a:latin typeface="Verdana"/>
                <a:cs typeface="Verdana"/>
              </a:rPr>
              <a:t>&lt;&lt;</a:t>
            </a:r>
            <a:r>
              <a:rPr sz="2000" spc="-20" dirty="0">
                <a:solidFill>
                  <a:srgbClr val="CC0000"/>
                </a:solidFill>
                <a:latin typeface="Verdana"/>
                <a:cs typeface="Verdana"/>
              </a:rPr>
              <a:t>a</a:t>
            </a:r>
            <a:r>
              <a:rPr sz="2000" spc="-10" dirty="0">
                <a:solidFill>
                  <a:srgbClr val="CC0000"/>
                </a:solidFill>
                <a:latin typeface="Verdana"/>
                <a:cs typeface="Verdana"/>
              </a:rPr>
              <a:t>ve</a:t>
            </a:r>
            <a:r>
              <a:rPr sz="2000" spc="-40" dirty="0">
                <a:solidFill>
                  <a:srgbClr val="CC0000"/>
                </a:solidFill>
                <a:latin typeface="Verdana"/>
                <a:cs typeface="Verdana"/>
              </a:rPr>
              <a:t>r</a:t>
            </a:r>
            <a:r>
              <a:rPr sz="2000" dirty="0">
                <a:solidFill>
                  <a:srgbClr val="CC0000"/>
                </a:solidFill>
                <a:latin typeface="Verdana"/>
                <a:cs typeface="Verdana"/>
              </a:rPr>
              <a:t>ag</a:t>
            </a:r>
            <a:r>
              <a:rPr sz="2000" spc="-15" dirty="0">
                <a:solidFill>
                  <a:srgbClr val="CC0000"/>
                </a:solidFill>
                <a:latin typeface="Verdana"/>
                <a:cs typeface="Verdana"/>
              </a:rPr>
              <a:t>e</a:t>
            </a:r>
            <a:r>
              <a:rPr sz="2000" spc="-10" dirty="0">
                <a:solidFill>
                  <a:srgbClr val="CC0000"/>
                </a:solidFill>
                <a:latin typeface="Verdana"/>
                <a:cs typeface="Verdana"/>
              </a:rPr>
              <a:t>&lt;&lt;</a:t>
            </a:r>
            <a:r>
              <a:rPr sz="2000" spc="-5" dirty="0">
                <a:solidFill>
                  <a:srgbClr val="CC0000"/>
                </a:solidFill>
                <a:latin typeface="Verdana"/>
                <a:cs typeface="Verdana"/>
              </a:rPr>
              <a:t>“</a:t>
            </a:r>
            <a:r>
              <a:rPr sz="2000" dirty="0">
                <a:solidFill>
                  <a:srgbClr val="CC0000"/>
                </a:solidFill>
                <a:latin typeface="Verdana"/>
                <a:cs typeface="Verdana"/>
              </a:rPr>
              <a:t>\</a:t>
            </a:r>
            <a:r>
              <a:rPr sz="2000" spc="-10" dirty="0">
                <a:solidFill>
                  <a:srgbClr val="CC0000"/>
                </a:solidFill>
                <a:latin typeface="Verdana"/>
                <a:cs typeface="Verdana"/>
              </a:rPr>
              <a:t>n</a:t>
            </a:r>
            <a:r>
              <a:rPr sz="2000" dirty="0">
                <a:solidFill>
                  <a:srgbClr val="CC0000"/>
                </a:solidFill>
                <a:latin typeface="Verdana"/>
                <a:cs typeface="Verdana"/>
              </a:rPr>
              <a:t>”;	</a:t>
            </a:r>
            <a:r>
              <a:rPr sz="2000" spc="-15" dirty="0">
                <a:latin typeface="Verdana"/>
                <a:cs typeface="Verdana"/>
              </a:rPr>
              <a:t>t</a:t>
            </a:r>
            <a:r>
              <a:rPr sz="2000" dirty="0">
                <a:latin typeface="Verdana"/>
                <a:cs typeface="Verdana"/>
              </a:rPr>
              <a:t>his	</a:t>
            </a:r>
            <a:r>
              <a:rPr sz="2000" spc="-5" dirty="0">
                <a:latin typeface="Verdana"/>
                <a:cs typeface="Verdana"/>
              </a:rPr>
              <a:t>p</a:t>
            </a:r>
            <a:r>
              <a:rPr sz="2000" spc="-20" dirty="0">
                <a:latin typeface="Verdana"/>
                <a:cs typeface="Verdana"/>
              </a:rPr>
              <a:t>r</a:t>
            </a:r>
            <a:r>
              <a:rPr sz="2000" dirty="0">
                <a:latin typeface="Verdana"/>
                <a:cs typeface="Verdana"/>
              </a:rPr>
              <a:t>oduc</a:t>
            </a:r>
            <a:r>
              <a:rPr sz="2000" spc="-20" dirty="0">
                <a:latin typeface="Verdana"/>
                <a:cs typeface="Verdana"/>
              </a:rPr>
              <a:t>e</a:t>
            </a:r>
            <a:r>
              <a:rPr sz="2000" dirty="0">
                <a:latin typeface="Verdana"/>
                <a:cs typeface="Verdana"/>
              </a:rPr>
              <a:t>s	o</a:t>
            </a:r>
            <a:r>
              <a:rPr sz="2000" spc="-15" dirty="0">
                <a:latin typeface="Verdana"/>
                <a:cs typeface="Verdana"/>
              </a:rPr>
              <a:t>ut</a:t>
            </a:r>
            <a:r>
              <a:rPr sz="2000" spc="-5" dirty="0">
                <a:latin typeface="Verdana"/>
                <a:cs typeface="Verdana"/>
              </a:rPr>
              <a:t>pu</a:t>
            </a:r>
            <a:r>
              <a:rPr sz="2000" dirty="0">
                <a:latin typeface="Verdana"/>
                <a:cs typeface="Verdana"/>
              </a:rPr>
              <a:t>t	</a:t>
            </a:r>
            <a:r>
              <a:rPr sz="2000" spc="-10" dirty="0">
                <a:latin typeface="Verdana"/>
                <a:cs typeface="Verdana"/>
              </a:rPr>
              <a:t>in  </a:t>
            </a:r>
            <a:r>
              <a:rPr sz="2000" dirty="0">
                <a:latin typeface="Verdana"/>
                <a:cs typeface="Verdana"/>
              </a:rPr>
              <a:t>two</a:t>
            </a:r>
            <a:r>
              <a:rPr sz="2000" spc="-30" dirty="0">
                <a:latin typeface="Verdana"/>
                <a:cs typeface="Verdana"/>
              </a:rPr>
              <a:t> </a:t>
            </a:r>
            <a:r>
              <a:rPr sz="2000" spc="-5" dirty="0">
                <a:latin typeface="Verdana"/>
                <a:cs typeface="Verdana"/>
              </a:rPr>
              <a:t>lines.</a:t>
            </a:r>
            <a:endParaRPr sz="200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609600" y="1566862"/>
            <a:ext cx="4655820" cy="109855"/>
          </a:xfrm>
          <a:custGeom>
            <a:avLst/>
            <a:gdLst/>
            <a:ahLst/>
            <a:cxnLst/>
            <a:rect l="l" t="t" r="r" b="b"/>
            <a:pathLst>
              <a:path w="4655820" h="109855">
                <a:moveTo>
                  <a:pt x="0" y="109537"/>
                </a:moveTo>
                <a:lnTo>
                  <a:pt x="4655566" y="109537"/>
                </a:lnTo>
                <a:lnTo>
                  <a:pt x="4655566" y="0"/>
                </a:lnTo>
                <a:lnTo>
                  <a:pt x="0" y="0"/>
                </a:lnTo>
                <a:lnTo>
                  <a:pt x="0" y="109537"/>
                </a:lnTo>
                <a:close/>
              </a:path>
            </a:pathLst>
          </a:custGeom>
          <a:solidFill>
            <a:srgbClr val="CC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609600" y="1566925"/>
            <a:ext cx="7958455" cy="0"/>
          </a:xfrm>
          <a:custGeom>
            <a:avLst/>
            <a:gdLst/>
            <a:ahLst/>
            <a:cxnLst/>
            <a:rect l="l" t="t" r="r" b="b"/>
            <a:pathLst>
              <a:path w="7958455">
                <a:moveTo>
                  <a:pt x="0" y="0"/>
                </a:moveTo>
                <a:lnTo>
                  <a:pt x="7958201" y="0"/>
                </a:lnTo>
              </a:path>
            </a:pathLst>
          </a:custGeom>
          <a:ln w="9525">
            <a:solidFill>
              <a:srgbClr val="CC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609600" y="6172200"/>
            <a:ext cx="7924800" cy="0"/>
          </a:xfrm>
          <a:custGeom>
            <a:avLst/>
            <a:gdLst/>
            <a:ahLst/>
            <a:cxnLst/>
            <a:rect l="l" t="t" r="r" b="b"/>
            <a:pathLst>
              <a:path w="7924800">
                <a:moveTo>
                  <a:pt x="0" y="0"/>
                </a:moveTo>
                <a:lnTo>
                  <a:pt x="7924800" y="0"/>
                </a:lnTo>
              </a:path>
            </a:pathLst>
          </a:custGeom>
          <a:ln w="3175">
            <a:solidFill>
              <a:srgbClr val="CC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653592" y="702612"/>
            <a:ext cx="7465518" cy="782907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/>
              <a:t>Cascading </a:t>
            </a:r>
            <a:r>
              <a:rPr dirty="0"/>
              <a:t>of </a:t>
            </a:r>
            <a:r>
              <a:rPr spc="-5" dirty="0"/>
              <a:t>I/O</a:t>
            </a:r>
            <a:r>
              <a:rPr spc="-75" dirty="0"/>
              <a:t> </a:t>
            </a:r>
            <a:r>
              <a:rPr dirty="0"/>
              <a:t>operators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764540" y="1840229"/>
            <a:ext cx="7354570" cy="38665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5" dirty="0">
                <a:solidFill>
                  <a:srgbClr val="CC0000"/>
                </a:solidFill>
                <a:latin typeface="Verdana"/>
                <a:cs typeface="Verdana"/>
              </a:rPr>
              <a:t>cout&lt;&lt;“Sum=“</a:t>
            </a:r>
            <a:r>
              <a:rPr sz="1800" spc="-25" dirty="0">
                <a:solidFill>
                  <a:srgbClr val="CC0000"/>
                </a:solidFill>
                <a:latin typeface="Verdana"/>
                <a:cs typeface="Verdana"/>
              </a:rPr>
              <a:t> </a:t>
            </a:r>
            <a:r>
              <a:rPr sz="1800" spc="-20" dirty="0">
                <a:solidFill>
                  <a:srgbClr val="CC0000"/>
                </a:solidFill>
                <a:latin typeface="Verdana"/>
                <a:cs typeface="Verdana"/>
              </a:rPr>
              <a:t>&lt;&lt;sum&lt;&lt;“,”</a:t>
            </a:r>
            <a:endParaRPr sz="1800" dirty="0">
              <a:latin typeface="Verdana"/>
              <a:cs typeface="Verdana"/>
            </a:endParaRPr>
          </a:p>
          <a:p>
            <a:pPr marL="499109">
              <a:lnSpc>
                <a:spcPct val="100000"/>
              </a:lnSpc>
            </a:pPr>
            <a:r>
              <a:rPr sz="1800" spc="-20" dirty="0">
                <a:solidFill>
                  <a:srgbClr val="CC0000"/>
                </a:solidFill>
                <a:latin typeface="Verdana"/>
                <a:cs typeface="Verdana"/>
              </a:rPr>
              <a:t>&lt;&lt;“Average=“</a:t>
            </a:r>
            <a:r>
              <a:rPr sz="1800" spc="-10" dirty="0">
                <a:solidFill>
                  <a:srgbClr val="CC0000"/>
                </a:solidFill>
                <a:latin typeface="Verdana"/>
                <a:cs typeface="Verdana"/>
              </a:rPr>
              <a:t> &lt;&lt;average&lt;&lt;“\n”;</a:t>
            </a:r>
            <a:endParaRPr sz="1800" dirty="0">
              <a:latin typeface="Verdana"/>
              <a:cs typeface="Verdana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1850" dirty="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800" spc="-5" dirty="0">
                <a:latin typeface="Verdana"/>
                <a:cs typeface="Verdana"/>
              </a:rPr>
              <a:t>This </a:t>
            </a:r>
            <a:r>
              <a:rPr sz="1800" dirty="0">
                <a:latin typeface="Verdana"/>
                <a:cs typeface="Verdana"/>
              </a:rPr>
              <a:t>will </a:t>
            </a:r>
            <a:r>
              <a:rPr sz="1800" spc="-5" dirty="0">
                <a:latin typeface="Verdana"/>
                <a:cs typeface="Verdana"/>
              </a:rPr>
              <a:t>produce </a:t>
            </a:r>
            <a:r>
              <a:rPr sz="1800" dirty="0">
                <a:latin typeface="Verdana"/>
                <a:cs typeface="Verdana"/>
              </a:rPr>
              <a:t>in single line</a:t>
            </a:r>
            <a:r>
              <a:rPr sz="1800" spc="20" dirty="0">
                <a:latin typeface="Verdana"/>
                <a:cs typeface="Verdana"/>
              </a:rPr>
              <a:t> </a:t>
            </a:r>
            <a:r>
              <a:rPr sz="1800" spc="-5" dirty="0">
                <a:latin typeface="Verdana"/>
                <a:cs typeface="Verdana"/>
              </a:rPr>
              <a:t>as,</a:t>
            </a:r>
            <a:endParaRPr sz="1800" dirty="0">
              <a:latin typeface="Verdana"/>
              <a:cs typeface="Verdana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850" dirty="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800" spc="-5" dirty="0">
                <a:solidFill>
                  <a:srgbClr val="CC0000"/>
                </a:solidFill>
                <a:latin typeface="Verdana"/>
                <a:cs typeface="Verdana"/>
              </a:rPr>
              <a:t>Sum=10,</a:t>
            </a:r>
            <a:r>
              <a:rPr sz="1800" dirty="0">
                <a:solidFill>
                  <a:srgbClr val="CC0000"/>
                </a:solidFill>
                <a:latin typeface="Verdana"/>
                <a:cs typeface="Verdana"/>
              </a:rPr>
              <a:t> </a:t>
            </a:r>
            <a:r>
              <a:rPr sz="1800" spc="-15" dirty="0">
                <a:solidFill>
                  <a:srgbClr val="CC0000"/>
                </a:solidFill>
                <a:latin typeface="Verdana"/>
                <a:cs typeface="Verdana"/>
              </a:rPr>
              <a:t>Average=2</a:t>
            </a:r>
            <a:endParaRPr sz="1800" dirty="0">
              <a:latin typeface="Verdana"/>
              <a:cs typeface="Verdana"/>
            </a:endParaRPr>
          </a:p>
          <a:p>
            <a:pPr marL="12700" marR="1881505">
              <a:lnSpc>
                <a:spcPct val="200000"/>
              </a:lnSpc>
            </a:pPr>
            <a:r>
              <a:rPr sz="1800" spc="-45" dirty="0">
                <a:latin typeface="Verdana"/>
                <a:cs typeface="Verdana"/>
              </a:rPr>
              <a:t>You </a:t>
            </a:r>
            <a:r>
              <a:rPr sz="1800" dirty="0">
                <a:latin typeface="Verdana"/>
                <a:cs typeface="Verdana"/>
              </a:rPr>
              <a:t>can also </a:t>
            </a:r>
            <a:r>
              <a:rPr sz="1800" spc="-5" dirty="0">
                <a:latin typeface="Verdana"/>
                <a:cs typeface="Verdana"/>
              </a:rPr>
              <a:t>cascade </a:t>
            </a:r>
            <a:r>
              <a:rPr sz="1800" dirty="0">
                <a:latin typeface="Verdana"/>
                <a:cs typeface="Verdana"/>
              </a:rPr>
              <a:t>input </a:t>
            </a:r>
            <a:r>
              <a:rPr sz="1800" spc="-10" dirty="0">
                <a:latin typeface="Verdana"/>
                <a:cs typeface="Verdana"/>
              </a:rPr>
              <a:t>operator </a:t>
            </a:r>
            <a:r>
              <a:rPr sz="1800" dirty="0">
                <a:latin typeface="Verdana"/>
                <a:cs typeface="Verdana"/>
              </a:rPr>
              <a:t>as follows:  </a:t>
            </a:r>
            <a:r>
              <a:rPr sz="1800" spc="-5" dirty="0">
                <a:solidFill>
                  <a:srgbClr val="CC0000"/>
                </a:solidFill>
                <a:latin typeface="Verdana"/>
                <a:cs typeface="Verdana"/>
              </a:rPr>
              <a:t>cin&gt;&gt;number1&gt;&gt;number2;</a:t>
            </a:r>
            <a:endParaRPr sz="1800" dirty="0">
              <a:latin typeface="Verdana"/>
              <a:cs typeface="Verdana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850" dirty="0">
              <a:latin typeface="Times New Roman"/>
              <a:cs typeface="Times New Roman"/>
            </a:endParaRPr>
          </a:p>
          <a:p>
            <a:pPr marL="12700" marR="5080">
              <a:lnSpc>
                <a:spcPct val="100000"/>
              </a:lnSpc>
            </a:pPr>
            <a:r>
              <a:rPr sz="1800" spc="-5" dirty="0">
                <a:latin typeface="Verdana"/>
                <a:cs typeface="Verdana"/>
              </a:rPr>
              <a:t>The </a:t>
            </a:r>
            <a:r>
              <a:rPr sz="1800" spc="-10" dirty="0">
                <a:latin typeface="Verdana"/>
                <a:cs typeface="Verdana"/>
              </a:rPr>
              <a:t>values </a:t>
            </a:r>
            <a:r>
              <a:rPr sz="1800" spc="-5" dirty="0">
                <a:latin typeface="Verdana"/>
                <a:cs typeface="Verdana"/>
              </a:rPr>
              <a:t>are assigned </a:t>
            </a:r>
            <a:r>
              <a:rPr sz="1800" dirty="0">
                <a:latin typeface="Verdana"/>
                <a:cs typeface="Verdana"/>
              </a:rPr>
              <a:t>from left </a:t>
            </a:r>
            <a:r>
              <a:rPr sz="1800" spc="-5" dirty="0">
                <a:latin typeface="Verdana"/>
                <a:cs typeface="Verdana"/>
              </a:rPr>
              <a:t>to right. That </a:t>
            </a:r>
            <a:r>
              <a:rPr sz="1800" dirty="0">
                <a:latin typeface="Verdana"/>
                <a:cs typeface="Verdana"/>
              </a:rPr>
              <a:t>is, if </a:t>
            </a:r>
            <a:r>
              <a:rPr sz="1800" spc="-5" dirty="0">
                <a:latin typeface="Verdana"/>
                <a:cs typeface="Verdana"/>
              </a:rPr>
              <a:t>we </a:t>
            </a:r>
            <a:r>
              <a:rPr sz="1800" spc="-10" dirty="0">
                <a:latin typeface="Verdana"/>
                <a:cs typeface="Verdana"/>
              </a:rPr>
              <a:t>key </a:t>
            </a:r>
            <a:r>
              <a:rPr sz="1800" dirty="0">
                <a:latin typeface="Verdana"/>
                <a:cs typeface="Verdana"/>
              </a:rPr>
              <a:t>in  </a:t>
            </a:r>
            <a:r>
              <a:rPr sz="1800" spc="-5" dirty="0">
                <a:latin typeface="Verdana"/>
                <a:cs typeface="Verdana"/>
              </a:rPr>
              <a:t>two values say </a:t>
            </a:r>
            <a:r>
              <a:rPr sz="1800" spc="-5" dirty="0">
                <a:solidFill>
                  <a:srgbClr val="CC0000"/>
                </a:solidFill>
                <a:latin typeface="Verdana"/>
                <a:cs typeface="Verdana"/>
              </a:rPr>
              <a:t>10 </a:t>
            </a:r>
            <a:r>
              <a:rPr sz="1800" dirty="0">
                <a:latin typeface="Verdana"/>
                <a:cs typeface="Verdana"/>
              </a:rPr>
              <a:t>and </a:t>
            </a:r>
            <a:r>
              <a:rPr sz="1800" spc="-5" dirty="0">
                <a:solidFill>
                  <a:srgbClr val="CC0000"/>
                </a:solidFill>
                <a:latin typeface="Verdana"/>
                <a:cs typeface="Verdana"/>
              </a:rPr>
              <a:t>20</a:t>
            </a:r>
            <a:r>
              <a:rPr sz="1800" spc="-5" dirty="0">
                <a:latin typeface="Verdana"/>
                <a:cs typeface="Verdana"/>
              </a:rPr>
              <a:t>, than </a:t>
            </a:r>
            <a:r>
              <a:rPr sz="1800" spc="-5" dirty="0">
                <a:solidFill>
                  <a:srgbClr val="CC0000"/>
                </a:solidFill>
                <a:latin typeface="Verdana"/>
                <a:cs typeface="Verdana"/>
              </a:rPr>
              <a:t>10 </a:t>
            </a:r>
            <a:r>
              <a:rPr sz="1800" dirty="0">
                <a:latin typeface="Verdana"/>
                <a:cs typeface="Verdana"/>
              </a:rPr>
              <a:t>will </a:t>
            </a:r>
            <a:r>
              <a:rPr sz="1800" spc="-5" dirty="0">
                <a:latin typeface="Verdana"/>
                <a:cs typeface="Verdana"/>
              </a:rPr>
              <a:t>be assigned to </a:t>
            </a:r>
            <a:r>
              <a:rPr sz="1800" spc="-5" dirty="0">
                <a:solidFill>
                  <a:srgbClr val="CC0000"/>
                </a:solidFill>
                <a:latin typeface="Verdana"/>
                <a:cs typeface="Verdana"/>
              </a:rPr>
              <a:t>number1  </a:t>
            </a:r>
            <a:r>
              <a:rPr sz="1800" dirty="0">
                <a:latin typeface="Verdana"/>
                <a:cs typeface="Verdana"/>
              </a:rPr>
              <a:t>and </a:t>
            </a:r>
            <a:r>
              <a:rPr sz="1800" spc="-5" dirty="0">
                <a:solidFill>
                  <a:srgbClr val="CC0000"/>
                </a:solidFill>
                <a:latin typeface="Verdana"/>
                <a:cs typeface="Verdana"/>
              </a:rPr>
              <a:t>20 </a:t>
            </a:r>
            <a:r>
              <a:rPr sz="1800" spc="-5" dirty="0">
                <a:latin typeface="Verdana"/>
                <a:cs typeface="Verdana"/>
              </a:rPr>
              <a:t>to</a:t>
            </a:r>
            <a:r>
              <a:rPr sz="1800" spc="15" dirty="0">
                <a:latin typeface="Verdana"/>
                <a:cs typeface="Verdana"/>
              </a:rPr>
              <a:t> </a:t>
            </a:r>
            <a:r>
              <a:rPr sz="1800" spc="-5" dirty="0">
                <a:solidFill>
                  <a:srgbClr val="CC0000"/>
                </a:solidFill>
                <a:latin typeface="Verdana"/>
                <a:cs typeface="Verdana"/>
              </a:rPr>
              <a:t>number2</a:t>
            </a:r>
            <a:r>
              <a:rPr sz="1800" spc="-5" dirty="0">
                <a:latin typeface="Verdana"/>
                <a:cs typeface="Verdana"/>
              </a:rPr>
              <a:t>.</a:t>
            </a:r>
            <a:endParaRPr sz="1800" dirty="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609600" y="1566862"/>
            <a:ext cx="4655820" cy="109855"/>
          </a:xfrm>
          <a:custGeom>
            <a:avLst/>
            <a:gdLst/>
            <a:ahLst/>
            <a:cxnLst/>
            <a:rect l="l" t="t" r="r" b="b"/>
            <a:pathLst>
              <a:path w="4655820" h="109855">
                <a:moveTo>
                  <a:pt x="0" y="109537"/>
                </a:moveTo>
                <a:lnTo>
                  <a:pt x="4655566" y="109537"/>
                </a:lnTo>
                <a:lnTo>
                  <a:pt x="4655566" y="0"/>
                </a:lnTo>
                <a:lnTo>
                  <a:pt x="0" y="0"/>
                </a:lnTo>
                <a:lnTo>
                  <a:pt x="0" y="109537"/>
                </a:lnTo>
                <a:close/>
              </a:path>
            </a:pathLst>
          </a:custGeom>
          <a:solidFill>
            <a:srgbClr val="CC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609600" y="1566925"/>
            <a:ext cx="7958455" cy="0"/>
          </a:xfrm>
          <a:custGeom>
            <a:avLst/>
            <a:gdLst/>
            <a:ahLst/>
            <a:cxnLst/>
            <a:rect l="l" t="t" r="r" b="b"/>
            <a:pathLst>
              <a:path w="7958455">
                <a:moveTo>
                  <a:pt x="0" y="0"/>
                </a:moveTo>
                <a:lnTo>
                  <a:pt x="7958201" y="0"/>
                </a:lnTo>
              </a:path>
            </a:pathLst>
          </a:custGeom>
          <a:ln w="9525">
            <a:solidFill>
              <a:srgbClr val="CC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609600" y="6172200"/>
            <a:ext cx="7924800" cy="0"/>
          </a:xfrm>
          <a:custGeom>
            <a:avLst/>
            <a:gdLst/>
            <a:ahLst/>
            <a:cxnLst/>
            <a:rect l="l" t="t" r="r" b="b"/>
            <a:pathLst>
              <a:path w="7924800">
                <a:moveTo>
                  <a:pt x="0" y="0"/>
                </a:moveTo>
                <a:lnTo>
                  <a:pt x="7924800" y="0"/>
                </a:lnTo>
              </a:path>
            </a:pathLst>
          </a:custGeom>
          <a:ln w="3175">
            <a:solidFill>
              <a:srgbClr val="CC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653592" y="702612"/>
            <a:ext cx="7118808" cy="782907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Structure of C++</a:t>
            </a:r>
            <a:r>
              <a:rPr spc="-120" dirty="0"/>
              <a:t> </a:t>
            </a:r>
            <a:r>
              <a:rPr spc="-5" dirty="0"/>
              <a:t>program</a:t>
            </a:r>
          </a:p>
        </p:txBody>
      </p:sp>
      <p:graphicFrame>
        <p:nvGraphicFramePr>
          <p:cNvPr id="6" name="object 6"/>
          <p:cNvGraphicFramePr>
            <a:graphicFrameLocks noGrp="1"/>
          </p:cNvGraphicFramePr>
          <p:nvPr/>
        </p:nvGraphicFramePr>
        <p:xfrm>
          <a:off x="1695513" y="2652712"/>
          <a:ext cx="5757545" cy="26670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757545"/>
              </a:tblGrid>
              <a:tr h="666750"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345"/>
                        </a:spcBef>
                      </a:pPr>
                      <a:r>
                        <a:rPr sz="2600" dirty="0">
                          <a:latin typeface="Verdana"/>
                          <a:cs typeface="Verdana"/>
                        </a:rPr>
                        <a:t>Include</a:t>
                      </a:r>
                      <a:r>
                        <a:rPr sz="2600" spc="-5" dirty="0">
                          <a:latin typeface="Verdana"/>
                          <a:cs typeface="Verdana"/>
                        </a:rPr>
                        <a:t> </a:t>
                      </a:r>
                      <a:r>
                        <a:rPr sz="2600" dirty="0">
                          <a:latin typeface="Verdana"/>
                          <a:cs typeface="Verdana"/>
                        </a:rPr>
                        <a:t>files</a:t>
                      </a:r>
                      <a:endParaRPr sz="2600">
                        <a:latin typeface="Verdana"/>
                        <a:cs typeface="Verdana"/>
                      </a:endParaRPr>
                    </a:p>
                  </a:txBody>
                  <a:tcPr marL="0" marR="0" marT="43815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666750"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345"/>
                        </a:spcBef>
                      </a:pPr>
                      <a:r>
                        <a:rPr sz="2600" dirty="0">
                          <a:latin typeface="Verdana"/>
                          <a:cs typeface="Verdana"/>
                        </a:rPr>
                        <a:t>Class</a:t>
                      </a:r>
                      <a:r>
                        <a:rPr sz="2600" spc="-40" dirty="0">
                          <a:latin typeface="Verdana"/>
                          <a:cs typeface="Verdana"/>
                        </a:rPr>
                        <a:t> </a:t>
                      </a:r>
                      <a:r>
                        <a:rPr sz="2600" spc="-5" dirty="0">
                          <a:latin typeface="Verdana"/>
                          <a:cs typeface="Verdana"/>
                        </a:rPr>
                        <a:t>declarations</a:t>
                      </a:r>
                      <a:endParaRPr sz="2600">
                        <a:latin typeface="Verdana"/>
                        <a:cs typeface="Verdana"/>
                      </a:endParaRPr>
                    </a:p>
                  </a:txBody>
                  <a:tcPr marL="0" marR="0" marT="43815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666750"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345"/>
                        </a:spcBef>
                      </a:pPr>
                      <a:r>
                        <a:rPr sz="2600" dirty="0">
                          <a:latin typeface="Verdana"/>
                          <a:cs typeface="Verdana"/>
                        </a:rPr>
                        <a:t>Class functions</a:t>
                      </a:r>
                      <a:r>
                        <a:rPr sz="2600" spc="-75" dirty="0">
                          <a:latin typeface="Verdana"/>
                          <a:cs typeface="Verdana"/>
                        </a:rPr>
                        <a:t> </a:t>
                      </a:r>
                      <a:r>
                        <a:rPr sz="2600" spc="-5" dirty="0">
                          <a:latin typeface="Verdana"/>
                          <a:cs typeface="Verdana"/>
                        </a:rPr>
                        <a:t>definitions</a:t>
                      </a:r>
                      <a:endParaRPr sz="2600">
                        <a:latin typeface="Verdana"/>
                        <a:cs typeface="Verdana"/>
                      </a:endParaRPr>
                    </a:p>
                  </a:txBody>
                  <a:tcPr marL="0" marR="0" marT="43815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666750"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345"/>
                        </a:spcBef>
                      </a:pPr>
                      <a:r>
                        <a:rPr sz="2600" dirty="0">
                          <a:latin typeface="Verdana"/>
                          <a:cs typeface="Verdana"/>
                        </a:rPr>
                        <a:t>Main function</a:t>
                      </a:r>
                      <a:r>
                        <a:rPr sz="2600" spc="-35" dirty="0">
                          <a:latin typeface="Verdana"/>
                          <a:cs typeface="Verdana"/>
                        </a:rPr>
                        <a:t> </a:t>
                      </a:r>
                      <a:r>
                        <a:rPr sz="2600" spc="-10" dirty="0">
                          <a:latin typeface="Verdana"/>
                          <a:cs typeface="Verdana"/>
                        </a:rPr>
                        <a:t>program</a:t>
                      </a:r>
                      <a:endParaRPr sz="2600">
                        <a:latin typeface="Verdana"/>
                        <a:cs typeface="Verdana"/>
                      </a:endParaRPr>
                    </a:p>
                  </a:txBody>
                  <a:tcPr marL="0" marR="0" marT="43815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7" name="object 7"/>
          <p:cNvSpPr/>
          <p:nvPr/>
        </p:nvSpPr>
        <p:spPr>
          <a:xfrm>
            <a:off x="1447800" y="2362200"/>
            <a:ext cx="6324600" cy="3200400"/>
          </a:xfrm>
          <a:custGeom>
            <a:avLst/>
            <a:gdLst/>
            <a:ahLst/>
            <a:cxnLst/>
            <a:rect l="l" t="t" r="r" b="b"/>
            <a:pathLst>
              <a:path w="6324600" h="3200400">
                <a:moveTo>
                  <a:pt x="0" y="3200400"/>
                </a:moveTo>
                <a:lnTo>
                  <a:pt x="6324600" y="3200400"/>
                </a:lnTo>
                <a:lnTo>
                  <a:pt x="6324600" y="0"/>
                </a:lnTo>
                <a:lnTo>
                  <a:pt x="0" y="0"/>
                </a:lnTo>
                <a:lnTo>
                  <a:pt x="0" y="3200400"/>
                </a:lnTo>
                <a:close/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609600" y="1566862"/>
            <a:ext cx="4655820" cy="109855"/>
          </a:xfrm>
          <a:custGeom>
            <a:avLst/>
            <a:gdLst/>
            <a:ahLst/>
            <a:cxnLst/>
            <a:rect l="l" t="t" r="r" b="b"/>
            <a:pathLst>
              <a:path w="4655820" h="109855">
                <a:moveTo>
                  <a:pt x="0" y="109537"/>
                </a:moveTo>
                <a:lnTo>
                  <a:pt x="4655566" y="109537"/>
                </a:lnTo>
                <a:lnTo>
                  <a:pt x="4655566" y="0"/>
                </a:lnTo>
                <a:lnTo>
                  <a:pt x="0" y="0"/>
                </a:lnTo>
                <a:lnTo>
                  <a:pt x="0" y="109537"/>
                </a:lnTo>
                <a:close/>
              </a:path>
            </a:pathLst>
          </a:custGeom>
          <a:solidFill>
            <a:srgbClr val="CC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609600" y="1566925"/>
            <a:ext cx="7958455" cy="0"/>
          </a:xfrm>
          <a:custGeom>
            <a:avLst/>
            <a:gdLst/>
            <a:ahLst/>
            <a:cxnLst/>
            <a:rect l="l" t="t" r="r" b="b"/>
            <a:pathLst>
              <a:path w="7958455">
                <a:moveTo>
                  <a:pt x="0" y="0"/>
                </a:moveTo>
                <a:lnTo>
                  <a:pt x="7958201" y="0"/>
                </a:lnTo>
              </a:path>
            </a:pathLst>
          </a:custGeom>
          <a:ln w="9525">
            <a:solidFill>
              <a:srgbClr val="CC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626427" y="6629400"/>
            <a:ext cx="7924800" cy="0"/>
          </a:xfrm>
          <a:custGeom>
            <a:avLst/>
            <a:gdLst/>
            <a:ahLst/>
            <a:cxnLst/>
            <a:rect l="l" t="t" r="r" b="b"/>
            <a:pathLst>
              <a:path w="7924800">
                <a:moveTo>
                  <a:pt x="0" y="0"/>
                </a:moveTo>
                <a:lnTo>
                  <a:pt x="7924800" y="0"/>
                </a:lnTo>
              </a:path>
            </a:pathLst>
          </a:custGeom>
          <a:ln w="3175">
            <a:solidFill>
              <a:srgbClr val="CC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457200" y="424934"/>
            <a:ext cx="7756525" cy="921663"/>
          </a:xfrm>
          <a:prstGeom prst="rect">
            <a:avLst/>
          </a:prstGeom>
        </p:spPr>
        <p:txBody>
          <a:bodyPr vert="horz" wrap="square" lIns="0" tIns="59309" rIns="0" bIns="0" rtlCol="0">
            <a:spAutoFit/>
          </a:bodyPr>
          <a:lstStyle/>
          <a:p>
            <a:pPr marL="46990" marR="5080" algn="ctr">
              <a:lnSpc>
                <a:spcPct val="100000"/>
              </a:lnSpc>
              <a:spcBef>
                <a:spcPts val="95"/>
              </a:spcBef>
            </a:pPr>
            <a:r>
              <a:rPr sz="2800" spc="-5" dirty="0"/>
              <a:t>Some </a:t>
            </a:r>
            <a:r>
              <a:rPr sz="2800" spc="-10" dirty="0"/>
              <a:t>characteristics </a:t>
            </a:r>
            <a:r>
              <a:rPr sz="2800" spc="-5" dirty="0"/>
              <a:t>exhibited by procedure-oriented  </a:t>
            </a:r>
            <a:r>
              <a:rPr sz="2800" spc="-10" dirty="0"/>
              <a:t>programming</a:t>
            </a:r>
            <a:r>
              <a:rPr sz="2800" spc="25" dirty="0"/>
              <a:t> </a:t>
            </a:r>
            <a:r>
              <a:rPr sz="2800" spc="-5" dirty="0"/>
              <a:t>are:</a:t>
            </a:r>
            <a:endParaRPr sz="2800" dirty="0"/>
          </a:p>
        </p:txBody>
      </p:sp>
      <p:sp>
        <p:nvSpPr>
          <p:cNvPr id="6" name="object 6"/>
          <p:cNvSpPr txBox="1"/>
          <p:nvPr/>
        </p:nvSpPr>
        <p:spPr>
          <a:xfrm>
            <a:off x="762000" y="1828800"/>
            <a:ext cx="7451725" cy="459930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481965" indent="-469900">
              <a:lnSpc>
                <a:spcPct val="100000"/>
              </a:lnSpc>
              <a:spcBef>
                <a:spcPts val="105"/>
              </a:spcBef>
              <a:buClr>
                <a:srgbClr val="CC0000"/>
              </a:buClr>
              <a:buSzPct val="70000"/>
              <a:buFont typeface="Wingdings"/>
              <a:buChar char=""/>
              <a:tabLst>
                <a:tab pos="481965" algn="l"/>
                <a:tab pos="482600" algn="l"/>
              </a:tabLst>
            </a:pPr>
            <a:r>
              <a:rPr sz="2000" spc="-5" dirty="0">
                <a:latin typeface="Verdana"/>
                <a:cs typeface="Verdana"/>
              </a:rPr>
              <a:t>Emphasis </a:t>
            </a:r>
            <a:r>
              <a:rPr sz="2000" spc="-10" dirty="0">
                <a:latin typeface="Verdana"/>
                <a:cs typeface="Verdana"/>
              </a:rPr>
              <a:t>is </a:t>
            </a:r>
            <a:r>
              <a:rPr sz="2000" dirty="0">
                <a:latin typeface="Verdana"/>
                <a:cs typeface="Verdana"/>
              </a:rPr>
              <a:t>on </a:t>
            </a:r>
            <a:r>
              <a:rPr sz="2000" spc="-5" dirty="0">
                <a:latin typeface="Verdana"/>
                <a:cs typeface="Verdana"/>
              </a:rPr>
              <a:t>doing </a:t>
            </a:r>
            <a:r>
              <a:rPr sz="2000" dirty="0">
                <a:latin typeface="Verdana"/>
                <a:cs typeface="Verdana"/>
              </a:rPr>
              <a:t>things</a:t>
            </a:r>
            <a:r>
              <a:rPr sz="2000" spc="-55" dirty="0">
                <a:latin typeface="Verdana"/>
                <a:cs typeface="Verdana"/>
              </a:rPr>
              <a:t> </a:t>
            </a:r>
            <a:r>
              <a:rPr sz="2000" spc="-5" dirty="0">
                <a:latin typeface="Verdana"/>
                <a:cs typeface="Verdana"/>
              </a:rPr>
              <a:t>(algorithms).</a:t>
            </a:r>
            <a:endParaRPr sz="2000" dirty="0">
              <a:latin typeface="Verdana"/>
              <a:cs typeface="Verdana"/>
            </a:endParaRPr>
          </a:p>
          <a:p>
            <a:pPr>
              <a:lnSpc>
                <a:spcPct val="100000"/>
              </a:lnSpc>
              <a:spcBef>
                <a:spcPts val="25"/>
              </a:spcBef>
              <a:buClr>
                <a:srgbClr val="CC0000"/>
              </a:buClr>
              <a:buFont typeface="Wingdings"/>
              <a:buChar char=""/>
            </a:pPr>
            <a:endParaRPr sz="2900" dirty="0">
              <a:latin typeface="Times New Roman"/>
              <a:cs typeface="Times New Roman"/>
            </a:endParaRPr>
          </a:p>
          <a:p>
            <a:pPr marL="481965" marR="534035" indent="-469900">
              <a:lnSpc>
                <a:spcPct val="100000"/>
              </a:lnSpc>
              <a:buClr>
                <a:srgbClr val="CC0000"/>
              </a:buClr>
              <a:buSzPct val="70000"/>
              <a:buFont typeface="Wingdings"/>
              <a:buChar char=""/>
              <a:tabLst>
                <a:tab pos="481965" algn="l"/>
                <a:tab pos="482600" algn="l"/>
              </a:tabLst>
            </a:pPr>
            <a:r>
              <a:rPr sz="2000" spc="-5" dirty="0">
                <a:latin typeface="Verdana"/>
                <a:cs typeface="Verdana"/>
              </a:rPr>
              <a:t>Large programs are divided into smaller programs  </a:t>
            </a:r>
            <a:r>
              <a:rPr sz="2000" dirty="0">
                <a:latin typeface="Verdana"/>
                <a:cs typeface="Verdana"/>
              </a:rPr>
              <a:t>known as</a:t>
            </a:r>
            <a:r>
              <a:rPr sz="2000" spc="-50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functions.</a:t>
            </a:r>
          </a:p>
          <a:p>
            <a:pPr>
              <a:lnSpc>
                <a:spcPct val="100000"/>
              </a:lnSpc>
              <a:spcBef>
                <a:spcPts val="25"/>
              </a:spcBef>
              <a:buClr>
                <a:srgbClr val="CC0000"/>
              </a:buClr>
              <a:buFont typeface="Wingdings"/>
              <a:buChar char=""/>
            </a:pPr>
            <a:endParaRPr sz="2900" dirty="0">
              <a:latin typeface="Times New Roman"/>
              <a:cs typeface="Times New Roman"/>
            </a:endParaRPr>
          </a:p>
          <a:p>
            <a:pPr marL="481965" indent="-469900">
              <a:lnSpc>
                <a:spcPct val="100000"/>
              </a:lnSpc>
              <a:buClr>
                <a:srgbClr val="CC0000"/>
              </a:buClr>
              <a:buSzPct val="70000"/>
              <a:buFont typeface="Wingdings"/>
              <a:buChar char=""/>
              <a:tabLst>
                <a:tab pos="481965" algn="l"/>
                <a:tab pos="482600" algn="l"/>
              </a:tabLst>
            </a:pPr>
            <a:r>
              <a:rPr sz="2000" dirty="0">
                <a:latin typeface="Verdana"/>
                <a:cs typeface="Verdana"/>
              </a:rPr>
              <a:t>Most of </a:t>
            </a:r>
            <a:r>
              <a:rPr sz="2000" spc="-5" dirty="0">
                <a:latin typeface="Verdana"/>
                <a:cs typeface="Verdana"/>
              </a:rPr>
              <a:t>the </a:t>
            </a:r>
            <a:r>
              <a:rPr sz="2000" dirty="0">
                <a:latin typeface="Verdana"/>
                <a:cs typeface="Verdana"/>
              </a:rPr>
              <a:t>functions share </a:t>
            </a:r>
            <a:r>
              <a:rPr sz="2000" spc="-5" dirty="0">
                <a:latin typeface="Verdana"/>
                <a:cs typeface="Verdana"/>
              </a:rPr>
              <a:t>global</a:t>
            </a:r>
            <a:r>
              <a:rPr sz="2000" spc="-125" dirty="0">
                <a:latin typeface="Verdana"/>
                <a:cs typeface="Verdana"/>
              </a:rPr>
              <a:t> </a:t>
            </a:r>
            <a:r>
              <a:rPr sz="2000" spc="-5" dirty="0">
                <a:latin typeface="Verdana"/>
                <a:cs typeface="Verdana"/>
              </a:rPr>
              <a:t>data.</a:t>
            </a:r>
            <a:endParaRPr sz="2000" dirty="0">
              <a:latin typeface="Verdana"/>
              <a:cs typeface="Verdana"/>
            </a:endParaRPr>
          </a:p>
          <a:p>
            <a:pPr>
              <a:lnSpc>
                <a:spcPct val="100000"/>
              </a:lnSpc>
              <a:spcBef>
                <a:spcPts val="25"/>
              </a:spcBef>
              <a:buClr>
                <a:srgbClr val="CC0000"/>
              </a:buClr>
              <a:buFont typeface="Wingdings"/>
              <a:buChar char=""/>
            </a:pPr>
            <a:endParaRPr sz="2900" dirty="0">
              <a:latin typeface="Times New Roman"/>
              <a:cs typeface="Times New Roman"/>
            </a:endParaRPr>
          </a:p>
          <a:p>
            <a:pPr marL="481965" marR="5080" indent="-469900">
              <a:lnSpc>
                <a:spcPct val="100000"/>
              </a:lnSpc>
              <a:spcBef>
                <a:spcPts val="5"/>
              </a:spcBef>
              <a:buClr>
                <a:srgbClr val="CC0000"/>
              </a:buClr>
              <a:buSzPct val="70000"/>
              <a:buFont typeface="Wingdings"/>
              <a:buChar char=""/>
              <a:tabLst>
                <a:tab pos="481965" algn="l"/>
                <a:tab pos="482600" algn="l"/>
              </a:tabLst>
            </a:pPr>
            <a:r>
              <a:rPr sz="2000" dirty="0">
                <a:latin typeface="Verdana"/>
                <a:cs typeface="Verdana"/>
              </a:rPr>
              <a:t>Data move </a:t>
            </a:r>
            <a:r>
              <a:rPr sz="2000" spc="-5" dirty="0">
                <a:latin typeface="Verdana"/>
                <a:cs typeface="Verdana"/>
              </a:rPr>
              <a:t>openly </a:t>
            </a:r>
            <a:r>
              <a:rPr sz="2000" dirty="0">
                <a:latin typeface="Verdana"/>
                <a:cs typeface="Verdana"/>
              </a:rPr>
              <a:t>around </a:t>
            </a:r>
            <a:r>
              <a:rPr sz="2000" spc="-5" dirty="0">
                <a:latin typeface="Verdana"/>
                <a:cs typeface="Verdana"/>
              </a:rPr>
              <a:t>the </a:t>
            </a:r>
            <a:r>
              <a:rPr sz="2000" dirty="0">
                <a:latin typeface="Verdana"/>
                <a:cs typeface="Verdana"/>
              </a:rPr>
              <a:t>system from </a:t>
            </a:r>
            <a:r>
              <a:rPr sz="2000" spc="-5" dirty="0">
                <a:latin typeface="Verdana"/>
                <a:cs typeface="Verdana"/>
              </a:rPr>
              <a:t>function</a:t>
            </a:r>
            <a:r>
              <a:rPr sz="2000" spc="-140" dirty="0">
                <a:latin typeface="Verdana"/>
                <a:cs typeface="Verdana"/>
              </a:rPr>
              <a:t> </a:t>
            </a:r>
            <a:r>
              <a:rPr sz="2000" spc="-5" dirty="0">
                <a:latin typeface="Verdana"/>
                <a:cs typeface="Verdana"/>
              </a:rPr>
              <a:t>to  </a:t>
            </a:r>
            <a:r>
              <a:rPr sz="2000" dirty="0">
                <a:latin typeface="Verdana"/>
                <a:cs typeface="Verdana"/>
              </a:rPr>
              <a:t>function.</a:t>
            </a:r>
          </a:p>
          <a:p>
            <a:pPr>
              <a:lnSpc>
                <a:spcPct val="100000"/>
              </a:lnSpc>
              <a:spcBef>
                <a:spcPts val="25"/>
              </a:spcBef>
              <a:buClr>
                <a:srgbClr val="CC0000"/>
              </a:buClr>
              <a:buFont typeface="Wingdings"/>
              <a:buChar char=""/>
            </a:pPr>
            <a:endParaRPr sz="2900" dirty="0">
              <a:latin typeface="Times New Roman"/>
              <a:cs typeface="Times New Roman"/>
            </a:endParaRPr>
          </a:p>
          <a:p>
            <a:pPr marL="481965" indent="-469900">
              <a:lnSpc>
                <a:spcPct val="100000"/>
              </a:lnSpc>
              <a:buClr>
                <a:srgbClr val="CC0000"/>
              </a:buClr>
              <a:buSzPct val="70000"/>
              <a:buFont typeface="Wingdings"/>
              <a:buChar char=""/>
              <a:tabLst>
                <a:tab pos="481965" algn="l"/>
                <a:tab pos="482600" algn="l"/>
              </a:tabLst>
            </a:pPr>
            <a:r>
              <a:rPr sz="2000" dirty="0">
                <a:latin typeface="Verdana"/>
                <a:cs typeface="Verdana"/>
              </a:rPr>
              <a:t>Functions </a:t>
            </a:r>
            <a:r>
              <a:rPr sz="2000" spc="-5" dirty="0">
                <a:latin typeface="Verdana"/>
                <a:cs typeface="Verdana"/>
              </a:rPr>
              <a:t>transforms data </a:t>
            </a:r>
            <a:r>
              <a:rPr sz="2000" dirty="0">
                <a:latin typeface="Verdana"/>
                <a:cs typeface="Verdana"/>
              </a:rPr>
              <a:t>from one form </a:t>
            </a:r>
            <a:r>
              <a:rPr sz="2000" spc="-5" dirty="0">
                <a:latin typeface="Verdana"/>
                <a:cs typeface="Verdana"/>
              </a:rPr>
              <a:t>to</a:t>
            </a:r>
            <a:r>
              <a:rPr sz="2000" spc="-170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another.</a:t>
            </a:r>
          </a:p>
          <a:p>
            <a:pPr>
              <a:lnSpc>
                <a:spcPct val="100000"/>
              </a:lnSpc>
              <a:spcBef>
                <a:spcPts val="25"/>
              </a:spcBef>
              <a:buClr>
                <a:srgbClr val="CC0000"/>
              </a:buClr>
              <a:buFont typeface="Wingdings"/>
              <a:buChar char=""/>
            </a:pPr>
            <a:endParaRPr sz="2900" dirty="0">
              <a:latin typeface="Times New Roman"/>
              <a:cs typeface="Times New Roman"/>
            </a:endParaRPr>
          </a:p>
          <a:p>
            <a:pPr marL="481965" indent="-469900">
              <a:lnSpc>
                <a:spcPct val="100000"/>
              </a:lnSpc>
              <a:buClr>
                <a:srgbClr val="CC0000"/>
              </a:buClr>
              <a:buSzPct val="70000"/>
              <a:buFont typeface="Wingdings"/>
              <a:buChar char=""/>
              <a:tabLst>
                <a:tab pos="481965" algn="l"/>
                <a:tab pos="482600" algn="l"/>
              </a:tabLst>
            </a:pPr>
            <a:r>
              <a:rPr sz="2000" spc="-5" dirty="0">
                <a:latin typeface="Verdana"/>
                <a:cs typeface="Verdana"/>
              </a:rPr>
              <a:t>Employs top-down approach </a:t>
            </a:r>
            <a:r>
              <a:rPr sz="2000" spc="-10" dirty="0">
                <a:latin typeface="Verdana"/>
                <a:cs typeface="Verdana"/>
              </a:rPr>
              <a:t>in </a:t>
            </a:r>
            <a:r>
              <a:rPr sz="2000" spc="-5" dirty="0">
                <a:latin typeface="Verdana"/>
                <a:cs typeface="Verdana"/>
              </a:rPr>
              <a:t>program design.</a:t>
            </a:r>
            <a:endParaRPr sz="2000" dirty="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3400" y="761638"/>
            <a:ext cx="6703060" cy="62837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000" dirty="0"/>
              <a:t>An </a:t>
            </a:r>
            <a:r>
              <a:rPr sz="4000" spc="-5" dirty="0"/>
              <a:t>example </a:t>
            </a:r>
            <a:r>
              <a:rPr sz="4000" dirty="0"/>
              <a:t>with</a:t>
            </a:r>
            <a:r>
              <a:rPr sz="4000" spc="-75" dirty="0"/>
              <a:t> </a:t>
            </a:r>
            <a:r>
              <a:rPr sz="4000" dirty="0"/>
              <a:t>class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448617" y="1711325"/>
            <a:ext cx="3199765" cy="1946275"/>
          </a:xfrm>
          <a:prstGeom prst="rect">
            <a:avLst/>
          </a:prstGeom>
        </p:spPr>
        <p:txBody>
          <a:bodyPr vert="horz" wrap="square" lIns="0" tIns="1193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40"/>
              </a:spcBef>
            </a:pPr>
            <a:r>
              <a:rPr sz="1400" dirty="0">
                <a:latin typeface="Verdana"/>
                <a:cs typeface="Verdana"/>
              </a:rPr>
              <a:t>main()</a:t>
            </a:r>
          </a:p>
          <a:p>
            <a:pPr marL="12700">
              <a:lnSpc>
                <a:spcPct val="100000"/>
              </a:lnSpc>
              <a:spcBef>
                <a:spcPts val="840"/>
              </a:spcBef>
            </a:pPr>
            <a:r>
              <a:rPr sz="1400" dirty="0">
                <a:latin typeface="Verdana"/>
                <a:cs typeface="Verdana"/>
              </a:rPr>
              <a:t>{</a:t>
            </a:r>
          </a:p>
          <a:p>
            <a:pPr marL="73660" marR="5080">
              <a:lnSpc>
                <a:spcPct val="150000"/>
              </a:lnSpc>
            </a:pPr>
            <a:r>
              <a:rPr sz="1400" dirty="0">
                <a:latin typeface="Verdana"/>
                <a:cs typeface="Verdana"/>
              </a:rPr>
              <a:t>person </a:t>
            </a:r>
            <a:r>
              <a:rPr sz="1400" spc="-5" dirty="0">
                <a:latin typeface="Verdana"/>
                <a:cs typeface="Verdana"/>
              </a:rPr>
              <a:t>p; </a:t>
            </a:r>
            <a:r>
              <a:rPr sz="1400" spc="-5" dirty="0">
                <a:solidFill>
                  <a:srgbClr val="CC0000"/>
                </a:solidFill>
                <a:latin typeface="Verdana"/>
                <a:cs typeface="Verdana"/>
              </a:rPr>
              <a:t>// </a:t>
            </a:r>
            <a:r>
              <a:rPr sz="1400" dirty="0">
                <a:solidFill>
                  <a:srgbClr val="CC0000"/>
                </a:solidFill>
                <a:latin typeface="Verdana"/>
                <a:cs typeface="Verdana"/>
              </a:rPr>
              <a:t>object of </a:t>
            </a:r>
            <a:r>
              <a:rPr sz="1400" spc="-5" dirty="0">
                <a:solidFill>
                  <a:srgbClr val="CC0000"/>
                </a:solidFill>
                <a:latin typeface="Verdana"/>
                <a:cs typeface="Verdana"/>
              </a:rPr>
              <a:t>type</a:t>
            </a:r>
            <a:r>
              <a:rPr sz="1400" spc="-65" dirty="0">
                <a:solidFill>
                  <a:srgbClr val="CC0000"/>
                </a:solidFill>
                <a:latin typeface="Verdana"/>
                <a:cs typeface="Verdana"/>
              </a:rPr>
              <a:t> </a:t>
            </a:r>
            <a:r>
              <a:rPr sz="1400" spc="-5" dirty="0">
                <a:solidFill>
                  <a:srgbClr val="CC0000"/>
                </a:solidFill>
                <a:latin typeface="Verdana"/>
                <a:cs typeface="Verdana"/>
              </a:rPr>
              <a:t>person  </a:t>
            </a:r>
            <a:r>
              <a:rPr sz="1400" spc="-5" dirty="0">
                <a:latin typeface="Verdana"/>
                <a:cs typeface="Verdana"/>
              </a:rPr>
              <a:t>p.getdata();</a:t>
            </a:r>
            <a:endParaRPr sz="1400" dirty="0">
              <a:latin typeface="Verdana"/>
              <a:cs typeface="Verdana"/>
            </a:endParaRPr>
          </a:p>
          <a:p>
            <a:pPr marL="73660">
              <a:lnSpc>
                <a:spcPct val="100000"/>
              </a:lnSpc>
              <a:spcBef>
                <a:spcPts val="840"/>
              </a:spcBef>
            </a:pPr>
            <a:r>
              <a:rPr sz="1400" spc="-5" dirty="0">
                <a:latin typeface="Verdana"/>
                <a:cs typeface="Verdana"/>
              </a:rPr>
              <a:t>p.display();</a:t>
            </a:r>
            <a:endParaRPr sz="1400" dirty="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  <a:spcBef>
                <a:spcPts val="840"/>
              </a:spcBef>
            </a:pPr>
            <a:r>
              <a:rPr sz="1400" dirty="0">
                <a:latin typeface="Verdana"/>
                <a:cs typeface="Verdana"/>
              </a:rPr>
              <a:t>}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631825" y="1390015"/>
            <a:ext cx="4321175" cy="5467985"/>
          </a:xfrm>
          <a:prstGeom prst="rect">
            <a:avLst/>
          </a:prstGeom>
        </p:spPr>
        <p:txBody>
          <a:bodyPr vert="horz" wrap="square" lIns="0" tIns="1193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40"/>
              </a:spcBef>
            </a:pPr>
            <a:r>
              <a:rPr sz="1400" dirty="0">
                <a:latin typeface="Verdana"/>
                <a:cs typeface="Verdana"/>
              </a:rPr>
              <a:t>#include&lt;iostream.h&gt;</a:t>
            </a:r>
          </a:p>
          <a:p>
            <a:pPr marL="12700">
              <a:lnSpc>
                <a:spcPct val="100000"/>
              </a:lnSpc>
              <a:spcBef>
                <a:spcPts val="840"/>
              </a:spcBef>
              <a:tabLst>
                <a:tab pos="1330960" algn="l"/>
              </a:tabLst>
            </a:pPr>
            <a:r>
              <a:rPr sz="1400" dirty="0">
                <a:latin typeface="Verdana"/>
                <a:cs typeface="Verdana"/>
              </a:rPr>
              <a:t>Class</a:t>
            </a:r>
            <a:r>
              <a:rPr sz="1400" spc="-35" dirty="0">
                <a:latin typeface="Verdana"/>
                <a:cs typeface="Verdana"/>
              </a:rPr>
              <a:t> </a:t>
            </a:r>
            <a:r>
              <a:rPr sz="1400" dirty="0">
                <a:latin typeface="Verdana"/>
                <a:cs typeface="Verdana"/>
              </a:rPr>
              <a:t>person	//</a:t>
            </a:r>
            <a:r>
              <a:rPr sz="1400" dirty="0">
                <a:solidFill>
                  <a:srgbClr val="CC0000"/>
                </a:solidFill>
                <a:latin typeface="Verdana"/>
                <a:cs typeface="Verdana"/>
              </a:rPr>
              <a:t>new </a:t>
            </a:r>
            <a:r>
              <a:rPr sz="1400" spc="-5" dirty="0">
                <a:solidFill>
                  <a:srgbClr val="CC0000"/>
                </a:solidFill>
                <a:latin typeface="Verdana"/>
                <a:cs typeface="Verdana"/>
              </a:rPr>
              <a:t>data</a:t>
            </a:r>
            <a:r>
              <a:rPr sz="1400" spc="-35" dirty="0">
                <a:solidFill>
                  <a:srgbClr val="CC0000"/>
                </a:solidFill>
                <a:latin typeface="Verdana"/>
                <a:cs typeface="Verdana"/>
              </a:rPr>
              <a:t> </a:t>
            </a:r>
            <a:r>
              <a:rPr sz="1400" spc="-5" dirty="0">
                <a:solidFill>
                  <a:srgbClr val="CC0000"/>
                </a:solidFill>
                <a:latin typeface="Verdana"/>
                <a:cs typeface="Verdana"/>
              </a:rPr>
              <a:t>type</a:t>
            </a:r>
            <a:endParaRPr sz="1400" dirty="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  <a:spcBef>
                <a:spcPts val="840"/>
              </a:spcBef>
            </a:pPr>
            <a:r>
              <a:rPr sz="1400" dirty="0">
                <a:latin typeface="Verdana"/>
                <a:cs typeface="Verdana"/>
              </a:rPr>
              <a:t>{</a:t>
            </a:r>
          </a:p>
          <a:p>
            <a:pPr marL="12700" marR="2882900">
              <a:lnSpc>
                <a:spcPct val="150000"/>
              </a:lnSpc>
            </a:pPr>
            <a:r>
              <a:rPr sz="1400" dirty="0">
                <a:latin typeface="Verdana"/>
                <a:cs typeface="Verdana"/>
              </a:rPr>
              <a:t>char</a:t>
            </a:r>
            <a:r>
              <a:rPr sz="1400" spc="-80" dirty="0">
                <a:latin typeface="Verdana"/>
                <a:cs typeface="Verdana"/>
              </a:rPr>
              <a:t> </a:t>
            </a:r>
            <a:r>
              <a:rPr sz="1400" spc="-5" dirty="0">
                <a:latin typeface="Verdana"/>
                <a:cs typeface="Verdana"/>
              </a:rPr>
              <a:t>name[30];  </a:t>
            </a:r>
            <a:r>
              <a:rPr sz="1400" dirty="0">
                <a:latin typeface="Verdana"/>
                <a:cs typeface="Verdana"/>
              </a:rPr>
              <a:t>int</a:t>
            </a:r>
            <a:r>
              <a:rPr sz="1400" spc="-25" dirty="0">
                <a:latin typeface="Verdana"/>
                <a:cs typeface="Verdana"/>
              </a:rPr>
              <a:t> </a:t>
            </a:r>
            <a:r>
              <a:rPr sz="1400" dirty="0">
                <a:latin typeface="Verdana"/>
                <a:cs typeface="Verdana"/>
              </a:rPr>
              <a:t>age;</a:t>
            </a:r>
          </a:p>
          <a:p>
            <a:pPr marL="694055" marR="1900555" indent="-681990">
              <a:lnSpc>
                <a:spcPct val="150000"/>
              </a:lnSpc>
              <a:spcBef>
                <a:spcPts val="5"/>
              </a:spcBef>
            </a:pPr>
            <a:r>
              <a:rPr sz="1400" dirty="0">
                <a:latin typeface="Verdana"/>
                <a:cs typeface="Verdana"/>
              </a:rPr>
              <a:t>public: </a:t>
            </a:r>
            <a:r>
              <a:rPr sz="1400" spc="-5" dirty="0">
                <a:latin typeface="Verdana"/>
                <a:cs typeface="Verdana"/>
              </a:rPr>
              <a:t>void getdata(void);  void</a:t>
            </a:r>
            <a:r>
              <a:rPr sz="1400" spc="-40" dirty="0">
                <a:latin typeface="Verdana"/>
                <a:cs typeface="Verdana"/>
              </a:rPr>
              <a:t> </a:t>
            </a:r>
            <a:r>
              <a:rPr sz="1400" spc="-5" dirty="0">
                <a:latin typeface="Verdana"/>
                <a:cs typeface="Verdana"/>
              </a:rPr>
              <a:t>display(void);</a:t>
            </a:r>
            <a:endParaRPr sz="1400" dirty="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  <a:spcBef>
                <a:spcPts val="840"/>
              </a:spcBef>
            </a:pPr>
            <a:r>
              <a:rPr sz="1400" spc="-5" dirty="0">
                <a:latin typeface="Verdana"/>
                <a:cs typeface="Verdana"/>
              </a:rPr>
              <a:t>};</a:t>
            </a:r>
            <a:endParaRPr sz="1400" dirty="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  <a:spcBef>
                <a:spcPts val="840"/>
              </a:spcBef>
            </a:pPr>
            <a:r>
              <a:rPr sz="1400" spc="-5" dirty="0">
                <a:latin typeface="Verdana"/>
                <a:cs typeface="Verdana"/>
              </a:rPr>
              <a:t>void </a:t>
            </a:r>
            <a:r>
              <a:rPr sz="1400" dirty="0">
                <a:latin typeface="Verdana"/>
                <a:cs typeface="Verdana"/>
              </a:rPr>
              <a:t>person </a:t>
            </a:r>
            <a:r>
              <a:rPr sz="1400" spc="-5" dirty="0">
                <a:latin typeface="Verdana"/>
                <a:cs typeface="Verdana"/>
              </a:rPr>
              <a:t>:: getdata(void) </a:t>
            </a:r>
            <a:r>
              <a:rPr sz="1400" spc="-5" dirty="0">
                <a:solidFill>
                  <a:srgbClr val="CC0000"/>
                </a:solidFill>
                <a:latin typeface="Verdana"/>
                <a:cs typeface="Verdana"/>
              </a:rPr>
              <a:t>//member</a:t>
            </a:r>
            <a:r>
              <a:rPr sz="1400" spc="-50" dirty="0">
                <a:solidFill>
                  <a:srgbClr val="CC0000"/>
                </a:solidFill>
                <a:latin typeface="Verdana"/>
                <a:cs typeface="Verdana"/>
              </a:rPr>
              <a:t> </a:t>
            </a:r>
            <a:r>
              <a:rPr sz="1400" dirty="0">
                <a:solidFill>
                  <a:srgbClr val="CC0000"/>
                </a:solidFill>
                <a:latin typeface="Verdana"/>
                <a:cs typeface="Verdana"/>
              </a:rPr>
              <a:t>function</a:t>
            </a:r>
            <a:endParaRPr sz="1400" dirty="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  <a:spcBef>
                <a:spcPts val="840"/>
              </a:spcBef>
            </a:pPr>
            <a:r>
              <a:rPr sz="1400" dirty="0">
                <a:latin typeface="Verdana"/>
                <a:cs typeface="Verdana"/>
              </a:rPr>
              <a:t>{</a:t>
            </a:r>
          </a:p>
          <a:p>
            <a:pPr marL="12700">
              <a:lnSpc>
                <a:spcPct val="100000"/>
              </a:lnSpc>
              <a:spcBef>
                <a:spcPts val="840"/>
              </a:spcBef>
            </a:pPr>
            <a:r>
              <a:rPr sz="1400" dirty="0">
                <a:latin typeface="Verdana"/>
                <a:cs typeface="Verdana"/>
              </a:rPr>
              <a:t>cout&lt;&lt; “Enter name:” ;</a:t>
            </a:r>
            <a:r>
              <a:rPr sz="1400" spc="-85" dirty="0">
                <a:latin typeface="Verdana"/>
                <a:cs typeface="Verdana"/>
              </a:rPr>
              <a:t> </a:t>
            </a:r>
            <a:r>
              <a:rPr sz="1400" dirty="0">
                <a:latin typeface="Verdana"/>
                <a:cs typeface="Verdana"/>
              </a:rPr>
              <a:t>cin&gt;&gt;name;</a:t>
            </a:r>
          </a:p>
          <a:p>
            <a:pPr marL="12700">
              <a:lnSpc>
                <a:spcPct val="100000"/>
              </a:lnSpc>
              <a:spcBef>
                <a:spcPts val="840"/>
              </a:spcBef>
            </a:pPr>
            <a:r>
              <a:rPr sz="1400" dirty="0">
                <a:latin typeface="Verdana"/>
                <a:cs typeface="Verdana"/>
              </a:rPr>
              <a:t>cout&lt;&lt; “Enter age:” ;</a:t>
            </a:r>
            <a:r>
              <a:rPr sz="1400" spc="-70" dirty="0">
                <a:latin typeface="Verdana"/>
                <a:cs typeface="Verdana"/>
              </a:rPr>
              <a:t> </a:t>
            </a:r>
            <a:r>
              <a:rPr sz="1400" dirty="0">
                <a:latin typeface="Verdana"/>
                <a:cs typeface="Verdana"/>
              </a:rPr>
              <a:t>cin&gt;&gt;age;</a:t>
            </a:r>
          </a:p>
          <a:p>
            <a:pPr marL="12700">
              <a:lnSpc>
                <a:spcPct val="100000"/>
              </a:lnSpc>
              <a:spcBef>
                <a:spcPts val="840"/>
              </a:spcBef>
            </a:pPr>
            <a:r>
              <a:rPr sz="1400" dirty="0">
                <a:latin typeface="Verdana"/>
                <a:cs typeface="Verdana"/>
              </a:rPr>
              <a:t>}</a:t>
            </a:r>
          </a:p>
          <a:p>
            <a:pPr marL="12700">
              <a:lnSpc>
                <a:spcPct val="100000"/>
              </a:lnSpc>
              <a:spcBef>
                <a:spcPts val="840"/>
              </a:spcBef>
            </a:pPr>
            <a:r>
              <a:rPr sz="1400" spc="-5" dirty="0">
                <a:latin typeface="Verdana"/>
                <a:cs typeface="Verdana"/>
              </a:rPr>
              <a:t>void </a:t>
            </a:r>
            <a:r>
              <a:rPr sz="1400" dirty="0">
                <a:latin typeface="Verdana"/>
                <a:cs typeface="Verdana"/>
              </a:rPr>
              <a:t>person </a:t>
            </a:r>
            <a:r>
              <a:rPr sz="1400" spc="-5" dirty="0">
                <a:latin typeface="Verdana"/>
                <a:cs typeface="Verdana"/>
              </a:rPr>
              <a:t>:: </a:t>
            </a:r>
            <a:r>
              <a:rPr sz="1400" dirty="0">
                <a:latin typeface="Verdana"/>
                <a:cs typeface="Verdana"/>
              </a:rPr>
              <a:t>display(void) </a:t>
            </a:r>
            <a:r>
              <a:rPr sz="1400" spc="-5" dirty="0">
                <a:solidFill>
                  <a:srgbClr val="CC0000"/>
                </a:solidFill>
                <a:latin typeface="Verdana"/>
                <a:cs typeface="Verdana"/>
              </a:rPr>
              <a:t>//member</a:t>
            </a:r>
            <a:r>
              <a:rPr sz="1400" spc="-235" dirty="0">
                <a:solidFill>
                  <a:srgbClr val="CC0000"/>
                </a:solidFill>
                <a:latin typeface="Verdana"/>
                <a:cs typeface="Verdana"/>
              </a:rPr>
              <a:t> </a:t>
            </a:r>
            <a:r>
              <a:rPr sz="1400" dirty="0">
                <a:solidFill>
                  <a:srgbClr val="CC0000"/>
                </a:solidFill>
                <a:latin typeface="Verdana"/>
                <a:cs typeface="Verdana"/>
              </a:rPr>
              <a:t>function</a:t>
            </a:r>
            <a:endParaRPr sz="1400" dirty="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  <a:spcBef>
                <a:spcPts val="840"/>
              </a:spcBef>
            </a:pPr>
            <a:r>
              <a:rPr sz="1400" dirty="0">
                <a:latin typeface="Verdana"/>
                <a:cs typeface="Verdana"/>
              </a:rPr>
              <a:t>{cout&lt;&lt;“\n Name:”</a:t>
            </a:r>
            <a:r>
              <a:rPr sz="1400" spc="-65" dirty="0">
                <a:latin typeface="Verdana"/>
                <a:cs typeface="Verdana"/>
              </a:rPr>
              <a:t> </a:t>
            </a:r>
            <a:r>
              <a:rPr sz="1400" dirty="0">
                <a:latin typeface="Verdana"/>
                <a:cs typeface="Verdana"/>
              </a:rPr>
              <a:t>&lt;&lt;name;</a:t>
            </a:r>
          </a:p>
          <a:p>
            <a:pPr marL="12700">
              <a:lnSpc>
                <a:spcPct val="100000"/>
              </a:lnSpc>
              <a:spcBef>
                <a:spcPts val="844"/>
              </a:spcBef>
            </a:pPr>
            <a:r>
              <a:rPr sz="1400" dirty="0">
                <a:latin typeface="Verdana"/>
                <a:cs typeface="Verdana"/>
              </a:rPr>
              <a:t>cout&lt;&lt;“\n Age:”</a:t>
            </a:r>
            <a:r>
              <a:rPr sz="1400" spc="-60" dirty="0">
                <a:latin typeface="Verdana"/>
                <a:cs typeface="Verdana"/>
              </a:rPr>
              <a:t> </a:t>
            </a:r>
            <a:r>
              <a:rPr sz="1400" spc="-5" dirty="0">
                <a:latin typeface="Verdana"/>
                <a:cs typeface="Verdana"/>
              </a:rPr>
              <a:t>&lt;&lt;age;</a:t>
            </a:r>
            <a:endParaRPr sz="1400" dirty="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  <a:spcBef>
                <a:spcPts val="840"/>
              </a:spcBef>
            </a:pPr>
            <a:r>
              <a:rPr sz="1400" dirty="0">
                <a:latin typeface="Verdana"/>
                <a:cs typeface="Verdana"/>
              </a:rPr>
              <a:t>}</a:t>
            </a:r>
          </a:p>
        </p:txBody>
      </p:sp>
      <p:sp>
        <p:nvSpPr>
          <p:cNvPr id="5" name="object 5"/>
          <p:cNvSpPr/>
          <p:nvPr/>
        </p:nvSpPr>
        <p:spPr>
          <a:xfrm>
            <a:off x="5215316" y="2942395"/>
            <a:ext cx="381000" cy="0"/>
          </a:xfrm>
          <a:custGeom>
            <a:avLst/>
            <a:gdLst/>
            <a:ahLst/>
            <a:cxnLst/>
            <a:rect l="l" t="t" r="r" b="b"/>
            <a:pathLst>
              <a:path w="381000">
                <a:moveTo>
                  <a:pt x="381000" y="0"/>
                </a:moveTo>
                <a:lnTo>
                  <a:pt x="0" y="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5257800" y="2942395"/>
            <a:ext cx="0" cy="1295400"/>
          </a:xfrm>
          <a:custGeom>
            <a:avLst/>
            <a:gdLst/>
            <a:ahLst/>
            <a:cxnLst/>
            <a:rect l="l" t="t" r="r" b="b"/>
            <a:pathLst>
              <a:path h="1295400">
                <a:moveTo>
                  <a:pt x="0" y="0"/>
                </a:moveTo>
                <a:lnTo>
                  <a:pt x="0" y="129540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5077078" y="4200517"/>
            <a:ext cx="228600" cy="762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6667500" y="3276600"/>
            <a:ext cx="381000" cy="0"/>
          </a:xfrm>
          <a:custGeom>
            <a:avLst/>
            <a:gdLst/>
            <a:ahLst/>
            <a:cxnLst/>
            <a:rect l="l" t="t" r="r" b="b"/>
            <a:pathLst>
              <a:path w="381000">
                <a:moveTo>
                  <a:pt x="0" y="0"/>
                </a:moveTo>
                <a:lnTo>
                  <a:pt x="381000" y="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7048500" y="3276600"/>
            <a:ext cx="0" cy="2590800"/>
          </a:xfrm>
          <a:custGeom>
            <a:avLst/>
            <a:gdLst/>
            <a:ahLst/>
            <a:cxnLst/>
            <a:rect l="l" t="t" r="r" b="b"/>
            <a:pathLst>
              <a:path h="2590800">
                <a:moveTo>
                  <a:pt x="0" y="0"/>
                </a:moveTo>
                <a:lnTo>
                  <a:pt x="0" y="259080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4775312" y="5791200"/>
            <a:ext cx="2286000" cy="76200"/>
          </a:xfrm>
          <a:custGeom>
            <a:avLst/>
            <a:gdLst/>
            <a:ahLst/>
            <a:cxnLst/>
            <a:rect l="l" t="t" r="r" b="b"/>
            <a:pathLst>
              <a:path w="2286000" h="76200">
                <a:moveTo>
                  <a:pt x="76200" y="0"/>
                </a:moveTo>
                <a:lnTo>
                  <a:pt x="0" y="38100"/>
                </a:lnTo>
                <a:lnTo>
                  <a:pt x="76200" y="76200"/>
                </a:lnTo>
                <a:lnTo>
                  <a:pt x="76200" y="44450"/>
                </a:lnTo>
                <a:lnTo>
                  <a:pt x="63500" y="44450"/>
                </a:lnTo>
                <a:lnTo>
                  <a:pt x="63500" y="31750"/>
                </a:lnTo>
                <a:lnTo>
                  <a:pt x="76200" y="31750"/>
                </a:lnTo>
                <a:lnTo>
                  <a:pt x="76200" y="0"/>
                </a:lnTo>
                <a:close/>
              </a:path>
              <a:path w="2286000" h="76200">
                <a:moveTo>
                  <a:pt x="76200" y="31750"/>
                </a:moveTo>
                <a:lnTo>
                  <a:pt x="63500" y="31750"/>
                </a:lnTo>
                <a:lnTo>
                  <a:pt x="63500" y="44450"/>
                </a:lnTo>
                <a:lnTo>
                  <a:pt x="76200" y="44450"/>
                </a:lnTo>
                <a:lnTo>
                  <a:pt x="76200" y="31750"/>
                </a:lnTo>
                <a:close/>
              </a:path>
              <a:path w="2286000" h="76200">
                <a:moveTo>
                  <a:pt x="2286000" y="31750"/>
                </a:moveTo>
                <a:lnTo>
                  <a:pt x="76200" y="31750"/>
                </a:lnTo>
                <a:lnTo>
                  <a:pt x="76200" y="44450"/>
                </a:lnTo>
                <a:lnTo>
                  <a:pt x="2286000" y="44450"/>
                </a:lnTo>
                <a:lnTo>
                  <a:pt x="2286000" y="3175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609600" y="1566862"/>
            <a:ext cx="4655820" cy="109855"/>
          </a:xfrm>
          <a:custGeom>
            <a:avLst/>
            <a:gdLst/>
            <a:ahLst/>
            <a:cxnLst/>
            <a:rect l="l" t="t" r="r" b="b"/>
            <a:pathLst>
              <a:path w="4655820" h="109855">
                <a:moveTo>
                  <a:pt x="0" y="109537"/>
                </a:moveTo>
                <a:lnTo>
                  <a:pt x="4655566" y="109537"/>
                </a:lnTo>
                <a:lnTo>
                  <a:pt x="4655566" y="0"/>
                </a:lnTo>
                <a:lnTo>
                  <a:pt x="0" y="0"/>
                </a:lnTo>
                <a:lnTo>
                  <a:pt x="0" y="109537"/>
                </a:lnTo>
                <a:close/>
              </a:path>
            </a:pathLst>
          </a:custGeom>
          <a:solidFill>
            <a:srgbClr val="CC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609600" y="1566925"/>
            <a:ext cx="7958455" cy="0"/>
          </a:xfrm>
          <a:custGeom>
            <a:avLst/>
            <a:gdLst/>
            <a:ahLst/>
            <a:cxnLst/>
            <a:rect l="l" t="t" r="r" b="b"/>
            <a:pathLst>
              <a:path w="7958455">
                <a:moveTo>
                  <a:pt x="0" y="0"/>
                </a:moveTo>
                <a:lnTo>
                  <a:pt x="7958201" y="0"/>
                </a:lnTo>
              </a:path>
            </a:pathLst>
          </a:custGeom>
          <a:ln w="9525">
            <a:solidFill>
              <a:srgbClr val="CC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609600" y="6172200"/>
            <a:ext cx="7924800" cy="0"/>
          </a:xfrm>
          <a:custGeom>
            <a:avLst/>
            <a:gdLst/>
            <a:ahLst/>
            <a:cxnLst/>
            <a:rect l="l" t="t" r="r" b="b"/>
            <a:pathLst>
              <a:path w="7924800">
                <a:moveTo>
                  <a:pt x="0" y="0"/>
                </a:moveTo>
                <a:lnTo>
                  <a:pt x="7924800" y="0"/>
                </a:lnTo>
              </a:path>
            </a:pathLst>
          </a:custGeom>
          <a:ln w="3175">
            <a:solidFill>
              <a:srgbClr val="CC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653592" y="856501"/>
            <a:ext cx="7652208" cy="629018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000" spc="-5" dirty="0"/>
              <a:t>Dynamic </a:t>
            </a:r>
            <a:r>
              <a:rPr sz="4000" dirty="0"/>
              <a:t>initialization of</a:t>
            </a:r>
            <a:r>
              <a:rPr sz="4000" spc="-95" dirty="0"/>
              <a:t> </a:t>
            </a:r>
            <a:r>
              <a:rPr sz="4000" dirty="0"/>
              <a:t>variables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764540" y="1708150"/>
            <a:ext cx="768921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  <a:buClr>
                <a:srgbClr val="CC0000"/>
              </a:buClr>
              <a:buSzPct val="69444"/>
              <a:buFont typeface="Wingdings"/>
              <a:buChar char=""/>
              <a:tabLst>
                <a:tab pos="236854" algn="l"/>
              </a:tabLst>
            </a:pPr>
            <a:r>
              <a:rPr sz="1800" spc="-5" dirty="0">
                <a:latin typeface="Verdana"/>
                <a:cs typeface="Verdana"/>
              </a:rPr>
              <a:t>One </a:t>
            </a:r>
            <a:r>
              <a:rPr sz="1800" dirty="0">
                <a:latin typeface="Verdana"/>
                <a:cs typeface="Verdana"/>
              </a:rPr>
              <a:t>additional </a:t>
            </a:r>
            <a:r>
              <a:rPr sz="1800" spc="-5" dirty="0">
                <a:latin typeface="Verdana"/>
                <a:cs typeface="Verdana"/>
              </a:rPr>
              <a:t>feature of </a:t>
            </a:r>
            <a:r>
              <a:rPr sz="1800" dirty="0">
                <a:latin typeface="Verdana"/>
                <a:cs typeface="Verdana"/>
              </a:rPr>
              <a:t>C++ </a:t>
            </a:r>
            <a:r>
              <a:rPr sz="1800" spc="5" dirty="0">
                <a:latin typeface="Verdana"/>
                <a:cs typeface="Verdana"/>
              </a:rPr>
              <a:t>is </a:t>
            </a:r>
            <a:r>
              <a:rPr sz="1800" spc="-5" dirty="0">
                <a:latin typeface="Verdana"/>
                <a:cs typeface="Verdana"/>
              </a:rPr>
              <a:t>that </a:t>
            </a:r>
            <a:r>
              <a:rPr sz="1800" spc="5" dirty="0">
                <a:latin typeface="Verdana"/>
                <a:cs typeface="Verdana"/>
              </a:rPr>
              <a:t>it </a:t>
            </a:r>
            <a:r>
              <a:rPr sz="1800" spc="-5" dirty="0">
                <a:latin typeface="Verdana"/>
                <a:cs typeface="Verdana"/>
              </a:rPr>
              <a:t>permits </a:t>
            </a:r>
            <a:r>
              <a:rPr sz="1800" dirty="0">
                <a:latin typeface="Verdana"/>
                <a:cs typeface="Verdana"/>
              </a:rPr>
              <a:t>initialization </a:t>
            </a:r>
            <a:r>
              <a:rPr sz="1800" spc="-15" dirty="0">
                <a:latin typeface="Verdana"/>
                <a:cs typeface="Verdana"/>
              </a:rPr>
              <a:t>of </a:t>
            </a:r>
            <a:r>
              <a:rPr sz="1800" spc="600" dirty="0">
                <a:latin typeface="Verdana"/>
                <a:cs typeface="Verdana"/>
              </a:rPr>
              <a:t> </a:t>
            </a:r>
            <a:r>
              <a:rPr sz="1800" spc="-5" dirty="0">
                <a:latin typeface="Verdana"/>
                <a:cs typeface="Verdana"/>
              </a:rPr>
              <a:t>variables at </a:t>
            </a:r>
            <a:r>
              <a:rPr sz="1800" dirty="0">
                <a:latin typeface="Verdana"/>
                <a:cs typeface="Verdana"/>
              </a:rPr>
              <a:t>run time. </a:t>
            </a:r>
            <a:r>
              <a:rPr sz="1800" spc="-5" dirty="0">
                <a:latin typeface="Verdana"/>
                <a:cs typeface="Verdana"/>
              </a:rPr>
              <a:t>This </a:t>
            </a:r>
            <a:r>
              <a:rPr sz="1800" spc="5" dirty="0">
                <a:latin typeface="Verdana"/>
                <a:cs typeface="Verdana"/>
              </a:rPr>
              <a:t>is </a:t>
            </a:r>
            <a:r>
              <a:rPr sz="1800" spc="-5" dirty="0">
                <a:latin typeface="Verdana"/>
                <a:cs typeface="Verdana"/>
              </a:rPr>
              <a:t>referred to as </a:t>
            </a:r>
            <a:r>
              <a:rPr sz="1800" dirty="0">
                <a:latin typeface="Verdana"/>
                <a:cs typeface="Verdana"/>
              </a:rPr>
              <a:t>dynamic initialization.</a:t>
            </a:r>
            <a:endParaRPr sz="1800">
              <a:latin typeface="Verdana"/>
              <a:cs typeface="Verdana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764540" y="2531490"/>
            <a:ext cx="5076825" cy="1397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5" dirty="0">
                <a:solidFill>
                  <a:srgbClr val="CC0000"/>
                </a:solidFill>
                <a:latin typeface="Verdana"/>
                <a:cs typeface="Verdana"/>
              </a:rPr>
              <a:t>e.g. </a:t>
            </a:r>
            <a:r>
              <a:rPr sz="1800" dirty="0">
                <a:solidFill>
                  <a:srgbClr val="CC0000"/>
                </a:solidFill>
                <a:latin typeface="Verdana"/>
                <a:cs typeface="Verdana"/>
              </a:rPr>
              <a:t>int n = strlen(string);</a:t>
            </a:r>
            <a:endParaRPr sz="1800">
              <a:latin typeface="Verdana"/>
              <a:cs typeface="Verdana"/>
            </a:endParaRPr>
          </a:p>
          <a:p>
            <a:pPr marL="579755">
              <a:lnSpc>
                <a:spcPct val="100000"/>
              </a:lnSpc>
            </a:pPr>
            <a:r>
              <a:rPr sz="1800" dirty="0">
                <a:solidFill>
                  <a:srgbClr val="CC0000"/>
                </a:solidFill>
                <a:latin typeface="Verdana"/>
                <a:cs typeface="Verdana"/>
              </a:rPr>
              <a:t>. . . .</a:t>
            </a:r>
            <a:r>
              <a:rPr sz="1800" spc="-20" dirty="0">
                <a:solidFill>
                  <a:srgbClr val="CC0000"/>
                </a:solidFill>
                <a:latin typeface="Verdana"/>
                <a:cs typeface="Verdana"/>
              </a:rPr>
              <a:t> </a:t>
            </a:r>
            <a:r>
              <a:rPr sz="1800" dirty="0">
                <a:solidFill>
                  <a:srgbClr val="CC0000"/>
                </a:solidFill>
                <a:latin typeface="Verdana"/>
                <a:cs typeface="Verdana"/>
              </a:rPr>
              <a:t>.</a:t>
            </a:r>
            <a:endParaRPr sz="1800">
              <a:latin typeface="Verdana"/>
              <a:cs typeface="Verdana"/>
            </a:endParaRPr>
          </a:p>
          <a:p>
            <a:pPr marL="499109">
              <a:lnSpc>
                <a:spcPct val="100000"/>
              </a:lnSpc>
            </a:pPr>
            <a:r>
              <a:rPr sz="1800" dirty="0">
                <a:solidFill>
                  <a:srgbClr val="CC0000"/>
                </a:solidFill>
                <a:latin typeface="Verdana"/>
                <a:cs typeface="Verdana"/>
              </a:rPr>
              <a:t>float </a:t>
            </a:r>
            <a:r>
              <a:rPr sz="1800" spc="-5" dirty="0">
                <a:solidFill>
                  <a:srgbClr val="CC0000"/>
                </a:solidFill>
                <a:latin typeface="Verdana"/>
                <a:cs typeface="Verdana"/>
              </a:rPr>
              <a:t>area=3.1459 </a:t>
            </a:r>
            <a:r>
              <a:rPr sz="1800" dirty="0">
                <a:solidFill>
                  <a:srgbClr val="CC0000"/>
                </a:solidFill>
                <a:latin typeface="Verdana"/>
                <a:cs typeface="Verdana"/>
              </a:rPr>
              <a:t>* </a:t>
            </a:r>
            <a:r>
              <a:rPr sz="1800" spc="-15" dirty="0">
                <a:solidFill>
                  <a:srgbClr val="CC0000"/>
                </a:solidFill>
                <a:latin typeface="Verdana"/>
                <a:cs typeface="Verdana"/>
              </a:rPr>
              <a:t>rad </a:t>
            </a:r>
            <a:r>
              <a:rPr sz="1800" dirty="0">
                <a:solidFill>
                  <a:srgbClr val="CC0000"/>
                </a:solidFill>
                <a:latin typeface="Verdana"/>
                <a:cs typeface="Verdana"/>
              </a:rPr>
              <a:t>*</a:t>
            </a:r>
            <a:r>
              <a:rPr sz="1800" spc="40" dirty="0">
                <a:solidFill>
                  <a:srgbClr val="CC0000"/>
                </a:solidFill>
                <a:latin typeface="Verdana"/>
                <a:cs typeface="Verdana"/>
              </a:rPr>
              <a:t> </a:t>
            </a:r>
            <a:r>
              <a:rPr sz="1800" spc="-15" dirty="0">
                <a:solidFill>
                  <a:srgbClr val="CC0000"/>
                </a:solidFill>
                <a:latin typeface="Verdana"/>
                <a:cs typeface="Verdana"/>
              </a:rPr>
              <a:t>rad;</a:t>
            </a:r>
            <a:endParaRPr sz="1800">
              <a:latin typeface="Verdana"/>
              <a:cs typeface="Verdana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1850">
              <a:latin typeface="Times New Roman"/>
              <a:cs typeface="Times New Roman"/>
            </a:endParaRPr>
          </a:p>
          <a:p>
            <a:pPr marL="236220" indent="-224154">
              <a:lnSpc>
                <a:spcPct val="100000"/>
              </a:lnSpc>
              <a:buClr>
                <a:srgbClr val="CC0000"/>
              </a:buClr>
              <a:buSzPct val="69444"/>
              <a:buFont typeface="Wingdings"/>
              <a:buChar char=""/>
              <a:tabLst>
                <a:tab pos="236854" algn="l"/>
                <a:tab pos="901065" algn="l"/>
                <a:tab pos="1856739" algn="l"/>
                <a:tab pos="2515235" algn="l"/>
                <a:tab pos="3228340" algn="l"/>
                <a:tab pos="3797300" algn="l"/>
              </a:tabLst>
            </a:pPr>
            <a:r>
              <a:rPr sz="1800" spc="-5" dirty="0">
                <a:latin typeface="Verdana"/>
                <a:cs typeface="Verdana"/>
              </a:rPr>
              <a:t>Th</a:t>
            </a:r>
            <a:r>
              <a:rPr sz="1800" spc="5" dirty="0">
                <a:latin typeface="Verdana"/>
                <a:cs typeface="Verdana"/>
              </a:rPr>
              <a:t>i</a:t>
            </a:r>
            <a:r>
              <a:rPr sz="1800" dirty="0">
                <a:latin typeface="Verdana"/>
                <a:cs typeface="Verdana"/>
              </a:rPr>
              <a:t>s	me</a:t>
            </a:r>
            <a:r>
              <a:rPr sz="1800" spc="-5" dirty="0">
                <a:latin typeface="Verdana"/>
                <a:cs typeface="Verdana"/>
              </a:rPr>
              <a:t>a</a:t>
            </a:r>
            <a:r>
              <a:rPr sz="1800" dirty="0">
                <a:latin typeface="Verdana"/>
                <a:cs typeface="Verdana"/>
              </a:rPr>
              <a:t>ns	</a:t>
            </a:r>
            <a:r>
              <a:rPr sz="1800" spc="-5" dirty="0">
                <a:latin typeface="Verdana"/>
                <a:cs typeface="Verdana"/>
              </a:rPr>
              <a:t>tha</a:t>
            </a:r>
            <a:r>
              <a:rPr sz="1800" dirty="0">
                <a:latin typeface="Verdana"/>
                <a:cs typeface="Verdana"/>
              </a:rPr>
              <a:t>t	</a:t>
            </a:r>
            <a:r>
              <a:rPr sz="1800" spc="-10" dirty="0">
                <a:latin typeface="Verdana"/>
                <a:cs typeface="Verdana"/>
              </a:rPr>
              <a:t>b</a:t>
            </a:r>
            <a:r>
              <a:rPr sz="1800" dirty="0">
                <a:latin typeface="Verdana"/>
                <a:cs typeface="Verdana"/>
              </a:rPr>
              <a:t>oth	</a:t>
            </a:r>
            <a:r>
              <a:rPr sz="1800" spc="-5" dirty="0">
                <a:latin typeface="Verdana"/>
                <a:cs typeface="Verdana"/>
              </a:rPr>
              <a:t>th</a:t>
            </a:r>
            <a:r>
              <a:rPr sz="1800" dirty="0">
                <a:latin typeface="Verdana"/>
                <a:cs typeface="Verdana"/>
              </a:rPr>
              <a:t>e	</a:t>
            </a:r>
            <a:r>
              <a:rPr sz="1800" spc="-10" dirty="0">
                <a:latin typeface="Verdana"/>
                <a:cs typeface="Verdana"/>
              </a:rPr>
              <a:t>d</a:t>
            </a:r>
            <a:r>
              <a:rPr sz="1800" dirty="0">
                <a:latin typeface="Verdana"/>
                <a:cs typeface="Verdana"/>
              </a:rPr>
              <a:t>e</a:t>
            </a:r>
            <a:r>
              <a:rPr sz="1800" spc="-10" dirty="0">
                <a:latin typeface="Verdana"/>
                <a:cs typeface="Verdana"/>
              </a:rPr>
              <a:t>c</a:t>
            </a:r>
            <a:r>
              <a:rPr sz="1800" spc="5" dirty="0">
                <a:latin typeface="Verdana"/>
                <a:cs typeface="Verdana"/>
              </a:rPr>
              <a:t>l</a:t>
            </a:r>
            <a:r>
              <a:rPr sz="1800" dirty="0">
                <a:latin typeface="Verdana"/>
                <a:cs typeface="Verdana"/>
              </a:rPr>
              <a:t>a</a:t>
            </a:r>
            <a:r>
              <a:rPr sz="1800" spc="-30" dirty="0">
                <a:latin typeface="Verdana"/>
                <a:cs typeface="Verdana"/>
              </a:rPr>
              <a:t>r</a:t>
            </a:r>
            <a:r>
              <a:rPr sz="1800" dirty="0">
                <a:latin typeface="Verdana"/>
                <a:cs typeface="Verdana"/>
              </a:rPr>
              <a:t>at</a:t>
            </a:r>
            <a:r>
              <a:rPr sz="1800" spc="5" dirty="0">
                <a:latin typeface="Verdana"/>
                <a:cs typeface="Verdana"/>
              </a:rPr>
              <a:t>i</a:t>
            </a:r>
            <a:r>
              <a:rPr sz="1800" dirty="0">
                <a:latin typeface="Verdana"/>
                <a:cs typeface="Verdana"/>
              </a:rPr>
              <a:t>on</a:t>
            </a:r>
            <a:endParaRPr sz="1800">
              <a:latin typeface="Verdana"/>
              <a:cs typeface="Verdana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6012560" y="3628770"/>
            <a:ext cx="244411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631190" algn="l"/>
                <a:tab pos="2211705" algn="l"/>
              </a:tabLst>
            </a:pPr>
            <a:r>
              <a:rPr sz="1800" spc="-15" dirty="0">
                <a:latin typeface="Verdana"/>
                <a:cs typeface="Verdana"/>
              </a:rPr>
              <a:t>a</a:t>
            </a:r>
            <a:r>
              <a:rPr sz="1800" dirty="0">
                <a:latin typeface="Verdana"/>
                <a:cs typeface="Verdana"/>
              </a:rPr>
              <a:t>nd	</a:t>
            </a:r>
            <a:r>
              <a:rPr sz="1800" spc="5" dirty="0">
                <a:latin typeface="Verdana"/>
                <a:cs typeface="Verdana"/>
              </a:rPr>
              <a:t>i</a:t>
            </a:r>
            <a:r>
              <a:rPr sz="1800" dirty="0">
                <a:latin typeface="Verdana"/>
                <a:cs typeface="Verdana"/>
              </a:rPr>
              <a:t>n</a:t>
            </a:r>
            <a:r>
              <a:rPr sz="1800" spc="5" dirty="0">
                <a:latin typeface="Verdana"/>
                <a:cs typeface="Verdana"/>
              </a:rPr>
              <a:t>i</a:t>
            </a:r>
            <a:r>
              <a:rPr sz="1800" spc="-5" dirty="0">
                <a:latin typeface="Verdana"/>
                <a:cs typeface="Verdana"/>
              </a:rPr>
              <a:t>t</a:t>
            </a:r>
            <a:r>
              <a:rPr sz="1800" spc="5" dirty="0">
                <a:latin typeface="Verdana"/>
                <a:cs typeface="Verdana"/>
              </a:rPr>
              <a:t>i</a:t>
            </a:r>
            <a:r>
              <a:rPr sz="1800" dirty="0">
                <a:latin typeface="Verdana"/>
                <a:cs typeface="Verdana"/>
              </a:rPr>
              <a:t>al</a:t>
            </a:r>
            <a:r>
              <a:rPr sz="1800" spc="5" dirty="0">
                <a:latin typeface="Verdana"/>
                <a:cs typeface="Verdana"/>
              </a:rPr>
              <a:t>i</a:t>
            </a:r>
            <a:r>
              <a:rPr sz="1800" spc="-5" dirty="0">
                <a:latin typeface="Verdana"/>
                <a:cs typeface="Verdana"/>
              </a:rPr>
              <a:t>zat</a:t>
            </a:r>
            <a:r>
              <a:rPr sz="1800" spc="5" dirty="0">
                <a:latin typeface="Verdana"/>
                <a:cs typeface="Verdana"/>
              </a:rPr>
              <a:t>i</a:t>
            </a:r>
            <a:r>
              <a:rPr sz="1800" dirty="0">
                <a:latin typeface="Verdana"/>
                <a:cs typeface="Verdana"/>
              </a:rPr>
              <a:t>on	</a:t>
            </a:r>
            <a:r>
              <a:rPr sz="1800" spc="-5" dirty="0">
                <a:latin typeface="Verdana"/>
                <a:cs typeface="Verdana"/>
              </a:rPr>
              <a:t>of</a:t>
            </a:r>
            <a:endParaRPr sz="1800">
              <a:latin typeface="Verdana"/>
              <a:cs typeface="Verdana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764540" y="3903345"/>
            <a:ext cx="7689850" cy="22205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  <a:tabLst>
                <a:tab pos="1088390" algn="l"/>
                <a:tab pos="1658620" algn="l"/>
                <a:tab pos="2106295" algn="l"/>
                <a:tab pos="2838450" algn="l"/>
                <a:tab pos="4728210" algn="l"/>
                <a:tab pos="5124450" algn="l"/>
                <a:tab pos="5665470" algn="l"/>
                <a:tab pos="6432550" algn="l"/>
                <a:tab pos="7304405" algn="l"/>
              </a:tabLst>
            </a:pPr>
            <a:r>
              <a:rPr sz="1800" spc="-35" dirty="0">
                <a:latin typeface="Verdana"/>
                <a:cs typeface="Verdana"/>
              </a:rPr>
              <a:t>v</a:t>
            </a:r>
            <a:r>
              <a:rPr sz="1800" dirty="0">
                <a:latin typeface="Verdana"/>
                <a:cs typeface="Verdana"/>
              </a:rPr>
              <a:t>a</a:t>
            </a:r>
            <a:r>
              <a:rPr sz="1800" spc="-15" dirty="0">
                <a:latin typeface="Verdana"/>
                <a:cs typeface="Verdana"/>
              </a:rPr>
              <a:t>r</a:t>
            </a:r>
            <a:r>
              <a:rPr sz="1800" spc="5" dirty="0">
                <a:latin typeface="Verdana"/>
                <a:cs typeface="Verdana"/>
              </a:rPr>
              <a:t>i</a:t>
            </a:r>
            <a:r>
              <a:rPr sz="1800" dirty="0">
                <a:latin typeface="Verdana"/>
                <a:cs typeface="Verdana"/>
              </a:rPr>
              <a:t>a</a:t>
            </a:r>
            <a:r>
              <a:rPr sz="1800" spc="-10" dirty="0">
                <a:latin typeface="Verdana"/>
                <a:cs typeface="Verdana"/>
              </a:rPr>
              <a:t>b</a:t>
            </a:r>
            <a:r>
              <a:rPr sz="1800" spc="5" dirty="0">
                <a:latin typeface="Verdana"/>
                <a:cs typeface="Verdana"/>
              </a:rPr>
              <a:t>l</a:t>
            </a:r>
            <a:r>
              <a:rPr sz="1800" dirty="0">
                <a:latin typeface="Verdana"/>
                <a:cs typeface="Verdana"/>
              </a:rPr>
              <a:t>e	</a:t>
            </a:r>
            <a:r>
              <a:rPr sz="1800" spc="-5" dirty="0">
                <a:latin typeface="Verdana"/>
                <a:cs typeface="Verdana"/>
              </a:rPr>
              <a:t>ca</a:t>
            </a:r>
            <a:r>
              <a:rPr sz="1800" dirty="0">
                <a:latin typeface="Verdana"/>
                <a:cs typeface="Verdana"/>
              </a:rPr>
              <a:t>n	</a:t>
            </a:r>
            <a:r>
              <a:rPr sz="1800" spc="5" dirty="0">
                <a:latin typeface="Verdana"/>
                <a:cs typeface="Verdana"/>
              </a:rPr>
              <a:t>b</a:t>
            </a:r>
            <a:r>
              <a:rPr sz="1800" dirty="0">
                <a:latin typeface="Verdana"/>
                <a:cs typeface="Verdana"/>
              </a:rPr>
              <a:t>e	</a:t>
            </a:r>
            <a:r>
              <a:rPr sz="1800" spc="-10" dirty="0">
                <a:latin typeface="Verdana"/>
                <a:cs typeface="Verdana"/>
              </a:rPr>
              <a:t>d</a:t>
            </a:r>
            <a:r>
              <a:rPr sz="1800" dirty="0">
                <a:latin typeface="Verdana"/>
                <a:cs typeface="Verdana"/>
              </a:rPr>
              <a:t>one	s</a:t>
            </a:r>
            <a:r>
              <a:rPr sz="1800" spc="5" dirty="0">
                <a:latin typeface="Verdana"/>
                <a:cs typeface="Verdana"/>
              </a:rPr>
              <a:t>i</a:t>
            </a:r>
            <a:r>
              <a:rPr sz="1800" dirty="0">
                <a:latin typeface="Verdana"/>
                <a:cs typeface="Verdana"/>
              </a:rPr>
              <a:t>mu</a:t>
            </a:r>
            <a:r>
              <a:rPr sz="1800" spc="10" dirty="0">
                <a:latin typeface="Verdana"/>
                <a:cs typeface="Verdana"/>
              </a:rPr>
              <a:t>l</a:t>
            </a:r>
            <a:r>
              <a:rPr sz="1800" spc="-5" dirty="0">
                <a:latin typeface="Verdana"/>
                <a:cs typeface="Verdana"/>
              </a:rPr>
              <a:t>tan</a:t>
            </a:r>
            <a:r>
              <a:rPr sz="1800" spc="-10" dirty="0">
                <a:latin typeface="Verdana"/>
                <a:cs typeface="Verdana"/>
              </a:rPr>
              <a:t>e</a:t>
            </a:r>
            <a:r>
              <a:rPr sz="1800" dirty="0">
                <a:latin typeface="Verdana"/>
                <a:cs typeface="Verdana"/>
              </a:rPr>
              <a:t>ously	</a:t>
            </a:r>
            <a:r>
              <a:rPr sz="1800" spc="-5" dirty="0">
                <a:latin typeface="Verdana"/>
                <a:cs typeface="Verdana"/>
              </a:rPr>
              <a:t>a</a:t>
            </a:r>
            <a:r>
              <a:rPr sz="1800" dirty="0">
                <a:latin typeface="Verdana"/>
                <a:cs typeface="Verdana"/>
              </a:rPr>
              <a:t>t	</a:t>
            </a:r>
            <a:r>
              <a:rPr sz="1800" spc="-5" dirty="0">
                <a:latin typeface="Verdana"/>
                <a:cs typeface="Verdana"/>
              </a:rPr>
              <a:t>th</a:t>
            </a:r>
            <a:r>
              <a:rPr sz="1800" dirty="0">
                <a:latin typeface="Verdana"/>
                <a:cs typeface="Verdana"/>
              </a:rPr>
              <a:t>e	</a:t>
            </a:r>
            <a:r>
              <a:rPr sz="1800" spc="-10" dirty="0">
                <a:latin typeface="Verdana"/>
                <a:cs typeface="Verdana"/>
              </a:rPr>
              <a:t>p</a:t>
            </a:r>
            <a:r>
              <a:rPr sz="1800" spc="5" dirty="0">
                <a:latin typeface="Verdana"/>
                <a:cs typeface="Verdana"/>
              </a:rPr>
              <a:t>l</a:t>
            </a:r>
            <a:r>
              <a:rPr sz="1800" dirty="0">
                <a:latin typeface="Verdana"/>
                <a:cs typeface="Verdana"/>
              </a:rPr>
              <a:t>ace	</a:t>
            </a:r>
            <a:r>
              <a:rPr sz="1800" spc="-5" dirty="0">
                <a:latin typeface="Verdana"/>
                <a:cs typeface="Verdana"/>
              </a:rPr>
              <a:t>wher</a:t>
            </a:r>
            <a:r>
              <a:rPr sz="1800" dirty="0">
                <a:latin typeface="Verdana"/>
                <a:cs typeface="Verdana"/>
              </a:rPr>
              <a:t>e	</a:t>
            </a:r>
            <a:r>
              <a:rPr sz="1800" spc="-5" dirty="0">
                <a:latin typeface="Verdana"/>
                <a:cs typeface="Verdana"/>
              </a:rPr>
              <a:t>t</a:t>
            </a:r>
            <a:r>
              <a:rPr sz="1800" spc="5" dirty="0">
                <a:latin typeface="Verdana"/>
                <a:cs typeface="Verdana"/>
              </a:rPr>
              <a:t>h</a:t>
            </a:r>
            <a:r>
              <a:rPr sz="1800" dirty="0">
                <a:latin typeface="Verdana"/>
                <a:cs typeface="Verdana"/>
              </a:rPr>
              <a:t>e  </a:t>
            </a:r>
            <a:r>
              <a:rPr sz="1800" spc="-5" dirty="0">
                <a:latin typeface="Verdana"/>
                <a:cs typeface="Verdana"/>
              </a:rPr>
              <a:t>variable </a:t>
            </a:r>
            <a:r>
              <a:rPr sz="1800" spc="5" dirty="0">
                <a:latin typeface="Verdana"/>
                <a:cs typeface="Verdana"/>
              </a:rPr>
              <a:t>is </a:t>
            </a:r>
            <a:r>
              <a:rPr sz="1800" spc="-5" dirty="0">
                <a:latin typeface="Verdana"/>
                <a:cs typeface="Verdana"/>
              </a:rPr>
              <a:t>used </a:t>
            </a:r>
            <a:r>
              <a:rPr sz="1800" dirty="0">
                <a:latin typeface="Verdana"/>
                <a:cs typeface="Verdana"/>
              </a:rPr>
              <a:t>for </a:t>
            </a:r>
            <a:r>
              <a:rPr sz="1800" spc="-5" dirty="0">
                <a:latin typeface="Verdana"/>
                <a:cs typeface="Verdana"/>
              </a:rPr>
              <a:t>the </a:t>
            </a:r>
            <a:r>
              <a:rPr sz="1800" dirty="0">
                <a:latin typeface="Verdana"/>
                <a:cs typeface="Verdana"/>
              </a:rPr>
              <a:t>first </a:t>
            </a:r>
            <a:r>
              <a:rPr sz="1800" spc="-5" dirty="0">
                <a:latin typeface="Verdana"/>
                <a:cs typeface="Verdana"/>
              </a:rPr>
              <a:t>time.</a:t>
            </a:r>
            <a:endParaRPr sz="1800" dirty="0">
              <a:latin typeface="Verdana"/>
              <a:cs typeface="Verdana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1850" dirty="0">
              <a:latin typeface="Times New Roman"/>
              <a:cs typeface="Times New Roman"/>
            </a:endParaRPr>
          </a:p>
          <a:p>
            <a:pPr marL="156210" marR="4034790" indent="-156210">
              <a:lnSpc>
                <a:spcPct val="100000"/>
              </a:lnSpc>
              <a:buClr>
                <a:srgbClr val="CC0000"/>
              </a:buClr>
              <a:buSzPct val="63888"/>
              <a:buFont typeface="Wingdings"/>
              <a:buChar char=""/>
              <a:tabLst>
                <a:tab pos="156210" algn="l"/>
              </a:tabLst>
            </a:pPr>
            <a:r>
              <a:rPr sz="1800" spc="-5" dirty="0">
                <a:latin typeface="Verdana"/>
                <a:cs typeface="Verdana"/>
              </a:rPr>
              <a:t>The </a:t>
            </a:r>
            <a:r>
              <a:rPr sz="1800" dirty="0">
                <a:latin typeface="Verdana"/>
                <a:cs typeface="Verdana"/>
              </a:rPr>
              <a:t>following </a:t>
            </a:r>
            <a:r>
              <a:rPr sz="1800" spc="-5" dirty="0">
                <a:latin typeface="Verdana"/>
                <a:cs typeface="Verdana"/>
              </a:rPr>
              <a:t>two statements: </a:t>
            </a:r>
            <a:r>
              <a:rPr sz="1800" spc="-5" dirty="0">
                <a:solidFill>
                  <a:srgbClr val="CC0000"/>
                </a:solidFill>
                <a:latin typeface="Verdana"/>
                <a:cs typeface="Verdana"/>
              </a:rPr>
              <a:t> </a:t>
            </a:r>
            <a:r>
              <a:rPr sz="1800" dirty="0">
                <a:solidFill>
                  <a:srgbClr val="CC0000"/>
                </a:solidFill>
                <a:latin typeface="Verdana"/>
                <a:cs typeface="Verdana"/>
              </a:rPr>
              <a:t>float </a:t>
            </a:r>
            <a:r>
              <a:rPr sz="1800" spc="-15" dirty="0">
                <a:solidFill>
                  <a:srgbClr val="CC0000"/>
                </a:solidFill>
                <a:latin typeface="Verdana"/>
                <a:cs typeface="Verdana"/>
              </a:rPr>
              <a:t>average;  </a:t>
            </a:r>
            <a:r>
              <a:rPr sz="1800" spc="-10" dirty="0">
                <a:solidFill>
                  <a:srgbClr val="CC0000"/>
                </a:solidFill>
                <a:latin typeface="Verdana"/>
                <a:cs typeface="Verdana"/>
              </a:rPr>
              <a:t>average=sum/i;</a:t>
            </a:r>
            <a:endParaRPr sz="1800" dirty="0">
              <a:latin typeface="Verdana"/>
              <a:cs typeface="Verdana"/>
            </a:endParaRPr>
          </a:p>
          <a:p>
            <a:pPr marL="927100" marR="2524125" indent="-915035">
              <a:lnSpc>
                <a:spcPct val="100000"/>
              </a:lnSpc>
              <a:spcBef>
                <a:spcPts val="5"/>
              </a:spcBef>
              <a:tabLst>
                <a:tab pos="2167255" algn="l"/>
              </a:tabLst>
            </a:pPr>
            <a:r>
              <a:rPr sz="1800" spc="-5" dirty="0">
                <a:latin typeface="Verdana"/>
                <a:cs typeface="Verdana"/>
              </a:rPr>
              <a:t>Can</a:t>
            </a:r>
            <a:r>
              <a:rPr sz="1800" spc="15" dirty="0">
                <a:latin typeface="Verdana"/>
                <a:cs typeface="Verdana"/>
              </a:rPr>
              <a:t> </a:t>
            </a:r>
            <a:r>
              <a:rPr sz="1800" spc="-5" dirty="0">
                <a:latin typeface="Verdana"/>
                <a:cs typeface="Verdana"/>
              </a:rPr>
              <a:t>be</a:t>
            </a:r>
            <a:r>
              <a:rPr sz="1800" spc="20" dirty="0">
                <a:latin typeface="Verdana"/>
                <a:cs typeface="Verdana"/>
              </a:rPr>
              <a:t> </a:t>
            </a:r>
            <a:r>
              <a:rPr sz="1800" spc="-5" dirty="0">
                <a:latin typeface="Verdana"/>
                <a:cs typeface="Verdana"/>
              </a:rPr>
              <a:t>combined	</a:t>
            </a:r>
            <a:r>
              <a:rPr sz="1800" dirty="0">
                <a:latin typeface="Verdana"/>
                <a:cs typeface="Verdana"/>
              </a:rPr>
              <a:t>into a single </a:t>
            </a:r>
            <a:r>
              <a:rPr sz="1800" spc="-5" dirty="0">
                <a:latin typeface="Verdana"/>
                <a:cs typeface="Verdana"/>
              </a:rPr>
              <a:t>statement as  </a:t>
            </a:r>
            <a:r>
              <a:rPr sz="1800" dirty="0">
                <a:solidFill>
                  <a:srgbClr val="CC0000"/>
                </a:solidFill>
                <a:latin typeface="Verdana"/>
                <a:cs typeface="Verdana"/>
              </a:rPr>
              <a:t>float</a:t>
            </a:r>
            <a:r>
              <a:rPr sz="1800" spc="-20" dirty="0">
                <a:solidFill>
                  <a:srgbClr val="CC0000"/>
                </a:solidFill>
                <a:latin typeface="Verdana"/>
                <a:cs typeface="Verdana"/>
              </a:rPr>
              <a:t> </a:t>
            </a:r>
            <a:r>
              <a:rPr sz="1800" spc="-10" dirty="0">
                <a:solidFill>
                  <a:srgbClr val="CC0000"/>
                </a:solidFill>
                <a:latin typeface="Verdana"/>
                <a:cs typeface="Verdana"/>
              </a:rPr>
              <a:t>average=sum/i;</a:t>
            </a:r>
            <a:endParaRPr sz="1800" dirty="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609600" y="1566862"/>
            <a:ext cx="4655820" cy="109855"/>
          </a:xfrm>
          <a:custGeom>
            <a:avLst/>
            <a:gdLst/>
            <a:ahLst/>
            <a:cxnLst/>
            <a:rect l="l" t="t" r="r" b="b"/>
            <a:pathLst>
              <a:path w="4655820" h="109855">
                <a:moveTo>
                  <a:pt x="0" y="109537"/>
                </a:moveTo>
                <a:lnTo>
                  <a:pt x="4655566" y="109537"/>
                </a:lnTo>
                <a:lnTo>
                  <a:pt x="4655566" y="0"/>
                </a:lnTo>
                <a:lnTo>
                  <a:pt x="0" y="0"/>
                </a:lnTo>
                <a:lnTo>
                  <a:pt x="0" y="109537"/>
                </a:lnTo>
                <a:close/>
              </a:path>
            </a:pathLst>
          </a:custGeom>
          <a:solidFill>
            <a:srgbClr val="CC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609600" y="1566925"/>
            <a:ext cx="7958455" cy="0"/>
          </a:xfrm>
          <a:custGeom>
            <a:avLst/>
            <a:gdLst/>
            <a:ahLst/>
            <a:cxnLst/>
            <a:rect l="l" t="t" r="r" b="b"/>
            <a:pathLst>
              <a:path w="7958455">
                <a:moveTo>
                  <a:pt x="0" y="0"/>
                </a:moveTo>
                <a:lnTo>
                  <a:pt x="7958201" y="0"/>
                </a:lnTo>
              </a:path>
            </a:pathLst>
          </a:custGeom>
          <a:ln w="9525">
            <a:solidFill>
              <a:srgbClr val="CC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609600" y="6172200"/>
            <a:ext cx="7924800" cy="0"/>
          </a:xfrm>
          <a:custGeom>
            <a:avLst/>
            <a:gdLst/>
            <a:ahLst/>
            <a:cxnLst/>
            <a:rect l="l" t="t" r="r" b="b"/>
            <a:pathLst>
              <a:path w="7924800">
                <a:moveTo>
                  <a:pt x="0" y="0"/>
                </a:moveTo>
                <a:lnTo>
                  <a:pt x="7924800" y="0"/>
                </a:lnTo>
              </a:path>
            </a:pathLst>
          </a:custGeom>
          <a:ln w="3175">
            <a:solidFill>
              <a:srgbClr val="CC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653592" y="702612"/>
            <a:ext cx="6052008" cy="782907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/>
              <a:t>Reference</a:t>
            </a:r>
            <a:r>
              <a:rPr spc="-50" dirty="0"/>
              <a:t> </a:t>
            </a:r>
            <a:r>
              <a:rPr dirty="0"/>
              <a:t>variable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764540" y="2038603"/>
            <a:ext cx="7691120" cy="8483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just">
              <a:lnSpc>
                <a:spcPct val="100000"/>
              </a:lnSpc>
              <a:spcBef>
                <a:spcPts val="100"/>
              </a:spcBef>
              <a:buClr>
                <a:srgbClr val="CC0000"/>
              </a:buClr>
              <a:buSzPct val="69444"/>
              <a:buFont typeface="Wingdings"/>
              <a:buChar char=""/>
              <a:tabLst>
                <a:tab pos="236854" algn="l"/>
              </a:tabLst>
            </a:pPr>
            <a:r>
              <a:rPr sz="1800" dirty="0">
                <a:latin typeface="Verdana"/>
                <a:cs typeface="Verdana"/>
              </a:rPr>
              <a:t>C++ introduces a new kind </a:t>
            </a:r>
            <a:r>
              <a:rPr sz="1800" spc="-5" dirty="0">
                <a:latin typeface="Verdana"/>
                <a:cs typeface="Verdana"/>
              </a:rPr>
              <a:t>of variable </a:t>
            </a:r>
            <a:r>
              <a:rPr sz="1800" dirty="0">
                <a:latin typeface="Verdana"/>
                <a:cs typeface="Verdana"/>
              </a:rPr>
              <a:t>known </a:t>
            </a:r>
            <a:r>
              <a:rPr sz="1800" spc="-5" dirty="0">
                <a:latin typeface="Verdana"/>
                <a:cs typeface="Verdana"/>
              </a:rPr>
              <a:t>as </a:t>
            </a:r>
            <a:r>
              <a:rPr sz="1800" dirty="0">
                <a:latin typeface="Verdana"/>
                <a:cs typeface="Verdana"/>
              </a:rPr>
              <a:t>the </a:t>
            </a:r>
            <a:r>
              <a:rPr sz="1800" spc="-5" dirty="0">
                <a:latin typeface="Verdana"/>
                <a:cs typeface="Verdana"/>
              </a:rPr>
              <a:t>reference  </a:t>
            </a:r>
            <a:r>
              <a:rPr sz="1800" spc="-10" dirty="0">
                <a:latin typeface="Verdana"/>
                <a:cs typeface="Verdana"/>
              </a:rPr>
              <a:t>variable. </a:t>
            </a:r>
            <a:r>
              <a:rPr sz="1800" dirty="0">
                <a:latin typeface="Verdana"/>
                <a:cs typeface="Verdana"/>
              </a:rPr>
              <a:t>A </a:t>
            </a:r>
            <a:r>
              <a:rPr sz="1800" spc="-5" dirty="0">
                <a:latin typeface="Verdana"/>
                <a:cs typeface="Verdana"/>
              </a:rPr>
              <a:t>reference </a:t>
            </a:r>
            <a:r>
              <a:rPr sz="1800" spc="-10" dirty="0">
                <a:latin typeface="Verdana"/>
                <a:cs typeface="Verdana"/>
              </a:rPr>
              <a:t>variable </a:t>
            </a:r>
            <a:r>
              <a:rPr sz="1800" spc="-5" dirty="0">
                <a:latin typeface="Verdana"/>
                <a:cs typeface="Verdana"/>
              </a:rPr>
              <a:t>provides an alias (alternative name)  </a:t>
            </a:r>
            <a:r>
              <a:rPr sz="1800" dirty="0">
                <a:latin typeface="Verdana"/>
                <a:cs typeface="Verdana"/>
              </a:rPr>
              <a:t>for a previously </a:t>
            </a:r>
            <a:r>
              <a:rPr sz="1800" spc="-5" dirty="0">
                <a:latin typeface="Verdana"/>
                <a:cs typeface="Verdana"/>
              </a:rPr>
              <a:t>defined</a:t>
            </a:r>
            <a:r>
              <a:rPr sz="1800" dirty="0">
                <a:latin typeface="Verdana"/>
                <a:cs typeface="Verdana"/>
              </a:rPr>
              <a:t> </a:t>
            </a:r>
            <a:r>
              <a:rPr sz="1800" spc="-5" dirty="0">
                <a:latin typeface="Verdana"/>
                <a:cs typeface="Verdana"/>
              </a:rPr>
              <a:t>variable.</a:t>
            </a:r>
            <a:endParaRPr sz="1800">
              <a:latin typeface="Verdana"/>
              <a:cs typeface="Verdana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685800" y="3048000"/>
            <a:ext cx="6553200" cy="381000"/>
          </a:xfrm>
          <a:prstGeom prst="rect">
            <a:avLst/>
          </a:prstGeom>
          <a:ln w="9525">
            <a:solidFill>
              <a:srgbClr val="000000"/>
            </a:solidFill>
          </a:ln>
        </p:spPr>
        <p:txBody>
          <a:bodyPr vert="horz" wrap="square" lIns="0" tIns="100965" rIns="0" bIns="0" rtlCol="0">
            <a:spAutoFit/>
          </a:bodyPr>
          <a:lstStyle/>
          <a:p>
            <a:pPr marL="91440">
              <a:lnSpc>
                <a:spcPct val="100000"/>
              </a:lnSpc>
              <a:spcBef>
                <a:spcPts val="795"/>
              </a:spcBef>
              <a:tabLst>
                <a:tab pos="1231265" algn="l"/>
              </a:tabLst>
            </a:pPr>
            <a:r>
              <a:rPr sz="1800" spc="-5" dirty="0">
                <a:solidFill>
                  <a:srgbClr val="CC0000"/>
                </a:solidFill>
                <a:latin typeface="Verdana"/>
                <a:cs typeface="Verdana"/>
              </a:rPr>
              <a:t>Syntax:	data-type </a:t>
            </a:r>
            <a:r>
              <a:rPr sz="1800" dirty="0">
                <a:solidFill>
                  <a:srgbClr val="CC0000"/>
                </a:solidFill>
                <a:latin typeface="Verdana"/>
                <a:cs typeface="Verdana"/>
              </a:rPr>
              <a:t>&amp;</a:t>
            </a:r>
            <a:r>
              <a:rPr sz="1800" spc="5" dirty="0">
                <a:solidFill>
                  <a:srgbClr val="CC0000"/>
                </a:solidFill>
                <a:latin typeface="Verdana"/>
                <a:cs typeface="Verdana"/>
              </a:rPr>
              <a:t> </a:t>
            </a:r>
            <a:r>
              <a:rPr sz="1800" spc="-5" dirty="0">
                <a:solidFill>
                  <a:srgbClr val="CC0000"/>
                </a:solidFill>
                <a:latin typeface="Verdana"/>
                <a:cs typeface="Verdana"/>
              </a:rPr>
              <a:t>reference-name=variable-name;</a:t>
            </a:r>
            <a:endParaRPr sz="1800">
              <a:latin typeface="Verdana"/>
              <a:cs typeface="Verdana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764540" y="3684778"/>
            <a:ext cx="7693025" cy="16719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5" dirty="0">
                <a:solidFill>
                  <a:srgbClr val="CC0000"/>
                </a:solidFill>
                <a:latin typeface="Verdana"/>
                <a:cs typeface="Verdana"/>
              </a:rPr>
              <a:t>Example:</a:t>
            </a:r>
            <a:endParaRPr sz="1800">
              <a:latin typeface="Verdana"/>
              <a:cs typeface="Verdana"/>
            </a:endParaRPr>
          </a:p>
          <a:p>
            <a:pPr marL="927100" marR="4622165">
              <a:lnSpc>
                <a:spcPct val="100000"/>
              </a:lnSpc>
            </a:pPr>
            <a:r>
              <a:rPr sz="1800" dirty="0">
                <a:latin typeface="Verdana"/>
                <a:cs typeface="Verdana"/>
              </a:rPr>
              <a:t>float </a:t>
            </a:r>
            <a:r>
              <a:rPr sz="1800" spc="-5" dirty="0">
                <a:latin typeface="Verdana"/>
                <a:cs typeface="Verdana"/>
              </a:rPr>
              <a:t>total=100;  </a:t>
            </a:r>
            <a:r>
              <a:rPr sz="1800" dirty="0">
                <a:latin typeface="Verdana"/>
                <a:cs typeface="Verdana"/>
              </a:rPr>
              <a:t>float &amp;</a:t>
            </a:r>
            <a:r>
              <a:rPr sz="1800" spc="-8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sum=total;</a:t>
            </a:r>
            <a:endParaRPr sz="1800">
              <a:latin typeface="Verdana"/>
              <a:cs typeface="Verdana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8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800" spc="-5" dirty="0">
                <a:solidFill>
                  <a:srgbClr val="CC0000"/>
                </a:solidFill>
                <a:latin typeface="Verdana"/>
                <a:cs typeface="Verdana"/>
              </a:rPr>
              <a:t>total</a:t>
            </a:r>
            <a:r>
              <a:rPr sz="1800" spc="155" dirty="0">
                <a:solidFill>
                  <a:srgbClr val="CC0000"/>
                </a:solidFill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is</a:t>
            </a:r>
            <a:r>
              <a:rPr sz="1800" spc="14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a</a:t>
            </a:r>
            <a:r>
              <a:rPr sz="1800" spc="145" dirty="0">
                <a:latin typeface="Verdana"/>
                <a:cs typeface="Verdana"/>
              </a:rPr>
              <a:t> </a:t>
            </a:r>
            <a:r>
              <a:rPr sz="1800" spc="-5" dirty="0">
                <a:solidFill>
                  <a:srgbClr val="CC0000"/>
                </a:solidFill>
                <a:latin typeface="Verdana"/>
                <a:cs typeface="Verdana"/>
              </a:rPr>
              <a:t>float</a:t>
            </a:r>
            <a:r>
              <a:rPr sz="1800" spc="150" dirty="0">
                <a:solidFill>
                  <a:srgbClr val="CC0000"/>
                </a:solidFill>
                <a:latin typeface="Verdana"/>
                <a:cs typeface="Verdana"/>
              </a:rPr>
              <a:t> </a:t>
            </a:r>
            <a:r>
              <a:rPr sz="1800" spc="-5" dirty="0">
                <a:latin typeface="Verdana"/>
                <a:cs typeface="Verdana"/>
              </a:rPr>
              <a:t>type</a:t>
            </a:r>
            <a:r>
              <a:rPr sz="1800" spc="150" dirty="0">
                <a:latin typeface="Verdana"/>
                <a:cs typeface="Verdana"/>
              </a:rPr>
              <a:t> </a:t>
            </a:r>
            <a:r>
              <a:rPr sz="1800" spc="-5" dirty="0">
                <a:latin typeface="Verdana"/>
                <a:cs typeface="Verdana"/>
              </a:rPr>
              <a:t>variable</a:t>
            </a:r>
            <a:r>
              <a:rPr sz="1800" spc="145" dirty="0">
                <a:latin typeface="Verdana"/>
                <a:cs typeface="Verdana"/>
              </a:rPr>
              <a:t> </a:t>
            </a:r>
            <a:r>
              <a:rPr sz="1800" spc="-5" dirty="0">
                <a:latin typeface="Verdana"/>
                <a:cs typeface="Verdana"/>
              </a:rPr>
              <a:t>that</a:t>
            </a:r>
            <a:r>
              <a:rPr sz="1800" spc="15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has</a:t>
            </a:r>
            <a:r>
              <a:rPr sz="1800" spc="140" dirty="0">
                <a:latin typeface="Verdana"/>
                <a:cs typeface="Verdana"/>
              </a:rPr>
              <a:t> </a:t>
            </a:r>
            <a:r>
              <a:rPr sz="1800" spc="-5" dirty="0">
                <a:latin typeface="Verdana"/>
                <a:cs typeface="Verdana"/>
              </a:rPr>
              <a:t>already</a:t>
            </a:r>
            <a:r>
              <a:rPr sz="1800" spc="150" dirty="0">
                <a:latin typeface="Verdana"/>
                <a:cs typeface="Verdana"/>
              </a:rPr>
              <a:t> </a:t>
            </a:r>
            <a:r>
              <a:rPr sz="1800" spc="-5" dirty="0">
                <a:latin typeface="Verdana"/>
                <a:cs typeface="Verdana"/>
              </a:rPr>
              <a:t>been</a:t>
            </a:r>
            <a:r>
              <a:rPr sz="1800" spc="165" dirty="0">
                <a:latin typeface="Verdana"/>
                <a:cs typeface="Verdana"/>
              </a:rPr>
              <a:t> </a:t>
            </a:r>
            <a:r>
              <a:rPr sz="1800" spc="-5" dirty="0">
                <a:latin typeface="Verdana"/>
                <a:cs typeface="Verdana"/>
              </a:rPr>
              <a:t>declared.</a:t>
            </a:r>
            <a:r>
              <a:rPr sz="1800" spc="155" dirty="0">
                <a:latin typeface="Verdana"/>
                <a:cs typeface="Verdana"/>
              </a:rPr>
              <a:t> </a:t>
            </a:r>
            <a:r>
              <a:rPr sz="1800" dirty="0">
                <a:solidFill>
                  <a:srgbClr val="CC0000"/>
                </a:solidFill>
                <a:latin typeface="Verdana"/>
                <a:cs typeface="Verdana"/>
              </a:rPr>
              <a:t>sum</a:t>
            </a:r>
            <a:endParaRPr sz="180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</a:pPr>
            <a:r>
              <a:rPr sz="1800" spc="5" dirty="0">
                <a:latin typeface="Verdana"/>
                <a:cs typeface="Verdana"/>
              </a:rPr>
              <a:t>is </a:t>
            </a:r>
            <a:r>
              <a:rPr sz="1800" spc="-5" dirty="0">
                <a:latin typeface="Verdana"/>
                <a:cs typeface="Verdana"/>
              </a:rPr>
              <a:t>the alternative </a:t>
            </a:r>
            <a:r>
              <a:rPr sz="1800" dirty="0">
                <a:latin typeface="Verdana"/>
                <a:cs typeface="Verdana"/>
              </a:rPr>
              <a:t>name </a:t>
            </a:r>
            <a:r>
              <a:rPr sz="1800" spc="-5" dirty="0">
                <a:latin typeface="Verdana"/>
                <a:cs typeface="Verdana"/>
              </a:rPr>
              <a:t>declared to represent the variable</a:t>
            </a:r>
            <a:r>
              <a:rPr sz="1800" spc="70" dirty="0">
                <a:latin typeface="Verdana"/>
                <a:cs typeface="Verdana"/>
              </a:rPr>
              <a:t> </a:t>
            </a:r>
            <a:r>
              <a:rPr sz="1800" spc="-5" dirty="0">
                <a:solidFill>
                  <a:srgbClr val="CC0000"/>
                </a:solidFill>
                <a:latin typeface="Verdana"/>
                <a:cs typeface="Verdana"/>
              </a:rPr>
              <a:t>total</a:t>
            </a:r>
            <a:r>
              <a:rPr sz="1800" spc="-5" dirty="0">
                <a:latin typeface="Verdana"/>
                <a:cs typeface="Verdana"/>
              </a:rPr>
              <a:t>.</a:t>
            </a:r>
            <a:endParaRPr sz="180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609600" y="1566862"/>
            <a:ext cx="4655820" cy="109855"/>
          </a:xfrm>
          <a:custGeom>
            <a:avLst/>
            <a:gdLst/>
            <a:ahLst/>
            <a:cxnLst/>
            <a:rect l="l" t="t" r="r" b="b"/>
            <a:pathLst>
              <a:path w="4655820" h="109855">
                <a:moveTo>
                  <a:pt x="0" y="109537"/>
                </a:moveTo>
                <a:lnTo>
                  <a:pt x="4655566" y="109537"/>
                </a:lnTo>
                <a:lnTo>
                  <a:pt x="4655566" y="0"/>
                </a:lnTo>
                <a:lnTo>
                  <a:pt x="0" y="0"/>
                </a:lnTo>
                <a:lnTo>
                  <a:pt x="0" y="109537"/>
                </a:lnTo>
                <a:close/>
              </a:path>
            </a:pathLst>
          </a:custGeom>
          <a:solidFill>
            <a:srgbClr val="CC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609600" y="1566925"/>
            <a:ext cx="7958455" cy="0"/>
          </a:xfrm>
          <a:custGeom>
            <a:avLst/>
            <a:gdLst/>
            <a:ahLst/>
            <a:cxnLst/>
            <a:rect l="l" t="t" r="r" b="b"/>
            <a:pathLst>
              <a:path w="7958455">
                <a:moveTo>
                  <a:pt x="0" y="0"/>
                </a:moveTo>
                <a:lnTo>
                  <a:pt x="7958201" y="0"/>
                </a:lnTo>
              </a:path>
            </a:pathLst>
          </a:custGeom>
          <a:ln w="9525">
            <a:solidFill>
              <a:srgbClr val="CC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609600" y="6172200"/>
            <a:ext cx="7924800" cy="0"/>
          </a:xfrm>
          <a:custGeom>
            <a:avLst/>
            <a:gdLst/>
            <a:ahLst/>
            <a:cxnLst/>
            <a:rect l="l" t="t" r="r" b="b"/>
            <a:pathLst>
              <a:path w="7924800">
                <a:moveTo>
                  <a:pt x="0" y="0"/>
                </a:moveTo>
                <a:lnTo>
                  <a:pt x="7924800" y="0"/>
                </a:lnTo>
              </a:path>
            </a:pathLst>
          </a:custGeom>
          <a:ln w="3175">
            <a:solidFill>
              <a:srgbClr val="CC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609600" y="706168"/>
            <a:ext cx="5715000" cy="782907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/>
              <a:t>Reference</a:t>
            </a:r>
            <a:r>
              <a:rPr spc="-50" dirty="0"/>
              <a:t> </a:t>
            </a:r>
            <a:r>
              <a:rPr dirty="0"/>
              <a:t>variable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688340" y="1936750"/>
            <a:ext cx="7462520" cy="38671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5" dirty="0">
                <a:latin typeface="Verdana"/>
                <a:cs typeface="Verdana"/>
              </a:rPr>
              <a:t>Now the</a:t>
            </a:r>
            <a:r>
              <a:rPr sz="1800" spc="15" dirty="0">
                <a:latin typeface="Verdana"/>
                <a:cs typeface="Verdana"/>
              </a:rPr>
              <a:t> </a:t>
            </a:r>
            <a:r>
              <a:rPr sz="1800" spc="-5" dirty="0">
                <a:latin typeface="Verdana"/>
                <a:cs typeface="Verdana"/>
              </a:rPr>
              <a:t>statement</a:t>
            </a:r>
            <a:endParaRPr sz="1800">
              <a:latin typeface="Verdana"/>
              <a:cs typeface="Verdana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8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800" dirty="0">
                <a:solidFill>
                  <a:srgbClr val="CC0000"/>
                </a:solidFill>
                <a:latin typeface="Verdana"/>
                <a:cs typeface="Verdana"/>
              </a:rPr>
              <a:t>cout&lt;&lt;total; and</a:t>
            </a:r>
            <a:r>
              <a:rPr sz="1800" spc="-25" dirty="0">
                <a:solidFill>
                  <a:srgbClr val="CC0000"/>
                </a:solidFill>
                <a:latin typeface="Verdana"/>
                <a:cs typeface="Verdana"/>
              </a:rPr>
              <a:t> </a:t>
            </a:r>
            <a:r>
              <a:rPr sz="1800" dirty="0">
                <a:solidFill>
                  <a:srgbClr val="CC0000"/>
                </a:solidFill>
                <a:latin typeface="Verdana"/>
                <a:cs typeface="Verdana"/>
              </a:rPr>
              <a:t>cout&lt;&lt;sum;</a:t>
            </a:r>
            <a:endParaRPr sz="1800">
              <a:latin typeface="Verdana"/>
              <a:cs typeface="Verdana"/>
            </a:endParaRPr>
          </a:p>
          <a:p>
            <a:pPr marL="12700" marR="2811145">
              <a:lnSpc>
                <a:spcPct val="200000"/>
              </a:lnSpc>
            </a:pPr>
            <a:r>
              <a:rPr sz="1800" spc="-5" dirty="0">
                <a:latin typeface="Verdana"/>
                <a:cs typeface="Verdana"/>
              </a:rPr>
              <a:t>both print the </a:t>
            </a:r>
            <a:r>
              <a:rPr sz="1800" spc="-10" dirty="0">
                <a:latin typeface="Verdana"/>
                <a:cs typeface="Verdana"/>
              </a:rPr>
              <a:t>value </a:t>
            </a:r>
            <a:r>
              <a:rPr sz="1800" spc="-5" dirty="0">
                <a:latin typeface="Verdana"/>
                <a:cs typeface="Verdana"/>
              </a:rPr>
              <a:t>100. The statement  </a:t>
            </a:r>
            <a:r>
              <a:rPr sz="1800" spc="-5" dirty="0">
                <a:solidFill>
                  <a:srgbClr val="CC0000"/>
                </a:solidFill>
                <a:latin typeface="Verdana"/>
                <a:cs typeface="Verdana"/>
              </a:rPr>
              <a:t>total=total+10;</a:t>
            </a:r>
            <a:endParaRPr sz="1800">
              <a:latin typeface="Verdana"/>
              <a:cs typeface="Verdana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850">
              <a:latin typeface="Times New Roman"/>
              <a:cs typeface="Times New Roman"/>
            </a:endParaRPr>
          </a:p>
          <a:p>
            <a:pPr marL="12700" marR="5080">
              <a:lnSpc>
                <a:spcPct val="100000"/>
              </a:lnSpc>
            </a:pPr>
            <a:r>
              <a:rPr sz="1800" dirty="0">
                <a:latin typeface="Verdana"/>
                <a:cs typeface="Verdana"/>
              </a:rPr>
              <a:t>will </a:t>
            </a:r>
            <a:r>
              <a:rPr sz="1800" spc="-5" dirty="0">
                <a:latin typeface="Verdana"/>
                <a:cs typeface="Verdana"/>
              </a:rPr>
              <a:t>change </a:t>
            </a:r>
            <a:r>
              <a:rPr sz="1800" dirty="0">
                <a:latin typeface="Verdana"/>
                <a:cs typeface="Verdana"/>
              </a:rPr>
              <a:t>the </a:t>
            </a:r>
            <a:r>
              <a:rPr sz="1800" spc="-10" dirty="0">
                <a:latin typeface="Verdana"/>
                <a:cs typeface="Verdana"/>
              </a:rPr>
              <a:t>value </a:t>
            </a:r>
            <a:r>
              <a:rPr sz="1800" spc="-5" dirty="0">
                <a:latin typeface="Verdana"/>
                <a:cs typeface="Verdana"/>
              </a:rPr>
              <a:t>of both total and </a:t>
            </a:r>
            <a:r>
              <a:rPr sz="1800" dirty="0">
                <a:latin typeface="Verdana"/>
                <a:cs typeface="Verdana"/>
              </a:rPr>
              <a:t>sum </a:t>
            </a:r>
            <a:r>
              <a:rPr sz="1800" spc="-5" dirty="0">
                <a:latin typeface="Verdana"/>
                <a:cs typeface="Verdana"/>
              </a:rPr>
              <a:t>to </a:t>
            </a:r>
            <a:r>
              <a:rPr sz="1800" dirty="0">
                <a:latin typeface="Verdana"/>
                <a:cs typeface="Verdana"/>
              </a:rPr>
              <a:t>110. </a:t>
            </a:r>
            <a:r>
              <a:rPr sz="1800" spc="-5" dirty="0">
                <a:latin typeface="Verdana"/>
                <a:cs typeface="Verdana"/>
              </a:rPr>
              <a:t>Likewise,  the</a:t>
            </a:r>
            <a:r>
              <a:rPr sz="1800" spc="5" dirty="0">
                <a:latin typeface="Verdana"/>
                <a:cs typeface="Verdana"/>
              </a:rPr>
              <a:t> </a:t>
            </a:r>
            <a:r>
              <a:rPr sz="1800" spc="-5" dirty="0">
                <a:latin typeface="Verdana"/>
                <a:cs typeface="Verdana"/>
              </a:rPr>
              <a:t>assignment</a:t>
            </a:r>
            <a:endParaRPr sz="1800">
              <a:latin typeface="Verdana"/>
              <a:cs typeface="Verdana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18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800" dirty="0">
                <a:solidFill>
                  <a:srgbClr val="CC0000"/>
                </a:solidFill>
                <a:latin typeface="Verdana"/>
                <a:cs typeface="Verdana"/>
              </a:rPr>
              <a:t>sum=0;</a:t>
            </a:r>
            <a:endParaRPr sz="1800">
              <a:latin typeface="Verdana"/>
              <a:cs typeface="Verdana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8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800" dirty="0">
                <a:latin typeface="Verdana"/>
                <a:cs typeface="Verdana"/>
              </a:rPr>
              <a:t>Will </a:t>
            </a:r>
            <a:r>
              <a:rPr sz="1800" spc="-5" dirty="0">
                <a:latin typeface="Verdana"/>
                <a:cs typeface="Verdana"/>
              </a:rPr>
              <a:t>change the </a:t>
            </a:r>
            <a:r>
              <a:rPr sz="1800" spc="-10" dirty="0">
                <a:latin typeface="Verdana"/>
                <a:cs typeface="Verdana"/>
              </a:rPr>
              <a:t>value </a:t>
            </a:r>
            <a:r>
              <a:rPr sz="1800" spc="-5" dirty="0">
                <a:latin typeface="Verdana"/>
                <a:cs typeface="Verdana"/>
              </a:rPr>
              <a:t>of both the variables to</a:t>
            </a:r>
            <a:r>
              <a:rPr sz="1800" spc="60" dirty="0">
                <a:latin typeface="Verdana"/>
                <a:cs typeface="Verdana"/>
              </a:rPr>
              <a:t> </a:t>
            </a:r>
            <a:r>
              <a:rPr sz="1800" spc="-10" dirty="0">
                <a:latin typeface="Verdana"/>
                <a:cs typeface="Verdana"/>
              </a:rPr>
              <a:t>zero.</a:t>
            </a:r>
            <a:endParaRPr sz="180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609600" y="1566862"/>
            <a:ext cx="4655820" cy="109855"/>
          </a:xfrm>
          <a:custGeom>
            <a:avLst/>
            <a:gdLst/>
            <a:ahLst/>
            <a:cxnLst/>
            <a:rect l="l" t="t" r="r" b="b"/>
            <a:pathLst>
              <a:path w="4655820" h="109855">
                <a:moveTo>
                  <a:pt x="0" y="109537"/>
                </a:moveTo>
                <a:lnTo>
                  <a:pt x="4655566" y="109537"/>
                </a:lnTo>
                <a:lnTo>
                  <a:pt x="4655566" y="0"/>
                </a:lnTo>
                <a:lnTo>
                  <a:pt x="0" y="0"/>
                </a:lnTo>
                <a:lnTo>
                  <a:pt x="0" y="109537"/>
                </a:lnTo>
                <a:close/>
              </a:path>
            </a:pathLst>
          </a:custGeom>
          <a:solidFill>
            <a:srgbClr val="CC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609600" y="1566925"/>
            <a:ext cx="7958455" cy="0"/>
          </a:xfrm>
          <a:custGeom>
            <a:avLst/>
            <a:gdLst/>
            <a:ahLst/>
            <a:cxnLst/>
            <a:rect l="l" t="t" r="r" b="b"/>
            <a:pathLst>
              <a:path w="7958455">
                <a:moveTo>
                  <a:pt x="0" y="0"/>
                </a:moveTo>
                <a:lnTo>
                  <a:pt x="7958201" y="0"/>
                </a:lnTo>
              </a:path>
            </a:pathLst>
          </a:custGeom>
          <a:ln w="9525">
            <a:solidFill>
              <a:srgbClr val="CC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457200" y="6629400"/>
            <a:ext cx="7924800" cy="0"/>
          </a:xfrm>
          <a:custGeom>
            <a:avLst/>
            <a:gdLst/>
            <a:ahLst/>
            <a:cxnLst/>
            <a:rect l="l" t="t" r="r" b="b"/>
            <a:pathLst>
              <a:path w="7924800">
                <a:moveTo>
                  <a:pt x="0" y="0"/>
                </a:moveTo>
                <a:lnTo>
                  <a:pt x="7924800" y="0"/>
                </a:lnTo>
              </a:path>
            </a:pathLst>
          </a:custGeom>
          <a:ln w="3175">
            <a:solidFill>
              <a:srgbClr val="CC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685800" y="784660"/>
            <a:ext cx="6280608" cy="78226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Operators in</a:t>
            </a:r>
            <a:r>
              <a:rPr spc="-75" dirty="0"/>
              <a:t> </a:t>
            </a:r>
            <a:r>
              <a:rPr dirty="0"/>
              <a:t>C++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467315" y="1752600"/>
            <a:ext cx="7520305" cy="496443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5400" marR="1778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Verdana"/>
                <a:cs typeface="Verdana"/>
              </a:rPr>
              <a:t>C++ has a rich </a:t>
            </a:r>
            <a:r>
              <a:rPr sz="1800" spc="-5" dirty="0">
                <a:latin typeface="Verdana"/>
                <a:cs typeface="Verdana"/>
              </a:rPr>
              <a:t>set </a:t>
            </a:r>
            <a:r>
              <a:rPr sz="1800" dirty="0">
                <a:latin typeface="Verdana"/>
                <a:cs typeface="Verdana"/>
              </a:rPr>
              <a:t>of </a:t>
            </a:r>
            <a:r>
              <a:rPr sz="1800" spc="-10" dirty="0">
                <a:latin typeface="Verdana"/>
                <a:cs typeface="Verdana"/>
              </a:rPr>
              <a:t>operators. </a:t>
            </a:r>
            <a:r>
              <a:rPr sz="1800" dirty="0">
                <a:latin typeface="Verdana"/>
                <a:cs typeface="Verdana"/>
              </a:rPr>
              <a:t>All C </a:t>
            </a:r>
            <a:r>
              <a:rPr sz="1800" spc="-10" dirty="0">
                <a:latin typeface="Verdana"/>
                <a:cs typeface="Verdana"/>
              </a:rPr>
              <a:t>operators </a:t>
            </a:r>
            <a:r>
              <a:rPr sz="1800" dirty="0">
                <a:latin typeface="Verdana"/>
                <a:cs typeface="Verdana"/>
              </a:rPr>
              <a:t>are </a:t>
            </a:r>
            <a:r>
              <a:rPr sz="1800" spc="-10" dirty="0">
                <a:latin typeface="Verdana"/>
                <a:cs typeface="Verdana"/>
              </a:rPr>
              <a:t>valid </a:t>
            </a:r>
            <a:r>
              <a:rPr sz="1800" spc="5" dirty="0">
                <a:latin typeface="Verdana"/>
                <a:cs typeface="Verdana"/>
              </a:rPr>
              <a:t>in </a:t>
            </a:r>
            <a:r>
              <a:rPr sz="1800" dirty="0">
                <a:latin typeface="Verdana"/>
                <a:cs typeface="Verdana"/>
              </a:rPr>
              <a:t>C++  </a:t>
            </a:r>
            <a:r>
              <a:rPr sz="1800" spc="-5" dirty="0">
                <a:latin typeface="Verdana"/>
                <a:cs typeface="Verdana"/>
              </a:rPr>
              <a:t>also. </a:t>
            </a:r>
            <a:r>
              <a:rPr sz="1800" dirty="0">
                <a:latin typeface="Verdana"/>
                <a:cs typeface="Verdana"/>
              </a:rPr>
              <a:t>In </a:t>
            </a:r>
            <a:r>
              <a:rPr sz="1800" spc="-5" dirty="0">
                <a:latin typeface="Verdana"/>
                <a:cs typeface="Verdana"/>
              </a:rPr>
              <a:t>addition </a:t>
            </a:r>
            <a:r>
              <a:rPr sz="1800" dirty="0">
                <a:latin typeface="Verdana"/>
                <a:cs typeface="Verdana"/>
              </a:rPr>
              <a:t>C++ </a:t>
            </a:r>
            <a:r>
              <a:rPr sz="1800" spc="-5" dirty="0">
                <a:latin typeface="Verdana"/>
                <a:cs typeface="Verdana"/>
              </a:rPr>
              <a:t>introduces </a:t>
            </a:r>
            <a:r>
              <a:rPr sz="1800" dirty="0">
                <a:latin typeface="Verdana"/>
                <a:cs typeface="Verdana"/>
              </a:rPr>
              <a:t>a new</a:t>
            </a:r>
            <a:r>
              <a:rPr sz="1800" spc="15" dirty="0">
                <a:latin typeface="Verdana"/>
                <a:cs typeface="Verdana"/>
              </a:rPr>
              <a:t> </a:t>
            </a:r>
            <a:r>
              <a:rPr sz="1800" spc="-10" dirty="0">
                <a:latin typeface="Verdana"/>
                <a:cs typeface="Verdana"/>
              </a:rPr>
              <a:t>operators.</a:t>
            </a:r>
            <a:endParaRPr sz="1800" dirty="0">
              <a:latin typeface="Verdana"/>
              <a:cs typeface="Verdana"/>
            </a:endParaRPr>
          </a:p>
          <a:p>
            <a:pPr marL="248920" indent="-224154">
              <a:lnSpc>
                <a:spcPct val="100000"/>
              </a:lnSpc>
              <a:buSzPct val="69444"/>
              <a:buFont typeface="Wingdings"/>
              <a:buChar char=""/>
              <a:tabLst>
                <a:tab pos="249554" algn="l"/>
                <a:tab pos="3535679" algn="l"/>
              </a:tabLst>
            </a:pPr>
            <a:r>
              <a:rPr sz="1800" dirty="0" smtClean="0">
                <a:solidFill>
                  <a:srgbClr val="CC0000"/>
                </a:solidFill>
                <a:latin typeface="Verdana"/>
                <a:cs typeface="Verdana"/>
              </a:rPr>
              <a:t>Scope</a:t>
            </a:r>
            <a:r>
              <a:rPr sz="1800" spc="-5" dirty="0" smtClean="0">
                <a:solidFill>
                  <a:srgbClr val="CC0000"/>
                </a:solidFill>
                <a:latin typeface="Verdana"/>
                <a:cs typeface="Verdana"/>
              </a:rPr>
              <a:t> </a:t>
            </a:r>
            <a:r>
              <a:rPr sz="1800" dirty="0">
                <a:solidFill>
                  <a:srgbClr val="CC0000"/>
                </a:solidFill>
                <a:latin typeface="Verdana"/>
                <a:cs typeface="Verdana"/>
              </a:rPr>
              <a:t>resolution </a:t>
            </a:r>
            <a:r>
              <a:rPr sz="1800" spc="-10" dirty="0">
                <a:solidFill>
                  <a:srgbClr val="CC0000"/>
                </a:solidFill>
                <a:latin typeface="Verdana"/>
                <a:cs typeface="Verdana"/>
              </a:rPr>
              <a:t>operator	</a:t>
            </a:r>
            <a:r>
              <a:rPr sz="1800" b="1" spc="-5" dirty="0">
                <a:solidFill>
                  <a:srgbClr val="CC0000"/>
                </a:solidFill>
                <a:latin typeface="Verdana"/>
                <a:cs typeface="Verdana"/>
              </a:rPr>
              <a:t>::</a:t>
            </a:r>
            <a:endParaRPr sz="1800" dirty="0">
              <a:latin typeface="Verdana"/>
              <a:cs typeface="Verdana"/>
            </a:endParaRPr>
          </a:p>
          <a:p>
            <a:pPr>
              <a:lnSpc>
                <a:spcPct val="100000"/>
              </a:lnSpc>
              <a:spcBef>
                <a:spcPts val="35"/>
              </a:spcBef>
              <a:buClr>
                <a:srgbClr val="CC0000"/>
              </a:buClr>
              <a:buFont typeface="Wingdings"/>
              <a:buChar char=""/>
            </a:pPr>
            <a:endParaRPr sz="1850" dirty="0">
              <a:latin typeface="Times New Roman"/>
              <a:cs typeface="Times New Roman"/>
            </a:endParaRPr>
          </a:p>
          <a:p>
            <a:pPr marL="248920" indent="-224154">
              <a:lnSpc>
                <a:spcPct val="100000"/>
              </a:lnSpc>
              <a:buSzPct val="69444"/>
              <a:buFont typeface="Wingdings"/>
              <a:buChar char=""/>
              <a:tabLst>
                <a:tab pos="249554" algn="l"/>
                <a:tab pos="3815715" algn="l"/>
              </a:tabLst>
            </a:pPr>
            <a:r>
              <a:rPr sz="1800" spc="-10" dirty="0">
                <a:solidFill>
                  <a:srgbClr val="CC0000"/>
                </a:solidFill>
                <a:latin typeface="Verdana"/>
                <a:cs typeface="Verdana"/>
              </a:rPr>
              <a:t>Pointer-to</a:t>
            </a:r>
            <a:r>
              <a:rPr sz="1800" spc="20" dirty="0">
                <a:solidFill>
                  <a:srgbClr val="CC0000"/>
                </a:solidFill>
                <a:latin typeface="Verdana"/>
                <a:cs typeface="Verdana"/>
              </a:rPr>
              <a:t> </a:t>
            </a:r>
            <a:r>
              <a:rPr sz="1800" spc="-5" dirty="0">
                <a:solidFill>
                  <a:srgbClr val="CC0000"/>
                </a:solidFill>
                <a:latin typeface="Verdana"/>
                <a:cs typeface="Verdana"/>
              </a:rPr>
              <a:t>member</a:t>
            </a:r>
            <a:r>
              <a:rPr sz="1800" spc="30" dirty="0">
                <a:solidFill>
                  <a:srgbClr val="CC0000"/>
                </a:solidFill>
                <a:latin typeface="Verdana"/>
                <a:cs typeface="Verdana"/>
              </a:rPr>
              <a:t> </a:t>
            </a:r>
            <a:r>
              <a:rPr sz="1800" spc="-10" dirty="0">
                <a:solidFill>
                  <a:srgbClr val="CC0000"/>
                </a:solidFill>
                <a:latin typeface="Verdana"/>
                <a:cs typeface="Verdana"/>
              </a:rPr>
              <a:t>declarator	</a:t>
            </a:r>
            <a:r>
              <a:rPr sz="1800" b="1" spc="-5" dirty="0">
                <a:solidFill>
                  <a:srgbClr val="CC0000"/>
                </a:solidFill>
                <a:latin typeface="Verdana"/>
                <a:cs typeface="Verdana"/>
              </a:rPr>
              <a:t>::</a:t>
            </a:r>
            <a:r>
              <a:rPr sz="1800" b="1" spc="-7" baseline="25462" dirty="0">
                <a:solidFill>
                  <a:srgbClr val="CC0000"/>
                </a:solidFill>
                <a:latin typeface="Verdana"/>
                <a:cs typeface="Verdana"/>
              </a:rPr>
              <a:t>*</a:t>
            </a:r>
            <a:endParaRPr sz="1800" baseline="25462" dirty="0">
              <a:latin typeface="Verdana"/>
              <a:cs typeface="Verdana"/>
            </a:endParaRPr>
          </a:p>
          <a:p>
            <a:pPr>
              <a:lnSpc>
                <a:spcPct val="100000"/>
              </a:lnSpc>
              <a:spcBef>
                <a:spcPts val="35"/>
              </a:spcBef>
              <a:buClr>
                <a:srgbClr val="CC0000"/>
              </a:buClr>
              <a:buFont typeface="Wingdings"/>
              <a:buChar char=""/>
            </a:pPr>
            <a:endParaRPr sz="1850" dirty="0">
              <a:latin typeface="Times New Roman"/>
              <a:cs typeface="Times New Roman"/>
            </a:endParaRPr>
          </a:p>
          <a:p>
            <a:pPr marL="248920" indent="-224154">
              <a:lnSpc>
                <a:spcPct val="100000"/>
              </a:lnSpc>
              <a:buSzPct val="69444"/>
              <a:buFont typeface="Wingdings"/>
              <a:buChar char=""/>
              <a:tabLst>
                <a:tab pos="249554" algn="l"/>
                <a:tab pos="3683000" algn="l"/>
              </a:tabLst>
            </a:pPr>
            <a:r>
              <a:rPr sz="1800" spc="-10" dirty="0">
                <a:solidFill>
                  <a:srgbClr val="CC0000"/>
                </a:solidFill>
                <a:latin typeface="Verdana"/>
                <a:cs typeface="Verdana"/>
              </a:rPr>
              <a:t>Pointer-to-member</a:t>
            </a:r>
            <a:r>
              <a:rPr sz="1800" spc="40" dirty="0">
                <a:solidFill>
                  <a:srgbClr val="CC0000"/>
                </a:solidFill>
                <a:latin typeface="Verdana"/>
                <a:cs typeface="Verdana"/>
              </a:rPr>
              <a:t> </a:t>
            </a:r>
            <a:r>
              <a:rPr sz="1800" spc="-10" dirty="0">
                <a:solidFill>
                  <a:srgbClr val="CC0000"/>
                </a:solidFill>
                <a:latin typeface="Verdana"/>
                <a:cs typeface="Verdana"/>
              </a:rPr>
              <a:t>operator	</a:t>
            </a:r>
            <a:r>
              <a:rPr sz="1800" b="1" spc="-5" dirty="0">
                <a:solidFill>
                  <a:srgbClr val="CC0000"/>
                </a:solidFill>
                <a:latin typeface="Verdana"/>
                <a:cs typeface="Verdana"/>
              </a:rPr>
              <a:t>-&gt;</a:t>
            </a:r>
            <a:r>
              <a:rPr sz="1800" b="1" spc="-7" baseline="25462" dirty="0">
                <a:solidFill>
                  <a:srgbClr val="CC0000"/>
                </a:solidFill>
                <a:latin typeface="Verdana"/>
                <a:cs typeface="Verdana"/>
              </a:rPr>
              <a:t>*</a:t>
            </a:r>
            <a:endParaRPr sz="1800" baseline="25462" dirty="0">
              <a:latin typeface="Verdana"/>
              <a:cs typeface="Verdana"/>
            </a:endParaRPr>
          </a:p>
          <a:p>
            <a:pPr>
              <a:lnSpc>
                <a:spcPct val="100000"/>
              </a:lnSpc>
              <a:spcBef>
                <a:spcPts val="35"/>
              </a:spcBef>
              <a:buClr>
                <a:srgbClr val="CC0000"/>
              </a:buClr>
              <a:buFont typeface="Wingdings"/>
              <a:buChar char=""/>
            </a:pPr>
            <a:endParaRPr sz="1850" dirty="0">
              <a:latin typeface="Times New Roman"/>
              <a:cs typeface="Times New Roman"/>
            </a:endParaRPr>
          </a:p>
          <a:p>
            <a:pPr marL="248920" indent="-224154">
              <a:lnSpc>
                <a:spcPct val="100000"/>
              </a:lnSpc>
              <a:buSzPct val="69444"/>
              <a:buFont typeface="Wingdings"/>
              <a:buChar char=""/>
              <a:tabLst>
                <a:tab pos="249554" algn="l"/>
                <a:tab pos="3683000" algn="l"/>
              </a:tabLst>
            </a:pPr>
            <a:r>
              <a:rPr sz="1800" spc="-10" dirty="0">
                <a:solidFill>
                  <a:srgbClr val="CC0000"/>
                </a:solidFill>
                <a:latin typeface="Verdana"/>
                <a:cs typeface="Verdana"/>
              </a:rPr>
              <a:t>Pointer-to-member</a:t>
            </a:r>
            <a:r>
              <a:rPr sz="1800" spc="65" dirty="0">
                <a:solidFill>
                  <a:srgbClr val="CC0000"/>
                </a:solidFill>
                <a:latin typeface="Verdana"/>
                <a:cs typeface="Verdana"/>
              </a:rPr>
              <a:t> </a:t>
            </a:r>
            <a:r>
              <a:rPr sz="1800" spc="-10" dirty="0">
                <a:solidFill>
                  <a:srgbClr val="CC0000"/>
                </a:solidFill>
                <a:latin typeface="Verdana"/>
                <a:cs typeface="Verdana"/>
              </a:rPr>
              <a:t>operator	</a:t>
            </a:r>
            <a:r>
              <a:rPr sz="1800" b="1" spc="-5" dirty="0">
                <a:solidFill>
                  <a:srgbClr val="CC0000"/>
                </a:solidFill>
                <a:latin typeface="Verdana"/>
                <a:cs typeface="Verdana"/>
              </a:rPr>
              <a:t>.*</a:t>
            </a:r>
            <a:endParaRPr sz="1800" dirty="0">
              <a:latin typeface="Verdana"/>
              <a:cs typeface="Verdana"/>
            </a:endParaRPr>
          </a:p>
          <a:p>
            <a:pPr>
              <a:lnSpc>
                <a:spcPct val="100000"/>
              </a:lnSpc>
              <a:spcBef>
                <a:spcPts val="30"/>
              </a:spcBef>
              <a:buClr>
                <a:srgbClr val="CC0000"/>
              </a:buClr>
              <a:buFont typeface="Wingdings"/>
              <a:buChar char=""/>
            </a:pPr>
            <a:endParaRPr sz="1850" dirty="0">
              <a:latin typeface="Times New Roman"/>
              <a:cs typeface="Times New Roman"/>
            </a:endParaRPr>
          </a:p>
          <a:p>
            <a:pPr marL="248920" indent="-224154">
              <a:lnSpc>
                <a:spcPct val="100000"/>
              </a:lnSpc>
              <a:buSzPct val="69444"/>
              <a:buFont typeface="Wingdings"/>
              <a:buChar char=""/>
              <a:tabLst>
                <a:tab pos="249554" algn="l"/>
                <a:tab pos="3683000" algn="l"/>
              </a:tabLst>
            </a:pPr>
            <a:r>
              <a:rPr sz="1800" spc="-5" dirty="0">
                <a:solidFill>
                  <a:srgbClr val="CC0000"/>
                </a:solidFill>
                <a:latin typeface="Verdana"/>
                <a:cs typeface="Verdana"/>
              </a:rPr>
              <a:t>Memory</a:t>
            </a:r>
            <a:r>
              <a:rPr sz="1800" spc="5" dirty="0">
                <a:solidFill>
                  <a:srgbClr val="CC0000"/>
                </a:solidFill>
                <a:latin typeface="Verdana"/>
                <a:cs typeface="Verdana"/>
              </a:rPr>
              <a:t> </a:t>
            </a:r>
            <a:r>
              <a:rPr sz="1800" spc="-5" dirty="0">
                <a:solidFill>
                  <a:srgbClr val="CC0000"/>
                </a:solidFill>
                <a:latin typeface="Verdana"/>
                <a:cs typeface="Verdana"/>
              </a:rPr>
              <a:t>release</a:t>
            </a:r>
            <a:r>
              <a:rPr sz="1800" spc="25" dirty="0">
                <a:solidFill>
                  <a:srgbClr val="CC0000"/>
                </a:solidFill>
                <a:latin typeface="Verdana"/>
                <a:cs typeface="Verdana"/>
              </a:rPr>
              <a:t> </a:t>
            </a:r>
            <a:r>
              <a:rPr sz="1800" spc="-10" dirty="0">
                <a:solidFill>
                  <a:srgbClr val="CC0000"/>
                </a:solidFill>
                <a:latin typeface="Verdana"/>
                <a:cs typeface="Verdana"/>
              </a:rPr>
              <a:t>operator	</a:t>
            </a:r>
            <a:r>
              <a:rPr sz="1800" b="1" dirty="0">
                <a:solidFill>
                  <a:srgbClr val="CC0000"/>
                </a:solidFill>
                <a:latin typeface="Verdana"/>
                <a:cs typeface="Verdana"/>
              </a:rPr>
              <a:t>delete</a:t>
            </a:r>
            <a:endParaRPr sz="1800" dirty="0">
              <a:latin typeface="Verdana"/>
              <a:cs typeface="Verdana"/>
            </a:endParaRPr>
          </a:p>
          <a:p>
            <a:pPr>
              <a:lnSpc>
                <a:spcPct val="100000"/>
              </a:lnSpc>
              <a:spcBef>
                <a:spcPts val="35"/>
              </a:spcBef>
              <a:buClr>
                <a:srgbClr val="CC0000"/>
              </a:buClr>
              <a:buFont typeface="Wingdings"/>
              <a:buChar char=""/>
            </a:pPr>
            <a:endParaRPr sz="1850" dirty="0">
              <a:latin typeface="Times New Roman"/>
              <a:cs typeface="Times New Roman"/>
            </a:endParaRPr>
          </a:p>
          <a:p>
            <a:pPr marL="248920" indent="-224154">
              <a:lnSpc>
                <a:spcPct val="100000"/>
              </a:lnSpc>
              <a:buSzPct val="69444"/>
              <a:buFont typeface="Wingdings"/>
              <a:buChar char=""/>
              <a:tabLst>
                <a:tab pos="249554" algn="l"/>
                <a:tab pos="2768600" algn="l"/>
              </a:tabLst>
            </a:pPr>
            <a:r>
              <a:rPr sz="1800" spc="-5" dirty="0">
                <a:solidFill>
                  <a:srgbClr val="CC0000"/>
                </a:solidFill>
                <a:latin typeface="Verdana"/>
                <a:cs typeface="Verdana"/>
              </a:rPr>
              <a:t>Line</a:t>
            </a:r>
            <a:r>
              <a:rPr sz="1800" spc="20" dirty="0">
                <a:solidFill>
                  <a:srgbClr val="CC0000"/>
                </a:solidFill>
                <a:latin typeface="Verdana"/>
                <a:cs typeface="Verdana"/>
              </a:rPr>
              <a:t> </a:t>
            </a:r>
            <a:r>
              <a:rPr sz="1800" spc="-5" dirty="0">
                <a:solidFill>
                  <a:srgbClr val="CC0000"/>
                </a:solidFill>
                <a:latin typeface="Verdana"/>
                <a:cs typeface="Verdana"/>
              </a:rPr>
              <a:t>feed</a:t>
            </a:r>
            <a:r>
              <a:rPr sz="1800" spc="35" dirty="0">
                <a:solidFill>
                  <a:srgbClr val="CC0000"/>
                </a:solidFill>
                <a:latin typeface="Verdana"/>
                <a:cs typeface="Verdana"/>
              </a:rPr>
              <a:t> </a:t>
            </a:r>
            <a:r>
              <a:rPr sz="1800" spc="-10" dirty="0">
                <a:solidFill>
                  <a:srgbClr val="CC0000"/>
                </a:solidFill>
                <a:latin typeface="Verdana"/>
                <a:cs typeface="Verdana"/>
              </a:rPr>
              <a:t>operator	</a:t>
            </a:r>
            <a:r>
              <a:rPr sz="1800" b="1" spc="-5" dirty="0">
                <a:solidFill>
                  <a:srgbClr val="CC0000"/>
                </a:solidFill>
                <a:latin typeface="Verdana"/>
                <a:cs typeface="Verdana"/>
              </a:rPr>
              <a:t>endl</a:t>
            </a:r>
            <a:endParaRPr sz="1800" dirty="0">
              <a:latin typeface="Verdana"/>
              <a:cs typeface="Verdana"/>
            </a:endParaRPr>
          </a:p>
          <a:p>
            <a:pPr>
              <a:lnSpc>
                <a:spcPct val="100000"/>
              </a:lnSpc>
              <a:spcBef>
                <a:spcPts val="35"/>
              </a:spcBef>
              <a:buClr>
                <a:srgbClr val="CC0000"/>
              </a:buClr>
              <a:buFont typeface="Wingdings"/>
              <a:buChar char=""/>
            </a:pPr>
            <a:endParaRPr sz="1850" dirty="0">
              <a:latin typeface="Times New Roman"/>
              <a:cs typeface="Times New Roman"/>
            </a:endParaRPr>
          </a:p>
          <a:p>
            <a:pPr marL="248920" indent="-224154">
              <a:lnSpc>
                <a:spcPct val="100000"/>
              </a:lnSpc>
              <a:buSzPct val="69444"/>
              <a:buFont typeface="Wingdings"/>
              <a:buChar char=""/>
              <a:tabLst>
                <a:tab pos="249554" algn="l"/>
                <a:tab pos="3683000" algn="l"/>
              </a:tabLst>
            </a:pPr>
            <a:r>
              <a:rPr sz="1800" spc="-5" dirty="0">
                <a:solidFill>
                  <a:srgbClr val="CC0000"/>
                </a:solidFill>
                <a:latin typeface="Verdana"/>
                <a:cs typeface="Verdana"/>
              </a:rPr>
              <a:t>Memory</a:t>
            </a:r>
            <a:r>
              <a:rPr sz="1800" spc="10" dirty="0">
                <a:solidFill>
                  <a:srgbClr val="CC0000"/>
                </a:solidFill>
                <a:latin typeface="Verdana"/>
                <a:cs typeface="Verdana"/>
              </a:rPr>
              <a:t> </a:t>
            </a:r>
            <a:r>
              <a:rPr sz="1800" dirty="0">
                <a:solidFill>
                  <a:srgbClr val="CC0000"/>
                </a:solidFill>
                <a:latin typeface="Verdana"/>
                <a:cs typeface="Verdana"/>
              </a:rPr>
              <a:t>allocation</a:t>
            </a:r>
            <a:r>
              <a:rPr sz="1800" spc="-5" dirty="0">
                <a:solidFill>
                  <a:srgbClr val="CC0000"/>
                </a:solidFill>
                <a:latin typeface="Verdana"/>
                <a:cs typeface="Verdana"/>
              </a:rPr>
              <a:t> </a:t>
            </a:r>
            <a:r>
              <a:rPr sz="1800" spc="-10" dirty="0">
                <a:solidFill>
                  <a:srgbClr val="CC0000"/>
                </a:solidFill>
                <a:latin typeface="Verdana"/>
                <a:cs typeface="Verdana"/>
              </a:rPr>
              <a:t>operator	</a:t>
            </a:r>
            <a:r>
              <a:rPr sz="1800" b="1" spc="-5" dirty="0">
                <a:solidFill>
                  <a:srgbClr val="CC0000"/>
                </a:solidFill>
                <a:latin typeface="Verdana"/>
                <a:cs typeface="Verdana"/>
              </a:rPr>
              <a:t>new</a:t>
            </a:r>
            <a:endParaRPr sz="1800" dirty="0">
              <a:latin typeface="Verdana"/>
              <a:cs typeface="Verdana"/>
            </a:endParaRPr>
          </a:p>
          <a:p>
            <a:pPr>
              <a:lnSpc>
                <a:spcPct val="100000"/>
              </a:lnSpc>
              <a:spcBef>
                <a:spcPts val="30"/>
              </a:spcBef>
              <a:buClr>
                <a:srgbClr val="CC0000"/>
              </a:buClr>
              <a:buFont typeface="Wingdings"/>
              <a:buChar char=""/>
            </a:pPr>
            <a:endParaRPr sz="1850" dirty="0">
              <a:latin typeface="Times New Roman"/>
              <a:cs typeface="Times New Roman"/>
            </a:endParaRPr>
          </a:p>
          <a:p>
            <a:pPr marL="248920" indent="-224154">
              <a:lnSpc>
                <a:spcPct val="100000"/>
              </a:lnSpc>
              <a:buSzPct val="69444"/>
              <a:buFont typeface="Wingdings"/>
              <a:buChar char=""/>
              <a:tabLst>
                <a:tab pos="249554" algn="l"/>
                <a:tab pos="2768600" algn="l"/>
              </a:tabLst>
            </a:pPr>
            <a:r>
              <a:rPr sz="1800" dirty="0">
                <a:solidFill>
                  <a:srgbClr val="CC0000"/>
                </a:solidFill>
                <a:latin typeface="Verdana"/>
                <a:cs typeface="Verdana"/>
              </a:rPr>
              <a:t>Field</a:t>
            </a:r>
            <a:r>
              <a:rPr sz="1800" spc="15" dirty="0">
                <a:solidFill>
                  <a:srgbClr val="CC0000"/>
                </a:solidFill>
                <a:latin typeface="Verdana"/>
                <a:cs typeface="Verdana"/>
              </a:rPr>
              <a:t> </a:t>
            </a:r>
            <a:r>
              <a:rPr sz="1800" spc="-5" dirty="0">
                <a:solidFill>
                  <a:srgbClr val="CC0000"/>
                </a:solidFill>
                <a:latin typeface="Verdana"/>
                <a:cs typeface="Verdana"/>
              </a:rPr>
              <a:t>width</a:t>
            </a:r>
            <a:r>
              <a:rPr sz="1800" spc="20" dirty="0">
                <a:solidFill>
                  <a:srgbClr val="CC0000"/>
                </a:solidFill>
                <a:latin typeface="Verdana"/>
                <a:cs typeface="Verdana"/>
              </a:rPr>
              <a:t> </a:t>
            </a:r>
            <a:r>
              <a:rPr sz="1800" spc="-10" dirty="0">
                <a:solidFill>
                  <a:srgbClr val="CC0000"/>
                </a:solidFill>
                <a:latin typeface="Verdana"/>
                <a:cs typeface="Verdana"/>
              </a:rPr>
              <a:t>operator	</a:t>
            </a:r>
            <a:r>
              <a:rPr sz="1800" b="1" spc="-5" dirty="0">
                <a:solidFill>
                  <a:srgbClr val="CC0000"/>
                </a:solidFill>
                <a:latin typeface="Verdana"/>
                <a:cs typeface="Verdana"/>
              </a:rPr>
              <a:t>setw</a:t>
            </a:r>
            <a:endParaRPr sz="1800" dirty="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609600" y="1566862"/>
            <a:ext cx="4655820" cy="109855"/>
          </a:xfrm>
          <a:custGeom>
            <a:avLst/>
            <a:gdLst/>
            <a:ahLst/>
            <a:cxnLst/>
            <a:rect l="l" t="t" r="r" b="b"/>
            <a:pathLst>
              <a:path w="4655820" h="109855">
                <a:moveTo>
                  <a:pt x="0" y="109537"/>
                </a:moveTo>
                <a:lnTo>
                  <a:pt x="4655566" y="109537"/>
                </a:lnTo>
                <a:lnTo>
                  <a:pt x="4655566" y="0"/>
                </a:lnTo>
                <a:lnTo>
                  <a:pt x="0" y="0"/>
                </a:lnTo>
                <a:lnTo>
                  <a:pt x="0" y="109537"/>
                </a:lnTo>
                <a:close/>
              </a:path>
            </a:pathLst>
          </a:custGeom>
          <a:solidFill>
            <a:srgbClr val="CC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609600" y="1566925"/>
            <a:ext cx="7958455" cy="0"/>
          </a:xfrm>
          <a:custGeom>
            <a:avLst/>
            <a:gdLst/>
            <a:ahLst/>
            <a:cxnLst/>
            <a:rect l="l" t="t" r="r" b="b"/>
            <a:pathLst>
              <a:path w="7958455">
                <a:moveTo>
                  <a:pt x="0" y="0"/>
                </a:moveTo>
                <a:lnTo>
                  <a:pt x="7958201" y="0"/>
                </a:lnTo>
              </a:path>
            </a:pathLst>
          </a:custGeom>
          <a:ln w="9525">
            <a:solidFill>
              <a:srgbClr val="CC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609600" y="6172200"/>
            <a:ext cx="7924800" cy="0"/>
          </a:xfrm>
          <a:custGeom>
            <a:avLst/>
            <a:gdLst/>
            <a:ahLst/>
            <a:cxnLst/>
            <a:rect l="l" t="t" r="r" b="b"/>
            <a:pathLst>
              <a:path w="7924800">
                <a:moveTo>
                  <a:pt x="0" y="0"/>
                </a:moveTo>
                <a:lnTo>
                  <a:pt x="7924800" y="0"/>
                </a:lnTo>
              </a:path>
            </a:pathLst>
          </a:custGeom>
          <a:ln w="3175">
            <a:solidFill>
              <a:srgbClr val="CC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653592" y="1063244"/>
            <a:ext cx="4313555" cy="42227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Scope resolution</a:t>
            </a:r>
            <a:r>
              <a:rPr spc="-100" dirty="0"/>
              <a:t> </a:t>
            </a:r>
            <a:r>
              <a:rPr dirty="0"/>
              <a:t>operator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764540" y="2405253"/>
            <a:ext cx="15049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solidFill>
                  <a:srgbClr val="CC0000"/>
                </a:solidFill>
                <a:latin typeface="Verdana"/>
                <a:cs typeface="Verdana"/>
              </a:rPr>
              <a:t>•</a:t>
            </a:r>
            <a:endParaRPr sz="1800">
              <a:latin typeface="Verdana"/>
              <a:cs typeface="Verdana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679194" y="2405253"/>
            <a:ext cx="685419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5" dirty="0">
                <a:latin typeface="Verdana"/>
                <a:cs typeface="Verdana"/>
              </a:rPr>
              <a:t>In</a:t>
            </a:r>
            <a:r>
              <a:rPr sz="1800" spc="24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C,</a:t>
            </a:r>
            <a:r>
              <a:rPr sz="1800" spc="245" dirty="0">
                <a:latin typeface="Verdana"/>
                <a:cs typeface="Verdana"/>
              </a:rPr>
              <a:t> </a:t>
            </a:r>
            <a:r>
              <a:rPr sz="1800" spc="-5" dirty="0">
                <a:latin typeface="Verdana"/>
                <a:cs typeface="Verdana"/>
              </a:rPr>
              <a:t>the</a:t>
            </a:r>
            <a:r>
              <a:rPr sz="1800" spc="235" dirty="0">
                <a:latin typeface="Verdana"/>
                <a:cs typeface="Verdana"/>
              </a:rPr>
              <a:t> </a:t>
            </a:r>
            <a:r>
              <a:rPr sz="1800" spc="-5" dirty="0">
                <a:latin typeface="Verdana"/>
                <a:cs typeface="Verdana"/>
              </a:rPr>
              <a:t>global</a:t>
            </a:r>
            <a:r>
              <a:rPr sz="1800" spc="254" dirty="0">
                <a:latin typeface="Verdana"/>
                <a:cs typeface="Verdana"/>
              </a:rPr>
              <a:t> </a:t>
            </a:r>
            <a:r>
              <a:rPr sz="1800" spc="-5" dirty="0">
                <a:latin typeface="Verdana"/>
                <a:cs typeface="Verdana"/>
              </a:rPr>
              <a:t>version</a:t>
            </a:r>
            <a:r>
              <a:rPr sz="1800" spc="235" dirty="0">
                <a:latin typeface="Verdana"/>
                <a:cs typeface="Verdana"/>
              </a:rPr>
              <a:t> </a:t>
            </a:r>
            <a:r>
              <a:rPr sz="1800" spc="-10" dirty="0">
                <a:latin typeface="Verdana"/>
                <a:cs typeface="Verdana"/>
              </a:rPr>
              <a:t>of</a:t>
            </a:r>
            <a:r>
              <a:rPr sz="1800" spc="24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a</a:t>
            </a:r>
            <a:r>
              <a:rPr sz="1800" spc="240" dirty="0">
                <a:latin typeface="Verdana"/>
                <a:cs typeface="Verdana"/>
              </a:rPr>
              <a:t> </a:t>
            </a:r>
            <a:r>
              <a:rPr sz="1800" spc="-10" dirty="0">
                <a:latin typeface="Verdana"/>
                <a:cs typeface="Verdana"/>
              </a:rPr>
              <a:t>variable</a:t>
            </a:r>
            <a:r>
              <a:rPr sz="1800" spc="23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cannot</a:t>
            </a:r>
            <a:r>
              <a:rPr sz="1800" spc="240" dirty="0">
                <a:latin typeface="Verdana"/>
                <a:cs typeface="Verdana"/>
              </a:rPr>
              <a:t> </a:t>
            </a:r>
            <a:r>
              <a:rPr sz="1800" spc="-5" dirty="0">
                <a:latin typeface="Verdana"/>
                <a:cs typeface="Verdana"/>
              </a:rPr>
              <a:t>be</a:t>
            </a:r>
            <a:r>
              <a:rPr sz="1800" spc="240" dirty="0">
                <a:latin typeface="Verdana"/>
                <a:cs typeface="Verdana"/>
              </a:rPr>
              <a:t> </a:t>
            </a:r>
            <a:r>
              <a:rPr sz="1800" spc="-5" dirty="0">
                <a:latin typeface="Verdana"/>
                <a:cs typeface="Verdana"/>
              </a:rPr>
              <a:t>accessed</a:t>
            </a:r>
            <a:endParaRPr sz="1800">
              <a:latin typeface="Verdana"/>
              <a:cs typeface="Verdana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764540" y="2679572"/>
            <a:ext cx="7767955" cy="13976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747395" algn="l"/>
                <a:tab pos="1633855" algn="l"/>
                <a:tab pos="2199640" algn="l"/>
                <a:tab pos="2981960" algn="l"/>
                <a:tab pos="3859529" algn="l"/>
                <a:tab pos="4588510" algn="l"/>
                <a:tab pos="5726430" algn="l"/>
                <a:tab pos="6339205" algn="l"/>
                <a:tab pos="7476490" algn="l"/>
              </a:tabLst>
            </a:pPr>
            <a:r>
              <a:rPr sz="1800" dirty="0">
                <a:latin typeface="Verdana"/>
                <a:cs typeface="Verdana"/>
              </a:rPr>
              <a:t>from	</a:t>
            </a:r>
            <a:r>
              <a:rPr sz="1800" spc="-5" dirty="0">
                <a:latin typeface="Verdana"/>
                <a:cs typeface="Verdana"/>
              </a:rPr>
              <a:t>w</a:t>
            </a:r>
            <a:r>
              <a:rPr sz="1800" spc="10" dirty="0">
                <a:latin typeface="Verdana"/>
                <a:cs typeface="Verdana"/>
              </a:rPr>
              <a:t>i</a:t>
            </a:r>
            <a:r>
              <a:rPr sz="1800" spc="-5" dirty="0">
                <a:latin typeface="Verdana"/>
                <a:cs typeface="Verdana"/>
              </a:rPr>
              <a:t>thi</a:t>
            </a:r>
            <a:r>
              <a:rPr sz="1800" dirty="0">
                <a:latin typeface="Verdana"/>
                <a:cs typeface="Verdana"/>
              </a:rPr>
              <a:t>n	</a:t>
            </a:r>
            <a:r>
              <a:rPr sz="1800" spc="-5" dirty="0">
                <a:latin typeface="Verdana"/>
                <a:cs typeface="Verdana"/>
              </a:rPr>
              <a:t>th</a:t>
            </a:r>
            <a:r>
              <a:rPr sz="1800" dirty="0">
                <a:latin typeface="Verdana"/>
                <a:cs typeface="Verdana"/>
              </a:rPr>
              <a:t>e	</a:t>
            </a:r>
            <a:r>
              <a:rPr sz="1800" spc="5" dirty="0">
                <a:latin typeface="Verdana"/>
                <a:cs typeface="Verdana"/>
              </a:rPr>
              <a:t>i</a:t>
            </a:r>
            <a:r>
              <a:rPr sz="1800" dirty="0">
                <a:latin typeface="Verdana"/>
                <a:cs typeface="Verdana"/>
              </a:rPr>
              <a:t>nner	</a:t>
            </a:r>
            <a:r>
              <a:rPr sz="1800" spc="-10" dirty="0">
                <a:latin typeface="Verdana"/>
                <a:cs typeface="Verdana"/>
              </a:rPr>
              <a:t>b</a:t>
            </a:r>
            <a:r>
              <a:rPr sz="1800" spc="5" dirty="0">
                <a:latin typeface="Verdana"/>
                <a:cs typeface="Verdana"/>
              </a:rPr>
              <a:t>l</a:t>
            </a:r>
            <a:r>
              <a:rPr sz="1800" dirty="0">
                <a:latin typeface="Verdana"/>
                <a:cs typeface="Verdana"/>
              </a:rPr>
              <a:t>ock.	C++	r</a:t>
            </a:r>
            <a:r>
              <a:rPr sz="1800" spc="-5" dirty="0">
                <a:latin typeface="Verdana"/>
                <a:cs typeface="Verdana"/>
              </a:rPr>
              <a:t>e</a:t>
            </a:r>
            <a:r>
              <a:rPr sz="1800" dirty="0">
                <a:latin typeface="Verdana"/>
                <a:cs typeface="Verdana"/>
              </a:rPr>
              <a:t>so</a:t>
            </a:r>
            <a:r>
              <a:rPr sz="1800" spc="5" dirty="0">
                <a:latin typeface="Verdana"/>
                <a:cs typeface="Verdana"/>
              </a:rPr>
              <a:t>l</a:t>
            </a:r>
            <a:r>
              <a:rPr sz="1800" spc="-10" dirty="0">
                <a:latin typeface="Verdana"/>
                <a:cs typeface="Verdana"/>
              </a:rPr>
              <a:t>v</a:t>
            </a:r>
            <a:r>
              <a:rPr sz="1800" dirty="0">
                <a:latin typeface="Verdana"/>
                <a:cs typeface="Verdana"/>
              </a:rPr>
              <a:t>es	</a:t>
            </a:r>
            <a:r>
              <a:rPr sz="1800" spc="-5" dirty="0">
                <a:latin typeface="Verdana"/>
                <a:cs typeface="Verdana"/>
              </a:rPr>
              <a:t>th</a:t>
            </a:r>
            <a:r>
              <a:rPr sz="1800" spc="5" dirty="0">
                <a:latin typeface="Verdana"/>
                <a:cs typeface="Verdana"/>
              </a:rPr>
              <a:t>i</a:t>
            </a:r>
            <a:r>
              <a:rPr sz="1800" dirty="0">
                <a:latin typeface="Verdana"/>
                <a:cs typeface="Verdana"/>
              </a:rPr>
              <a:t>s	</a:t>
            </a:r>
            <a:r>
              <a:rPr sz="1800" spc="-10" dirty="0">
                <a:latin typeface="Verdana"/>
                <a:cs typeface="Verdana"/>
              </a:rPr>
              <a:t>p</a:t>
            </a:r>
            <a:r>
              <a:rPr sz="1800" dirty="0">
                <a:latin typeface="Verdana"/>
                <a:cs typeface="Verdana"/>
              </a:rPr>
              <a:t>ro</a:t>
            </a:r>
            <a:r>
              <a:rPr sz="1800" spc="-10" dirty="0">
                <a:latin typeface="Verdana"/>
                <a:cs typeface="Verdana"/>
              </a:rPr>
              <a:t>b</a:t>
            </a:r>
            <a:r>
              <a:rPr sz="1800" spc="5" dirty="0">
                <a:latin typeface="Verdana"/>
                <a:cs typeface="Verdana"/>
              </a:rPr>
              <a:t>l</a:t>
            </a:r>
            <a:r>
              <a:rPr sz="1800" dirty="0">
                <a:latin typeface="Verdana"/>
                <a:cs typeface="Verdana"/>
              </a:rPr>
              <a:t>em	</a:t>
            </a:r>
            <a:r>
              <a:rPr sz="1800" spc="-10" dirty="0">
                <a:latin typeface="Verdana"/>
                <a:cs typeface="Verdana"/>
              </a:rPr>
              <a:t>by</a:t>
            </a:r>
            <a:endParaRPr sz="180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</a:pPr>
            <a:r>
              <a:rPr sz="1800" spc="-5" dirty="0">
                <a:latin typeface="Verdana"/>
                <a:cs typeface="Verdana"/>
              </a:rPr>
              <a:t>introducing </a:t>
            </a:r>
            <a:r>
              <a:rPr sz="1800" dirty="0">
                <a:latin typeface="Verdana"/>
                <a:cs typeface="Verdana"/>
              </a:rPr>
              <a:t>a </a:t>
            </a:r>
            <a:r>
              <a:rPr sz="1800" spc="-5" dirty="0">
                <a:latin typeface="Verdana"/>
                <a:cs typeface="Verdana"/>
              </a:rPr>
              <a:t>new </a:t>
            </a:r>
            <a:r>
              <a:rPr sz="1800" spc="-10" dirty="0">
                <a:latin typeface="Verdana"/>
                <a:cs typeface="Verdana"/>
              </a:rPr>
              <a:t>operator </a:t>
            </a:r>
            <a:r>
              <a:rPr sz="1800" spc="-5" dirty="0">
                <a:latin typeface="Verdana"/>
                <a:cs typeface="Verdana"/>
              </a:rPr>
              <a:t>::called the scope </a:t>
            </a:r>
            <a:r>
              <a:rPr sz="1800" dirty="0">
                <a:latin typeface="Verdana"/>
                <a:cs typeface="Verdana"/>
              </a:rPr>
              <a:t>resolution</a:t>
            </a:r>
            <a:r>
              <a:rPr sz="1800" spc="65" dirty="0">
                <a:latin typeface="Verdana"/>
                <a:cs typeface="Verdana"/>
              </a:rPr>
              <a:t> </a:t>
            </a:r>
            <a:r>
              <a:rPr sz="1800" spc="-35" dirty="0">
                <a:latin typeface="Verdana"/>
                <a:cs typeface="Verdana"/>
              </a:rPr>
              <a:t>operator.</a:t>
            </a:r>
            <a:endParaRPr sz="1800">
              <a:latin typeface="Verdana"/>
              <a:cs typeface="Verdana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850">
              <a:latin typeface="Times New Roman"/>
              <a:cs typeface="Times New Roman"/>
            </a:endParaRPr>
          </a:p>
          <a:p>
            <a:pPr marL="12700" marR="5080">
              <a:lnSpc>
                <a:spcPct val="100000"/>
              </a:lnSpc>
              <a:buClr>
                <a:srgbClr val="CC0000"/>
              </a:buClr>
              <a:buChar char="•"/>
              <a:tabLst>
                <a:tab pos="927100" algn="l"/>
                <a:tab pos="927735" algn="l"/>
              </a:tabLst>
            </a:pPr>
            <a:r>
              <a:rPr sz="1800" spc="-5" dirty="0">
                <a:latin typeface="Verdana"/>
                <a:cs typeface="Verdana"/>
              </a:rPr>
              <a:t>This can be </a:t>
            </a:r>
            <a:r>
              <a:rPr sz="1800" dirty="0">
                <a:latin typeface="Verdana"/>
                <a:cs typeface="Verdana"/>
              </a:rPr>
              <a:t>used </a:t>
            </a:r>
            <a:r>
              <a:rPr sz="1800" spc="-5" dirty="0">
                <a:latin typeface="Verdana"/>
                <a:cs typeface="Verdana"/>
              </a:rPr>
              <a:t>to </a:t>
            </a:r>
            <a:r>
              <a:rPr sz="1800" spc="-10" dirty="0">
                <a:latin typeface="Verdana"/>
                <a:cs typeface="Verdana"/>
              </a:rPr>
              <a:t>uncover </a:t>
            </a:r>
            <a:r>
              <a:rPr sz="1800" dirty="0">
                <a:latin typeface="Verdana"/>
                <a:cs typeface="Verdana"/>
              </a:rPr>
              <a:t>a </a:t>
            </a:r>
            <a:r>
              <a:rPr sz="1800" spc="-5" dirty="0">
                <a:latin typeface="Verdana"/>
                <a:cs typeface="Verdana"/>
              </a:rPr>
              <a:t>hidden variable. It takes the  </a:t>
            </a:r>
            <a:r>
              <a:rPr sz="1800" dirty="0">
                <a:latin typeface="Verdana"/>
                <a:cs typeface="Verdana"/>
              </a:rPr>
              <a:t>following</a:t>
            </a:r>
            <a:r>
              <a:rPr sz="1800" spc="-2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form.</a:t>
            </a:r>
            <a:endParaRPr sz="1800">
              <a:latin typeface="Verdana"/>
              <a:cs typeface="Verdana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2514600" y="4267200"/>
            <a:ext cx="2057400" cy="381000"/>
          </a:xfrm>
          <a:prstGeom prst="rect">
            <a:avLst/>
          </a:prstGeom>
          <a:ln w="9525">
            <a:solidFill>
              <a:srgbClr val="000000"/>
            </a:solidFill>
          </a:ln>
        </p:spPr>
        <p:txBody>
          <a:bodyPr vert="horz" wrap="square" lIns="0" tIns="71120" rIns="0" bIns="0" rtlCol="0">
            <a:spAutoFit/>
          </a:bodyPr>
          <a:lstStyle/>
          <a:p>
            <a:pPr marL="91440">
              <a:lnSpc>
                <a:spcPct val="100000"/>
              </a:lnSpc>
              <a:spcBef>
                <a:spcPts val="560"/>
              </a:spcBef>
            </a:pPr>
            <a:r>
              <a:rPr sz="1800" spc="-5" dirty="0">
                <a:solidFill>
                  <a:srgbClr val="CC0000"/>
                </a:solidFill>
                <a:latin typeface="Verdana"/>
                <a:cs typeface="Verdana"/>
              </a:rPr>
              <a:t>::variable-name</a:t>
            </a:r>
            <a:endParaRPr sz="1800">
              <a:latin typeface="Verdana"/>
              <a:cs typeface="Verdana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764540" y="4874767"/>
            <a:ext cx="719963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5" dirty="0">
                <a:latin typeface="Verdana"/>
                <a:cs typeface="Verdana"/>
              </a:rPr>
              <a:t>This </a:t>
            </a:r>
            <a:r>
              <a:rPr sz="1800" spc="-10" dirty="0">
                <a:latin typeface="Verdana"/>
                <a:cs typeface="Verdana"/>
              </a:rPr>
              <a:t>operator </a:t>
            </a:r>
            <a:r>
              <a:rPr sz="1800" dirty="0">
                <a:latin typeface="Verdana"/>
                <a:cs typeface="Verdana"/>
              </a:rPr>
              <a:t>allows </a:t>
            </a:r>
            <a:r>
              <a:rPr sz="1800" spc="-5" dirty="0">
                <a:latin typeface="Verdana"/>
                <a:cs typeface="Verdana"/>
              </a:rPr>
              <a:t>access to the global version of </a:t>
            </a:r>
            <a:r>
              <a:rPr sz="1800" dirty="0">
                <a:latin typeface="Verdana"/>
                <a:cs typeface="Verdana"/>
              </a:rPr>
              <a:t>a</a:t>
            </a:r>
            <a:r>
              <a:rPr sz="1800" spc="65" dirty="0">
                <a:latin typeface="Verdana"/>
                <a:cs typeface="Verdana"/>
              </a:rPr>
              <a:t> </a:t>
            </a:r>
            <a:r>
              <a:rPr sz="1800" spc="-5" dirty="0">
                <a:latin typeface="Verdana"/>
                <a:cs typeface="Verdana"/>
              </a:rPr>
              <a:t>variable.</a:t>
            </a:r>
            <a:endParaRPr sz="180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609600" y="1566862"/>
            <a:ext cx="4655820" cy="109855"/>
          </a:xfrm>
          <a:custGeom>
            <a:avLst/>
            <a:gdLst/>
            <a:ahLst/>
            <a:cxnLst/>
            <a:rect l="l" t="t" r="r" b="b"/>
            <a:pathLst>
              <a:path w="4655820" h="109855">
                <a:moveTo>
                  <a:pt x="0" y="109537"/>
                </a:moveTo>
                <a:lnTo>
                  <a:pt x="4655566" y="109537"/>
                </a:lnTo>
                <a:lnTo>
                  <a:pt x="4655566" y="0"/>
                </a:lnTo>
                <a:lnTo>
                  <a:pt x="0" y="0"/>
                </a:lnTo>
                <a:lnTo>
                  <a:pt x="0" y="109537"/>
                </a:lnTo>
                <a:close/>
              </a:path>
            </a:pathLst>
          </a:custGeom>
          <a:solidFill>
            <a:srgbClr val="CC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609600" y="1566925"/>
            <a:ext cx="7958455" cy="0"/>
          </a:xfrm>
          <a:custGeom>
            <a:avLst/>
            <a:gdLst/>
            <a:ahLst/>
            <a:cxnLst/>
            <a:rect l="l" t="t" r="r" b="b"/>
            <a:pathLst>
              <a:path w="7958455">
                <a:moveTo>
                  <a:pt x="0" y="0"/>
                </a:moveTo>
                <a:lnTo>
                  <a:pt x="7958201" y="0"/>
                </a:lnTo>
              </a:path>
            </a:pathLst>
          </a:custGeom>
          <a:ln w="9525">
            <a:solidFill>
              <a:srgbClr val="CC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609600" y="6172200"/>
            <a:ext cx="7924800" cy="0"/>
          </a:xfrm>
          <a:custGeom>
            <a:avLst/>
            <a:gdLst/>
            <a:ahLst/>
            <a:cxnLst/>
            <a:rect l="l" t="t" r="r" b="b"/>
            <a:pathLst>
              <a:path w="7924800">
                <a:moveTo>
                  <a:pt x="0" y="0"/>
                </a:moveTo>
                <a:lnTo>
                  <a:pt x="7924800" y="0"/>
                </a:lnTo>
              </a:path>
            </a:pathLst>
          </a:custGeom>
          <a:ln w="3175">
            <a:solidFill>
              <a:srgbClr val="CC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653592" y="702612"/>
            <a:ext cx="7423608" cy="782907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Scope resolution</a:t>
            </a:r>
            <a:r>
              <a:rPr spc="-100" dirty="0"/>
              <a:t> </a:t>
            </a:r>
            <a:r>
              <a:rPr dirty="0"/>
              <a:t>operator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764540" y="1708149"/>
            <a:ext cx="2336800" cy="5130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5"/>
              </a:spcBef>
            </a:pPr>
            <a:r>
              <a:rPr sz="1600" spc="-10" dirty="0">
                <a:latin typeface="Verdana"/>
                <a:cs typeface="Verdana"/>
              </a:rPr>
              <a:t>#i</a:t>
            </a:r>
            <a:r>
              <a:rPr sz="1600" spc="-15" dirty="0">
                <a:latin typeface="Verdana"/>
                <a:cs typeface="Verdana"/>
              </a:rPr>
              <a:t>n</a:t>
            </a:r>
            <a:r>
              <a:rPr sz="1600" spc="-5" dirty="0">
                <a:latin typeface="Verdana"/>
                <a:cs typeface="Verdana"/>
              </a:rPr>
              <a:t>c</a:t>
            </a:r>
            <a:r>
              <a:rPr sz="1600" spc="-15" dirty="0">
                <a:latin typeface="Verdana"/>
                <a:cs typeface="Verdana"/>
              </a:rPr>
              <a:t>l</a:t>
            </a:r>
            <a:r>
              <a:rPr sz="1600" spc="-5" dirty="0">
                <a:latin typeface="Verdana"/>
                <a:cs typeface="Verdana"/>
              </a:rPr>
              <a:t>ude&lt;</a:t>
            </a:r>
            <a:r>
              <a:rPr sz="1600" spc="-15" dirty="0">
                <a:latin typeface="Verdana"/>
                <a:cs typeface="Verdana"/>
              </a:rPr>
              <a:t>i</a:t>
            </a:r>
            <a:r>
              <a:rPr sz="1600" spc="-5" dirty="0">
                <a:latin typeface="Verdana"/>
                <a:cs typeface="Verdana"/>
              </a:rPr>
              <a:t>ostre</a:t>
            </a:r>
            <a:r>
              <a:rPr sz="1600" spc="5" dirty="0">
                <a:latin typeface="Verdana"/>
                <a:cs typeface="Verdana"/>
              </a:rPr>
              <a:t>a</a:t>
            </a:r>
            <a:r>
              <a:rPr sz="1600" dirty="0">
                <a:latin typeface="Verdana"/>
                <a:cs typeface="Verdana"/>
              </a:rPr>
              <a:t>m.</a:t>
            </a:r>
            <a:r>
              <a:rPr sz="1600" spc="-5" dirty="0">
                <a:latin typeface="Verdana"/>
                <a:cs typeface="Verdana"/>
              </a:rPr>
              <a:t>h&gt;  </a:t>
            </a:r>
            <a:r>
              <a:rPr sz="1600" spc="-10" dirty="0">
                <a:latin typeface="Verdana"/>
                <a:cs typeface="Verdana"/>
              </a:rPr>
              <a:t>int</a:t>
            </a:r>
            <a:r>
              <a:rPr sz="1600" dirty="0">
                <a:latin typeface="Verdana"/>
                <a:cs typeface="Verdana"/>
              </a:rPr>
              <a:t> </a:t>
            </a:r>
            <a:r>
              <a:rPr sz="1600" spc="-5" dirty="0">
                <a:latin typeface="Verdana"/>
                <a:cs typeface="Verdana"/>
              </a:rPr>
              <a:t>m=10;</a:t>
            </a:r>
            <a:endParaRPr sz="1600">
              <a:latin typeface="Verdana"/>
              <a:cs typeface="Verdana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3168976" y="2927730"/>
            <a:ext cx="2805430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spc="-10" dirty="0">
                <a:latin typeface="Verdana"/>
                <a:cs typeface="Verdana"/>
              </a:rPr>
              <a:t>//m declared </a:t>
            </a:r>
            <a:r>
              <a:rPr sz="1600" spc="-5" dirty="0">
                <a:latin typeface="Verdana"/>
                <a:cs typeface="Verdana"/>
              </a:rPr>
              <a:t>,local to</a:t>
            </a:r>
            <a:r>
              <a:rPr sz="1600" spc="60" dirty="0">
                <a:latin typeface="Verdana"/>
                <a:cs typeface="Verdana"/>
              </a:rPr>
              <a:t> </a:t>
            </a:r>
            <a:r>
              <a:rPr sz="1600" spc="-5" dirty="0">
                <a:latin typeface="Verdana"/>
                <a:cs typeface="Verdana"/>
              </a:rPr>
              <a:t>main</a:t>
            </a:r>
            <a:endParaRPr sz="1600">
              <a:latin typeface="Verdana"/>
              <a:cs typeface="Verdana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764540" y="2440050"/>
            <a:ext cx="1208405" cy="12446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spc="-5" dirty="0">
                <a:latin typeface="Verdana"/>
                <a:cs typeface="Verdana"/>
              </a:rPr>
              <a:t>void</a:t>
            </a:r>
            <a:r>
              <a:rPr sz="1600" spc="-55" dirty="0">
                <a:latin typeface="Verdana"/>
                <a:cs typeface="Verdana"/>
              </a:rPr>
              <a:t> </a:t>
            </a:r>
            <a:r>
              <a:rPr sz="1600" spc="-10" dirty="0">
                <a:latin typeface="Verdana"/>
                <a:cs typeface="Verdana"/>
              </a:rPr>
              <a:t>main()</a:t>
            </a:r>
            <a:endParaRPr sz="160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</a:pPr>
            <a:r>
              <a:rPr sz="1600" spc="-5" dirty="0">
                <a:latin typeface="Verdana"/>
                <a:cs typeface="Verdana"/>
              </a:rPr>
              <a:t>{</a:t>
            </a:r>
            <a:endParaRPr sz="160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</a:pPr>
            <a:r>
              <a:rPr sz="1600" spc="-10" dirty="0">
                <a:latin typeface="Verdana"/>
                <a:cs typeface="Verdana"/>
              </a:rPr>
              <a:t>int</a:t>
            </a:r>
            <a:r>
              <a:rPr sz="1600" spc="-25" dirty="0">
                <a:latin typeface="Verdana"/>
                <a:cs typeface="Verdana"/>
              </a:rPr>
              <a:t> </a:t>
            </a:r>
            <a:r>
              <a:rPr sz="1600" spc="-5" dirty="0">
                <a:latin typeface="Verdana"/>
                <a:cs typeface="Verdana"/>
              </a:rPr>
              <a:t>m=20;</a:t>
            </a:r>
            <a:endParaRPr sz="160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</a:pPr>
            <a:r>
              <a:rPr sz="1600" spc="-5" dirty="0">
                <a:latin typeface="Verdana"/>
                <a:cs typeface="Verdana"/>
              </a:rPr>
              <a:t>{</a:t>
            </a:r>
            <a:endParaRPr sz="160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</a:pPr>
            <a:r>
              <a:rPr sz="1600" spc="-10" dirty="0">
                <a:latin typeface="Verdana"/>
                <a:cs typeface="Verdana"/>
              </a:rPr>
              <a:t>int</a:t>
            </a:r>
            <a:r>
              <a:rPr sz="1600" spc="-15" dirty="0">
                <a:latin typeface="Verdana"/>
                <a:cs typeface="Verdana"/>
              </a:rPr>
              <a:t> </a:t>
            </a:r>
            <a:r>
              <a:rPr sz="1600" spc="-5" dirty="0">
                <a:latin typeface="Verdana"/>
                <a:cs typeface="Verdana"/>
              </a:rPr>
              <a:t>k=m;</a:t>
            </a:r>
            <a:endParaRPr sz="1600">
              <a:latin typeface="Verdana"/>
              <a:cs typeface="Verdana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764540" y="3659200"/>
            <a:ext cx="5441950" cy="246443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2341880" algn="l"/>
              </a:tabLst>
            </a:pPr>
            <a:r>
              <a:rPr sz="1600" spc="-5" dirty="0">
                <a:latin typeface="Verdana"/>
                <a:cs typeface="Verdana"/>
              </a:rPr>
              <a:t>int</a:t>
            </a:r>
            <a:r>
              <a:rPr sz="1600" dirty="0">
                <a:latin typeface="Verdana"/>
                <a:cs typeface="Verdana"/>
              </a:rPr>
              <a:t> </a:t>
            </a:r>
            <a:r>
              <a:rPr sz="1600" spc="-5" dirty="0">
                <a:latin typeface="Verdana"/>
                <a:cs typeface="Verdana"/>
              </a:rPr>
              <a:t>m=30;	</a:t>
            </a:r>
            <a:r>
              <a:rPr sz="1600" spc="-10" dirty="0">
                <a:latin typeface="Verdana"/>
                <a:cs typeface="Verdana"/>
              </a:rPr>
              <a:t>//m </a:t>
            </a:r>
            <a:r>
              <a:rPr sz="1600" spc="-5" dirty="0">
                <a:latin typeface="Verdana"/>
                <a:cs typeface="Verdana"/>
              </a:rPr>
              <a:t>again, local </a:t>
            </a:r>
            <a:r>
              <a:rPr sz="1600" spc="-10" dirty="0">
                <a:latin typeface="Verdana"/>
                <a:cs typeface="Verdana"/>
              </a:rPr>
              <a:t>to inner</a:t>
            </a:r>
            <a:r>
              <a:rPr sz="1600" spc="60" dirty="0">
                <a:latin typeface="Verdana"/>
                <a:cs typeface="Verdana"/>
              </a:rPr>
              <a:t> </a:t>
            </a:r>
            <a:r>
              <a:rPr sz="1600" spc="-5" dirty="0">
                <a:latin typeface="Verdana"/>
                <a:cs typeface="Verdana"/>
              </a:rPr>
              <a:t>block</a:t>
            </a:r>
            <a:endParaRPr sz="1600">
              <a:latin typeface="Verdana"/>
              <a:cs typeface="Verdana"/>
            </a:endParaRPr>
          </a:p>
          <a:p>
            <a:pPr marL="12700" marR="1868170">
              <a:lnSpc>
                <a:spcPct val="100000"/>
              </a:lnSpc>
              <a:tabLst>
                <a:tab pos="927100" algn="l"/>
                <a:tab pos="1069340" algn="l"/>
              </a:tabLst>
            </a:pPr>
            <a:r>
              <a:rPr sz="1600" spc="-5" dirty="0">
                <a:latin typeface="Verdana"/>
                <a:cs typeface="Verdana"/>
              </a:rPr>
              <a:t>cout&lt;&lt;	"we are in </a:t>
            </a:r>
            <a:r>
              <a:rPr sz="1600" spc="-10" dirty="0">
                <a:latin typeface="Verdana"/>
                <a:cs typeface="Verdana"/>
              </a:rPr>
              <a:t>inner </a:t>
            </a:r>
            <a:r>
              <a:rPr sz="1600" spc="-5" dirty="0">
                <a:latin typeface="Verdana"/>
                <a:cs typeface="Verdana"/>
              </a:rPr>
              <a:t>block\n";  cout&lt;&lt;	"k = " </a:t>
            </a:r>
            <a:r>
              <a:rPr sz="1600" spc="-10" dirty="0">
                <a:latin typeface="Verdana"/>
                <a:cs typeface="Verdana"/>
              </a:rPr>
              <a:t>&lt;&lt; </a:t>
            </a:r>
            <a:r>
              <a:rPr sz="1600" spc="-5" dirty="0">
                <a:latin typeface="Verdana"/>
                <a:cs typeface="Verdana"/>
              </a:rPr>
              <a:t>k &lt;&lt;"\n";  cout&lt;&lt;		</a:t>
            </a:r>
            <a:r>
              <a:rPr sz="1600" spc="-10" dirty="0">
                <a:latin typeface="Verdana"/>
                <a:cs typeface="Verdana"/>
              </a:rPr>
              <a:t>"m=" &lt;&lt; </a:t>
            </a:r>
            <a:r>
              <a:rPr sz="1600" spc="-5" dirty="0">
                <a:latin typeface="Verdana"/>
                <a:cs typeface="Verdana"/>
              </a:rPr>
              <a:t>m &lt;&lt;"\n";  cout&lt;&lt;	"::m = "&lt;&lt; </a:t>
            </a:r>
            <a:r>
              <a:rPr sz="1600" spc="-10" dirty="0">
                <a:latin typeface="Verdana"/>
                <a:cs typeface="Verdana"/>
              </a:rPr>
              <a:t>::m</a:t>
            </a:r>
            <a:r>
              <a:rPr sz="1600" spc="10" dirty="0">
                <a:latin typeface="Verdana"/>
                <a:cs typeface="Verdana"/>
              </a:rPr>
              <a:t> </a:t>
            </a:r>
            <a:r>
              <a:rPr sz="1600" spc="-5" dirty="0">
                <a:latin typeface="Verdana"/>
                <a:cs typeface="Verdana"/>
              </a:rPr>
              <a:t>&lt;&lt;"\n";</a:t>
            </a:r>
            <a:endParaRPr sz="160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</a:pPr>
            <a:r>
              <a:rPr sz="1600" spc="-5" dirty="0">
                <a:latin typeface="Verdana"/>
                <a:cs typeface="Verdana"/>
              </a:rPr>
              <a:t>}</a:t>
            </a:r>
            <a:endParaRPr sz="1600">
              <a:latin typeface="Verdana"/>
              <a:cs typeface="Verdana"/>
            </a:endParaRPr>
          </a:p>
          <a:p>
            <a:pPr marL="12700" marR="1700530">
              <a:lnSpc>
                <a:spcPct val="100000"/>
              </a:lnSpc>
              <a:tabLst>
                <a:tab pos="927100" algn="l"/>
                <a:tab pos="2439035" algn="l"/>
              </a:tabLst>
            </a:pPr>
            <a:r>
              <a:rPr sz="1600" spc="-5" dirty="0">
                <a:latin typeface="Verdana"/>
                <a:cs typeface="Verdana"/>
              </a:rPr>
              <a:t>cout&lt;&lt;"\n </a:t>
            </a:r>
            <a:r>
              <a:rPr sz="1600" spc="-10" dirty="0">
                <a:latin typeface="Verdana"/>
                <a:cs typeface="Verdana"/>
              </a:rPr>
              <a:t>we </a:t>
            </a:r>
            <a:r>
              <a:rPr sz="1600" spc="-5" dirty="0">
                <a:latin typeface="Verdana"/>
                <a:cs typeface="Verdana"/>
              </a:rPr>
              <a:t>are in outer block\n";  </a:t>
            </a:r>
            <a:r>
              <a:rPr sz="1600" spc="-10" dirty="0">
                <a:latin typeface="Verdana"/>
                <a:cs typeface="Verdana"/>
              </a:rPr>
              <a:t>cout&lt;&lt;	</a:t>
            </a:r>
            <a:r>
              <a:rPr sz="1600" spc="-5" dirty="0">
                <a:latin typeface="Verdana"/>
                <a:cs typeface="Verdana"/>
              </a:rPr>
              <a:t>"m = "</a:t>
            </a:r>
            <a:r>
              <a:rPr sz="1600" spc="25" dirty="0">
                <a:latin typeface="Verdana"/>
                <a:cs typeface="Verdana"/>
              </a:rPr>
              <a:t> </a:t>
            </a:r>
            <a:r>
              <a:rPr sz="1600" spc="-5" dirty="0">
                <a:latin typeface="Verdana"/>
                <a:cs typeface="Verdana"/>
              </a:rPr>
              <a:t>&lt;&lt;</a:t>
            </a:r>
            <a:r>
              <a:rPr sz="1600" spc="15" dirty="0">
                <a:latin typeface="Verdana"/>
                <a:cs typeface="Verdana"/>
              </a:rPr>
              <a:t> </a:t>
            </a:r>
            <a:r>
              <a:rPr sz="1600" spc="-5" dirty="0">
                <a:latin typeface="Verdana"/>
                <a:cs typeface="Verdana"/>
              </a:rPr>
              <a:t>m	&lt;&lt;"\n";  cout&lt;&lt;	"::m = " </a:t>
            </a:r>
            <a:r>
              <a:rPr sz="1600" spc="-10" dirty="0">
                <a:latin typeface="Verdana"/>
                <a:cs typeface="Verdana"/>
              </a:rPr>
              <a:t>&lt;&lt; ::m</a:t>
            </a:r>
            <a:r>
              <a:rPr sz="1600" spc="30" dirty="0">
                <a:latin typeface="Verdana"/>
                <a:cs typeface="Verdana"/>
              </a:rPr>
              <a:t> </a:t>
            </a:r>
            <a:r>
              <a:rPr sz="1600" spc="-5" dirty="0">
                <a:latin typeface="Verdana"/>
                <a:cs typeface="Verdana"/>
              </a:rPr>
              <a:t>&lt;&lt;"\n";</a:t>
            </a:r>
            <a:endParaRPr sz="160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1600" spc="-5" dirty="0">
                <a:latin typeface="Verdana"/>
                <a:cs typeface="Verdana"/>
              </a:rPr>
              <a:t>}</a:t>
            </a:r>
            <a:endParaRPr sz="160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609600" y="1566862"/>
            <a:ext cx="4655820" cy="109855"/>
          </a:xfrm>
          <a:custGeom>
            <a:avLst/>
            <a:gdLst/>
            <a:ahLst/>
            <a:cxnLst/>
            <a:rect l="l" t="t" r="r" b="b"/>
            <a:pathLst>
              <a:path w="4655820" h="109855">
                <a:moveTo>
                  <a:pt x="0" y="109537"/>
                </a:moveTo>
                <a:lnTo>
                  <a:pt x="4655566" y="109537"/>
                </a:lnTo>
                <a:lnTo>
                  <a:pt x="4655566" y="0"/>
                </a:lnTo>
                <a:lnTo>
                  <a:pt x="0" y="0"/>
                </a:lnTo>
                <a:lnTo>
                  <a:pt x="0" y="109537"/>
                </a:lnTo>
                <a:close/>
              </a:path>
            </a:pathLst>
          </a:custGeom>
          <a:solidFill>
            <a:srgbClr val="CC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609600" y="1566925"/>
            <a:ext cx="7958455" cy="0"/>
          </a:xfrm>
          <a:custGeom>
            <a:avLst/>
            <a:gdLst/>
            <a:ahLst/>
            <a:cxnLst/>
            <a:rect l="l" t="t" r="r" b="b"/>
            <a:pathLst>
              <a:path w="7958455">
                <a:moveTo>
                  <a:pt x="0" y="0"/>
                </a:moveTo>
                <a:lnTo>
                  <a:pt x="7958201" y="0"/>
                </a:lnTo>
              </a:path>
            </a:pathLst>
          </a:custGeom>
          <a:ln w="9525">
            <a:solidFill>
              <a:srgbClr val="CC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609600" y="6172200"/>
            <a:ext cx="7924800" cy="0"/>
          </a:xfrm>
          <a:custGeom>
            <a:avLst/>
            <a:gdLst/>
            <a:ahLst/>
            <a:cxnLst/>
            <a:rect l="l" t="t" r="r" b="b"/>
            <a:pathLst>
              <a:path w="7924800">
                <a:moveTo>
                  <a:pt x="0" y="0"/>
                </a:moveTo>
                <a:lnTo>
                  <a:pt x="7924800" y="0"/>
                </a:lnTo>
              </a:path>
            </a:pathLst>
          </a:custGeom>
          <a:ln w="3175">
            <a:solidFill>
              <a:srgbClr val="CC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653592" y="856501"/>
            <a:ext cx="7652208" cy="629018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000" dirty="0"/>
              <a:t>Member </a:t>
            </a:r>
            <a:r>
              <a:rPr sz="4000" spc="-5" dirty="0"/>
              <a:t>dereferencing</a:t>
            </a:r>
            <a:r>
              <a:rPr sz="4000" spc="-30" dirty="0"/>
              <a:t> </a:t>
            </a:r>
            <a:r>
              <a:rPr sz="4000" spc="-5" dirty="0"/>
              <a:t>operators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764540" y="1781302"/>
            <a:ext cx="7692390" cy="22205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  <a:buClr>
                <a:srgbClr val="CC0000"/>
              </a:buClr>
              <a:buSzPct val="69444"/>
              <a:buFont typeface="Wingdings"/>
              <a:buChar char=""/>
              <a:tabLst>
                <a:tab pos="236854" algn="l"/>
                <a:tab pos="899794" algn="l"/>
                <a:tab pos="1899285" algn="l"/>
                <a:tab pos="2291080" algn="l"/>
                <a:tab pos="2649220" algn="l"/>
                <a:tab pos="3481704" algn="l"/>
                <a:tab pos="3746500" algn="l"/>
                <a:tab pos="4432935" algn="l"/>
                <a:tab pos="5749290" algn="l"/>
                <a:tab pos="6710045" algn="l"/>
                <a:tab pos="7459980" algn="l"/>
              </a:tabLst>
            </a:pPr>
            <a:r>
              <a:rPr sz="1800" dirty="0">
                <a:latin typeface="Verdana"/>
                <a:cs typeface="Verdana"/>
              </a:rPr>
              <a:t>C++	</a:t>
            </a:r>
            <a:r>
              <a:rPr sz="1800" spc="5" dirty="0">
                <a:latin typeface="Verdana"/>
                <a:cs typeface="Verdana"/>
              </a:rPr>
              <a:t>p</a:t>
            </a:r>
            <a:r>
              <a:rPr sz="1800" dirty="0">
                <a:latin typeface="Verdana"/>
                <a:cs typeface="Verdana"/>
              </a:rPr>
              <a:t>e</a:t>
            </a:r>
            <a:r>
              <a:rPr sz="1800" spc="-5" dirty="0">
                <a:latin typeface="Verdana"/>
                <a:cs typeface="Verdana"/>
              </a:rPr>
              <a:t>r</a:t>
            </a:r>
            <a:r>
              <a:rPr sz="1800" dirty="0">
                <a:latin typeface="Verdana"/>
                <a:cs typeface="Verdana"/>
              </a:rPr>
              <a:t>m</a:t>
            </a:r>
            <a:r>
              <a:rPr sz="1800" spc="5" dirty="0">
                <a:latin typeface="Verdana"/>
                <a:cs typeface="Verdana"/>
              </a:rPr>
              <a:t>i</a:t>
            </a:r>
            <a:r>
              <a:rPr sz="1800" spc="-5" dirty="0">
                <a:latin typeface="Verdana"/>
                <a:cs typeface="Verdana"/>
              </a:rPr>
              <a:t>t</a:t>
            </a:r>
            <a:r>
              <a:rPr sz="1800" dirty="0">
                <a:latin typeface="Verdana"/>
                <a:cs typeface="Verdana"/>
              </a:rPr>
              <a:t>s	us	</a:t>
            </a:r>
            <a:r>
              <a:rPr sz="1800" spc="-5" dirty="0">
                <a:latin typeface="Verdana"/>
                <a:cs typeface="Verdana"/>
              </a:rPr>
              <a:t>t</a:t>
            </a:r>
            <a:r>
              <a:rPr sz="1800" dirty="0">
                <a:latin typeface="Verdana"/>
                <a:cs typeface="Verdana"/>
              </a:rPr>
              <a:t>o	</a:t>
            </a:r>
            <a:r>
              <a:rPr sz="1800" spc="-10" dirty="0">
                <a:latin typeface="Verdana"/>
                <a:cs typeface="Verdana"/>
              </a:rPr>
              <a:t>d</a:t>
            </a:r>
            <a:r>
              <a:rPr sz="1800" dirty="0">
                <a:latin typeface="Verdana"/>
                <a:cs typeface="Verdana"/>
              </a:rPr>
              <a:t>ef</a:t>
            </a:r>
            <a:r>
              <a:rPr sz="1800" spc="15" dirty="0">
                <a:latin typeface="Verdana"/>
                <a:cs typeface="Verdana"/>
              </a:rPr>
              <a:t>i</a:t>
            </a:r>
            <a:r>
              <a:rPr sz="1800" dirty="0">
                <a:latin typeface="Verdana"/>
                <a:cs typeface="Verdana"/>
              </a:rPr>
              <a:t>ne	a	c</a:t>
            </a:r>
            <a:r>
              <a:rPr sz="1800" spc="5" dirty="0">
                <a:latin typeface="Verdana"/>
                <a:cs typeface="Verdana"/>
              </a:rPr>
              <a:t>l</a:t>
            </a:r>
            <a:r>
              <a:rPr sz="1800" dirty="0">
                <a:latin typeface="Verdana"/>
                <a:cs typeface="Verdana"/>
              </a:rPr>
              <a:t>ass	</a:t>
            </a:r>
            <a:r>
              <a:rPr sz="1800" spc="5" dirty="0">
                <a:latin typeface="Verdana"/>
                <a:cs typeface="Verdana"/>
              </a:rPr>
              <a:t>c</a:t>
            </a:r>
            <a:r>
              <a:rPr sz="1800" dirty="0">
                <a:latin typeface="Verdana"/>
                <a:cs typeface="Verdana"/>
              </a:rPr>
              <a:t>onta</a:t>
            </a:r>
            <a:r>
              <a:rPr sz="1800" spc="5" dirty="0">
                <a:latin typeface="Verdana"/>
                <a:cs typeface="Verdana"/>
              </a:rPr>
              <a:t>i</a:t>
            </a:r>
            <a:r>
              <a:rPr sz="1800" spc="-15" dirty="0">
                <a:latin typeface="Verdana"/>
                <a:cs typeface="Verdana"/>
              </a:rPr>
              <a:t>n</a:t>
            </a:r>
            <a:r>
              <a:rPr sz="1800" spc="5" dirty="0">
                <a:latin typeface="Verdana"/>
                <a:cs typeface="Verdana"/>
              </a:rPr>
              <a:t>i</a:t>
            </a:r>
            <a:r>
              <a:rPr sz="1800" dirty="0">
                <a:latin typeface="Verdana"/>
                <a:cs typeface="Verdana"/>
              </a:rPr>
              <a:t>ng	</a:t>
            </a:r>
            <a:r>
              <a:rPr sz="1800" spc="-35" dirty="0">
                <a:latin typeface="Verdana"/>
                <a:cs typeface="Verdana"/>
              </a:rPr>
              <a:t>v</a:t>
            </a:r>
            <a:r>
              <a:rPr sz="1800" dirty="0">
                <a:latin typeface="Verdana"/>
                <a:cs typeface="Verdana"/>
              </a:rPr>
              <a:t>ar</a:t>
            </a:r>
            <a:r>
              <a:rPr sz="1800" spc="5" dirty="0">
                <a:latin typeface="Verdana"/>
                <a:cs typeface="Verdana"/>
              </a:rPr>
              <a:t>i</a:t>
            </a:r>
            <a:r>
              <a:rPr sz="1800" dirty="0">
                <a:latin typeface="Verdana"/>
                <a:cs typeface="Verdana"/>
              </a:rPr>
              <a:t>ous	</a:t>
            </a:r>
            <a:r>
              <a:rPr sz="1800" spc="-15" dirty="0">
                <a:latin typeface="Verdana"/>
                <a:cs typeface="Verdana"/>
              </a:rPr>
              <a:t>t</a:t>
            </a:r>
            <a:r>
              <a:rPr sz="1800" dirty="0">
                <a:latin typeface="Verdana"/>
                <a:cs typeface="Verdana"/>
              </a:rPr>
              <a:t>yp</a:t>
            </a:r>
            <a:r>
              <a:rPr sz="1800" spc="-10" dirty="0">
                <a:latin typeface="Verdana"/>
                <a:cs typeface="Verdana"/>
              </a:rPr>
              <a:t>e</a:t>
            </a:r>
            <a:r>
              <a:rPr sz="1800" dirty="0">
                <a:latin typeface="Verdana"/>
                <a:cs typeface="Verdana"/>
              </a:rPr>
              <a:t>s	</a:t>
            </a:r>
            <a:r>
              <a:rPr sz="1800" spc="-5" dirty="0">
                <a:latin typeface="Verdana"/>
                <a:cs typeface="Verdana"/>
              </a:rPr>
              <a:t>of  data </a:t>
            </a:r>
            <a:r>
              <a:rPr sz="1800" dirty="0">
                <a:latin typeface="Verdana"/>
                <a:cs typeface="Verdana"/>
              </a:rPr>
              <a:t>and function </a:t>
            </a:r>
            <a:r>
              <a:rPr sz="1800" spc="-5" dirty="0">
                <a:latin typeface="Verdana"/>
                <a:cs typeface="Verdana"/>
              </a:rPr>
              <a:t>as</a:t>
            </a:r>
            <a:r>
              <a:rPr sz="1800" spc="-10" dirty="0">
                <a:latin typeface="Verdana"/>
                <a:cs typeface="Verdana"/>
              </a:rPr>
              <a:t> </a:t>
            </a:r>
            <a:r>
              <a:rPr sz="1800" spc="-5" dirty="0">
                <a:latin typeface="Verdana"/>
                <a:cs typeface="Verdana"/>
              </a:rPr>
              <a:t>members.</a:t>
            </a:r>
            <a:endParaRPr sz="1800">
              <a:latin typeface="Verdana"/>
              <a:cs typeface="Verdana"/>
            </a:endParaRPr>
          </a:p>
          <a:p>
            <a:pPr>
              <a:lnSpc>
                <a:spcPct val="100000"/>
              </a:lnSpc>
              <a:spcBef>
                <a:spcPts val="30"/>
              </a:spcBef>
              <a:buClr>
                <a:srgbClr val="CC0000"/>
              </a:buClr>
              <a:buFont typeface="Wingdings"/>
              <a:buChar char=""/>
            </a:pPr>
            <a:endParaRPr sz="1850">
              <a:latin typeface="Times New Roman"/>
              <a:cs typeface="Times New Roman"/>
            </a:endParaRPr>
          </a:p>
          <a:p>
            <a:pPr marL="236220" indent="-224154">
              <a:lnSpc>
                <a:spcPct val="100000"/>
              </a:lnSpc>
              <a:buClr>
                <a:srgbClr val="CC0000"/>
              </a:buClr>
              <a:buSzPct val="69444"/>
              <a:buFont typeface="Wingdings"/>
              <a:buChar char=""/>
              <a:tabLst>
                <a:tab pos="236854" algn="l"/>
                <a:tab pos="930275" algn="l"/>
                <a:tab pos="1547495" algn="l"/>
                <a:tab pos="2576195" algn="l"/>
                <a:tab pos="2998470" algn="l"/>
                <a:tab pos="3385820" algn="l"/>
                <a:tab pos="4292600" algn="l"/>
                <a:tab pos="4824730" algn="l"/>
                <a:tab pos="5541010" algn="l"/>
                <a:tab pos="6775450" algn="l"/>
              </a:tabLst>
            </a:pPr>
            <a:r>
              <a:rPr sz="1800" dirty="0">
                <a:latin typeface="Verdana"/>
                <a:cs typeface="Verdana"/>
              </a:rPr>
              <a:t>C++	a</a:t>
            </a:r>
            <a:r>
              <a:rPr sz="1800" spc="5" dirty="0">
                <a:latin typeface="Verdana"/>
                <a:cs typeface="Verdana"/>
              </a:rPr>
              <a:t>l</a:t>
            </a:r>
            <a:r>
              <a:rPr sz="1800" dirty="0">
                <a:latin typeface="Verdana"/>
                <a:cs typeface="Verdana"/>
              </a:rPr>
              <a:t>so	</a:t>
            </a:r>
            <a:r>
              <a:rPr sz="1800" spc="-10" dirty="0">
                <a:latin typeface="Verdana"/>
                <a:cs typeface="Verdana"/>
              </a:rPr>
              <a:t>p</a:t>
            </a:r>
            <a:r>
              <a:rPr sz="1800" dirty="0">
                <a:latin typeface="Verdana"/>
                <a:cs typeface="Verdana"/>
              </a:rPr>
              <a:t>e</a:t>
            </a:r>
            <a:r>
              <a:rPr sz="1800" spc="-5" dirty="0">
                <a:latin typeface="Verdana"/>
                <a:cs typeface="Verdana"/>
              </a:rPr>
              <a:t>r</a:t>
            </a:r>
            <a:r>
              <a:rPr sz="1800" dirty="0">
                <a:latin typeface="Verdana"/>
                <a:cs typeface="Verdana"/>
              </a:rPr>
              <a:t>m</a:t>
            </a:r>
            <a:r>
              <a:rPr sz="1800" spc="5" dirty="0">
                <a:latin typeface="Verdana"/>
                <a:cs typeface="Verdana"/>
              </a:rPr>
              <a:t>i</a:t>
            </a:r>
            <a:r>
              <a:rPr sz="1800" spc="-5" dirty="0">
                <a:latin typeface="Verdana"/>
                <a:cs typeface="Verdana"/>
              </a:rPr>
              <a:t>t</a:t>
            </a:r>
            <a:r>
              <a:rPr sz="1800" dirty="0">
                <a:latin typeface="Verdana"/>
                <a:cs typeface="Verdana"/>
              </a:rPr>
              <a:t>s	us	</a:t>
            </a:r>
            <a:r>
              <a:rPr sz="1800" spc="-5" dirty="0">
                <a:latin typeface="Verdana"/>
                <a:cs typeface="Verdana"/>
              </a:rPr>
              <a:t>t</a:t>
            </a:r>
            <a:r>
              <a:rPr sz="1800" dirty="0">
                <a:latin typeface="Verdana"/>
                <a:cs typeface="Verdana"/>
              </a:rPr>
              <a:t>o	ac</a:t>
            </a:r>
            <a:r>
              <a:rPr sz="1800" spc="-5" dirty="0">
                <a:latin typeface="Verdana"/>
                <a:cs typeface="Verdana"/>
              </a:rPr>
              <a:t>c</a:t>
            </a:r>
            <a:r>
              <a:rPr sz="1800" dirty="0">
                <a:latin typeface="Verdana"/>
                <a:cs typeface="Verdana"/>
              </a:rPr>
              <a:t>e</a:t>
            </a:r>
            <a:r>
              <a:rPr sz="1800" spc="-10" dirty="0">
                <a:latin typeface="Verdana"/>
                <a:cs typeface="Verdana"/>
              </a:rPr>
              <a:t>s</a:t>
            </a:r>
            <a:r>
              <a:rPr sz="1800" dirty="0">
                <a:latin typeface="Verdana"/>
                <a:cs typeface="Verdana"/>
              </a:rPr>
              <a:t>s	</a:t>
            </a:r>
            <a:r>
              <a:rPr sz="1800" spc="-5" dirty="0">
                <a:latin typeface="Verdana"/>
                <a:cs typeface="Verdana"/>
              </a:rPr>
              <a:t>t</a:t>
            </a:r>
            <a:r>
              <a:rPr sz="1800" spc="5" dirty="0">
                <a:latin typeface="Verdana"/>
                <a:cs typeface="Verdana"/>
              </a:rPr>
              <a:t>h</a:t>
            </a:r>
            <a:r>
              <a:rPr sz="1800" dirty="0">
                <a:latin typeface="Verdana"/>
                <a:cs typeface="Verdana"/>
              </a:rPr>
              <a:t>e	c</a:t>
            </a:r>
            <a:r>
              <a:rPr sz="1800" spc="5" dirty="0">
                <a:latin typeface="Verdana"/>
                <a:cs typeface="Verdana"/>
              </a:rPr>
              <a:t>l</a:t>
            </a:r>
            <a:r>
              <a:rPr sz="1800" dirty="0">
                <a:latin typeface="Verdana"/>
                <a:cs typeface="Verdana"/>
              </a:rPr>
              <a:t>ass	mem</a:t>
            </a:r>
            <a:r>
              <a:rPr sz="1800" spc="-10" dirty="0">
                <a:latin typeface="Verdana"/>
                <a:cs typeface="Verdana"/>
              </a:rPr>
              <a:t>b</a:t>
            </a:r>
            <a:r>
              <a:rPr sz="1800" dirty="0">
                <a:latin typeface="Verdana"/>
                <a:cs typeface="Verdana"/>
              </a:rPr>
              <a:t>e</a:t>
            </a:r>
            <a:r>
              <a:rPr sz="1800" spc="-5" dirty="0">
                <a:latin typeface="Verdana"/>
                <a:cs typeface="Verdana"/>
              </a:rPr>
              <a:t>r</a:t>
            </a:r>
            <a:r>
              <a:rPr sz="1800" dirty="0">
                <a:latin typeface="Verdana"/>
                <a:cs typeface="Verdana"/>
              </a:rPr>
              <a:t>s	</a:t>
            </a:r>
            <a:r>
              <a:rPr sz="1800" spc="-5" dirty="0">
                <a:latin typeface="Verdana"/>
                <a:cs typeface="Verdana"/>
              </a:rPr>
              <a:t>throu</a:t>
            </a:r>
            <a:r>
              <a:rPr sz="1800" spc="-10" dirty="0">
                <a:latin typeface="Verdana"/>
                <a:cs typeface="Verdana"/>
              </a:rPr>
              <a:t>g</a:t>
            </a:r>
            <a:r>
              <a:rPr sz="1800" dirty="0">
                <a:latin typeface="Verdana"/>
                <a:cs typeface="Verdana"/>
              </a:rPr>
              <a:t>h</a:t>
            </a:r>
            <a:endParaRPr sz="180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1800" spc="-5" dirty="0">
                <a:latin typeface="Verdana"/>
                <a:cs typeface="Verdana"/>
              </a:rPr>
              <a:t>pointers.</a:t>
            </a:r>
            <a:endParaRPr sz="1800">
              <a:latin typeface="Verdana"/>
              <a:cs typeface="Verdana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1850">
              <a:latin typeface="Times New Roman"/>
              <a:cs typeface="Times New Roman"/>
            </a:endParaRPr>
          </a:p>
          <a:p>
            <a:pPr marL="12700" marR="5715">
              <a:lnSpc>
                <a:spcPct val="100000"/>
              </a:lnSpc>
              <a:buClr>
                <a:srgbClr val="CC0000"/>
              </a:buClr>
              <a:buSzPct val="69444"/>
              <a:buFont typeface="Wingdings"/>
              <a:buChar char=""/>
              <a:tabLst>
                <a:tab pos="236854" algn="l"/>
              </a:tabLst>
            </a:pPr>
            <a:r>
              <a:rPr sz="1800" spc="-5" dirty="0">
                <a:latin typeface="Verdana"/>
                <a:cs typeface="Verdana"/>
              </a:rPr>
              <a:t>In </a:t>
            </a:r>
            <a:r>
              <a:rPr sz="1800" dirty="0">
                <a:latin typeface="Verdana"/>
                <a:cs typeface="Verdana"/>
              </a:rPr>
              <a:t>order </a:t>
            </a:r>
            <a:r>
              <a:rPr sz="1800" spc="-5" dirty="0">
                <a:latin typeface="Verdana"/>
                <a:cs typeface="Verdana"/>
              </a:rPr>
              <a:t>to achieve this, </a:t>
            </a:r>
            <a:r>
              <a:rPr sz="1800" dirty="0">
                <a:latin typeface="Verdana"/>
                <a:cs typeface="Verdana"/>
              </a:rPr>
              <a:t>C++ </a:t>
            </a:r>
            <a:r>
              <a:rPr sz="1800" spc="-5" dirty="0">
                <a:latin typeface="Verdana"/>
                <a:cs typeface="Verdana"/>
              </a:rPr>
              <a:t>provides </a:t>
            </a:r>
            <a:r>
              <a:rPr sz="1800" dirty="0">
                <a:latin typeface="Verdana"/>
                <a:cs typeface="Verdana"/>
              </a:rPr>
              <a:t>a set </a:t>
            </a:r>
            <a:r>
              <a:rPr sz="1800" spc="-5" dirty="0">
                <a:latin typeface="Verdana"/>
                <a:cs typeface="Verdana"/>
              </a:rPr>
              <a:t>of </a:t>
            </a:r>
            <a:r>
              <a:rPr sz="1800" dirty="0">
                <a:latin typeface="Verdana"/>
                <a:cs typeface="Verdana"/>
              </a:rPr>
              <a:t>3 </a:t>
            </a:r>
            <a:r>
              <a:rPr sz="1800" spc="-5" dirty="0">
                <a:latin typeface="Verdana"/>
                <a:cs typeface="Verdana"/>
              </a:rPr>
              <a:t>pointers-to-  member </a:t>
            </a:r>
            <a:r>
              <a:rPr sz="1800" spc="-10" dirty="0">
                <a:latin typeface="Verdana"/>
                <a:cs typeface="Verdana"/>
              </a:rPr>
              <a:t>operators </a:t>
            </a:r>
            <a:r>
              <a:rPr sz="1800" spc="-5" dirty="0">
                <a:latin typeface="Verdana"/>
                <a:cs typeface="Verdana"/>
              </a:rPr>
              <a:t>as</a:t>
            </a:r>
            <a:r>
              <a:rPr sz="1800" spc="15" dirty="0">
                <a:latin typeface="Verdana"/>
                <a:cs typeface="Verdana"/>
              </a:rPr>
              <a:t> </a:t>
            </a:r>
            <a:r>
              <a:rPr sz="1800" spc="-5" dirty="0">
                <a:latin typeface="Verdana"/>
                <a:cs typeface="Verdana"/>
              </a:rPr>
              <a:t>below:</a:t>
            </a:r>
            <a:endParaRPr sz="1800">
              <a:latin typeface="Verdana"/>
              <a:cs typeface="Verdana"/>
            </a:endParaRPr>
          </a:p>
        </p:txBody>
      </p:sp>
      <p:graphicFrame>
        <p:nvGraphicFramePr>
          <p:cNvPr id="7" name="object 7"/>
          <p:cNvGraphicFramePr>
            <a:graphicFrameLocks noGrp="1"/>
          </p:cNvGraphicFramePr>
          <p:nvPr/>
        </p:nvGraphicFramePr>
        <p:xfrm>
          <a:off x="595312" y="4100512"/>
          <a:ext cx="8001635" cy="1980881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795780"/>
                <a:gridCol w="6205855"/>
              </a:tblGrid>
              <a:tr h="457200">
                <a:tc>
                  <a:txBody>
                    <a:bodyPr/>
                    <a:lstStyle/>
                    <a:p>
                      <a:pPr marR="681990" algn="r">
                        <a:lnSpc>
                          <a:spcPct val="100000"/>
                        </a:lnSpc>
                        <a:spcBef>
                          <a:spcPts val="355"/>
                        </a:spcBef>
                      </a:pPr>
                      <a:r>
                        <a:rPr sz="1800" spc="-5" dirty="0">
                          <a:latin typeface="Verdana"/>
                          <a:cs typeface="Verdana"/>
                        </a:rPr>
                        <a:t>O</a:t>
                      </a:r>
                      <a:r>
                        <a:rPr sz="1800" spc="-10" dirty="0">
                          <a:latin typeface="Verdana"/>
                          <a:cs typeface="Verdana"/>
                        </a:rPr>
                        <a:t>p</a:t>
                      </a:r>
                      <a:r>
                        <a:rPr sz="1800" dirty="0">
                          <a:latin typeface="Verdana"/>
                          <a:cs typeface="Verdana"/>
                        </a:rPr>
                        <a:t>e</a:t>
                      </a:r>
                      <a:r>
                        <a:rPr sz="1800" spc="-45" dirty="0">
                          <a:latin typeface="Verdana"/>
                          <a:cs typeface="Verdana"/>
                        </a:rPr>
                        <a:t>r</a:t>
                      </a:r>
                      <a:r>
                        <a:rPr sz="1800" dirty="0">
                          <a:latin typeface="Verdana"/>
                          <a:cs typeface="Verdana"/>
                        </a:rPr>
                        <a:t>ator</a:t>
                      </a:r>
                      <a:endParaRPr sz="1800">
                        <a:latin typeface="Verdana"/>
                        <a:cs typeface="Verdana"/>
                      </a:endParaRPr>
                    </a:p>
                  </a:txBody>
                  <a:tcPr marL="0" marR="0" marT="45085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55"/>
                        </a:spcBef>
                      </a:pPr>
                      <a:r>
                        <a:rPr sz="1800" dirty="0">
                          <a:latin typeface="Verdana"/>
                          <a:cs typeface="Verdana"/>
                        </a:rPr>
                        <a:t>Function</a:t>
                      </a:r>
                      <a:endParaRPr sz="1800">
                        <a:latin typeface="Verdana"/>
                        <a:cs typeface="Verdana"/>
                      </a:endParaRPr>
                    </a:p>
                  </a:txBody>
                  <a:tcPr marL="0" marR="0" marT="4508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87299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1600" b="1" spc="5" dirty="0">
                          <a:solidFill>
                            <a:srgbClr val="CC0000"/>
                          </a:solidFill>
                          <a:latin typeface="Verdana"/>
                          <a:cs typeface="Verdana"/>
                        </a:rPr>
                        <a:t>::</a:t>
                      </a:r>
                      <a:r>
                        <a:rPr sz="1575" b="1" spc="7" baseline="26455" dirty="0">
                          <a:solidFill>
                            <a:srgbClr val="CC0000"/>
                          </a:solidFill>
                          <a:latin typeface="Verdana"/>
                          <a:cs typeface="Verdana"/>
                        </a:rPr>
                        <a:t>*</a:t>
                      </a:r>
                      <a:endParaRPr sz="1575" baseline="26455">
                        <a:latin typeface="Verdana"/>
                        <a:cs typeface="Verdana"/>
                      </a:endParaRPr>
                    </a:p>
                  </a:txBody>
                  <a:tcPr marL="0" marR="0" marT="4445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55"/>
                        </a:spcBef>
                      </a:pPr>
                      <a:r>
                        <a:rPr sz="1400" spc="-80" dirty="0">
                          <a:latin typeface="Verdana"/>
                          <a:cs typeface="Verdana"/>
                        </a:rPr>
                        <a:t>To </a:t>
                      </a:r>
                      <a:r>
                        <a:rPr sz="1400" dirty="0">
                          <a:latin typeface="Verdana"/>
                          <a:cs typeface="Verdana"/>
                        </a:rPr>
                        <a:t>declare a pointer </a:t>
                      </a:r>
                      <a:r>
                        <a:rPr sz="1400" spc="-5" dirty="0">
                          <a:latin typeface="Verdana"/>
                          <a:cs typeface="Verdana"/>
                        </a:rPr>
                        <a:t>to </a:t>
                      </a:r>
                      <a:r>
                        <a:rPr sz="1400" dirty="0">
                          <a:latin typeface="Verdana"/>
                          <a:cs typeface="Verdana"/>
                        </a:rPr>
                        <a:t>a member of a</a:t>
                      </a:r>
                      <a:r>
                        <a:rPr sz="1400" spc="-50" dirty="0">
                          <a:latin typeface="Verdana"/>
                          <a:cs typeface="Verdana"/>
                        </a:rPr>
                        <a:t> </a:t>
                      </a:r>
                      <a:r>
                        <a:rPr sz="1400" dirty="0">
                          <a:latin typeface="Verdana"/>
                          <a:cs typeface="Verdana"/>
                        </a:rPr>
                        <a:t>class</a:t>
                      </a:r>
                      <a:endParaRPr sz="1400">
                        <a:latin typeface="Verdana"/>
                        <a:cs typeface="Verdana"/>
                      </a:endParaRPr>
                    </a:p>
                  </a:txBody>
                  <a:tcPr marL="0" marR="0" marT="4508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18159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1600" b="1" spc="-10" dirty="0">
                          <a:solidFill>
                            <a:srgbClr val="CC0000"/>
                          </a:solidFill>
                          <a:latin typeface="Verdana"/>
                          <a:cs typeface="Verdana"/>
                        </a:rPr>
                        <a:t>.*</a:t>
                      </a:r>
                      <a:endParaRPr sz="1600">
                        <a:latin typeface="Verdana"/>
                        <a:cs typeface="Verdana"/>
                      </a:endParaRPr>
                    </a:p>
                  </a:txBody>
                  <a:tcPr marL="0" marR="0" marT="4445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1440" marR="660400">
                        <a:lnSpc>
                          <a:spcPct val="100000"/>
                        </a:lnSpc>
                        <a:spcBef>
                          <a:spcPts val="360"/>
                        </a:spcBef>
                      </a:pPr>
                      <a:r>
                        <a:rPr sz="1400" spc="-80" dirty="0">
                          <a:latin typeface="Verdana"/>
                          <a:cs typeface="Verdana"/>
                        </a:rPr>
                        <a:t>To </a:t>
                      </a:r>
                      <a:r>
                        <a:rPr sz="1400" dirty="0">
                          <a:latin typeface="Verdana"/>
                          <a:cs typeface="Verdana"/>
                        </a:rPr>
                        <a:t>access a member using object name and a pointer </a:t>
                      </a:r>
                      <a:r>
                        <a:rPr sz="1400" spc="-5" dirty="0">
                          <a:latin typeface="Verdana"/>
                          <a:cs typeface="Verdana"/>
                        </a:rPr>
                        <a:t>to</a:t>
                      </a:r>
                      <a:r>
                        <a:rPr sz="1400" spc="-100" dirty="0">
                          <a:latin typeface="Verdana"/>
                          <a:cs typeface="Verdana"/>
                        </a:rPr>
                        <a:t> </a:t>
                      </a:r>
                      <a:r>
                        <a:rPr sz="1400" spc="-5" dirty="0">
                          <a:latin typeface="Verdana"/>
                          <a:cs typeface="Verdana"/>
                        </a:rPr>
                        <a:t>that  </a:t>
                      </a:r>
                      <a:r>
                        <a:rPr sz="1400" dirty="0">
                          <a:latin typeface="Verdana"/>
                          <a:cs typeface="Verdana"/>
                        </a:rPr>
                        <a:t>member</a:t>
                      </a:r>
                      <a:endParaRPr sz="1400">
                        <a:latin typeface="Verdana"/>
                        <a:cs typeface="Verdana"/>
                      </a:endParaRPr>
                    </a:p>
                  </a:txBody>
                  <a:tcPr marL="0" marR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18223">
                <a:tc>
                  <a:txBody>
                    <a:bodyPr/>
                    <a:lstStyle/>
                    <a:p>
                      <a:pPr marR="704215" algn="r">
                        <a:lnSpc>
                          <a:spcPct val="100000"/>
                        </a:lnSpc>
                        <a:spcBef>
                          <a:spcPts val="355"/>
                        </a:spcBef>
                      </a:pPr>
                      <a:r>
                        <a:rPr sz="1600" b="1" dirty="0">
                          <a:solidFill>
                            <a:srgbClr val="CC0000"/>
                          </a:solidFill>
                          <a:latin typeface="Verdana"/>
                          <a:cs typeface="Verdana"/>
                        </a:rPr>
                        <a:t>-</a:t>
                      </a:r>
                      <a:r>
                        <a:rPr sz="1600" b="1" spc="-5" dirty="0">
                          <a:solidFill>
                            <a:srgbClr val="CC0000"/>
                          </a:solidFill>
                          <a:latin typeface="Verdana"/>
                          <a:cs typeface="Verdana"/>
                        </a:rPr>
                        <a:t>&gt;</a:t>
                      </a:r>
                      <a:r>
                        <a:rPr sz="1575" b="1" baseline="26455" dirty="0">
                          <a:solidFill>
                            <a:srgbClr val="CC0000"/>
                          </a:solidFill>
                          <a:latin typeface="Verdana"/>
                          <a:cs typeface="Verdana"/>
                        </a:rPr>
                        <a:t>*</a:t>
                      </a:r>
                      <a:endParaRPr sz="1575" baseline="26455">
                        <a:latin typeface="Verdana"/>
                        <a:cs typeface="Verdana"/>
                      </a:endParaRPr>
                    </a:p>
                  </a:txBody>
                  <a:tcPr marL="0" marR="0" marT="45085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1440" marR="186055">
                        <a:lnSpc>
                          <a:spcPct val="100000"/>
                        </a:lnSpc>
                        <a:spcBef>
                          <a:spcPts val="360"/>
                        </a:spcBef>
                      </a:pPr>
                      <a:r>
                        <a:rPr sz="1400" spc="-80" dirty="0">
                          <a:latin typeface="Verdana"/>
                          <a:cs typeface="Verdana"/>
                        </a:rPr>
                        <a:t>To </a:t>
                      </a:r>
                      <a:r>
                        <a:rPr sz="1400" dirty="0">
                          <a:latin typeface="Verdana"/>
                          <a:cs typeface="Verdana"/>
                        </a:rPr>
                        <a:t>access a member using a pointer </a:t>
                      </a:r>
                      <a:r>
                        <a:rPr sz="1400" spc="-5" dirty="0">
                          <a:latin typeface="Verdana"/>
                          <a:cs typeface="Verdana"/>
                        </a:rPr>
                        <a:t>to the </a:t>
                      </a:r>
                      <a:r>
                        <a:rPr sz="1400" dirty="0">
                          <a:latin typeface="Verdana"/>
                          <a:cs typeface="Verdana"/>
                        </a:rPr>
                        <a:t>object and a pointer </a:t>
                      </a:r>
                      <a:r>
                        <a:rPr sz="1400" spc="-5" dirty="0">
                          <a:latin typeface="Verdana"/>
                          <a:cs typeface="Verdana"/>
                        </a:rPr>
                        <a:t>to  that</a:t>
                      </a:r>
                      <a:r>
                        <a:rPr sz="1400" spc="-20" dirty="0">
                          <a:latin typeface="Verdana"/>
                          <a:cs typeface="Verdana"/>
                        </a:rPr>
                        <a:t> </a:t>
                      </a:r>
                      <a:r>
                        <a:rPr sz="1400" dirty="0">
                          <a:latin typeface="Verdana"/>
                          <a:cs typeface="Verdana"/>
                        </a:rPr>
                        <a:t>member</a:t>
                      </a:r>
                      <a:endParaRPr sz="1400">
                        <a:latin typeface="Verdana"/>
                        <a:cs typeface="Verdana"/>
                      </a:endParaRPr>
                    </a:p>
                  </a:txBody>
                  <a:tcPr marL="0" marR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609600" y="1566862"/>
            <a:ext cx="4655820" cy="109855"/>
          </a:xfrm>
          <a:custGeom>
            <a:avLst/>
            <a:gdLst/>
            <a:ahLst/>
            <a:cxnLst/>
            <a:rect l="l" t="t" r="r" b="b"/>
            <a:pathLst>
              <a:path w="4655820" h="109855">
                <a:moveTo>
                  <a:pt x="0" y="109537"/>
                </a:moveTo>
                <a:lnTo>
                  <a:pt x="4655566" y="109537"/>
                </a:lnTo>
                <a:lnTo>
                  <a:pt x="4655566" y="0"/>
                </a:lnTo>
                <a:lnTo>
                  <a:pt x="0" y="0"/>
                </a:lnTo>
                <a:lnTo>
                  <a:pt x="0" y="109537"/>
                </a:lnTo>
                <a:close/>
              </a:path>
            </a:pathLst>
          </a:custGeom>
          <a:solidFill>
            <a:srgbClr val="CC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609600" y="1566925"/>
            <a:ext cx="7958455" cy="0"/>
          </a:xfrm>
          <a:custGeom>
            <a:avLst/>
            <a:gdLst/>
            <a:ahLst/>
            <a:cxnLst/>
            <a:rect l="l" t="t" r="r" b="b"/>
            <a:pathLst>
              <a:path w="7958455">
                <a:moveTo>
                  <a:pt x="0" y="0"/>
                </a:moveTo>
                <a:lnTo>
                  <a:pt x="7958201" y="0"/>
                </a:lnTo>
              </a:path>
            </a:pathLst>
          </a:custGeom>
          <a:ln w="9525">
            <a:solidFill>
              <a:srgbClr val="CC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609600" y="6172200"/>
            <a:ext cx="7924800" cy="0"/>
          </a:xfrm>
          <a:custGeom>
            <a:avLst/>
            <a:gdLst/>
            <a:ahLst/>
            <a:cxnLst/>
            <a:rect l="l" t="t" r="r" b="b"/>
            <a:pathLst>
              <a:path w="7924800">
                <a:moveTo>
                  <a:pt x="0" y="0"/>
                </a:moveTo>
                <a:lnTo>
                  <a:pt x="7924800" y="0"/>
                </a:lnTo>
              </a:path>
            </a:pathLst>
          </a:custGeom>
          <a:ln w="3175">
            <a:solidFill>
              <a:srgbClr val="CC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653592" y="856501"/>
            <a:ext cx="7957008" cy="629018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000" dirty="0"/>
              <a:t>Memory </a:t>
            </a:r>
            <a:r>
              <a:rPr sz="4000" spc="-5" dirty="0"/>
              <a:t>Management</a:t>
            </a:r>
            <a:r>
              <a:rPr sz="4000" spc="-35" dirty="0"/>
              <a:t> </a:t>
            </a:r>
            <a:r>
              <a:rPr sz="4000" spc="-5" dirty="0"/>
              <a:t>Operators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688340" y="2236978"/>
            <a:ext cx="7844790" cy="3287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715" algn="just">
              <a:lnSpc>
                <a:spcPct val="100000"/>
              </a:lnSpc>
              <a:spcBef>
                <a:spcPts val="100"/>
              </a:spcBef>
              <a:buClr>
                <a:srgbClr val="CC0000"/>
              </a:buClr>
              <a:buSzPct val="69444"/>
              <a:buFont typeface="Wingdings"/>
              <a:buChar char=""/>
              <a:tabLst>
                <a:tab pos="236854" algn="l"/>
              </a:tabLst>
            </a:pPr>
            <a:r>
              <a:rPr sz="1800" dirty="0">
                <a:latin typeface="Verdana"/>
                <a:cs typeface="Verdana"/>
              </a:rPr>
              <a:t>C++ defines </a:t>
            </a:r>
            <a:r>
              <a:rPr sz="1800" spc="-5" dirty="0">
                <a:latin typeface="Verdana"/>
                <a:cs typeface="Verdana"/>
              </a:rPr>
              <a:t>two unary </a:t>
            </a:r>
            <a:r>
              <a:rPr sz="1800" spc="-10" dirty="0">
                <a:latin typeface="Verdana"/>
                <a:cs typeface="Verdana"/>
              </a:rPr>
              <a:t>operators </a:t>
            </a:r>
            <a:r>
              <a:rPr sz="1600" spc="-10" dirty="0">
                <a:solidFill>
                  <a:srgbClr val="CC0000"/>
                </a:solidFill>
                <a:latin typeface="Verdana"/>
                <a:cs typeface="Verdana"/>
              </a:rPr>
              <a:t>new </a:t>
            </a:r>
            <a:r>
              <a:rPr sz="1800" dirty="0">
                <a:latin typeface="Verdana"/>
                <a:cs typeface="Verdana"/>
              </a:rPr>
              <a:t>and </a:t>
            </a:r>
            <a:r>
              <a:rPr sz="1600" spc="-10" dirty="0">
                <a:solidFill>
                  <a:srgbClr val="CC0000"/>
                </a:solidFill>
                <a:latin typeface="Verdana"/>
                <a:cs typeface="Verdana"/>
              </a:rPr>
              <a:t>delete </a:t>
            </a:r>
            <a:r>
              <a:rPr sz="1800" spc="-5" dirty="0">
                <a:latin typeface="Verdana"/>
                <a:cs typeface="Verdana"/>
              </a:rPr>
              <a:t>that performs  the task of </a:t>
            </a:r>
            <a:r>
              <a:rPr sz="1800" dirty="0">
                <a:latin typeface="Verdana"/>
                <a:cs typeface="Verdana"/>
              </a:rPr>
              <a:t>allocating and freeing the memory </a:t>
            </a:r>
            <a:r>
              <a:rPr sz="1800" spc="-5" dirty="0">
                <a:latin typeface="Verdana"/>
                <a:cs typeface="Verdana"/>
              </a:rPr>
              <a:t>in </a:t>
            </a:r>
            <a:r>
              <a:rPr sz="1800" dirty="0">
                <a:latin typeface="Verdana"/>
                <a:cs typeface="Verdana"/>
              </a:rPr>
              <a:t>a </a:t>
            </a:r>
            <a:r>
              <a:rPr sz="1800" spc="-5" dirty="0">
                <a:latin typeface="Verdana"/>
                <a:cs typeface="Verdana"/>
              </a:rPr>
              <a:t>better </a:t>
            </a:r>
            <a:r>
              <a:rPr sz="1800" dirty="0">
                <a:latin typeface="Verdana"/>
                <a:cs typeface="Verdana"/>
              </a:rPr>
              <a:t>and  </a:t>
            </a:r>
            <a:r>
              <a:rPr sz="1800" spc="-5" dirty="0">
                <a:latin typeface="Verdana"/>
                <a:cs typeface="Verdana"/>
              </a:rPr>
              <a:t>easier </a:t>
            </a:r>
            <a:r>
              <a:rPr sz="1800" spc="-50" dirty="0">
                <a:latin typeface="Verdana"/>
                <a:cs typeface="Verdana"/>
              </a:rPr>
              <a:t>way.</a:t>
            </a:r>
            <a:endParaRPr sz="1800" dirty="0">
              <a:latin typeface="Verdana"/>
              <a:cs typeface="Verdana"/>
            </a:endParaRPr>
          </a:p>
          <a:p>
            <a:pPr>
              <a:lnSpc>
                <a:spcPct val="100000"/>
              </a:lnSpc>
              <a:spcBef>
                <a:spcPts val="35"/>
              </a:spcBef>
              <a:buClr>
                <a:srgbClr val="CC0000"/>
              </a:buClr>
              <a:buFont typeface="Wingdings"/>
              <a:buChar char=""/>
            </a:pPr>
            <a:endParaRPr sz="1850" dirty="0">
              <a:latin typeface="Times New Roman"/>
              <a:cs typeface="Times New Roman"/>
            </a:endParaRPr>
          </a:p>
          <a:p>
            <a:pPr marL="12700" marR="5715" algn="just">
              <a:lnSpc>
                <a:spcPct val="100000"/>
              </a:lnSpc>
              <a:buClr>
                <a:srgbClr val="CC0000"/>
              </a:buClr>
              <a:buSzPct val="69444"/>
              <a:buFont typeface="Wingdings"/>
              <a:buChar char=""/>
              <a:tabLst>
                <a:tab pos="236854" algn="l"/>
              </a:tabLst>
            </a:pPr>
            <a:r>
              <a:rPr sz="1800" dirty="0">
                <a:latin typeface="Verdana"/>
                <a:cs typeface="Verdana"/>
              </a:rPr>
              <a:t>Since </a:t>
            </a:r>
            <a:r>
              <a:rPr sz="1800" spc="-5" dirty="0">
                <a:latin typeface="Verdana"/>
                <a:cs typeface="Verdana"/>
              </a:rPr>
              <a:t>these </a:t>
            </a:r>
            <a:r>
              <a:rPr sz="1800" spc="-10" dirty="0">
                <a:latin typeface="Verdana"/>
                <a:cs typeface="Verdana"/>
              </a:rPr>
              <a:t>operator </a:t>
            </a:r>
            <a:r>
              <a:rPr sz="1800" dirty="0">
                <a:latin typeface="Verdana"/>
                <a:cs typeface="Verdana"/>
              </a:rPr>
              <a:t>manipulate memory </a:t>
            </a:r>
            <a:r>
              <a:rPr sz="1800" spc="-5" dirty="0">
                <a:latin typeface="Verdana"/>
                <a:cs typeface="Verdana"/>
              </a:rPr>
              <a:t>on the </a:t>
            </a:r>
            <a:r>
              <a:rPr sz="1800" dirty="0">
                <a:latin typeface="Verdana"/>
                <a:cs typeface="Verdana"/>
              </a:rPr>
              <a:t>free </a:t>
            </a:r>
            <a:r>
              <a:rPr sz="1800" spc="-5" dirty="0">
                <a:latin typeface="Verdana"/>
                <a:cs typeface="Verdana"/>
              </a:rPr>
              <a:t>store, they  </a:t>
            </a:r>
            <a:r>
              <a:rPr sz="1800" dirty="0">
                <a:latin typeface="Verdana"/>
                <a:cs typeface="Verdana"/>
              </a:rPr>
              <a:t>are also known </a:t>
            </a:r>
            <a:r>
              <a:rPr sz="1800" spc="-5" dirty="0">
                <a:latin typeface="Verdana"/>
                <a:cs typeface="Verdana"/>
              </a:rPr>
              <a:t>as </a:t>
            </a:r>
            <a:r>
              <a:rPr sz="1600" spc="-5" dirty="0">
                <a:solidFill>
                  <a:srgbClr val="CC0000"/>
                </a:solidFill>
                <a:latin typeface="Verdana"/>
                <a:cs typeface="Verdana"/>
              </a:rPr>
              <a:t>free store</a:t>
            </a:r>
            <a:r>
              <a:rPr sz="1600" spc="-15" dirty="0">
                <a:solidFill>
                  <a:srgbClr val="CC0000"/>
                </a:solidFill>
                <a:latin typeface="Verdana"/>
                <a:cs typeface="Verdana"/>
              </a:rPr>
              <a:t> </a:t>
            </a:r>
            <a:r>
              <a:rPr sz="1600" spc="-10" dirty="0">
                <a:solidFill>
                  <a:srgbClr val="CC0000"/>
                </a:solidFill>
                <a:latin typeface="Verdana"/>
                <a:cs typeface="Verdana"/>
              </a:rPr>
              <a:t>operators.</a:t>
            </a:r>
            <a:endParaRPr sz="1600" dirty="0">
              <a:latin typeface="Verdana"/>
              <a:cs typeface="Verdana"/>
            </a:endParaRPr>
          </a:p>
          <a:p>
            <a:pPr marL="12700" marR="6985" algn="just">
              <a:lnSpc>
                <a:spcPct val="100000"/>
              </a:lnSpc>
              <a:spcBef>
                <a:spcPts val="1920"/>
              </a:spcBef>
              <a:buClr>
                <a:srgbClr val="CC0000"/>
              </a:buClr>
              <a:buSzPct val="69444"/>
              <a:buFont typeface="Wingdings"/>
              <a:buChar char=""/>
              <a:tabLst>
                <a:tab pos="236854" algn="l"/>
              </a:tabLst>
            </a:pPr>
            <a:r>
              <a:rPr sz="1800" dirty="0">
                <a:latin typeface="Verdana"/>
                <a:cs typeface="Verdana"/>
              </a:rPr>
              <a:t>An </a:t>
            </a:r>
            <a:r>
              <a:rPr sz="1800" spc="-5" dirty="0">
                <a:latin typeface="Verdana"/>
                <a:cs typeface="Verdana"/>
              </a:rPr>
              <a:t>object </a:t>
            </a:r>
            <a:r>
              <a:rPr sz="1800" dirty="0">
                <a:latin typeface="Verdana"/>
                <a:cs typeface="Verdana"/>
              </a:rPr>
              <a:t>can </a:t>
            </a:r>
            <a:r>
              <a:rPr sz="1800" spc="-5" dirty="0">
                <a:latin typeface="Verdana"/>
                <a:cs typeface="Verdana"/>
              </a:rPr>
              <a:t>be created by </a:t>
            </a:r>
            <a:r>
              <a:rPr sz="1800" dirty="0">
                <a:latin typeface="Verdana"/>
                <a:cs typeface="Verdana"/>
              </a:rPr>
              <a:t>using </a:t>
            </a:r>
            <a:r>
              <a:rPr sz="1800" dirty="0">
                <a:solidFill>
                  <a:srgbClr val="CC0000"/>
                </a:solidFill>
                <a:latin typeface="Verdana"/>
                <a:cs typeface="Verdana"/>
              </a:rPr>
              <a:t>new </a:t>
            </a:r>
            <a:r>
              <a:rPr sz="1800" dirty="0">
                <a:latin typeface="Verdana"/>
                <a:cs typeface="Verdana"/>
              </a:rPr>
              <a:t>and </a:t>
            </a:r>
            <a:r>
              <a:rPr sz="1800" spc="-5" dirty="0">
                <a:latin typeface="Verdana"/>
                <a:cs typeface="Verdana"/>
              </a:rPr>
              <a:t>destroyed by using </a:t>
            </a:r>
            <a:r>
              <a:rPr sz="1800" spc="-5" dirty="0">
                <a:solidFill>
                  <a:srgbClr val="CC0000"/>
                </a:solidFill>
                <a:latin typeface="Verdana"/>
                <a:cs typeface="Verdana"/>
              </a:rPr>
              <a:t> delete </a:t>
            </a:r>
            <a:r>
              <a:rPr sz="1800" spc="-5" dirty="0">
                <a:latin typeface="Verdana"/>
                <a:cs typeface="Verdana"/>
              </a:rPr>
              <a:t>as </a:t>
            </a:r>
            <a:r>
              <a:rPr sz="1800" dirty="0">
                <a:latin typeface="Verdana"/>
                <a:cs typeface="Verdana"/>
              </a:rPr>
              <a:t>and </a:t>
            </a:r>
            <a:r>
              <a:rPr sz="1800" spc="-5" dirty="0">
                <a:latin typeface="Verdana"/>
                <a:cs typeface="Verdana"/>
              </a:rPr>
              <a:t>when</a:t>
            </a:r>
            <a:r>
              <a:rPr sz="1800" spc="35" dirty="0">
                <a:latin typeface="Verdana"/>
                <a:cs typeface="Verdana"/>
              </a:rPr>
              <a:t> </a:t>
            </a:r>
            <a:r>
              <a:rPr sz="1800" spc="-5" dirty="0">
                <a:latin typeface="Verdana"/>
                <a:cs typeface="Verdana"/>
              </a:rPr>
              <a:t>required.</a:t>
            </a:r>
            <a:endParaRPr sz="1800" dirty="0">
              <a:latin typeface="Verdana"/>
              <a:cs typeface="Verdana"/>
            </a:endParaRPr>
          </a:p>
          <a:p>
            <a:pPr>
              <a:lnSpc>
                <a:spcPct val="100000"/>
              </a:lnSpc>
              <a:spcBef>
                <a:spcPts val="35"/>
              </a:spcBef>
              <a:buClr>
                <a:srgbClr val="CC0000"/>
              </a:buClr>
              <a:buFont typeface="Wingdings"/>
              <a:buChar char=""/>
            </a:pPr>
            <a:endParaRPr sz="1850" dirty="0">
              <a:latin typeface="Times New Roman"/>
              <a:cs typeface="Times New Roman"/>
            </a:endParaRPr>
          </a:p>
          <a:p>
            <a:pPr marL="12700" marR="5080" algn="just">
              <a:lnSpc>
                <a:spcPct val="100000"/>
              </a:lnSpc>
              <a:buClr>
                <a:srgbClr val="CC0000"/>
              </a:buClr>
              <a:buSzPct val="69444"/>
              <a:buFont typeface="Wingdings"/>
              <a:buChar char=""/>
              <a:tabLst>
                <a:tab pos="236854" algn="l"/>
              </a:tabLst>
            </a:pPr>
            <a:r>
              <a:rPr sz="1800" dirty="0">
                <a:latin typeface="Verdana"/>
                <a:cs typeface="Verdana"/>
              </a:rPr>
              <a:t>A </a:t>
            </a:r>
            <a:r>
              <a:rPr sz="1800" spc="-5" dirty="0">
                <a:latin typeface="Verdana"/>
                <a:cs typeface="Verdana"/>
              </a:rPr>
              <a:t>data object created </a:t>
            </a:r>
            <a:r>
              <a:rPr sz="1800" dirty="0">
                <a:latin typeface="Verdana"/>
                <a:cs typeface="Verdana"/>
              </a:rPr>
              <a:t>inside a </a:t>
            </a:r>
            <a:r>
              <a:rPr sz="1800" spc="-5" dirty="0">
                <a:latin typeface="Verdana"/>
                <a:cs typeface="Verdana"/>
              </a:rPr>
              <a:t>block </a:t>
            </a:r>
            <a:r>
              <a:rPr sz="1800" dirty="0">
                <a:latin typeface="Verdana"/>
                <a:cs typeface="Verdana"/>
              </a:rPr>
              <a:t>with </a:t>
            </a:r>
            <a:r>
              <a:rPr sz="1800" dirty="0">
                <a:solidFill>
                  <a:srgbClr val="CC0000"/>
                </a:solidFill>
                <a:latin typeface="Verdana"/>
                <a:cs typeface="Verdana"/>
              </a:rPr>
              <a:t>new </a:t>
            </a:r>
            <a:r>
              <a:rPr sz="1800" dirty="0">
                <a:latin typeface="Verdana"/>
                <a:cs typeface="Verdana"/>
              </a:rPr>
              <a:t>will remain </a:t>
            </a:r>
            <a:r>
              <a:rPr sz="1800" spc="-5" dirty="0">
                <a:latin typeface="Verdana"/>
                <a:cs typeface="Verdana"/>
              </a:rPr>
              <a:t>in  existence </a:t>
            </a:r>
            <a:r>
              <a:rPr sz="1800" dirty="0">
                <a:latin typeface="Verdana"/>
                <a:cs typeface="Verdana"/>
              </a:rPr>
              <a:t>until </a:t>
            </a:r>
            <a:r>
              <a:rPr sz="1800" spc="5" dirty="0">
                <a:latin typeface="Verdana"/>
                <a:cs typeface="Verdana"/>
              </a:rPr>
              <a:t>it is </a:t>
            </a:r>
            <a:r>
              <a:rPr sz="1800" dirty="0">
                <a:latin typeface="Verdana"/>
                <a:cs typeface="Verdana"/>
              </a:rPr>
              <a:t>explicitly </a:t>
            </a:r>
            <a:r>
              <a:rPr sz="1800" spc="-10" dirty="0">
                <a:latin typeface="Verdana"/>
                <a:cs typeface="Verdana"/>
              </a:rPr>
              <a:t>destroyed </a:t>
            </a:r>
            <a:r>
              <a:rPr sz="1800" spc="-5" dirty="0">
                <a:latin typeface="Verdana"/>
                <a:cs typeface="Verdana"/>
              </a:rPr>
              <a:t>by </a:t>
            </a:r>
            <a:r>
              <a:rPr sz="1800" dirty="0">
                <a:latin typeface="Verdana"/>
                <a:cs typeface="Verdana"/>
              </a:rPr>
              <a:t>using</a:t>
            </a:r>
            <a:r>
              <a:rPr sz="1800" spc="60" dirty="0">
                <a:latin typeface="Verdana"/>
                <a:cs typeface="Verdana"/>
              </a:rPr>
              <a:t> </a:t>
            </a:r>
            <a:r>
              <a:rPr sz="1800" spc="-5" dirty="0">
                <a:solidFill>
                  <a:srgbClr val="CC0000"/>
                </a:solidFill>
                <a:latin typeface="Verdana"/>
                <a:cs typeface="Verdana"/>
              </a:rPr>
              <a:t>delete.</a:t>
            </a:r>
            <a:endParaRPr sz="1800" dirty="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609600" y="1566862"/>
            <a:ext cx="4655820" cy="109855"/>
          </a:xfrm>
          <a:custGeom>
            <a:avLst/>
            <a:gdLst/>
            <a:ahLst/>
            <a:cxnLst/>
            <a:rect l="l" t="t" r="r" b="b"/>
            <a:pathLst>
              <a:path w="4655820" h="109855">
                <a:moveTo>
                  <a:pt x="0" y="109537"/>
                </a:moveTo>
                <a:lnTo>
                  <a:pt x="4655566" y="109537"/>
                </a:lnTo>
                <a:lnTo>
                  <a:pt x="4655566" y="0"/>
                </a:lnTo>
                <a:lnTo>
                  <a:pt x="0" y="0"/>
                </a:lnTo>
                <a:lnTo>
                  <a:pt x="0" y="109537"/>
                </a:lnTo>
                <a:close/>
              </a:path>
            </a:pathLst>
          </a:custGeom>
          <a:solidFill>
            <a:srgbClr val="CC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609600" y="1566925"/>
            <a:ext cx="7958455" cy="0"/>
          </a:xfrm>
          <a:custGeom>
            <a:avLst/>
            <a:gdLst/>
            <a:ahLst/>
            <a:cxnLst/>
            <a:rect l="l" t="t" r="r" b="b"/>
            <a:pathLst>
              <a:path w="7958455">
                <a:moveTo>
                  <a:pt x="0" y="0"/>
                </a:moveTo>
                <a:lnTo>
                  <a:pt x="7958201" y="0"/>
                </a:lnTo>
              </a:path>
            </a:pathLst>
          </a:custGeom>
          <a:ln w="9525">
            <a:solidFill>
              <a:srgbClr val="CC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609600" y="6172200"/>
            <a:ext cx="7924800" cy="0"/>
          </a:xfrm>
          <a:custGeom>
            <a:avLst/>
            <a:gdLst/>
            <a:ahLst/>
            <a:cxnLst/>
            <a:rect l="l" t="t" r="r" b="b"/>
            <a:pathLst>
              <a:path w="7924800">
                <a:moveTo>
                  <a:pt x="0" y="0"/>
                </a:moveTo>
                <a:lnTo>
                  <a:pt x="7924800" y="0"/>
                </a:lnTo>
              </a:path>
            </a:pathLst>
          </a:custGeom>
          <a:ln w="3175">
            <a:solidFill>
              <a:srgbClr val="CC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653592" y="856501"/>
            <a:ext cx="7423608" cy="629018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000" dirty="0"/>
              <a:t>Memory </a:t>
            </a:r>
            <a:r>
              <a:rPr sz="4000" spc="-5" dirty="0"/>
              <a:t>Management</a:t>
            </a:r>
            <a:r>
              <a:rPr sz="4000" spc="-35" dirty="0"/>
              <a:t> </a:t>
            </a:r>
            <a:r>
              <a:rPr sz="4000" spc="-5" dirty="0"/>
              <a:t>Operators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840739" y="2012950"/>
            <a:ext cx="7540625" cy="34093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8255">
              <a:lnSpc>
                <a:spcPct val="100000"/>
              </a:lnSpc>
              <a:spcBef>
                <a:spcPts val="100"/>
              </a:spcBef>
              <a:buClr>
                <a:srgbClr val="CC0000"/>
              </a:buClr>
              <a:buSzPct val="69444"/>
              <a:buFont typeface="Wingdings"/>
              <a:buChar char=""/>
              <a:tabLst>
                <a:tab pos="237490" algn="l"/>
              </a:tabLst>
            </a:pPr>
            <a:r>
              <a:rPr sz="1800" spc="-5" dirty="0">
                <a:latin typeface="Verdana"/>
                <a:cs typeface="Verdana"/>
              </a:rPr>
              <a:t>The </a:t>
            </a:r>
            <a:r>
              <a:rPr sz="1800" dirty="0">
                <a:solidFill>
                  <a:srgbClr val="CC0000"/>
                </a:solidFill>
                <a:latin typeface="Verdana"/>
                <a:cs typeface="Verdana"/>
              </a:rPr>
              <a:t>new </a:t>
            </a:r>
            <a:r>
              <a:rPr sz="1800" spc="-5" dirty="0">
                <a:latin typeface="Verdana"/>
                <a:cs typeface="Verdana"/>
              </a:rPr>
              <a:t>operator </a:t>
            </a:r>
            <a:r>
              <a:rPr sz="1800" dirty="0">
                <a:latin typeface="Verdana"/>
                <a:cs typeface="Verdana"/>
              </a:rPr>
              <a:t>can </a:t>
            </a:r>
            <a:r>
              <a:rPr sz="1800" spc="-5" dirty="0">
                <a:latin typeface="Verdana"/>
                <a:cs typeface="Verdana"/>
              </a:rPr>
              <a:t>be </a:t>
            </a:r>
            <a:r>
              <a:rPr sz="1800" dirty="0">
                <a:latin typeface="Verdana"/>
                <a:cs typeface="Verdana"/>
              </a:rPr>
              <a:t>used </a:t>
            </a:r>
            <a:r>
              <a:rPr sz="1800" spc="-5" dirty="0">
                <a:latin typeface="Verdana"/>
                <a:cs typeface="Verdana"/>
              </a:rPr>
              <a:t>to create </a:t>
            </a:r>
            <a:r>
              <a:rPr sz="1800" dirty="0">
                <a:latin typeface="Verdana"/>
                <a:cs typeface="Verdana"/>
              </a:rPr>
              <a:t>objects of </a:t>
            </a:r>
            <a:r>
              <a:rPr sz="1800" spc="-10" dirty="0">
                <a:latin typeface="Verdana"/>
                <a:cs typeface="Verdana"/>
              </a:rPr>
              <a:t>any </a:t>
            </a:r>
            <a:r>
              <a:rPr sz="1800" spc="-5" dirty="0">
                <a:latin typeface="Verdana"/>
                <a:cs typeface="Verdana"/>
              </a:rPr>
              <a:t>type. It  takes the </a:t>
            </a:r>
            <a:r>
              <a:rPr sz="1800" dirty="0">
                <a:latin typeface="Verdana"/>
                <a:cs typeface="Verdana"/>
              </a:rPr>
              <a:t>following </a:t>
            </a:r>
            <a:r>
              <a:rPr sz="1800" spc="-10" dirty="0">
                <a:latin typeface="Verdana"/>
                <a:cs typeface="Verdana"/>
              </a:rPr>
              <a:t>general</a:t>
            </a:r>
            <a:r>
              <a:rPr sz="1800" dirty="0">
                <a:latin typeface="Verdana"/>
                <a:cs typeface="Verdana"/>
              </a:rPr>
              <a:t> form:</a:t>
            </a:r>
          </a:p>
          <a:p>
            <a:pPr>
              <a:lnSpc>
                <a:spcPct val="100000"/>
              </a:lnSpc>
              <a:spcBef>
                <a:spcPts val="5"/>
              </a:spcBef>
              <a:buClr>
                <a:srgbClr val="CC0000"/>
              </a:buClr>
              <a:buFont typeface="Wingdings"/>
              <a:buChar char=""/>
            </a:pPr>
            <a:endParaRPr sz="2050" dirty="0">
              <a:latin typeface="Times New Roman"/>
              <a:cs typeface="Times New Roman"/>
            </a:endParaRPr>
          </a:p>
          <a:p>
            <a:pPr marL="927100">
              <a:lnSpc>
                <a:spcPct val="100000"/>
              </a:lnSpc>
            </a:pPr>
            <a:r>
              <a:rPr sz="1600" i="1" spc="-5" dirty="0">
                <a:solidFill>
                  <a:srgbClr val="CC0000"/>
                </a:solidFill>
                <a:latin typeface="Verdana"/>
                <a:cs typeface="Verdana"/>
              </a:rPr>
              <a:t>pointer-variable = </a:t>
            </a:r>
            <a:r>
              <a:rPr sz="1600" i="1" spc="-10" dirty="0">
                <a:solidFill>
                  <a:srgbClr val="CC0000"/>
                </a:solidFill>
                <a:latin typeface="Verdana"/>
                <a:cs typeface="Verdana"/>
              </a:rPr>
              <a:t>new</a:t>
            </a:r>
            <a:r>
              <a:rPr sz="1600" i="1" spc="75" dirty="0">
                <a:solidFill>
                  <a:srgbClr val="CC0000"/>
                </a:solidFill>
                <a:latin typeface="Verdana"/>
                <a:cs typeface="Verdana"/>
              </a:rPr>
              <a:t> </a:t>
            </a:r>
            <a:r>
              <a:rPr sz="1600" i="1" spc="-5" dirty="0">
                <a:solidFill>
                  <a:srgbClr val="CC0000"/>
                </a:solidFill>
                <a:latin typeface="Verdana"/>
                <a:cs typeface="Verdana"/>
              </a:rPr>
              <a:t>data-type;</a:t>
            </a:r>
            <a:endParaRPr sz="1600" dirty="0">
              <a:latin typeface="Verdana"/>
              <a:cs typeface="Verdana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2500" dirty="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800" dirty="0">
                <a:latin typeface="Verdana"/>
                <a:cs typeface="Verdana"/>
              </a:rPr>
              <a:t>Here, </a:t>
            </a:r>
            <a:r>
              <a:rPr sz="1800" spc="-10" dirty="0">
                <a:latin typeface="Verdana"/>
                <a:cs typeface="Verdana"/>
              </a:rPr>
              <a:t>pointer-variable </a:t>
            </a:r>
            <a:r>
              <a:rPr sz="1800" spc="5" dirty="0">
                <a:latin typeface="Verdana"/>
                <a:cs typeface="Verdana"/>
              </a:rPr>
              <a:t>is </a:t>
            </a:r>
            <a:r>
              <a:rPr sz="1800" dirty="0">
                <a:latin typeface="Verdana"/>
                <a:cs typeface="Verdana"/>
              </a:rPr>
              <a:t>a </a:t>
            </a:r>
            <a:r>
              <a:rPr sz="1800" spc="-5" dirty="0">
                <a:latin typeface="Verdana"/>
                <a:cs typeface="Verdana"/>
              </a:rPr>
              <a:t>pointer </a:t>
            </a:r>
            <a:r>
              <a:rPr sz="1800" dirty="0">
                <a:latin typeface="Verdana"/>
                <a:cs typeface="Verdana"/>
              </a:rPr>
              <a:t>of </a:t>
            </a:r>
            <a:r>
              <a:rPr sz="1800" spc="-5" dirty="0">
                <a:latin typeface="Verdana"/>
                <a:cs typeface="Verdana"/>
              </a:rPr>
              <a:t>type</a:t>
            </a:r>
            <a:r>
              <a:rPr sz="1800" spc="-10" dirty="0">
                <a:latin typeface="Verdana"/>
                <a:cs typeface="Verdana"/>
              </a:rPr>
              <a:t> data-type.</a:t>
            </a:r>
            <a:endParaRPr sz="1800" dirty="0">
              <a:latin typeface="Verdana"/>
              <a:cs typeface="Verdana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850" dirty="0">
              <a:latin typeface="Times New Roman"/>
              <a:cs typeface="Times New Roman"/>
            </a:endParaRPr>
          </a:p>
          <a:p>
            <a:pPr marL="12700" marR="5080">
              <a:lnSpc>
                <a:spcPct val="100000"/>
              </a:lnSpc>
              <a:buClr>
                <a:srgbClr val="CC0000"/>
              </a:buClr>
              <a:buSzPct val="69444"/>
              <a:buFont typeface="Wingdings"/>
              <a:buChar char=""/>
              <a:tabLst>
                <a:tab pos="237490" algn="l"/>
              </a:tabLst>
            </a:pPr>
            <a:r>
              <a:rPr sz="1800" spc="-5" dirty="0">
                <a:latin typeface="Verdana"/>
                <a:cs typeface="Verdana"/>
              </a:rPr>
              <a:t>The </a:t>
            </a:r>
            <a:r>
              <a:rPr sz="1800" dirty="0">
                <a:solidFill>
                  <a:srgbClr val="CC0000"/>
                </a:solidFill>
                <a:latin typeface="Verdana"/>
                <a:cs typeface="Verdana"/>
              </a:rPr>
              <a:t>new </a:t>
            </a:r>
            <a:r>
              <a:rPr sz="1800" spc="-5" dirty="0">
                <a:latin typeface="Verdana"/>
                <a:cs typeface="Verdana"/>
              </a:rPr>
              <a:t>operator allocates </a:t>
            </a:r>
            <a:r>
              <a:rPr sz="1800" dirty="0">
                <a:latin typeface="Verdana"/>
                <a:cs typeface="Verdana"/>
              </a:rPr>
              <a:t>sufficient memory </a:t>
            </a:r>
            <a:r>
              <a:rPr sz="1800" spc="-5" dirty="0">
                <a:latin typeface="Verdana"/>
                <a:cs typeface="Verdana"/>
              </a:rPr>
              <a:t>to </a:t>
            </a:r>
            <a:r>
              <a:rPr sz="1800" dirty="0">
                <a:latin typeface="Verdana"/>
                <a:cs typeface="Verdana"/>
              </a:rPr>
              <a:t>hold a </a:t>
            </a:r>
            <a:r>
              <a:rPr sz="1800" spc="-10" dirty="0">
                <a:latin typeface="Verdana"/>
                <a:cs typeface="Verdana"/>
              </a:rPr>
              <a:t>data  </a:t>
            </a:r>
            <a:r>
              <a:rPr sz="1800" dirty="0">
                <a:latin typeface="Verdana"/>
                <a:cs typeface="Verdana"/>
              </a:rPr>
              <a:t>object of </a:t>
            </a:r>
            <a:r>
              <a:rPr sz="1800" spc="-5" dirty="0">
                <a:latin typeface="Verdana"/>
                <a:cs typeface="Verdana"/>
              </a:rPr>
              <a:t>type data-type </a:t>
            </a:r>
            <a:r>
              <a:rPr sz="1800" dirty="0">
                <a:latin typeface="Verdana"/>
                <a:cs typeface="Verdana"/>
              </a:rPr>
              <a:t>and returns </a:t>
            </a:r>
            <a:r>
              <a:rPr sz="1800" spc="-5" dirty="0">
                <a:latin typeface="Verdana"/>
                <a:cs typeface="Verdana"/>
              </a:rPr>
              <a:t>the address </a:t>
            </a:r>
            <a:r>
              <a:rPr sz="1800" dirty="0">
                <a:latin typeface="Verdana"/>
                <a:cs typeface="Verdana"/>
              </a:rPr>
              <a:t>of </a:t>
            </a:r>
            <a:r>
              <a:rPr sz="1800" spc="-5" dirty="0">
                <a:latin typeface="Verdana"/>
                <a:cs typeface="Verdana"/>
              </a:rPr>
              <a:t>the</a:t>
            </a:r>
            <a:r>
              <a:rPr sz="1800" spc="40" dirty="0">
                <a:latin typeface="Verdana"/>
                <a:cs typeface="Verdana"/>
              </a:rPr>
              <a:t> </a:t>
            </a:r>
            <a:r>
              <a:rPr sz="1800" spc="-5" dirty="0">
                <a:latin typeface="Verdana"/>
                <a:cs typeface="Verdana"/>
              </a:rPr>
              <a:t>object.</a:t>
            </a:r>
            <a:endParaRPr sz="1800" dirty="0">
              <a:latin typeface="Verdana"/>
              <a:cs typeface="Verdana"/>
            </a:endParaRPr>
          </a:p>
          <a:p>
            <a:pPr>
              <a:lnSpc>
                <a:spcPct val="100000"/>
              </a:lnSpc>
              <a:spcBef>
                <a:spcPts val="30"/>
              </a:spcBef>
              <a:buClr>
                <a:srgbClr val="CC0000"/>
              </a:buClr>
              <a:buFont typeface="Wingdings"/>
              <a:buChar char=""/>
            </a:pPr>
            <a:endParaRPr sz="1850" dirty="0">
              <a:latin typeface="Times New Roman"/>
              <a:cs typeface="Times New Roman"/>
            </a:endParaRPr>
          </a:p>
          <a:p>
            <a:pPr marL="12700" marR="5080">
              <a:lnSpc>
                <a:spcPct val="100000"/>
              </a:lnSpc>
              <a:buClr>
                <a:srgbClr val="CC0000"/>
              </a:buClr>
              <a:buSzPct val="69444"/>
              <a:buFont typeface="Wingdings"/>
              <a:buChar char=""/>
              <a:tabLst>
                <a:tab pos="237490" algn="l"/>
                <a:tab pos="809625" algn="l"/>
                <a:tab pos="2071370" algn="l"/>
                <a:tab pos="2716530" algn="l"/>
                <a:tab pos="3146425" algn="l"/>
                <a:tab pos="3711575" algn="l"/>
                <a:tab pos="4399280" algn="l"/>
                <a:tab pos="5135245" algn="l"/>
                <a:tab pos="5708650" algn="l"/>
              </a:tabLst>
            </a:pPr>
            <a:r>
              <a:rPr sz="1800" spc="-5" dirty="0">
                <a:latin typeface="Verdana"/>
                <a:cs typeface="Verdana"/>
              </a:rPr>
              <a:t>Th</a:t>
            </a:r>
            <a:r>
              <a:rPr sz="1800" dirty="0">
                <a:latin typeface="Verdana"/>
                <a:cs typeface="Verdana"/>
              </a:rPr>
              <a:t>e	</a:t>
            </a:r>
            <a:r>
              <a:rPr sz="1800" spc="-5" dirty="0">
                <a:latin typeface="Verdana"/>
                <a:cs typeface="Verdana"/>
              </a:rPr>
              <a:t>dat</a:t>
            </a:r>
            <a:r>
              <a:rPr sz="1800" spc="-10" dirty="0">
                <a:latin typeface="Verdana"/>
                <a:cs typeface="Verdana"/>
              </a:rPr>
              <a:t>a</a:t>
            </a:r>
            <a:r>
              <a:rPr sz="1800" spc="-5" dirty="0">
                <a:latin typeface="Verdana"/>
                <a:cs typeface="Verdana"/>
              </a:rPr>
              <a:t>-</a:t>
            </a:r>
            <a:r>
              <a:rPr sz="1800" spc="-15" dirty="0">
                <a:latin typeface="Verdana"/>
                <a:cs typeface="Verdana"/>
              </a:rPr>
              <a:t>t</a:t>
            </a:r>
            <a:r>
              <a:rPr sz="1800" dirty="0">
                <a:latin typeface="Verdana"/>
                <a:cs typeface="Verdana"/>
              </a:rPr>
              <a:t>ype	m</a:t>
            </a:r>
            <a:r>
              <a:rPr sz="1800" spc="-10" dirty="0">
                <a:latin typeface="Verdana"/>
                <a:cs typeface="Verdana"/>
              </a:rPr>
              <a:t>a</a:t>
            </a:r>
            <a:r>
              <a:rPr sz="1800" dirty="0">
                <a:latin typeface="Verdana"/>
                <a:cs typeface="Verdana"/>
              </a:rPr>
              <a:t>y	</a:t>
            </a:r>
            <a:r>
              <a:rPr sz="1800" spc="-5" dirty="0">
                <a:latin typeface="Verdana"/>
                <a:cs typeface="Verdana"/>
              </a:rPr>
              <a:t>b</a:t>
            </a:r>
            <a:r>
              <a:rPr sz="1800" dirty="0">
                <a:latin typeface="Verdana"/>
                <a:cs typeface="Verdana"/>
              </a:rPr>
              <a:t>e	a</a:t>
            </a:r>
            <a:r>
              <a:rPr sz="1800" spc="-20" dirty="0">
                <a:latin typeface="Verdana"/>
                <a:cs typeface="Verdana"/>
              </a:rPr>
              <a:t>n</a:t>
            </a:r>
            <a:r>
              <a:rPr sz="1800" dirty="0">
                <a:latin typeface="Verdana"/>
                <a:cs typeface="Verdana"/>
              </a:rPr>
              <a:t>y	</a:t>
            </a:r>
            <a:r>
              <a:rPr sz="1800" spc="-35" dirty="0">
                <a:latin typeface="Verdana"/>
                <a:cs typeface="Verdana"/>
              </a:rPr>
              <a:t>v</a:t>
            </a:r>
            <a:r>
              <a:rPr sz="1800" spc="-15" dirty="0">
                <a:latin typeface="Verdana"/>
                <a:cs typeface="Verdana"/>
              </a:rPr>
              <a:t>a</a:t>
            </a:r>
            <a:r>
              <a:rPr sz="1800" spc="5" dirty="0">
                <a:latin typeface="Verdana"/>
                <a:cs typeface="Verdana"/>
              </a:rPr>
              <a:t>li</a:t>
            </a:r>
            <a:r>
              <a:rPr sz="1800" dirty="0">
                <a:latin typeface="Verdana"/>
                <a:cs typeface="Verdana"/>
              </a:rPr>
              <a:t>d	</a:t>
            </a:r>
            <a:r>
              <a:rPr sz="1800" spc="-15" dirty="0">
                <a:latin typeface="Verdana"/>
                <a:cs typeface="Verdana"/>
              </a:rPr>
              <a:t>t</a:t>
            </a:r>
            <a:r>
              <a:rPr sz="1800" dirty="0">
                <a:latin typeface="Verdana"/>
                <a:cs typeface="Verdana"/>
              </a:rPr>
              <a:t>yp</a:t>
            </a:r>
            <a:r>
              <a:rPr sz="1800" spc="-10" dirty="0">
                <a:latin typeface="Verdana"/>
                <a:cs typeface="Verdana"/>
              </a:rPr>
              <a:t>e</a:t>
            </a:r>
            <a:r>
              <a:rPr sz="1800" dirty="0">
                <a:latin typeface="Verdana"/>
                <a:cs typeface="Verdana"/>
              </a:rPr>
              <a:t>.	</a:t>
            </a:r>
            <a:r>
              <a:rPr sz="1800" spc="-5" dirty="0">
                <a:latin typeface="Verdana"/>
                <a:cs typeface="Verdana"/>
              </a:rPr>
              <a:t>Th</a:t>
            </a:r>
            <a:r>
              <a:rPr sz="1800" dirty="0">
                <a:latin typeface="Verdana"/>
                <a:cs typeface="Verdana"/>
              </a:rPr>
              <a:t>e	</a:t>
            </a:r>
            <a:r>
              <a:rPr sz="1800" spc="-5" dirty="0">
                <a:latin typeface="Verdana"/>
                <a:cs typeface="Verdana"/>
              </a:rPr>
              <a:t>po</a:t>
            </a:r>
            <a:r>
              <a:rPr sz="1800" spc="5" dirty="0">
                <a:latin typeface="Verdana"/>
                <a:cs typeface="Verdana"/>
              </a:rPr>
              <a:t>i</a:t>
            </a:r>
            <a:r>
              <a:rPr sz="1800" dirty="0">
                <a:latin typeface="Verdana"/>
                <a:cs typeface="Verdana"/>
              </a:rPr>
              <a:t>nte</a:t>
            </a:r>
            <a:r>
              <a:rPr sz="1800" spc="-20" dirty="0">
                <a:latin typeface="Verdana"/>
                <a:cs typeface="Verdana"/>
              </a:rPr>
              <a:t>r</a:t>
            </a:r>
            <a:r>
              <a:rPr sz="1800" spc="-40" dirty="0">
                <a:latin typeface="Verdana"/>
                <a:cs typeface="Verdana"/>
              </a:rPr>
              <a:t>-</a:t>
            </a:r>
            <a:r>
              <a:rPr sz="1800" spc="-35" dirty="0">
                <a:latin typeface="Verdana"/>
                <a:cs typeface="Verdana"/>
              </a:rPr>
              <a:t>v</a:t>
            </a:r>
            <a:r>
              <a:rPr sz="1800" spc="-15" dirty="0">
                <a:latin typeface="Verdana"/>
                <a:cs typeface="Verdana"/>
              </a:rPr>
              <a:t>a</a:t>
            </a:r>
            <a:r>
              <a:rPr sz="1800" dirty="0">
                <a:latin typeface="Verdana"/>
                <a:cs typeface="Verdana"/>
              </a:rPr>
              <a:t>r</a:t>
            </a:r>
            <a:r>
              <a:rPr sz="1800" spc="5" dirty="0">
                <a:latin typeface="Verdana"/>
                <a:cs typeface="Verdana"/>
              </a:rPr>
              <a:t>i</a:t>
            </a:r>
            <a:r>
              <a:rPr sz="1800" dirty="0">
                <a:latin typeface="Verdana"/>
                <a:cs typeface="Verdana"/>
              </a:rPr>
              <a:t>ab</a:t>
            </a:r>
            <a:r>
              <a:rPr sz="1800" spc="5" dirty="0">
                <a:latin typeface="Verdana"/>
                <a:cs typeface="Verdana"/>
              </a:rPr>
              <a:t>l</a:t>
            </a:r>
            <a:r>
              <a:rPr sz="1800" dirty="0">
                <a:latin typeface="Verdana"/>
                <a:cs typeface="Verdana"/>
              </a:rPr>
              <a:t>e  holds </a:t>
            </a:r>
            <a:r>
              <a:rPr sz="1800" spc="-5" dirty="0">
                <a:latin typeface="Verdana"/>
                <a:cs typeface="Verdana"/>
              </a:rPr>
              <a:t>the address </a:t>
            </a:r>
            <a:r>
              <a:rPr sz="1800" dirty="0">
                <a:latin typeface="Verdana"/>
                <a:cs typeface="Verdana"/>
              </a:rPr>
              <a:t>of </a:t>
            </a:r>
            <a:r>
              <a:rPr sz="1800" spc="-5" dirty="0">
                <a:latin typeface="Verdana"/>
                <a:cs typeface="Verdana"/>
              </a:rPr>
              <a:t>the </a:t>
            </a:r>
            <a:r>
              <a:rPr sz="1800" dirty="0">
                <a:latin typeface="Verdana"/>
                <a:cs typeface="Verdana"/>
              </a:rPr>
              <a:t>memory </a:t>
            </a:r>
            <a:r>
              <a:rPr sz="1800" spc="-5" dirty="0">
                <a:latin typeface="Verdana"/>
                <a:cs typeface="Verdana"/>
              </a:rPr>
              <a:t>space</a:t>
            </a:r>
            <a:r>
              <a:rPr sz="1800" spc="30" dirty="0">
                <a:latin typeface="Verdana"/>
                <a:cs typeface="Verdana"/>
              </a:rPr>
              <a:t> </a:t>
            </a:r>
            <a:r>
              <a:rPr sz="1800" spc="-5" dirty="0">
                <a:latin typeface="Verdana"/>
                <a:cs typeface="Verdana"/>
              </a:rPr>
              <a:t>allocated.</a:t>
            </a:r>
            <a:endParaRPr sz="1800" dirty="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609600" y="6172200"/>
            <a:ext cx="7924800" cy="0"/>
          </a:xfrm>
          <a:custGeom>
            <a:avLst/>
            <a:gdLst/>
            <a:ahLst/>
            <a:cxnLst/>
            <a:rect l="l" t="t" r="r" b="b"/>
            <a:pathLst>
              <a:path w="7924800">
                <a:moveTo>
                  <a:pt x="0" y="0"/>
                </a:moveTo>
                <a:lnTo>
                  <a:pt x="7924800" y="0"/>
                </a:lnTo>
              </a:path>
            </a:pathLst>
          </a:custGeom>
          <a:ln w="3175">
            <a:solidFill>
              <a:srgbClr val="CC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645668" y="1186637"/>
            <a:ext cx="7844790" cy="42195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0320">
              <a:lnSpc>
                <a:spcPct val="100000"/>
              </a:lnSpc>
              <a:spcBef>
                <a:spcPts val="100"/>
              </a:spcBef>
            </a:pPr>
            <a:r>
              <a:rPr sz="1800" spc="-5" dirty="0">
                <a:solidFill>
                  <a:srgbClr val="CC0000"/>
                </a:solidFill>
                <a:latin typeface="Verdana"/>
                <a:cs typeface="Verdana"/>
              </a:rPr>
              <a:t>OBJECT-ORIENTED PROGRAMMING</a:t>
            </a:r>
            <a:r>
              <a:rPr sz="1800" spc="25" dirty="0">
                <a:solidFill>
                  <a:srgbClr val="CC0000"/>
                </a:solidFill>
                <a:latin typeface="Verdana"/>
                <a:cs typeface="Verdana"/>
              </a:rPr>
              <a:t> </a:t>
            </a:r>
            <a:r>
              <a:rPr sz="1800" dirty="0">
                <a:solidFill>
                  <a:srgbClr val="CC0000"/>
                </a:solidFill>
                <a:latin typeface="Verdana"/>
                <a:cs typeface="Verdana"/>
              </a:rPr>
              <a:t>PARADIGM</a:t>
            </a:r>
            <a:endParaRPr sz="1800">
              <a:latin typeface="Verdana"/>
              <a:cs typeface="Verdana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2200">
              <a:latin typeface="Times New Roman"/>
              <a:cs typeface="Times New Roman"/>
            </a:endParaRPr>
          </a:p>
          <a:p>
            <a:pPr marL="481965" marR="5080" indent="-469900" algn="just">
              <a:lnSpc>
                <a:spcPct val="100000"/>
              </a:lnSpc>
              <a:buClr>
                <a:srgbClr val="CC0000"/>
              </a:buClr>
              <a:buSzPct val="70000"/>
              <a:buFont typeface="Wingdings"/>
              <a:buChar char=""/>
              <a:tabLst>
                <a:tab pos="482600" algn="l"/>
              </a:tabLst>
            </a:pPr>
            <a:r>
              <a:rPr sz="2000" spc="-5" dirty="0">
                <a:latin typeface="Verdana"/>
                <a:cs typeface="Verdana"/>
              </a:rPr>
              <a:t>OOP treats data </a:t>
            </a:r>
            <a:r>
              <a:rPr sz="2000" spc="-10" dirty="0">
                <a:latin typeface="Verdana"/>
                <a:cs typeface="Verdana"/>
              </a:rPr>
              <a:t>as </a:t>
            </a:r>
            <a:r>
              <a:rPr sz="2000" dirty="0">
                <a:latin typeface="Verdana"/>
                <a:cs typeface="Verdana"/>
              </a:rPr>
              <a:t>a </a:t>
            </a:r>
            <a:r>
              <a:rPr sz="2000" spc="-5" dirty="0">
                <a:latin typeface="Verdana"/>
                <a:cs typeface="Verdana"/>
              </a:rPr>
              <a:t>critical element in </a:t>
            </a:r>
            <a:r>
              <a:rPr sz="2000" spc="-10" dirty="0">
                <a:latin typeface="Verdana"/>
                <a:cs typeface="Verdana"/>
              </a:rPr>
              <a:t>the </a:t>
            </a:r>
            <a:r>
              <a:rPr sz="2000" spc="-5" dirty="0">
                <a:latin typeface="Verdana"/>
                <a:cs typeface="Verdana"/>
              </a:rPr>
              <a:t>program  development and does </a:t>
            </a:r>
            <a:r>
              <a:rPr sz="2000" dirty="0">
                <a:latin typeface="Verdana"/>
                <a:cs typeface="Verdana"/>
              </a:rPr>
              <a:t>not </a:t>
            </a:r>
            <a:r>
              <a:rPr sz="2000" spc="-5" dirty="0">
                <a:latin typeface="Verdana"/>
                <a:cs typeface="Verdana"/>
              </a:rPr>
              <a:t>allow </a:t>
            </a:r>
            <a:r>
              <a:rPr sz="2000" spc="-10" dirty="0">
                <a:latin typeface="Verdana"/>
                <a:cs typeface="Verdana"/>
              </a:rPr>
              <a:t>it </a:t>
            </a:r>
            <a:r>
              <a:rPr sz="2000" dirty="0">
                <a:latin typeface="Verdana"/>
                <a:cs typeface="Verdana"/>
              </a:rPr>
              <a:t>to flow </a:t>
            </a:r>
            <a:r>
              <a:rPr sz="2000" spc="-10" dirty="0">
                <a:latin typeface="Verdana"/>
                <a:cs typeface="Verdana"/>
              </a:rPr>
              <a:t>freely </a:t>
            </a:r>
            <a:r>
              <a:rPr sz="2000" spc="-5" dirty="0">
                <a:latin typeface="Verdana"/>
                <a:cs typeface="Verdana"/>
              </a:rPr>
              <a:t>around  the</a:t>
            </a:r>
            <a:r>
              <a:rPr sz="2000" spc="-25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system.</a:t>
            </a:r>
            <a:endParaRPr sz="2000">
              <a:latin typeface="Verdana"/>
              <a:cs typeface="Verdana"/>
            </a:endParaRPr>
          </a:p>
          <a:p>
            <a:pPr>
              <a:lnSpc>
                <a:spcPct val="100000"/>
              </a:lnSpc>
              <a:spcBef>
                <a:spcPts val="30"/>
              </a:spcBef>
              <a:buClr>
                <a:srgbClr val="CC0000"/>
              </a:buClr>
              <a:buFont typeface="Wingdings"/>
              <a:buChar char=""/>
            </a:pPr>
            <a:endParaRPr sz="2900">
              <a:latin typeface="Times New Roman"/>
              <a:cs typeface="Times New Roman"/>
            </a:endParaRPr>
          </a:p>
          <a:p>
            <a:pPr marL="481965" marR="5080" indent="-469900" algn="just">
              <a:lnSpc>
                <a:spcPct val="100000"/>
              </a:lnSpc>
              <a:buClr>
                <a:srgbClr val="CC0000"/>
              </a:buClr>
              <a:buSzPct val="70000"/>
              <a:buFont typeface="Wingdings"/>
              <a:buChar char=""/>
              <a:tabLst>
                <a:tab pos="482600" algn="l"/>
              </a:tabLst>
            </a:pPr>
            <a:r>
              <a:rPr sz="2000" spc="-5" dirty="0">
                <a:latin typeface="Verdana"/>
                <a:cs typeface="Verdana"/>
              </a:rPr>
              <a:t>It ties data </a:t>
            </a:r>
            <a:r>
              <a:rPr sz="2000" dirty="0">
                <a:latin typeface="Verdana"/>
                <a:cs typeface="Verdana"/>
              </a:rPr>
              <a:t>more </a:t>
            </a:r>
            <a:r>
              <a:rPr sz="2000" spc="-5" dirty="0">
                <a:latin typeface="Verdana"/>
                <a:cs typeface="Verdana"/>
              </a:rPr>
              <a:t>closely </a:t>
            </a:r>
            <a:r>
              <a:rPr sz="2000" dirty="0">
                <a:latin typeface="Verdana"/>
                <a:cs typeface="Verdana"/>
              </a:rPr>
              <a:t>to </a:t>
            </a:r>
            <a:r>
              <a:rPr sz="2000" spc="-5" dirty="0">
                <a:latin typeface="Verdana"/>
                <a:cs typeface="Verdana"/>
              </a:rPr>
              <a:t>the functions that operates  </a:t>
            </a:r>
            <a:r>
              <a:rPr sz="2000" dirty="0">
                <a:latin typeface="Verdana"/>
                <a:cs typeface="Verdana"/>
              </a:rPr>
              <a:t>on </a:t>
            </a:r>
            <a:r>
              <a:rPr sz="2000" spc="-5" dirty="0">
                <a:latin typeface="Verdana"/>
                <a:cs typeface="Verdana"/>
              </a:rPr>
              <a:t>it and protects it </a:t>
            </a:r>
            <a:r>
              <a:rPr sz="2000" dirty="0">
                <a:latin typeface="Verdana"/>
                <a:cs typeface="Verdana"/>
              </a:rPr>
              <a:t>from </a:t>
            </a:r>
            <a:r>
              <a:rPr sz="2000" spc="-5" dirty="0">
                <a:latin typeface="Verdana"/>
                <a:cs typeface="Verdana"/>
              </a:rPr>
              <a:t>modification from outside  </a:t>
            </a:r>
            <a:r>
              <a:rPr sz="2000" dirty="0">
                <a:latin typeface="Verdana"/>
                <a:cs typeface="Verdana"/>
              </a:rPr>
              <a:t>function.</a:t>
            </a:r>
            <a:endParaRPr sz="2000">
              <a:latin typeface="Verdana"/>
              <a:cs typeface="Verdana"/>
            </a:endParaRPr>
          </a:p>
          <a:p>
            <a:pPr>
              <a:lnSpc>
                <a:spcPct val="100000"/>
              </a:lnSpc>
              <a:spcBef>
                <a:spcPts val="25"/>
              </a:spcBef>
              <a:buClr>
                <a:srgbClr val="CC0000"/>
              </a:buClr>
              <a:buFont typeface="Wingdings"/>
              <a:buChar char=""/>
            </a:pPr>
            <a:endParaRPr sz="2900">
              <a:latin typeface="Times New Roman"/>
              <a:cs typeface="Times New Roman"/>
            </a:endParaRPr>
          </a:p>
          <a:p>
            <a:pPr marL="481965" marR="6350" indent="-469900" algn="just">
              <a:lnSpc>
                <a:spcPct val="100000"/>
              </a:lnSpc>
              <a:spcBef>
                <a:spcPts val="5"/>
              </a:spcBef>
              <a:buClr>
                <a:srgbClr val="CC0000"/>
              </a:buClr>
              <a:buSzPct val="70000"/>
              <a:buFont typeface="Wingdings"/>
              <a:buChar char=""/>
              <a:tabLst>
                <a:tab pos="482600" algn="l"/>
              </a:tabLst>
            </a:pPr>
            <a:r>
              <a:rPr sz="2000" spc="-5" dirty="0">
                <a:latin typeface="Verdana"/>
                <a:cs typeface="Verdana"/>
              </a:rPr>
              <a:t>OOP allows </a:t>
            </a:r>
            <a:r>
              <a:rPr sz="2000" dirty="0">
                <a:latin typeface="Verdana"/>
                <a:cs typeface="Verdana"/>
              </a:rPr>
              <a:t>us to </a:t>
            </a:r>
            <a:r>
              <a:rPr sz="2000" spc="-5" dirty="0">
                <a:latin typeface="Verdana"/>
                <a:cs typeface="Verdana"/>
              </a:rPr>
              <a:t>decompose </a:t>
            </a:r>
            <a:r>
              <a:rPr sz="2000" dirty="0">
                <a:latin typeface="Verdana"/>
                <a:cs typeface="Verdana"/>
              </a:rPr>
              <a:t>a </a:t>
            </a:r>
            <a:r>
              <a:rPr sz="2000" spc="-5" dirty="0">
                <a:latin typeface="Verdana"/>
                <a:cs typeface="Verdana"/>
              </a:rPr>
              <a:t>problem into </a:t>
            </a:r>
            <a:r>
              <a:rPr sz="2000" dirty="0">
                <a:latin typeface="Verdana"/>
                <a:cs typeface="Verdana"/>
              </a:rPr>
              <a:t>a </a:t>
            </a:r>
            <a:r>
              <a:rPr sz="2000" spc="-5" dirty="0">
                <a:latin typeface="Verdana"/>
                <a:cs typeface="Verdana"/>
              </a:rPr>
              <a:t>number </a:t>
            </a:r>
            <a:r>
              <a:rPr sz="2000" spc="-20" dirty="0">
                <a:latin typeface="Verdana"/>
                <a:cs typeface="Verdana"/>
              </a:rPr>
              <a:t>of  </a:t>
            </a:r>
            <a:r>
              <a:rPr sz="2000" spc="-5" dirty="0">
                <a:latin typeface="Verdana"/>
                <a:cs typeface="Verdana"/>
              </a:rPr>
              <a:t>entities called objects </a:t>
            </a:r>
            <a:r>
              <a:rPr sz="2000" dirty="0">
                <a:latin typeface="Verdana"/>
                <a:cs typeface="Verdana"/>
              </a:rPr>
              <a:t>and </a:t>
            </a:r>
            <a:r>
              <a:rPr sz="2000" spc="-5" dirty="0">
                <a:latin typeface="Verdana"/>
                <a:cs typeface="Verdana"/>
              </a:rPr>
              <a:t>the </a:t>
            </a:r>
            <a:r>
              <a:rPr sz="2000" spc="-10" dirty="0">
                <a:latin typeface="Verdana"/>
                <a:cs typeface="Verdana"/>
              </a:rPr>
              <a:t>builds </a:t>
            </a:r>
            <a:r>
              <a:rPr sz="2000" spc="-5" dirty="0">
                <a:latin typeface="Verdana"/>
                <a:cs typeface="Verdana"/>
              </a:rPr>
              <a:t>data </a:t>
            </a:r>
            <a:r>
              <a:rPr sz="2000" spc="-10" dirty="0">
                <a:latin typeface="Verdana"/>
                <a:cs typeface="Verdana"/>
              </a:rPr>
              <a:t>and </a:t>
            </a:r>
            <a:r>
              <a:rPr sz="2000" spc="-5" dirty="0">
                <a:latin typeface="Verdana"/>
                <a:cs typeface="Verdana"/>
              </a:rPr>
              <a:t>function  </a:t>
            </a:r>
            <a:r>
              <a:rPr sz="2000" dirty="0">
                <a:latin typeface="Verdana"/>
                <a:cs typeface="Verdana"/>
              </a:rPr>
              <a:t>around </a:t>
            </a:r>
            <a:r>
              <a:rPr sz="2000" spc="-5" dirty="0">
                <a:latin typeface="Verdana"/>
                <a:cs typeface="Verdana"/>
              </a:rPr>
              <a:t>these</a:t>
            </a:r>
            <a:r>
              <a:rPr sz="2000" spc="-60" dirty="0">
                <a:latin typeface="Verdana"/>
                <a:cs typeface="Verdana"/>
              </a:rPr>
              <a:t> </a:t>
            </a:r>
            <a:r>
              <a:rPr sz="2000" spc="-5" dirty="0">
                <a:latin typeface="Verdana"/>
                <a:cs typeface="Verdana"/>
              </a:rPr>
              <a:t>entities.</a:t>
            </a:r>
            <a:endParaRPr sz="200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609600" y="1566862"/>
            <a:ext cx="4655820" cy="109855"/>
          </a:xfrm>
          <a:custGeom>
            <a:avLst/>
            <a:gdLst/>
            <a:ahLst/>
            <a:cxnLst/>
            <a:rect l="l" t="t" r="r" b="b"/>
            <a:pathLst>
              <a:path w="4655820" h="109855">
                <a:moveTo>
                  <a:pt x="0" y="109537"/>
                </a:moveTo>
                <a:lnTo>
                  <a:pt x="4655566" y="109537"/>
                </a:lnTo>
                <a:lnTo>
                  <a:pt x="4655566" y="0"/>
                </a:lnTo>
                <a:lnTo>
                  <a:pt x="0" y="0"/>
                </a:lnTo>
                <a:lnTo>
                  <a:pt x="0" y="109537"/>
                </a:lnTo>
                <a:close/>
              </a:path>
            </a:pathLst>
          </a:custGeom>
          <a:solidFill>
            <a:srgbClr val="CC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609600" y="1566925"/>
            <a:ext cx="7958455" cy="0"/>
          </a:xfrm>
          <a:custGeom>
            <a:avLst/>
            <a:gdLst/>
            <a:ahLst/>
            <a:cxnLst/>
            <a:rect l="l" t="t" r="r" b="b"/>
            <a:pathLst>
              <a:path w="7958455">
                <a:moveTo>
                  <a:pt x="0" y="0"/>
                </a:moveTo>
                <a:lnTo>
                  <a:pt x="7958201" y="0"/>
                </a:lnTo>
              </a:path>
            </a:pathLst>
          </a:custGeom>
          <a:ln w="9525">
            <a:solidFill>
              <a:srgbClr val="CC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609600" y="6172200"/>
            <a:ext cx="7924800" cy="0"/>
          </a:xfrm>
          <a:custGeom>
            <a:avLst/>
            <a:gdLst/>
            <a:ahLst/>
            <a:cxnLst/>
            <a:rect l="l" t="t" r="r" b="b"/>
            <a:pathLst>
              <a:path w="7924800">
                <a:moveTo>
                  <a:pt x="0" y="0"/>
                </a:moveTo>
                <a:lnTo>
                  <a:pt x="7924800" y="0"/>
                </a:lnTo>
              </a:path>
            </a:pathLst>
          </a:custGeom>
          <a:ln w="3175">
            <a:solidFill>
              <a:srgbClr val="CC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653592" y="856501"/>
            <a:ext cx="7499808" cy="629018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000" dirty="0"/>
              <a:t>Memory </a:t>
            </a:r>
            <a:r>
              <a:rPr sz="4000" spc="-5" dirty="0"/>
              <a:t>Management</a:t>
            </a:r>
            <a:r>
              <a:rPr sz="4000" spc="-35" dirty="0"/>
              <a:t> </a:t>
            </a:r>
            <a:r>
              <a:rPr sz="4000" spc="-5" dirty="0"/>
              <a:t>Operators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751840" y="2012950"/>
            <a:ext cx="7318375" cy="38671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5400">
              <a:lnSpc>
                <a:spcPct val="100000"/>
              </a:lnSpc>
              <a:spcBef>
                <a:spcPts val="100"/>
              </a:spcBef>
            </a:pPr>
            <a:r>
              <a:rPr sz="1800" spc="-5" dirty="0">
                <a:solidFill>
                  <a:srgbClr val="CC0000"/>
                </a:solidFill>
                <a:latin typeface="Verdana"/>
                <a:cs typeface="Verdana"/>
              </a:rPr>
              <a:t>Example:</a:t>
            </a:r>
            <a:endParaRPr sz="1800">
              <a:latin typeface="Verdana"/>
              <a:cs typeface="Verdana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850">
              <a:latin typeface="Times New Roman"/>
              <a:cs typeface="Times New Roman"/>
            </a:endParaRPr>
          </a:p>
          <a:p>
            <a:pPr marL="939800" marR="4714875">
              <a:lnSpc>
                <a:spcPct val="100000"/>
              </a:lnSpc>
            </a:pPr>
            <a:r>
              <a:rPr sz="1800" dirty="0">
                <a:solidFill>
                  <a:srgbClr val="CC0000"/>
                </a:solidFill>
                <a:latin typeface="Verdana"/>
                <a:cs typeface="Verdana"/>
              </a:rPr>
              <a:t>p = new int;  q = new</a:t>
            </a:r>
            <a:r>
              <a:rPr sz="1800" spc="-85" dirty="0">
                <a:solidFill>
                  <a:srgbClr val="CC0000"/>
                </a:solidFill>
                <a:latin typeface="Verdana"/>
                <a:cs typeface="Verdana"/>
              </a:rPr>
              <a:t> </a:t>
            </a:r>
            <a:r>
              <a:rPr sz="1800" dirty="0">
                <a:solidFill>
                  <a:srgbClr val="CC0000"/>
                </a:solidFill>
                <a:latin typeface="Verdana"/>
                <a:cs typeface="Verdana"/>
              </a:rPr>
              <a:t>float;</a:t>
            </a:r>
            <a:endParaRPr sz="1800">
              <a:latin typeface="Verdana"/>
              <a:cs typeface="Verdana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1850">
              <a:latin typeface="Times New Roman"/>
              <a:cs typeface="Times New Roman"/>
            </a:endParaRPr>
          </a:p>
          <a:p>
            <a:pPr marL="25400" marR="17780">
              <a:lnSpc>
                <a:spcPct val="100000"/>
              </a:lnSpc>
            </a:pPr>
            <a:r>
              <a:rPr sz="1800" spc="-5" dirty="0">
                <a:latin typeface="Verdana"/>
                <a:cs typeface="Verdana"/>
              </a:rPr>
              <a:t>Where </a:t>
            </a:r>
            <a:r>
              <a:rPr sz="1800" dirty="0">
                <a:solidFill>
                  <a:srgbClr val="CC0000"/>
                </a:solidFill>
                <a:latin typeface="Verdana"/>
                <a:cs typeface="Verdana"/>
              </a:rPr>
              <a:t>p </a:t>
            </a:r>
            <a:r>
              <a:rPr sz="1800" dirty="0">
                <a:latin typeface="Verdana"/>
                <a:cs typeface="Verdana"/>
              </a:rPr>
              <a:t>is a </a:t>
            </a:r>
            <a:r>
              <a:rPr sz="1800" spc="-5" dirty="0">
                <a:latin typeface="Verdana"/>
                <a:cs typeface="Verdana"/>
              </a:rPr>
              <a:t>pointer </a:t>
            </a:r>
            <a:r>
              <a:rPr sz="1800" dirty="0">
                <a:latin typeface="Verdana"/>
                <a:cs typeface="Verdana"/>
              </a:rPr>
              <a:t>of </a:t>
            </a:r>
            <a:r>
              <a:rPr sz="1800" spc="-5" dirty="0">
                <a:latin typeface="Verdana"/>
                <a:cs typeface="Verdana"/>
              </a:rPr>
              <a:t>type </a:t>
            </a:r>
            <a:r>
              <a:rPr sz="1800" dirty="0">
                <a:solidFill>
                  <a:srgbClr val="CC0000"/>
                </a:solidFill>
                <a:latin typeface="Verdana"/>
                <a:cs typeface="Verdana"/>
              </a:rPr>
              <a:t>int </a:t>
            </a:r>
            <a:r>
              <a:rPr sz="1800" dirty="0">
                <a:latin typeface="Verdana"/>
                <a:cs typeface="Verdana"/>
              </a:rPr>
              <a:t>and </a:t>
            </a:r>
            <a:r>
              <a:rPr sz="1800" dirty="0">
                <a:solidFill>
                  <a:srgbClr val="CC0000"/>
                </a:solidFill>
                <a:latin typeface="Verdana"/>
                <a:cs typeface="Verdana"/>
              </a:rPr>
              <a:t>q </a:t>
            </a:r>
            <a:r>
              <a:rPr sz="1800" dirty="0">
                <a:latin typeface="Verdana"/>
                <a:cs typeface="Verdana"/>
              </a:rPr>
              <a:t>is a </a:t>
            </a:r>
            <a:r>
              <a:rPr sz="1800" spc="-5" dirty="0">
                <a:latin typeface="Verdana"/>
                <a:cs typeface="Verdana"/>
              </a:rPr>
              <a:t>pointer </a:t>
            </a:r>
            <a:r>
              <a:rPr sz="1800" dirty="0">
                <a:latin typeface="Verdana"/>
                <a:cs typeface="Verdana"/>
              </a:rPr>
              <a:t>of </a:t>
            </a:r>
            <a:r>
              <a:rPr sz="1800" spc="-5" dirty="0">
                <a:latin typeface="Verdana"/>
                <a:cs typeface="Verdana"/>
              </a:rPr>
              <a:t>type </a:t>
            </a:r>
            <a:r>
              <a:rPr sz="1800" dirty="0">
                <a:solidFill>
                  <a:srgbClr val="CC0000"/>
                </a:solidFill>
                <a:latin typeface="Verdana"/>
                <a:cs typeface="Verdana"/>
              </a:rPr>
              <a:t>float.  </a:t>
            </a:r>
            <a:r>
              <a:rPr sz="1800" spc="-10" dirty="0">
                <a:latin typeface="Verdana"/>
                <a:cs typeface="Verdana"/>
              </a:rPr>
              <a:t>Remember </a:t>
            </a:r>
            <a:r>
              <a:rPr sz="1800" dirty="0">
                <a:solidFill>
                  <a:srgbClr val="CC0000"/>
                </a:solidFill>
                <a:latin typeface="Verdana"/>
                <a:cs typeface="Verdana"/>
              </a:rPr>
              <a:t>p </a:t>
            </a:r>
            <a:r>
              <a:rPr sz="1800" dirty="0">
                <a:latin typeface="Verdana"/>
                <a:cs typeface="Verdana"/>
              </a:rPr>
              <a:t>and </a:t>
            </a:r>
            <a:r>
              <a:rPr sz="1800" dirty="0">
                <a:solidFill>
                  <a:srgbClr val="CC0000"/>
                </a:solidFill>
                <a:latin typeface="Verdana"/>
                <a:cs typeface="Verdana"/>
              </a:rPr>
              <a:t>q </a:t>
            </a:r>
            <a:r>
              <a:rPr sz="1800" dirty="0">
                <a:latin typeface="Verdana"/>
                <a:cs typeface="Verdana"/>
              </a:rPr>
              <a:t>must </a:t>
            </a:r>
            <a:r>
              <a:rPr sz="1800" spc="-10" dirty="0">
                <a:latin typeface="Verdana"/>
                <a:cs typeface="Verdana"/>
              </a:rPr>
              <a:t>have </a:t>
            </a:r>
            <a:r>
              <a:rPr sz="1800" spc="-5" dirty="0">
                <a:latin typeface="Verdana"/>
                <a:cs typeface="Verdana"/>
              </a:rPr>
              <a:t>already declared </a:t>
            </a:r>
            <a:r>
              <a:rPr sz="1800" dirty="0">
                <a:latin typeface="Verdana"/>
                <a:cs typeface="Verdana"/>
              </a:rPr>
              <a:t>as </a:t>
            </a:r>
            <a:r>
              <a:rPr sz="1800" spc="-5" dirty="0">
                <a:latin typeface="Verdana"/>
                <a:cs typeface="Verdana"/>
              </a:rPr>
              <a:t>pointers </a:t>
            </a:r>
            <a:r>
              <a:rPr sz="1800" dirty="0">
                <a:latin typeface="Verdana"/>
                <a:cs typeface="Verdana"/>
              </a:rPr>
              <a:t>of  </a:t>
            </a:r>
            <a:r>
              <a:rPr sz="1800" spc="-5" dirty="0">
                <a:latin typeface="Verdana"/>
                <a:cs typeface="Verdana"/>
              </a:rPr>
              <a:t>appropriate</a:t>
            </a:r>
            <a:r>
              <a:rPr sz="1800" dirty="0">
                <a:latin typeface="Verdana"/>
                <a:cs typeface="Verdana"/>
              </a:rPr>
              <a:t> </a:t>
            </a:r>
            <a:r>
              <a:rPr sz="1800" spc="-5" dirty="0">
                <a:latin typeface="Verdana"/>
                <a:cs typeface="Verdana"/>
              </a:rPr>
              <a:t>types.</a:t>
            </a:r>
            <a:endParaRPr sz="1800">
              <a:latin typeface="Verdana"/>
              <a:cs typeface="Verdana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850">
              <a:latin typeface="Times New Roman"/>
              <a:cs typeface="Times New Roman"/>
            </a:endParaRPr>
          </a:p>
          <a:p>
            <a:pPr marL="25400" marR="24130">
              <a:lnSpc>
                <a:spcPct val="100000"/>
              </a:lnSpc>
              <a:buClr>
                <a:srgbClr val="CC0000"/>
              </a:buClr>
              <a:buChar char="•"/>
              <a:tabLst>
                <a:tab pos="231140" algn="l"/>
              </a:tabLst>
            </a:pPr>
            <a:r>
              <a:rPr sz="1800" spc="-15" dirty="0">
                <a:latin typeface="Verdana"/>
                <a:cs typeface="Verdana"/>
              </a:rPr>
              <a:t>Alternatively, </a:t>
            </a:r>
            <a:r>
              <a:rPr sz="1800" spc="-5" dirty="0">
                <a:latin typeface="Verdana"/>
                <a:cs typeface="Verdana"/>
              </a:rPr>
              <a:t>we </a:t>
            </a:r>
            <a:r>
              <a:rPr sz="1800" dirty="0">
                <a:latin typeface="Verdana"/>
                <a:cs typeface="Verdana"/>
              </a:rPr>
              <a:t>can </a:t>
            </a:r>
            <a:r>
              <a:rPr sz="1800" spc="-5" dirty="0">
                <a:latin typeface="Verdana"/>
                <a:cs typeface="Verdana"/>
              </a:rPr>
              <a:t>combine the declaration </a:t>
            </a:r>
            <a:r>
              <a:rPr sz="1800" dirty="0">
                <a:latin typeface="Verdana"/>
                <a:cs typeface="Verdana"/>
              </a:rPr>
              <a:t>of </a:t>
            </a:r>
            <a:r>
              <a:rPr sz="1800" spc="-5" dirty="0">
                <a:latin typeface="Verdana"/>
                <a:cs typeface="Verdana"/>
              </a:rPr>
              <a:t>pointers </a:t>
            </a:r>
            <a:r>
              <a:rPr sz="1800" dirty="0">
                <a:latin typeface="Verdana"/>
                <a:cs typeface="Verdana"/>
              </a:rPr>
              <a:t>and  </a:t>
            </a:r>
            <a:r>
              <a:rPr sz="1800" spc="-5" dirty="0">
                <a:latin typeface="Verdana"/>
                <a:cs typeface="Verdana"/>
              </a:rPr>
              <a:t>their assignments </a:t>
            </a:r>
            <a:r>
              <a:rPr sz="1800" dirty="0">
                <a:latin typeface="Verdana"/>
                <a:cs typeface="Verdana"/>
              </a:rPr>
              <a:t>as</a:t>
            </a:r>
            <a:r>
              <a:rPr sz="1800" spc="1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follows:</a:t>
            </a:r>
            <a:endParaRPr sz="1800">
              <a:latin typeface="Verdana"/>
              <a:cs typeface="Verdana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850">
              <a:latin typeface="Times New Roman"/>
              <a:cs typeface="Times New Roman"/>
            </a:endParaRPr>
          </a:p>
          <a:p>
            <a:pPr marL="939800">
              <a:lnSpc>
                <a:spcPct val="100000"/>
              </a:lnSpc>
            </a:pPr>
            <a:r>
              <a:rPr sz="1800" dirty="0">
                <a:solidFill>
                  <a:srgbClr val="CC0000"/>
                </a:solidFill>
                <a:latin typeface="Verdana"/>
                <a:cs typeface="Verdana"/>
              </a:rPr>
              <a:t>int </a:t>
            </a:r>
            <a:r>
              <a:rPr sz="1800" baseline="25462" dirty="0">
                <a:solidFill>
                  <a:srgbClr val="CC0000"/>
                </a:solidFill>
                <a:latin typeface="Verdana"/>
                <a:cs typeface="Verdana"/>
              </a:rPr>
              <a:t>*</a:t>
            </a:r>
            <a:r>
              <a:rPr sz="1800" dirty="0">
                <a:solidFill>
                  <a:srgbClr val="CC0000"/>
                </a:solidFill>
                <a:latin typeface="Verdana"/>
                <a:cs typeface="Verdana"/>
              </a:rPr>
              <a:t>p = new</a:t>
            </a:r>
            <a:r>
              <a:rPr sz="1800" spc="-5" dirty="0">
                <a:solidFill>
                  <a:srgbClr val="CC0000"/>
                </a:solidFill>
                <a:latin typeface="Verdana"/>
                <a:cs typeface="Verdana"/>
              </a:rPr>
              <a:t> </a:t>
            </a:r>
            <a:r>
              <a:rPr sz="1800" dirty="0">
                <a:solidFill>
                  <a:srgbClr val="CC0000"/>
                </a:solidFill>
                <a:latin typeface="Verdana"/>
                <a:cs typeface="Verdana"/>
              </a:rPr>
              <a:t>int;</a:t>
            </a:r>
            <a:endParaRPr sz="1800">
              <a:latin typeface="Verdana"/>
              <a:cs typeface="Verdana"/>
            </a:endParaRPr>
          </a:p>
          <a:p>
            <a:pPr marL="939800">
              <a:lnSpc>
                <a:spcPct val="100000"/>
              </a:lnSpc>
            </a:pPr>
            <a:r>
              <a:rPr sz="1800" dirty="0">
                <a:solidFill>
                  <a:srgbClr val="CC0000"/>
                </a:solidFill>
                <a:latin typeface="Verdana"/>
                <a:cs typeface="Verdana"/>
              </a:rPr>
              <a:t>float </a:t>
            </a:r>
            <a:r>
              <a:rPr sz="1800" baseline="25462" dirty="0">
                <a:solidFill>
                  <a:srgbClr val="CC0000"/>
                </a:solidFill>
                <a:latin typeface="Verdana"/>
                <a:cs typeface="Verdana"/>
              </a:rPr>
              <a:t>*</a:t>
            </a:r>
            <a:r>
              <a:rPr sz="1800" dirty="0">
                <a:solidFill>
                  <a:srgbClr val="CC0000"/>
                </a:solidFill>
                <a:latin typeface="Verdana"/>
                <a:cs typeface="Verdana"/>
              </a:rPr>
              <a:t>q = new</a:t>
            </a:r>
            <a:r>
              <a:rPr sz="1800" spc="-20" dirty="0">
                <a:solidFill>
                  <a:srgbClr val="CC0000"/>
                </a:solidFill>
                <a:latin typeface="Verdana"/>
                <a:cs typeface="Verdana"/>
              </a:rPr>
              <a:t> </a:t>
            </a:r>
            <a:r>
              <a:rPr sz="1800" dirty="0">
                <a:solidFill>
                  <a:srgbClr val="CC0000"/>
                </a:solidFill>
                <a:latin typeface="Verdana"/>
                <a:cs typeface="Verdana"/>
              </a:rPr>
              <a:t>float;</a:t>
            </a:r>
            <a:endParaRPr sz="180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609600" y="1566862"/>
            <a:ext cx="4655820" cy="109855"/>
          </a:xfrm>
          <a:custGeom>
            <a:avLst/>
            <a:gdLst/>
            <a:ahLst/>
            <a:cxnLst/>
            <a:rect l="l" t="t" r="r" b="b"/>
            <a:pathLst>
              <a:path w="4655820" h="109855">
                <a:moveTo>
                  <a:pt x="0" y="109537"/>
                </a:moveTo>
                <a:lnTo>
                  <a:pt x="4655566" y="109537"/>
                </a:lnTo>
                <a:lnTo>
                  <a:pt x="4655566" y="0"/>
                </a:lnTo>
                <a:lnTo>
                  <a:pt x="0" y="0"/>
                </a:lnTo>
                <a:lnTo>
                  <a:pt x="0" y="109537"/>
                </a:lnTo>
                <a:close/>
              </a:path>
            </a:pathLst>
          </a:custGeom>
          <a:solidFill>
            <a:srgbClr val="CC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609600" y="1566925"/>
            <a:ext cx="7958455" cy="0"/>
          </a:xfrm>
          <a:custGeom>
            <a:avLst/>
            <a:gdLst/>
            <a:ahLst/>
            <a:cxnLst/>
            <a:rect l="l" t="t" r="r" b="b"/>
            <a:pathLst>
              <a:path w="7958455">
                <a:moveTo>
                  <a:pt x="0" y="0"/>
                </a:moveTo>
                <a:lnTo>
                  <a:pt x="7958201" y="0"/>
                </a:lnTo>
              </a:path>
            </a:pathLst>
          </a:custGeom>
          <a:ln w="9525">
            <a:solidFill>
              <a:srgbClr val="CC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609600" y="6172200"/>
            <a:ext cx="7924800" cy="0"/>
          </a:xfrm>
          <a:custGeom>
            <a:avLst/>
            <a:gdLst/>
            <a:ahLst/>
            <a:cxnLst/>
            <a:rect l="l" t="t" r="r" b="b"/>
            <a:pathLst>
              <a:path w="7924800">
                <a:moveTo>
                  <a:pt x="0" y="0"/>
                </a:moveTo>
                <a:lnTo>
                  <a:pt x="7924800" y="0"/>
                </a:lnTo>
              </a:path>
            </a:pathLst>
          </a:custGeom>
          <a:ln w="3175">
            <a:solidFill>
              <a:srgbClr val="CC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653592" y="856501"/>
            <a:ext cx="7652208" cy="629018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000" dirty="0"/>
              <a:t>Memory </a:t>
            </a:r>
            <a:r>
              <a:rPr sz="4000" spc="-5" dirty="0"/>
              <a:t>Management</a:t>
            </a:r>
            <a:r>
              <a:rPr sz="4000" spc="-35" dirty="0"/>
              <a:t> </a:t>
            </a:r>
            <a:r>
              <a:rPr sz="4000" spc="-5" dirty="0"/>
              <a:t>Operators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764540" y="1936750"/>
            <a:ext cx="7700009" cy="38665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15" dirty="0">
                <a:latin typeface="Verdana"/>
                <a:cs typeface="Verdana"/>
              </a:rPr>
              <a:t>Subsequently, </a:t>
            </a:r>
            <a:r>
              <a:rPr sz="1800" spc="-5" dirty="0">
                <a:latin typeface="Verdana"/>
                <a:cs typeface="Verdana"/>
              </a:rPr>
              <a:t>the</a:t>
            </a:r>
            <a:r>
              <a:rPr sz="1800" spc="20" dirty="0">
                <a:latin typeface="Verdana"/>
                <a:cs typeface="Verdana"/>
              </a:rPr>
              <a:t> </a:t>
            </a:r>
            <a:r>
              <a:rPr sz="1800" spc="-5" dirty="0">
                <a:latin typeface="Verdana"/>
                <a:cs typeface="Verdana"/>
              </a:rPr>
              <a:t>statements</a:t>
            </a:r>
            <a:endParaRPr sz="1800">
              <a:latin typeface="Verdana"/>
              <a:cs typeface="Verdana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1850">
              <a:latin typeface="Times New Roman"/>
              <a:cs typeface="Times New Roman"/>
            </a:endParaRPr>
          </a:p>
          <a:p>
            <a:pPr marL="927100">
              <a:lnSpc>
                <a:spcPct val="100000"/>
              </a:lnSpc>
            </a:pPr>
            <a:r>
              <a:rPr sz="1600" spc="-5" dirty="0">
                <a:solidFill>
                  <a:srgbClr val="CC0000"/>
                </a:solidFill>
                <a:latin typeface="Verdana"/>
                <a:cs typeface="Verdana"/>
              </a:rPr>
              <a:t>*p = 25;</a:t>
            </a:r>
            <a:endParaRPr sz="1600">
              <a:latin typeface="Verdana"/>
              <a:cs typeface="Verdana"/>
            </a:endParaRPr>
          </a:p>
          <a:p>
            <a:pPr marL="927100">
              <a:lnSpc>
                <a:spcPct val="100000"/>
              </a:lnSpc>
            </a:pPr>
            <a:r>
              <a:rPr sz="1600" spc="-5" dirty="0">
                <a:solidFill>
                  <a:srgbClr val="CC0000"/>
                </a:solidFill>
                <a:latin typeface="Verdana"/>
                <a:cs typeface="Verdana"/>
              </a:rPr>
              <a:t>*q = 7.5;</a:t>
            </a:r>
            <a:endParaRPr sz="160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</a:pPr>
            <a:r>
              <a:rPr sz="1600" spc="-10" dirty="0">
                <a:latin typeface="Verdana"/>
                <a:cs typeface="Verdana"/>
              </a:rPr>
              <a:t>assign </a:t>
            </a:r>
            <a:r>
              <a:rPr sz="1600" spc="-5" dirty="0">
                <a:latin typeface="Verdana"/>
                <a:cs typeface="Verdana"/>
              </a:rPr>
              <a:t>25 to the newly created </a:t>
            </a:r>
            <a:r>
              <a:rPr sz="1600" spc="-10" dirty="0">
                <a:latin typeface="Verdana"/>
                <a:cs typeface="Verdana"/>
              </a:rPr>
              <a:t>int object </a:t>
            </a:r>
            <a:r>
              <a:rPr sz="1600" spc="-5" dirty="0">
                <a:latin typeface="Verdana"/>
                <a:cs typeface="Verdana"/>
              </a:rPr>
              <a:t>and 7.5 to </a:t>
            </a:r>
            <a:r>
              <a:rPr sz="1600" spc="-10" dirty="0">
                <a:latin typeface="Verdana"/>
                <a:cs typeface="Verdana"/>
              </a:rPr>
              <a:t>the </a:t>
            </a:r>
            <a:r>
              <a:rPr sz="1600" spc="-5" dirty="0">
                <a:latin typeface="Verdana"/>
                <a:cs typeface="Verdana"/>
              </a:rPr>
              <a:t>float</a:t>
            </a:r>
            <a:r>
              <a:rPr sz="1600" spc="165" dirty="0">
                <a:latin typeface="Verdana"/>
                <a:cs typeface="Verdana"/>
              </a:rPr>
              <a:t> </a:t>
            </a:r>
            <a:r>
              <a:rPr sz="1600" spc="-5" dirty="0">
                <a:latin typeface="Verdana"/>
                <a:cs typeface="Verdana"/>
              </a:rPr>
              <a:t>object.</a:t>
            </a:r>
            <a:endParaRPr sz="1600">
              <a:latin typeface="Verdana"/>
              <a:cs typeface="Verdana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1650">
              <a:latin typeface="Times New Roman"/>
              <a:cs typeface="Times New Roman"/>
            </a:endParaRPr>
          </a:p>
          <a:p>
            <a:pPr marL="218440" indent="-205740">
              <a:lnSpc>
                <a:spcPct val="100000"/>
              </a:lnSpc>
              <a:buClr>
                <a:srgbClr val="CC0000"/>
              </a:buClr>
              <a:buChar char="•"/>
              <a:tabLst>
                <a:tab pos="218440" algn="l"/>
              </a:tabLst>
            </a:pPr>
            <a:r>
              <a:rPr sz="1800" spc="-5" dirty="0">
                <a:latin typeface="Verdana"/>
                <a:cs typeface="Verdana"/>
              </a:rPr>
              <a:t>we </a:t>
            </a:r>
            <a:r>
              <a:rPr sz="1800" dirty="0">
                <a:latin typeface="Verdana"/>
                <a:cs typeface="Verdana"/>
              </a:rPr>
              <a:t>can also initialize </a:t>
            </a:r>
            <a:r>
              <a:rPr sz="1800" spc="-5" dirty="0">
                <a:latin typeface="Verdana"/>
                <a:cs typeface="Verdana"/>
              </a:rPr>
              <a:t>the </a:t>
            </a:r>
            <a:r>
              <a:rPr sz="1800" dirty="0">
                <a:latin typeface="Verdana"/>
                <a:cs typeface="Verdana"/>
              </a:rPr>
              <a:t>memory using </a:t>
            </a:r>
            <a:r>
              <a:rPr sz="1800" spc="-5" dirty="0">
                <a:latin typeface="Verdana"/>
                <a:cs typeface="Verdana"/>
              </a:rPr>
              <a:t>the </a:t>
            </a:r>
            <a:r>
              <a:rPr sz="1800" dirty="0">
                <a:solidFill>
                  <a:srgbClr val="CC0000"/>
                </a:solidFill>
                <a:latin typeface="Verdana"/>
                <a:cs typeface="Verdana"/>
              </a:rPr>
              <a:t>new </a:t>
            </a:r>
            <a:r>
              <a:rPr sz="1800" spc="-35" dirty="0">
                <a:latin typeface="Verdana"/>
                <a:cs typeface="Verdana"/>
              </a:rPr>
              <a:t>operator. </a:t>
            </a:r>
            <a:r>
              <a:rPr sz="1800" spc="-5" dirty="0">
                <a:latin typeface="Verdana"/>
                <a:cs typeface="Verdana"/>
              </a:rPr>
              <a:t>This</a:t>
            </a:r>
            <a:r>
              <a:rPr sz="1800" spc="1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is</a:t>
            </a:r>
            <a:endParaRPr sz="180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1800" spc="-5" dirty="0">
                <a:latin typeface="Verdana"/>
                <a:cs typeface="Verdana"/>
              </a:rPr>
              <a:t>done </a:t>
            </a:r>
            <a:r>
              <a:rPr sz="1800" dirty="0">
                <a:latin typeface="Verdana"/>
                <a:cs typeface="Verdana"/>
              </a:rPr>
              <a:t>as follows</a:t>
            </a:r>
            <a:endParaRPr sz="1800">
              <a:latin typeface="Verdana"/>
              <a:cs typeface="Verdana"/>
            </a:endParaRPr>
          </a:p>
          <a:p>
            <a:pPr marL="12700" marR="1572260" indent="1828800">
              <a:lnSpc>
                <a:spcPct val="201900"/>
              </a:lnSpc>
              <a:spcBef>
                <a:spcPts val="400"/>
              </a:spcBef>
            </a:pPr>
            <a:r>
              <a:rPr sz="1600" spc="-10" dirty="0">
                <a:solidFill>
                  <a:srgbClr val="CC0000"/>
                </a:solidFill>
                <a:latin typeface="Verdana"/>
                <a:cs typeface="Verdana"/>
              </a:rPr>
              <a:t>pointer-variable </a:t>
            </a:r>
            <a:r>
              <a:rPr sz="1600" spc="-5" dirty="0">
                <a:solidFill>
                  <a:srgbClr val="CC0000"/>
                </a:solidFill>
                <a:latin typeface="Verdana"/>
                <a:cs typeface="Verdana"/>
              </a:rPr>
              <a:t>= </a:t>
            </a:r>
            <a:r>
              <a:rPr sz="1600" b="1" spc="-10" dirty="0">
                <a:solidFill>
                  <a:srgbClr val="CC0000"/>
                </a:solidFill>
                <a:latin typeface="Verdana"/>
                <a:cs typeface="Verdana"/>
              </a:rPr>
              <a:t>new </a:t>
            </a:r>
            <a:r>
              <a:rPr sz="1600" spc="-10" dirty="0">
                <a:solidFill>
                  <a:srgbClr val="CC0000"/>
                </a:solidFill>
                <a:latin typeface="Verdana"/>
                <a:cs typeface="Verdana"/>
              </a:rPr>
              <a:t>data-type(value);  </a:t>
            </a:r>
            <a:r>
              <a:rPr sz="1600" spc="-10" dirty="0">
                <a:latin typeface="Verdana"/>
                <a:cs typeface="Verdana"/>
              </a:rPr>
              <a:t>Here, </a:t>
            </a:r>
            <a:r>
              <a:rPr sz="1600" spc="-15" dirty="0">
                <a:solidFill>
                  <a:srgbClr val="CC0000"/>
                </a:solidFill>
                <a:latin typeface="Verdana"/>
                <a:cs typeface="Verdana"/>
              </a:rPr>
              <a:t>value </a:t>
            </a:r>
            <a:r>
              <a:rPr sz="1600" spc="-5" dirty="0">
                <a:latin typeface="Verdana"/>
                <a:cs typeface="Verdana"/>
              </a:rPr>
              <a:t>specifies the </a:t>
            </a:r>
            <a:r>
              <a:rPr sz="1600" spc="-10" dirty="0">
                <a:latin typeface="Verdana"/>
                <a:cs typeface="Verdana"/>
              </a:rPr>
              <a:t>initial value. Examples</a:t>
            </a:r>
            <a:r>
              <a:rPr sz="1600" spc="195" dirty="0">
                <a:latin typeface="Verdana"/>
                <a:cs typeface="Verdana"/>
              </a:rPr>
              <a:t> </a:t>
            </a:r>
            <a:r>
              <a:rPr sz="1600" spc="-5" dirty="0">
                <a:latin typeface="Verdana"/>
                <a:cs typeface="Verdana"/>
              </a:rPr>
              <a:t>:</a:t>
            </a:r>
            <a:endParaRPr sz="1600">
              <a:latin typeface="Verdana"/>
              <a:cs typeface="Verdana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1650">
              <a:latin typeface="Times New Roman"/>
              <a:cs typeface="Times New Roman"/>
            </a:endParaRPr>
          </a:p>
          <a:p>
            <a:pPr marL="927100">
              <a:lnSpc>
                <a:spcPct val="100000"/>
              </a:lnSpc>
              <a:spcBef>
                <a:spcPts val="5"/>
              </a:spcBef>
            </a:pPr>
            <a:r>
              <a:rPr sz="1600" spc="-5" dirty="0">
                <a:solidFill>
                  <a:srgbClr val="CC0000"/>
                </a:solidFill>
                <a:latin typeface="Verdana"/>
                <a:cs typeface="Verdana"/>
              </a:rPr>
              <a:t>int *p = new</a:t>
            </a:r>
            <a:r>
              <a:rPr sz="1600" spc="5" dirty="0">
                <a:solidFill>
                  <a:srgbClr val="CC0000"/>
                </a:solidFill>
                <a:latin typeface="Verdana"/>
                <a:cs typeface="Verdana"/>
              </a:rPr>
              <a:t> </a:t>
            </a:r>
            <a:r>
              <a:rPr sz="1600" spc="-10" dirty="0">
                <a:solidFill>
                  <a:srgbClr val="CC0000"/>
                </a:solidFill>
                <a:latin typeface="Verdana"/>
                <a:cs typeface="Verdana"/>
              </a:rPr>
              <a:t>int(25);</a:t>
            </a:r>
            <a:endParaRPr sz="1600">
              <a:latin typeface="Verdana"/>
              <a:cs typeface="Verdana"/>
            </a:endParaRPr>
          </a:p>
          <a:p>
            <a:pPr marL="927100">
              <a:lnSpc>
                <a:spcPct val="100000"/>
              </a:lnSpc>
            </a:pPr>
            <a:r>
              <a:rPr sz="1600" spc="-5" dirty="0">
                <a:solidFill>
                  <a:srgbClr val="CC0000"/>
                </a:solidFill>
                <a:latin typeface="Verdana"/>
                <a:cs typeface="Verdana"/>
              </a:rPr>
              <a:t>float *q = new</a:t>
            </a:r>
            <a:r>
              <a:rPr sz="1600" spc="10" dirty="0">
                <a:solidFill>
                  <a:srgbClr val="CC0000"/>
                </a:solidFill>
                <a:latin typeface="Verdana"/>
                <a:cs typeface="Verdana"/>
              </a:rPr>
              <a:t> </a:t>
            </a:r>
            <a:r>
              <a:rPr sz="1600" spc="-5" dirty="0">
                <a:solidFill>
                  <a:srgbClr val="CC0000"/>
                </a:solidFill>
                <a:latin typeface="Verdana"/>
                <a:cs typeface="Verdana"/>
              </a:rPr>
              <a:t>float(7.5);</a:t>
            </a:r>
            <a:endParaRPr sz="160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609600" y="1566862"/>
            <a:ext cx="4655820" cy="109855"/>
          </a:xfrm>
          <a:custGeom>
            <a:avLst/>
            <a:gdLst/>
            <a:ahLst/>
            <a:cxnLst/>
            <a:rect l="l" t="t" r="r" b="b"/>
            <a:pathLst>
              <a:path w="4655820" h="109855">
                <a:moveTo>
                  <a:pt x="0" y="109537"/>
                </a:moveTo>
                <a:lnTo>
                  <a:pt x="4655566" y="109537"/>
                </a:lnTo>
                <a:lnTo>
                  <a:pt x="4655566" y="0"/>
                </a:lnTo>
                <a:lnTo>
                  <a:pt x="0" y="0"/>
                </a:lnTo>
                <a:lnTo>
                  <a:pt x="0" y="109537"/>
                </a:lnTo>
                <a:close/>
              </a:path>
            </a:pathLst>
          </a:custGeom>
          <a:solidFill>
            <a:srgbClr val="CC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609600" y="1566925"/>
            <a:ext cx="7958455" cy="0"/>
          </a:xfrm>
          <a:custGeom>
            <a:avLst/>
            <a:gdLst/>
            <a:ahLst/>
            <a:cxnLst/>
            <a:rect l="l" t="t" r="r" b="b"/>
            <a:pathLst>
              <a:path w="7958455">
                <a:moveTo>
                  <a:pt x="0" y="0"/>
                </a:moveTo>
                <a:lnTo>
                  <a:pt x="7958201" y="0"/>
                </a:lnTo>
              </a:path>
            </a:pathLst>
          </a:custGeom>
          <a:ln w="9525">
            <a:solidFill>
              <a:srgbClr val="CC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653592" y="856501"/>
            <a:ext cx="7499808" cy="629018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000" dirty="0"/>
              <a:t>Memory </a:t>
            </a:r>
            <a:r>
              <a:rPr sz="4000" spc="-5" dirty="0"/>
              <a:t>Management</a:t>
            </a:r>
            <a:r>
              <a:rPr sz="4000" spc="-35" dirty="0"/>
              <a:t> </a:t>
            </a:r>
            <a:r>
              <a:rPr sz="4000" spc="-5" dirty="0"/>
              <a:t>Operators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596900" y="1784350"/>
            <a:ext cx="8207375" cy="44157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04139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solidFill>
                  <a:srgbClr val="CC0000"/>
                </a:solidFill>
                <a:latin typeface="Verdana"/>
                <a:cs typeface="Verdana"/>
              </a:rPr>
              <a:t>new </a:t>
            </a:r>
            <a:r>
              <a:rPr sz="1800" dirty="0">
                <a:latin typeface="Verdana"/>
                <a:cs typeface="Verdana"/>
              </a:rPr>
              <a:t>can also </a:t>
            </a:r>
            <a:r>
              <a:rPr sz="1800" spc="-5" dirty="0">
                <a:latin typeface="Verdana"/>
                <a:cs typeface="Verdana"/>
              </a:rPr>
              <a:t>be used to create </a:t>
            </a:r>
            <a:r>
              <a:rPr sz="1800" dirty="0">
                <a:latin typeface="Verdana"/>
                <a:cs typeface="Verdana"/>
              </a:rPr>
              <a:t>memory </a:t>
            </a:r>
            <a:r>
              <a:rPr sz="1800" spc="-5" dirty="0">
                <a:latin typeface="Verdana"/>
                <a:cs typeface="Verdana"/>
              </a:rPr>
              <a:t>space </a:t>
            </a:r>
            <a:r>
              <a:rPr sz="1800" dirty="0">
                <a:latin typeface="Verdana"/>
                <a:cs typeface="Verdana"/>
              </a:rPr>
              <a:t>for</a:t>
            </a:r>
            <a:r>
              <a:rPr sz="1800" spc="15" dirty="0">
                <a:latin typeface="Verdana"/>
                <a:cs typeface="Verdana"/>
              </a:rPr>
              <a:t> </a:t>
            </a:r>
            <a:r>
              <a:rPr sz="1800" spc="-10" dirty="0">
                <a:latin typeface="Verdana"/>
                <a:cs typeface="Verdana"/>
              </a:rPr>
              <a:t>array:</a:t>
            </a:r>
            <a:endParaRPr sz="1800" dirty="0">
              <a:latin typeface="Verdana"/>
              <a:cs typeface="Verdana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850" dirty="0">
              <a:latin typeface="Times New Roman"/>
              <a:cs typeface="Times New Roman"/>
            </a:endParaRPr>
          </a:p>
          <a:p>
            <a:pPr marL="1932939">
              <a:lnSpc>
                <a:spcPct val="100000"/>
              </a:lnSpc>
            </a:pPr>
            <a:r>
              <a:rPr sz="1800" spc="-10" dirty="0">
                <a:solidFill>
                  <a:srgbClr val="CC0000"/>
                </a:solidFill>
                <a:latin typeface="Verdana"/>
                <a:cs typeface="Verdana"/>
              </a:rPr>
              <a:t>pointer-variable </a:t>
            </a:r>
            <a:r>
              <a:rPr sz="1800" dirty="0">
                <a:solidFill>
                  <a:srgbClr val="CC0000"/>
                </a:solidFill>
                <a:latin typeface="Verdana"/>
                <a:cs typeface="Verdana"/>
              </a:rPr>
              <a:t>= new</a:t>
            </a:r>
            <a:r>
              <a:rPr sz="1800" spc="-10" dirty="0">
                <a:solidFill>
                  <a:srgbClr val="CC0000"/>
                </a:solidFill>
                <a:latin typeface="Verdana"/>
                <a:cs typeface="Verdana"/>
              </a:rPr>
              <a:t> </a:t>
            </a:r>
            <a:r>
              <a:rPr sz="1800" spc="-5" dirty="0">
                <a:solidFill>
                  <a:srgbClr val="CC0000"/>
                </a:solidFill>
                <a:latin typeface="Verdana"/>
                <a:cs typeface="Verdana"/>
              </a:rPr>
              <a:t>data-type[size];</a:t>
            </a:r>
            <a:endParaRPr sz="1800" dirty="0">
              <a:latin typeface="Verdana"/>
              <a:cs typeface="Verdana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1850" dirty="0">
              <a:latin typeface="Times New Roman"/>
              <a:cs typeface="Times New Roman"/>
            </a:endParaRPr>
          </a:p>
          <a:p>
            <a:pPr marL="104139">
              <a:lnSpc>
                <a:spcPct val="100000"/>
              </a:lnSpc>
            </a:pPr>
            <a:r>
              <a:rPr sz="1800" spc="-5" dirty="0">
                <a:solidFill>
                  <a:srgbClr val="CC0000"/>
                </a:solidFill>
                <a:latin typeface="Verdana"/>
                <a:cs typeface="Verdana"/>
              </a:rPr>
              <a:t>Example:</a:t>
            </a:r>
            <a:endParaRPr sz="1800" dirty="0">
              <a:latin typeface="Verdana"/>
              <a:cs typeface="Verdana"/>
            </a:endParaRPr>
          </a:p>
          <a:p>
            <a:pPr marL="104139" marR="499745" indent="1828800">
              <a:lnSpc>
                <a:spcPct val="100000"/>
              </a:lnSpc>
            </a:pPr>
            <a:r>
              <a:rPr sz="1800" dirty="0">
                <a:solidFill>
                  <a:srgbClr val="CC0000"/>
                </a:solidFill>
                <a:latin typeface="Verdana"/>
                <a:cs typeface="Verdana"/>
              </a:rPr>
              <a:t>int *p = new </a:t>
            </a:r>
            <a:r>
              <a:rPr sz="1800" spc="-5" dirty="0">
                <a:solidFill>
                  <a:srgbClr val="CC0000"/>
                </a:solidFill>
                <a:latin typeface="Verdana"/>
                <a:cs typeface="Verdana"/>
              </a:rPr>
              <a:t>int[10]; </a:t>
            </a:r>
            <a:r>
              <a:rPr sz="1800" spc="-5" dirty="0">
                <a:latin typeface="Verdana"/>
                <a:cs typeface="Verdana"/>
              </a:rPr>
              <a:t>creates </a:t>
            </a:r>
            <a:r>
              <a:rPr sz="1800" dirty="0">
                <a:latin typeface="Verdana"/>
                <a:cs typeface="Verdana"/>
              </a:rPr>
              <a:t>a memory </a:t>
            </a:r>
            <a:r>
              <a:rPr sz="1800" spc="-5" dirty="0">
                <a:latin typeface="Verdana"/>
                <a:cs typeface="Verdana"/>
              </a:rPr>
              <a:t>space </a:t>
            </a:r>
            <a:r>
              <a:rPr sz="1800" dirty="0">
                <a:latin typeface="Verdana"/>
                <a:cs typeface="Verdana"/>
              </a:rPr>
              <a:t>for  an </a:t>
            </a:r>
            <a:r>
              <a:rPr sz="1800" spc="-15" dirty="0">
                <a:latin typeface="Verdana"/>
                <a:cs typeface="Verdana"/>
              </a:rPr>
              <a:t>array </a:t>
            </a:r>
            <a:r>
              <a:rPr sz="1800" dirty="0">
                <a:latin typeface="Verdana"/>
                <a:cs typeface="Verdana"/>
              </a:rPr>
              <a:t>of 10 </a:t>
            </a:r>
            <a:r>
              <a:rPr sz="1800" spc="-5" dirty="0">
                <a:latin typeface="Verdana"/>
                <a:cs typeface="Verdana"/>
              </a:rPr>
              <a:t>integers </a:t>
            </a:r>
            <a:r>
              <a:rPr sz="1800" spc="-10" dirty="0">
                <a:latin typeface="Verdana"/>
                <a:cs typeface="Verdana"/>
              </a:rPr>
              <a:t>(p[0] </a:t>
            </a:r>
            <a:r>
              <a:rPr sz="1800" spc="-5" dirty="0">
                <a:latin typeface="Verdana"/>
                <a:cs typeface="Verdana"/>
              </a:rPr>
              <a:t>to</a:t>
            </a:r>
            <a:r>
              <a:rPr sz="1800" spc="40" dirty="0">
                <a:latin typeface="Verdana"/>
                <a:cs typeface="Verdana"/>
              </a:rPr>
              <a:t> </a:t>
            </a:r>
            <a:r>
              <a:rPr sz="1800" spc="-5" dirty="0">
                <a:latin typeface="Verdana"/>
                <a:cs typeface="Verdana"/>
              </a:rPr>
              <a:t>p[9]).</a:t>
            </a:r>
            <a:endParaRPr sz="1800" dirty="0">
              <a:latin typeface="Verdana"/>
              <a:cs typeface="Verdana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850" dirty="0">
              <a:latin typeface="Times New Roman"/>
              <a:cs typeface="Times New Roman"/>
            </a:endParaRPr>
          </a:p>
          <a:p>
            <a:pPr marL="104139" marR="240665">
              <a:lnSpc>
                <a:spcPct val="100000"/>
              </a:lnSpc>
              <a:buClr>
                <a:srgbClr val="CC0000"/>
              </a:buClr>
              <a:buChar char="•"/>
              <a:tabLst>
                <a:tab pos="309880" algn="l"/>
              </a:tabLst>
            </a:pPr>
            <a:r>
              <a:rPr sz="1800" spc="-5" dirty="0">
                <a:latin typeface="Verdana"/>
                <a:cs typeface="Verdana"/>
              </a:rPr>
              <a:t>when </a:t>
            </a:r>
            <a:r>
              <a:rPr sz="1800" dirty="0">
                <a:latin typeface="Verdana"/>
                <a:cs typeface="Verdana"/>
              </a:rPr>
              <a:t>a </a:t>
            </a:r>
            <a:r>
              <a:rPr sz="1800" spc="-5" dirty="0">
                <a:latin typeface="Verdana"/>
                <a:cs typeface="Verdana"/>
              </a:rPr>
              <a:t>data object </a:t>
            </a:r>
            <a:r>
              <a:rPr sz="1800" dirty="0">
                <a:latin typeface="Verdana"/>
                <a:cs typeface="Verdana"/>
              </a:rPr>
              <a:t>is no longer </a:t>
            </a:r>
            <a:r>
              <a:rPr sz="1800" spc="-5" dirty="0">
                <a:latin typeface="Verdana"/>
                <a:cs typeface="Verdana"/>
              </a:rPr>
              <a:t>needed, </a:t>
            </a:r>
            <a:r>
              <a:rPr sz="1800" dirty="0">
                <a:latin typeface="Verdana"/>
                <a:cs typeface="Verdana"/>
              </a:rPr>
              <a:t>it </a:t>
            </a:r>
            <a:r>
              <a:rPr sz="1800" spc="5" dirty="0">
                <a:latin typeface="Verdana"/>
                <a:cs typeface="Verdana"/>
              </a:rPr>
              <a:t>is </a:t>
            </a:r>
            <a:r>
              <a:rPr sz="1800" spc="-5" dirty="0">
                <a:latin typeface="Verdana"/>
                <a:cs typeface="Verdana"/>
              </a:rPr>
              <a:t>destroyed to release,  the </a:t>
            </a:r>
            <a:r>
              <a:rPr sz="1800" dirty="0">
                <a:latin typeface="Verdana"/>
                <a:cs typeface="Verdana"/>
              </a:rPr>
              <a:t>memory </a:t>
            </a:r>
            <a:r>
              <a:rPr sz="1800" spc="-5" dirty="0">
                <a:latin typeface="Verdana"/>
                <a:cs typeface="Verdana"/>
              </a:rPr>
              <a:t>space </a:t>
            </a:r>
            <a:r>
              <a:rPr sz="1800" dirty="0">
                <a:latin typeface="Verdana"/>
                <a:cs typeface="Verdana"/>
              </a:rPr>
              <a:t>for </a:t>
            </a:r>
            <a:r>
              <a:rPr sz="1800" spc="-5" dirty="0">
                <a:latin typeface="Verdana"/>
                <a:cs typeface="Verdana"/>
              </a:rPr>
              <a:t>reuse.</a:t>
            </a:r>
            <a:endParaRPr sz="1800" dirty="0">
              <a:latin typeface="Verdana"/>
              <a:cs typeface="Verdana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850" dirty="0">
              <a:latin typeface="Times New Roman"/>
              <a:cs typeface="Times New Roman"/>
            </a:endParaRPr>
          </a:p>
          <a:p>
            <a:pPr marL="104139">
              <a:lnSpc>
                <a:spcPct val="100000"/>
              </a:lnSpc>
            </a:pPr>
            <a:r>
              <a:rPr sz="1800" spc="-5" dirty="0">
                <a:latin typeface="Verdana"/>
                <a:cs typeface="Verdana"/>
              </a:rPr>
              <a:t>The </a:t>
            </a:r>
            <a:r>
              <a:rPr sz="1800" spc="-10" dirty="0">
                <a:latin typeface="Verdana"/>
                <a:cs typeface="Verdana"/>
              </a:rPr>
              <a:t>general </a:t>
            </a:r>
            <a:r>
              <a:rPr sz="1800" dirty="0">
                <a:latin typeface="Verdana"/>
                <a:cs typeface="Verdana"/>
              </a:rPr>
              <a:t>form</a:t>
            </a:r>
            <a:r>
              <a:rPr sz="1800" spc="2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is:</a:t>
            </a:r>
          </a:p>
          <a:p>
            <a:pPr marL="1932939">
              <a:lnSpc>
                <a:spcPct val="100000"/>
              </a:lnSpc>
            </a:pPr>
            <a:r>
              <a:rPr sz="1600" b="1" spc="-10" dirty="0">
                <a:solidFill>
                  <a:srgbClr val="CC0000"/>
                </a:solidFill>
                <a:latin typeface="Verdana"/>
                <a:cs typeface="Verdana"/>
              </a:rPr>
              <a:t>delete</a:t>
            </a:r>
            <a:r>
              <a:rPr sz="1600" b="1" spc="120" dirty="0">
                <a:solidFill>
                  <a:srgbClr val="CC0000"/>
                </a:solidFill>
                <a:latin typeface="Verdana"/>
                <a:cs typeface="Verdana"/>
              </a:rPr>
              <a:t> </a:t>
            </a:r>
            <a:r>
              <a:rPr sz="1800" spc="-10" dirty="0">
                <a:solidFill>
                  <a:srgbClr val="CC0000"/>
                </a:solidFill>
                <a:latin typeface="Verdana"/>
                <a:cs typeface="Verdana"/>
              </a:rPr>
              <a:t>pointer-variable;</a:t>
            </a:r>
            <a:endParaRPr sz="1800" dirty="0">
              <a:latin typeface="Verdana"/>
              <a:cs typeface="Verdana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850" dirty="0">
              <a:latin typeface="Times New Roman"/>
              <a:cs typeface="Times New Roman"/>
            </a:endParaRPr>
          </a:p>
          <a:p>
            <a:pPr marL="104139">
              <a:lnSpc>
                <a:spcPct val="100000"/>
              </a:lnSpc>
            </a:pPr>
            <a:r>
              <a:rPr sz="1800" spc="-5" dirty="0">
                <a:latin typeface="Verdana"/>
                <a:cs typeface="Verdana"/>
              </a:rPr>
              <a:t>The </a:t>
            </a:r>
            <a:r>
              <a:rPr sz="1800" spc="-10" dirty="0">
                <a:solidFill>
                  <a:srgbClr val="CC0000"/>
                </a:solidFill>
                <a:latin typeface="Verdana"/>
                <a:cs typeface="Verdana"/>
              </a:rPr>
              <a:t>pointer-variable </a:t>
            </a:r>
            <a:r>
              <a:rPr sz="1800" dirty="0">
                <a:latin typeface="Verdana"/>
                <a:cs typeface="Verdana"/>
              </a:rPr>
              <a:t>is </a:t>
            </a:r>
            <a:r>
              <a:rPr sz="1800" spc="-5" dirty="0">
                <a:latin typeface="Verdana"/>
                <a:cs typeface="Verdana"/>
              </a:rPr>
              <a:t>the pointer that points to </a:t>
            </a:r>
            <a:r>
              <a:rPr sz="1800" dirty="0">
                <a:latin typeface="Verdana"/>
                <a:cs typeface="Verdana"/>
              </a:rPr>
              <a:t>a </a:t>
            </a:r>
            <a:r>
              <a:rPr sz="1800" spc="-5" dirty="0">
                <a:latin typeface="Verdana"/>
                <a:cs typeface="Verdana"/>
              </a:rPr>
              <a:t>data object</a:t>
            </a:r>
            <a:r>
              <a:rPr sz="1800" spc="120" dirty="0">
                <a:latin typeface="Verdana"/>
                <a:cs typeface="Verdana"/>
              </a:rPr>
              <a:t> </a:t>
            </a:r>
            <a:r>
              <a:rPr sz="1800" spc="-5" dirty="0">
                <a:latin typeface="Verdana"/>
                <a:cs typeface="Verdana"/>
              </a:rPr>
              <a:t>created</a:t>
            </a:r>
            <a:endParaRPr sz="1800" dirty="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  <a:tabLst>
                <a:tab pos="7936865" algn="l"/>
              </a:tabLst>
            </a:pPr>
            <a:r>
              <a:rPr sz="1800" u="sng" spc="85" dirty="0">
                <a:uFill>
                  <a:solidFill>
                    <a:srgbClr val="CC0000"/>
                  </a:solidFill>
                </a:uFill>
                <a:latin typeface="Verdana"/>
                <a:cs typeface="Verdana"/>
              </a:rPr>
              <a:t> </a:t>
            </a:r>
            <a:r>
              <a:rPr sz="1800" u="sng" dirty="0">
                <a:uFill>
                  <a:solidFill>
                    <a:srgbClr val="CC0000"/>
                  </a:solidFill>
                </a:uFill>
                <a:latin typeface="Verdana"/>
                <a:cs typeface="Verdana"/>
              </a:rPr>
              <a:t>with</a:t>
            </a:r>
            <a:r>
              <a:rPr sz="1800" u="sng" spc="-100" dirty="0">
                <a:uFill>
                  <a:solidFill>
                    <a:srgbClr val="CC0000"/>
                  </a:solidFill>
                </a:uFill>
                <a:latin typeface="Verdana"/>
                <a:cs typeface="Verdana"/>
              </a:rPr>
              <a:t> </a:t>
            </a:r>
            <a:r>
              <a:rPr sz="1800" u="sng" spc="-15" dirty="0">
                <a:uFill>
                  <a:solidFill>
                    <a:srgbClr val="CC0000"/>
                  </a:solidFill>
                </a:uFill>
                <a:latin typeface="Verdana"/>
                <a:cs typeface="Verdana"/>
              </a:rPr>
              <a:t>new.	</a:t>
            </a:r>
            <a:endParaRPr sz="1800" dirty="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609600" y="1566862"/>
            <a:ext cx="4655820" cy="109855"/>
          </a:xfrm>
          <a:custGeom>
            <a:avLst/>
            <a:gdLst/>
            <a:ahLst/>
            <a:cxnLst/>
            <a:rect l="l" t="t" r="r" b="b"/>
            <a:pathLst>
              <a:path w="4655820" h="109855">
                <a:moveTo>
                  <a:pt x="0" y="109537"/>
                </a:moveTo>
                <a:lnTo>
                  <a:pt x="4655566" y="109537"/>
                </a:lnTo>
                <a:lnTo>
                  <a:pt x="4655566" y="0"/>
                </a:lnTo>
                <a:lnTo>
                  <a:pt x="0" y="0"/>
                </a:lnTo>
                <a:lnTo>
                  <a:pt x="0" y="109537"/>
                </a:lnTo>
                <a:close/>
              </a:path>
            </a:pathLst>
          </a:custGeom>
          <a:solidFill>
            <a:srgbClr val="CC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609600" y="1566925"/>
            <a:ext cx="7958455" cy="0"/>
          </a:xfrm>
          <a:custGeom>
            <a:avLst/>
            <a:gdLst/>
            <a:ahLst/>
            <a:cxnLst/>
            <a:rect l="l" t="t" r="r" b="b"/>
            <a:pathLst>
              <a:path w="7958455">
                <a:moveTo>
                  <a:pt x="0" y="0"/>
                </a:moveTo>
                <a:lnTo>
                  <a:pt x="7958201" y="0"/>
                </a:lnTo>
              </a:path>
            </a:pathLst>
          </a:custGeom>
          <a:ln w="9525">
            <a:solidFill>
              <a:srgbClr val="CC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609600" y="6172200"/>
            <a:ext cx="7924800" cy="0"/>
          </a:xfrm>
          <a:custGeom>
            <a:avLst/>
            <a:gdLst/>
            <a:ahLst/>
            <a:cxnLst/>
            <a:rect l="l" t="t" r="r" b="b"/>
            <a:pathLst>
              <a:path w="7924800">
                <a:moveTo>
                  <a:pt x="0" y="0"/>
                </a:moveTo>
                <a:lnTo>
                  <a:pt x="7924800" y="0"/>
                </a:lnTo>
              </a:path>
            </a:pathLst>
          </a:custGeom>
          <a:ln w="3175">
            <a:solidFill>
              <a:srgbClr val="CC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653592" y="856501"/>
            <a:ext cx="7423608" cy="629018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000" dirty="0"/>
              <a:t>Memory </a:t>
            </a:r>
            <a:r>
              <a:rPr sz="4000" spc="-5" dirty="0"/>
              <a:t>Management</a:t>
            </a:r>
            <a:r>
              <a:rPr sz="4000" spc="-35" dirty="0"/>
              <a:t> </a:t>
            </a:r>
            <a:r>
              <a:rPr sz="4000" spc="-5" dirty="0"/>
              <a:t>Operators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688340" y="2012950"/>
            <a:ext cx="7586345" cy="38671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5" dirty="0">
                <a:latin typeface="Verdana"/>
                <a:cs typeface="Verdana"/>
              </a:rPr>
              <a:t>Example:</a:t>
            </a:r>
            <a:endParaRPr sz="1800" dirty="0">
              <a:latin typeface="Verdana"/>
              <a:cs typeface="Verdana"/>
            </a:endParaRPr>
          </a:p>
          <a:p>
            <a:pPr marL="1841500" marR="4702810">
              <a:lnSpc>
                <a:spcPct val="100000"/>
              </a:lnSpc>
            </a:pPr>
            <a:r>
              <a:rPr sz="1800" spc="-5" dirty="0">
                <a:solidFill>
                  <a:srgbClr val="CC0000"/>
                </a:solidFill>
                <a:latin typeface="Verdana"/>
                <a:cs typeface="Verdana"/>
              </a:rPr>
              <a:t>delete</a:t>
            </a:r>
            <a:r>
              <a:rPr sz="1800" spc="-55" dirty="0">
                <a:solidFill>
                  <a:srgbClr val="CC0000"/>
                </a:solidFill>
                <a:latin typeface="Verdana"/>
                <a:cs typeface="Verdana"/>
              </a:rPr>
              <a:t> </a:t>
            </a:r>
            <a:r>
              <a:rPr sz="1800" spc="-5" dirty="0">
                <a:solidFill>
                  <a:srgbClr val="CC0000"/>
                </a:solidFill>
                <a:latin typeface="Verdana"/>
                <a:cs typeface="Verdana"/>
              </a:rPr>
              <a:t>p;  delete</a:t>
            </a:r>
            <a:r>
              <a:rPr sz="1800" spc="-55" dirty="0">
                <a:solidFill>
                  <a:srgbClr val="CC0000"/>
                </a:solidFill>
                <a:latin typeface="Verdana"/>
                <a:cs typeface="Verdana"/>
              </a:rPr>
              <a:t> </a:t>
            </a:r>
            <a:r>
              <a:rPr sz="1800" spc="-5" dirty="0">
                <a:solidFill>
                  <a:srgbClr val="CC0000"/>
                </a:solidFill>
                <a:latin typeface="Verdana"/>
                <a:cs typeface="Verdana"/>
              </a:rPr>
              <a:t>q;</a:t>
            </a:r>
            <a:endParaRPr sz="1800" dirty="0">
              <a:latin typeface="Verdana"/>
              <a:cs typeface="Verdana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850" dirty="0">
              <a:latin typeface="Times New Roman"/>
              <a:cs typeface="Times New Roman"/>
            </a:endParaRPr>
          </a:p>
          <a:p>
            <a:pPr marL="12700" marR="5080">
              <a:lnSpc>
                <a:spcPct val="100000"/>
              </a:lnSpc>
            </a:pPr>
            <a:r>
              <a:rPr sz="1800" dirty="0">
                <a:latin typeface="Verdana"/>
                <a:cs typeface="Verdana"/>
              </a:rPr>
              <a:t>If </a:t>
            </a:r>
            <a:r>
              <a:rPr sz="1800" spc="-5" dirty="0">
                <a:latin typeface="Verdana"/>
                <a:cs typeface="Verdana"/>
              </a:rPr>
              <a:t>we want to </a:t>
            </a:r>
            <a:r>
              <a:rPr sz="1800" dirty="0">
                <a:latin typeface="Verdana"/>
                <a:cs typeface="Verdana"/>
              </a:rPr>
              <a:t>free a </a:t>
            </a:r>
            <a:r>
              <a:rPr sz="1800" spc="-5" dirty="0">
                <a:latin typeface="Verdana"/>
                <a:cs typeface="Verdana"/>
              </a:rPr>
              <a:t>dynamically </a:t>
            </a:r>
            <a:r>
              <a:rPr sz="1800" dirty="0">
                <a:latin typeface="Verdana"/>
                <a:cs typeface="Verdana"/>
              </a:rPr>
              <a:t>allocated </a:t>
            </a:r>
            <a:r>
              <a:rPr sz="1800" spc="-40" dirty="0">
                <a:latin typeface="Verdana"/>
                <a:cs typeface="Verdana"/>
              </a:rPr>
              <a:t>array, </a:t>
            </a:r>
            <a:r>
              <a:rPr sz="1800" spc="-5" dirty="0">
                <a:latin typeface="Verdana"/>
                <a:cs typeface="Verdana"/>
              </a:rPr>
              <a:t>we </a:t>
            </a:r>
            <a:r>
              <a:rPr sz="1800" dirty="0">
                <a:latin typeface="Verdana"/>
                <a:cs typeface="Verdana"/>
              </a:rPr>
              <a:t>must use </a:t>
            </a:r>
            <a:r>
              <a:rPr sz="1800" spc="-5" dirty="0">
                <a:latin typeface="Verdana"/>
                <a:cs typeface="Verdana"/>
              </a:rPr>
              <a:t>the  </a:t>
            </a:r>
            <a:r>
              <a:rPr sz="1800" dirty="0">
                <a:latin typeface="Verdana"/>
                <a:cs typeface="Verdana"/>
              </a:rPr>
              <a:t>following form of</a:t>
            </a:r>
            <a:r>
              <a:rPr sz="1800" spc="-25" dirty="0">
                <a:latin typeface="Verdana"/>
                <a:cs typeface="Verdana"/>
              </a:rPr>
              <a:t> </a:t>
            </a:r>
            <a:r>
              <a:rPr sz="1800" spc="-5" dirty="0">
                <a:solidFill>
                  <a:srgbClr val="CC0000"/>
                </a:solidFill>
                <a:latin typeface="Verdana"/>
                <a:cs typeface="Verdana"/>
              </a:rPr>
              <a:t>delete</a:t>
            </a:r>
            <a:endParaRPr sz="1800" dirty="0">
              <a:latin typeface="Verdana"/>
              <a:cs typeface="Verdana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850" dirty="0">
              <a:latin typeface="Times New Roman"/>
              <a:cs typeface="Times New Roman"/>
            </a:endParaRPr>
          </a:p>
          <a:p>
            <a:pPr marL="927100">
              <a:lnSpc>
                <a:spcPct val="100000"/>
              </a:lnSpc>
            </a:pPr>
            <a:r>
              <a:rPr sz="1800" spc="-5" dirty="0">
                <a:solidFill>
                  <a:srgbClr val="CC0000"/>
                </a:solidFill>
                <a:latin typeface="Verdana"/>
                <a:cs typeface="Verdana"/>
              </a:rPr>
              <a:t>delete[size]</a:t>
            </a:r>
            <a:r>
              <a:rPr sz="1800" spc="30" dirty="0">
                <a:solidFill>
                  <a:srgbClr val="CC0000"/>
                </a:solidFill>
                <a:latin typeface="Verdana"/>
                <a:cs typeface="Verdana"/>
              </a:rPr>
              <a:t> </a:t>
            </a:r>
            <a:r>
              <a:rPr sz="1800" spc="-10" dirty="0">
                <a:solidFill>
                  <a:srgbClr val="CC0000"/>
                </a:solidFill>
                <a:latin typeface="Verdana"/>
                <a:cs typeface="Verdana"/>
              </a:rPr>
              <a:t>pointer-variable;</a:t>
            </a:r>
            <a:endParaRPr sz="1800" dirty="0">
              <a:latin typeface="Verdana"/>
              <a:cs typeface="Verdana"/>
            </a:endParaRPr>
          </a:p>
          <a:p>
            <a:pPr marL="12700" marR="2527300">
              <a:lnSpc>
                <a:spcPct val="200000"/>
              </a:lnSpc>
              <a:tabLst>
                <a:tab pos="927100" algn="l"/>
              </a:tabLst>
            </a:pPr>
            <a:r>
              <a:rPr sz="1800" spc="-5" dirty="0">
                <a:latin typeface="Verdana"/>
                <a:cs typeface="Verdana"/>
              </a:rPr>
              <a:t>Here the size specifies the size </a:t>
            </a:r>
            <a:r>
              <a:rPr sz="1800" dirty="0">
                <a:latin typeface="Verdana"/>
                <a:cs typeface="Verdana"/>
              </a:rPr>
              <a:t>of </a:t>
            </a:r>
            <a:r>
              <a:rPr sz="1800" spc="-5" dirty="0">
                <a:latin typeface="Verdana"/>
                <a:cs typeface="Verdana"/>
              </a:rPr>
              <a:t>the </a:t>
            </a:r>
            <a:r>
              <a:rPr sz="1800" spc="-40" dirty="0">
                <a:latin typeface="Verdana"/>
                <a:cs typeface="Verdana"/>
              </a:rPr>
              <a:t>array.  </a:t>
            </a:r>
            <a:r>
              <a:rPr sz="1800" dirty="0">
                <a:latin typeface="Verdana"/>
                <a:cs typeface="Verdana"/>
              </a:rPr>
              <a:t>Ex:	</a:t>
            </a:r>
            <a:r>
              <a:rPr sz="1800" spc="-5" dirty="0">
                <a:solidFill>
                  <a:srgbClr val="CC0000"/>
                </a:solidFill>
                <a:latin typeface="Verdana"/>
                <a:cs typeface="Verdana"/>
              </a:rPr>
              <a:t>delete[]</a:t>
            </a:r>
            <a:r>
              <a:rPr sz="1800" spc="15" dirty="0">
                <a:solidFill>
                  <a:srgbClr val="CC0000"/>
                </a:solidFill>
                <a:latin typeface="Verdana"/>
                <a:cs typeface="Verdana"/>
              </a:rPr>
              <a:t> </a:t>
            </a:r>
            <a:r>
              <a:rPr sz="1800" spc="-5" dirty="0">
                <a:solidFill>
                  <a:srgbClr val="CC0000"/>
                </a:solidFill>
                <a:latin typeface="Verdana"/>
                <a:cs typeface="Verdana"/>
              </a:rPr>
              <a:t>p;</a:t>
            </a:r>
            <a:endParaRPr sz="1800" dirty="0">
              <a:latin typeface="Verdana"/>
              <a:cs typeface="Verdana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850" dirty="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800" dirty="0">
                <a:latin typeface="Verdana"/>
                <a:cs typeface="Verdana"/>
              </a:rPr>
              <a:t>will </a:t>
            </a:r>
            <a:r>
              <a:rPr sz="1800" spc="-5" dirty="0">
                <a:latin typeface="Verdana"/>
                <a:cs typeface="Verdana"/>
              </a:rPr>
              <a:t>delete the </a:t>
            </a:r>
            <a:r>
              <a:rPr sz="1800" dirty="0">
                <a:latin typeface="Verdana"/>
                <a:cs typeface="Verdana"/>
              </a:rPr>
              <a:t>entire</a:t>
            </a:r>
            <a:r>
              <a:rPr sz="1800" spc="35" dirty="0">
                <a:latin typeface="Verdana"/>
                <a:cs typeface="Verdana"/>
              </a:rPr>
              <a:t> </a:t>
            </a:r>
            <a:r>
              <a:rPr sz="1800" spc="-15" dirty="0">
                <a:latin typeface="Verdana"/>
                <a:cs typeface="Verdana"/>
              </a:rPr>
              <a:t>array</a:t>
            </a:r>
            <a:endParaRPr sz="1800" dirty="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609600" y="1566862"/>
            <a:ext cx="4655820" cy="109855"/>
          </a:xfrm>
          <a:custGeom>
            <a:avLst/>
            <a:gdLst/>
            <a:ahLst/>
            <a:cxnLst/>
            <a:rect l="l" t="t" r="r" b="b"/>
            <a:pathLst>
              <a:path w="4655820" h="109855">
                <a:moveTo>
                  <a:pt x="0" y="109537"/>
                </a:moveTo>
                <a:lnTo>
                  <a:pt x="4655566" y="109537"/>
                </a:lnTo>
                <a:lnTo>
                  <a:pt x="4655566" y="0"/>
                </a:lnTo>
                <a:lnTo>
                  <a:pt x="0" y="0"/>
                </a:lnTo>
                <a:lnTo>
                  <a:pt x="0" y="109537"/>
                </a:lnTo>
                <a:close/>
              </a:path>
            </a:pathLst>
          </a:custGeom>
          <a:solidFill>
            <a:srgbClr val="CC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609600" y="1566925"/>
            <a:ext cx="7958455" cy="0"/>
          </a:xfrm>
          <a:custGeom>
            <a:avLst/>
            <a:gdLst/>
            <a:ahLst/>
            <a:cxnLst/>
            <a:rect l="l" t="t" r="r" b="b"/>
            <a:pathLst>
              <a:path w="7958455">
                <a:moveTo>
                  <a:pt x="0" y="0"/>
                </a:moveTo>
                <a:lnTo>
                  <a:pt x="7958201" y="0"/>
                </a:lnTo>
              </a:path>
            </a:pathLst>
          </a:custGeom>
          <a:ln w="9525">
            <a:solidFill>
              <a:srgbClr val="CC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609600" y="6172200"/>
            <a:ext cx="7924800" cy="0"/>
          </a:xfrm>
          <a:custGeom>
            <a:avLst/>
            <a:gdLst/>
            <a:ahLst/>
            <a:cxnLst/>
            <a:rect l="l" t="t" r="r" b="b"/>
            <a:pathLst>
              <a:path w="7924800">
                <a:moveTo>
                  <a:pt x="0" y="0"/>
                </a:moveTo>
                <a:lnTo>
                  <a:pt x="7924800" y="0"/>
                </a:lnTo>
              </a:path>
            </a:pathLst>
          </a:custGeom>
          <a:ln w="3175">
            <a:solidFill>
              <a:srgbClr val="CC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653591" y="856501"/>
            <a:ext cx="7442657" cy="629018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000" dirty="0"/>
              <a:t>Memory </a:t>
            </a:r>
            <a:r>
              <a:rPr sz="4000" spc="-5" dirty="0"/>
              <a:t>Management</a:t>
            </a:r>
            <a:r>
              <a:rPr sz="4000" spc="-35" dirty="0"/>
              <a:t> </a:t>
            </a:r>
            <a:r>
              <a:rPr sz="4000" spc="-5" dirty="0"/>
              <a:t>Operators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612140" y="1860550"/>
            <a:ext cx="7484109" cy="414147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5" dirty="0">
                <a:solidFill>
                  <a:srgbClr val="CC0000"/>
                </a:solidFill>
                <a:latin typeface="Verdana"/>
                <a:cs typeface="Verdana"/>
              </a:rPr>
              <a:t>Advantages </a:t>
            </a:r>
            <a:r>
              <a:rPr sz="1800" dirty="0">
                <a:solidFill>
                  <a:srgbClr val="CC0000"/>
                </a:solidFill>
                <a:latin typeface="Verdana"/>
                <a:cs typeface="Verdana"/>
              </a:rPr>
              <a:t>of new</a:t>
            </a:r>
            <a:r>
              <a:rPr sz="1800" spc="5" dirty="0">
                <a:solidFill>
                  <a:srgbClr val="CC0000"/>
                </a:solidFill>
                <a:latin typeface="Verdana"/>
                <a:cs typeface="Verdana"/>
              </a:rPr>
              <a:t> </a:t>
            </a:r>
            <a:r>
              <a:rPr sz="1800" spc="-10" dirty="0">
                <a:solidFill>
                  <a:srgbClr val="CC0000"/>
                </a:solidFill>
                <a:latin typeface="Verdana"/>
                <a:cs typeface="Verdana"/>
              </a:rPr>
              <a:t>operator:</a:t>
            </a:r>
            <a:endParaRPr sz="1800" dirty="0">
              <a:latin typeface="Verdana"/>
              <a:cs typeface="Verdana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850" dirty="0">
              <a:latin typeface="Times New Roman"/>
              <a:cs typeface="Times New Roman"/>
            </a:endParaRPr>
          </a:p>
          <a:p>
            <a:pPr marL="12700" marR="5080">
              <a:lnSpc>
                <a:spcPct val="100000"/>
              </a:lnSpc>
              <a:buClr>
                <a:srgbClr val="CC0000"/>
              </a:buClr>
              <a:buChar char="•"/>
              <a:tabLst>
                <a:tab pos="218440" algn="l"/>
              </a:tabLst>
            </a:pPr>
            <a:r>
              <a:rPr sz="1800" dirty="0">
                <a:latin typeface="Verdana"/>
                <a:cs typeface="Verdana"/>
              </a:rPr>
              <a:t>It automatically </a:t>
            </a:r>
            <a:r>
              <a:rPr sz="1800" spc="-5" dirty="0">
                <a:latin typeface="Verdana"/>
                <a:cs typeface="Verdana"/>
              </a:rPr>
              <a:t>computes the size </a:t>
            </a:r>
            <a:r>
              <a:rPr sz="1800" dirty="0">
                <a:latin typeface="Verdana"/>
                <a:cs typeface="Verdana"/>
              </a:rPr>
              <a:t>of </a:t>
            </a:r>
            <a:r>
              <a:rPr sz="1800" spc="-5" dirty="0">
                <a:latin typeface="Verdana"/>
                <a:cs typeface="Verdana"/>
              </a:rPr>
              <a:t>the data object. </a:t>
            </a:r>
            <a:r>
              <a:rPr sz="1800" spc="-45" dirty="0">
                <a:latin typeface="Verdana"/>
                <a:cs typeface="Verdana"/>
              </a:rPr>
              <a:t>We </a:t>
            </a:r>
            <a:r>
              <a:rPr sz="1800" spc="-5" dirty="0">
                <a:latin typeface="Verdana"/>
                <a:cs typeface="Verdana"/>
              </a:rPr>
              <a:t>need  </a:t>
            </a:r>
            <a:r>
              <a:rPr sz="1800" dirty="0">
                <a:latin typeface="Verdana"/>
                <a:cs typeface="Verdana"/>
              </a:rPr>
              <a:t>not use </a:t>
            </a:r>
            <a:r>
              <a:rPr sz="1800" spc="-5" dirty="0">
                <a:latin typeface="Verdana"/>
                <a:cs typeface="Verdana"/>
              </a:rPr>
              <a:t>the </a:t>
            </a:r>
            <a:r>
              <a:rPr sz="1800" spc="-10" dirty="0">
                <a:latin typeface="Verdana"/>
                <a:cs typeface="Verdana"/>
              </a:rPr>
              <a:t>operator</a:t>
            </a:r>
            <a:r>
              <a:rPr sz="1800" spc="15" dirty="0">
                <a:latin typeface="Verdana"/>
                <a:cs typeface="Verdana"/>
              </a:rPr>
              <a:t> </a:t>
            </a:r>
            <a:r>
              <a:rPr sz="1800" spc="-5" dirty="0">
                <a:latin typeface="Verdana"/>
                <a:cs typeface="Verdana"/>
              </a:rPr>
              <a:t>sizeof().</a:t>
            </a:r>
            <a:endParaRPr sz="1800" dirty="0">
              <a:latin typeface="Verdana"/>
              <a:cs typeface="Verdana"/>
            </a:endParaRPr>
          </a:p>
          <a:p>
            <a:pPr>
              <a:lnSpc>
                <a:spcPct val="100000"/>
              </a:lnSpc>
              <a:buClr>
                <a:srgbClr val="CC0000"/>
              </a:buClr>
              <a:buFont typeface="Verdana"/>
              <a:buChar char="•"/>
            </a:pPr>
            <a:endParaRPr sz="2200" dirty="0">
              <a:latin typeface="Times New Roman"/>
              <a:cs typeface="Times New Roman"/>
            </a:endParaRPr>
          </a:p>
          <a:p>
            <a:pPr marL="218440" indent="-205740">
              <a:lnSpc>
                <a:spcPct val="100000"/>
              </a:lnSpc>
              <a:spcBef>
                <a:spcPts val="1789"/>
              </a:spcBef>
              <a:buClr>
                <a:srgbClr val="CC0000"/>
              </a:buClr>
              <a:buChar char="•"/>
              <a:tabLst>
                <a:tab pos="218440" algn="l"/>
              </a:tabLst>
            </a:pPr>
            <a:r>
              <a:rPr sz="1800" dirty="0">
                <a:latin typeface="Verdana"/>
                <a:cs typeface="Verdana"/>
              </a:rPr>
              <a:t>It automatically </a:t>
            </a:r>
            <a:r>
              <a:rPr sz="1800" spc="-5" dirty="0">
                <a:latin typeface="Verdana"/>
                <a:cs typeface="Verdana"/>
              </a:rPr>
              <a:t>returns the correct pointer-type, </a:t>
            </a:r>
            <a:r>
              <a:rPr sz="1800" dirty="0">
                <a:latin typeface="Verdana"/>
                <a:cs typeface="Verdana"/>
              </a:rPr>
              <a:t>so </a:t>
            </a:r>
            <a:r>
              <a:rPr sz="1800" spc="-5" dirty="0">
                <a:latin typeface="Verdana"/>
                <a:cs typeface="Verdana"/>
              </a:rPr>
              <a:t>that</a:t>
            </a:r>
            <a:r>
              <a:rPr sz="1800" spc="5" dirty="0">
                <a:latin typeface="Verdana"/>
                <a:cs typeface="Verdana"/>
              </a:rPr>
              <a:t> </a:t>
            </a:r>
            <a:r>
              <a:rPr sz="1800" spc="-5" dirty="0">
                <a:latin typeface="Verdana"/>
                <a:cs typeface="Verdana"/>
              </a:rPr>
              <a:t>there</a:t>
            </a:r>
            <a:endParaRPr sz="1800" dirty="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</a:pPr>
            <a:r>
              <a:rPr sz="1800" dirty="0">
                <a:latin typeface="Verdana"/>
                <a:cs typeface="Verdana"/>
              </a:rPr>
              <a:t>is no </a:t>
            </a:r>
            <a:r>
              <a:rPr sz="1800" spc="-5" dirty="0">
                <a:latin typeface="Verdana"/>
                <a:cs typeface="Verdana"/>
              </a:rPr>
              <a:t>need to use </a:t>
            </a:r>
            <a:r>
              <a:rPr sz="1800" dirty="0">
                <a:latin typeface="Verdana"/>
                <a:cs typeface="Verdana"/>
              </a:rPr>
              <a:t>a</a:t>
            </a:r>
            <a:r>
              <a:rPr sz="1800" spc="10" dirty="0">
                <a:latin typeface="Verdana"/>
                <a:cs typeface="Verdana"/>
              </a:rPr>
              <a:t> </a:t>
            </a:r>
            <a:r>
              <a:rPr sz="1800" spc="-5" dirty="0">
                <a:latin typeface="Verdana"/>
                <a:cs typeface="Verdana"/>
              </a:rPr>
              <a:t>type-cast.</a:t>
            </a:r>
            <a:endParaRPr sz="1800" dirty="0">
              <a:latin typeface="Verdana"/>
              <a:cs typeface="Verdana"/>
            </a:endParaRPr>
          </a:p>
          <a:p>
            <a:pPr>
              <a:lnSpc>
                <a:spcPct val="100000"/>
              </a:lnSpc>
            </a:pPr>
            <a:endParaRPr sz="2200" dirty="0">
              <a:latin typeface="Times New Roman"/>
              <a:cs typeface="Times New Roman"/>
            </a:endParaRPr>
          </a:p>
          <a:p>
            <a:pPr marL="12700" marR="55880">
              <a:lnSpc>
                <a:spcPct val="100000"/>
              </a:lnSpc>
              <a:spcBef>
                <a:spcPts val="1789"/>
              </a:spcBef>
              <a:buClr>
                <a:srgbClr val="CC0000"/>
              </a:buClr>
              <a:buChar char="•"/>
              <a:tabLst>
                <a:tab pos="218440" algn="l"/>
              </a:tabLst>
            </a:pPr>
            <a:r>
              <a:rPr sz="1800" dirty="0">
                <a:latin typeface="Verdana"/>
                <a:cs typeface="Verdana"/>
              </a:rPr>
              <a:t>It is </a:t>
            </a:r>
            <a:r>
              <a:rPr sz="1800" spc="-5" dirty="0">
                <a:latin typeface="Verdana"/>
                <a:cs typeface="Verdana"/>
              </a:rPr>
              <a:t>possible to </a:t>
            </a:r>
            <a:r>
              <a:rPr sz="1800" dirty="0">
                <a:latin typeface="Verdana"/>
                <a:cs typeface="Verdana"/>
              </a:rPr>
              <a:t>initialize </a:t>
            </a:r>
            <a:r>
              <a:rPr sz="1800" spc="-5" dirty="0">
                <a:latin typeface="Verdana"/>
                <a:cs typeface="Verdana"/>
              </a:rPr>
              <a:t>the object </a:t>
            </a:r>
            <a:r>
              <a:rPr sz="1800" dirty="0">
                <a:latin typeface="Verdana"/>
                <a:cs typeface="Verdana"/>
              </a:rPr>
              <a:t>while </a:t>
            </a:r>
            <a:r>
              <a:rPr sz="1800" spc="-5" dirty="0">
                <a:latin typeface="Verdana"/>
                <a:cs typeface="Verdana"/>
              </a:rPr>
              <a:t>creating the memory  space.</a:t>
            </a:r>
            <a:endParaRPr sz="1800" dirty="0">
              <a:latin typeface="Verdana"/>
              <a:cs typeface="Verdana"/>
            </a:endParaRPr>
          </a:p>
          <a:p>
            <a:pPr>
              <a:lnSpc>
                <a:spcPct val="100000"/>
              </a:lnSpc>
              <a:buClr>
                <a:srgbClr val="CC0000"/>
              </a:buClr>
              <a:buFont typeface="Verdana"/>
              <a:buChar char="•"/>
            </a:pPr>
            <a:endParaRPr sz="2200" dirty="0">
              <a:latin typeface="Times New Roman"/>
              <a:cs typeface="Times New Roman"/>
            </a:endParaRPr>
          </a:p>
          <a:p>
            <a:pPr marL="218440" indent="-205740">
              <a:lnSpc>
                <a:spcPct val="100000"/>
              </a:lnSpc>
              <a:spcBef>
                <a:spcPts val="1795"/>
              </a:spcBef>
              <a:buClr>
                <a:srgbClr val="CC0000"/>
              </a:buClr>
              <a:buChar char="•"/>
              <a:tabLst>
                <a:tab pos="218440" algn="l"/>
              </a:tabLst>
            </a:pPr>
            <a:r>
              <a:rPr sz="1800" spc="-5" dirty="0">
                <a:latin typeface="Verdana"/>
                <a:cs typeface="Verdana"/>
              </a:rPr>
              <a:t>Like </a:t>
            </a:r>
            <a:r>
              <a:rPr sz="1800" spc="-10" dirty="0">
                <a:latin typeface="Verdana"/>
                <a:cs typeface="Verdana"/>
              </a:rPr>
              <a:t>any </a:t>
            </a:r>
            <a:r>
              <a:rPr sz="1800" spc="-5" dirty="0">
                <a:latin typeface="Verdana"/>
                <a:cs typeface="Verdana"/>
              </a:rPr>
              <a:t>other </a:t>
            </a:r>
            <a:r>
              <a:rPr sz="1800" spc="-35" dirty="0">
                <a:latin typeface="Verdana"/>
                <a:cs typeface="Verdana"/>
              </a:rPr>
              <a:t>operator, </a:t>
            </a:r>
            <a:r>
              <a:rPr sz="1800" dirty="0">
                <a:solidFill>
                  <a:srgbClr val="CC0000"/>
                </a:solidFill>
                <a:latin typeface="Verdana"/>
                <a:cs typeface="Verdana"/>
              </a:rPr>
              <a:t>new </a:t>
            </a:r>
            <a:r>
              <a:rPr sz="1800" dirty="0">
                <a:latin typeface="Verdana"/>
                <a:cs typeface="Verdana"/>
              </a:rPr>
              <a:t>and </a:t>
            </a:r>
            <a:r>
              <a:rPr sz="1800" spc="-5" dirty="0">
                <a:solidFill>
                  <a:srgbClr val="CC0000"/>
                </a:solidFill>
                <a:latin typeface="Verdana"/>
                <a:cs typeface="Verdana"/>
              </a:rPr>
              <a:t>delete </a:t>
            </a:r>
            <a:r>
              <a:rPr sz="1800" dirty="0">
                <a:latin typeface="Verdana"/>
                <a:cs typeface="Verdana"/>
              </a:rPr>
              <a:t>can </a:t>
            </a:r>
            <a:r>
              <a:rPr sz="1800" spc="-5" dirty="0">
                <a:latin typeface="Verdana"/>
                <a:cs typeface="Verdana"/>
              </a:rPr>
              <a:t>be</a:t>
            </a:r>
            <a:r>
              <a:rPr sz="1800" spc="55" dirty="0">
                <a:latin typeface="Verdana"/>
                <a:cs typeface="Verdana"/>
              </a:rPr>
              <a:t> </a:t>
            </a:r>
            <a:r>
              <a:rPr sz="1800" spc="-5" dirty="0">
                <a:latin typeface="Verdana"/>
                <a:cs typeface="Verdana"/>
              </a:rPr>
              <a:t>overloaded.</a:t>
            </a:r>
            <a:endParaRPr sz="1800" dirty="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609600" y="1566862"/>
            <a:ext cx="4655820" cy="109855"/>
          </a:xfrm>
          <a:custGeom>
            <a:avLst/>
            <a:gdLst/>
            <a:ahLst/>
            <a:cxnLst/>
            <a:rect l="l" t="t" r="r" b="b"/>
            <a:pathLst>
              <a:path w="4655820" h="109855">
                <a:moveTo>
                  <a:pt x="0" y="109537"/>
                </a:moveTo>
                <a:lnTo>
                  <a:pt x="4655566" y="109537"/>
                </a:lnTo>
                <a:lnTo>
                  <a:pt x="4655566" y="0"/>
                </a:lnTo>
                <a:lnTo>
                  <a:pt x="0" y="0"/>
                </a:lnTo>
                <a:lnTo>
                  <a:pt x="0" y="109537"/>
                </a:lnTo>
                <a:close/>
              </a:path>
            </a:pathLst>
          </a:custGeom>
          <a:solidFill>
            <a:srgbClr val="CC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609600" y="1566925"/>
            <a:ext cx="7958455" cy="0"/>
          </a:xfrm>
          <a:custGeom>
            <a:avLst/>
            <a:gdLst/>
            <a:ahLst/>
            <a:cxnLst/>
            <a:rect l="l" t="t" r="r" b="b"/>
            <a:pathLst>
              <a:path w="7958455">
                <a:moveTo>
                  <a:pt x="0" y="0"/>
                </a:moveTo>
                <a:lnTo>
                  <a:pt x="7958201" y="0"/>
                </a:lnTo>
              </a:path>
            </a:pathLst>
          </a:custGeom>
          <a:ln w="9525">
            <a:solidFill>
              <a:srgbClr val="CC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609600" y="6172200"/>
            <a:ext cx="7924800" cy="0"/>
          </a:xfrm>
          <a:custGeom>
            <a:avLst/>
            <a:gdLst/>
            <a:ahLst/>
            <a:cxnLst/>
            <a:rect l="l" t="t" r="r" b="b"/>
            <a:pathLst>
              <a:path w="7924800">
                <a:moveTo>
                  <a:pt x="0" y="0"/>
                </a:moveTo>
                <a:lnTo>
                  <a:pt x="7924800" y="0"/>
                </a:lnTo>
              </a:path>
            </a:pathLst>
          </a:custGeom>
          <a:ln w="3175">
            <a:solidFill>
              <a:srgbClr val="CC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653592" y="702612"/>
            <a:ext cx="5975808" cy="782907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/>
              <a:t>Manipulators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764540" y="1784350"/>
            <a:ext cx="772414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  <a:buClr>
                <a:srgbClr val="CC0000"/>
              </a:buClr>
              <a:buSzPct val="69444"/>
              <a:buFont typeface="Wingdings"/>
              <a:buChar char=""/>
              <a:tabLst>
                <a:tab pos="236854" algn="l"/>
              </a:tabLst>
            </a:pPr>
            <a:r>
              <a:rPr sz="1800" spc="-5" dirty="0">
                <a:latin typeface="Verdana"/>
                <a:cs typeface="Verdana"/>
              </a:rPr>
              <a:t>Manipulators </a:t>
            </a:r>
            <a:r>
              <a:rPr sz="1800" dirty="0">
                <a:latin typeface="Verdana"/>
                <a:cs typeface="Verdana"/>
              </a:rPr>
              <a:t>are </a:t>
            </a:r>
            <a:r>
              <a:rPr sz="1800" spc="-10" dirty="0">
                <a:latin typeface="Verdana"/>
                <a:cs typeface="Verdana"/>
              </a:rPr>
              <a:t>operators </a:t>
            </a:r>
            <a:r>
              <a:rPr sz="1800" spc="-5" dirty="0">
                <a:latin typeface="Verdana"/>
                <a:cs typeface="Verdana"/>
              </a:rPr>
              <a:t>that </a:t>
            </a:r>
            <a:r>
              <a:rPr sz="1800" dirty="0">
                <a:latin typeface="Verdana"/>
                <a:cs typeface="Verdana"/>
              </a:rPr>
              <a:t>are used </a:t>
            </a:r>
            <a:r>
              <a:rPr sz="1800" spc="-5" dirty="0">
                <a:latin typeface="Verdana"/>
                <a:cs typeface="Verdana"/>
              </a:rPr>
              <a:t>to </a:t>
            </a:r>
            <a:r>
              <a:rPr sz="1800" dirty="0">
                <a:latin typeface="Verdana"/>
                <a:cs typeface="Verdana"/>
              </a:rPr>
              <a:t>format </a:t>
            </a:r>
            <a:r>
              <a:rPr sz="1800" spc="-5" dirty="0">
                <a:latin typeface="Verdana"/>
                <a:cs typeface="Verdana"/>
              </a:rPr>
              <a:t>the data  </a:t>
            </a:r>
            <a:r>
              <a:rPr sz="1800" spc="-25" dirty="0">
                <a:latin typeface="Verdana"/>
                <a:cs typeface="Verdana"/>
              </a:rPr>
              <a:t>display. </a:t>
            </a:r>
            <a:r>
              <a:rPr sz="1800" spc="-5" dirty="0">
                <a:latin typeface="Verdana"/>
                <a:cs typeface="Verdana"/>
              </a:rPr>
              <a:t>The </a:t>
            </a:r>
            <a:r>
              <a:rPr sz="1800" dirty="0">
                <a:latin typeface="Verdana"/>
                <a:cs typeface="Verdana"/>
              </a:rPr>
              <a:t>most commonly </a:t>
            </a:r>
            <a:r>
              <a:rPr sz="1800" spc="-5" dirty="0">
                <a:latin typeface="Verdana"/>
                <a:cs typeface="Verdana"/>
              </a:rPr>
              <a:t>used </a:t>
            </a:r>
            <a:r>
              <a:rPr sz="1800" dirty="0">
                <a:latin typeface="Verdana"/>
                <a:cs typeface="Verdana"/>
              </a:rPr>
              <a:t>manipulators are </a:t>
            </a:r>
            <a:r>
              <a:rPr sz="1800" spc="-5" dirty="0">
                <a:solidFill>
                  <a:srgbClr val="CC0000"/>
                </a:solidFill>
                <a:latin typeface="Verdana"/>
                <a:cs typeface="Verdana"/>
              </a:rPr>
              <a:t>endl </a:t>
            </a:r>
            <a:r>
              <a:rPr sz="1800" dirty="0">
                <a:latin typeface="Verdana"/>
                <a:cs typeface="Verdana"/>
              </a:rPr>
              <a:t>and</a:t>
            </a:r>
            <a:r>
              <a:rPr sz="1800" spc="-10" dirty="0">
                <a:latin typeface="Verdana"/>
                <a:cs typeface="Verdana"/>
              </a:rPr>
              <a:t> </a:t>
            </a:r>
            <a:r>
              <a:rPr sz="1800" spc="-15" dirty="0">
                <a:solidFill>
                  <a:srgbClr val="CC0000"/>
                </a:solidFill>
                <a:latin typeface="Verdana"/>
                <a:cs typeface="Verdana"/>
              </a:rPr>
              <a:t>setw.</a:t>
            </a:r>
            <a:endParaRPr sz="1800">
              <a:latin typeface="Verdana"/>
              <a:cs typeface="Verdana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764540" y="2607690"/>
            <a:ext cx="419862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5" dirty="0">
                <a:solidFill>
                  <a:srgbClr val="CC0000"/>
                </a:solidFill>
                <a:latin typeface="Verdana"/>
                <a:cs typeface="Verdana"/>
              </a:rPr>
              <a:t>Example:</a:t>
            </a:r>
            <a:endParaRPr sz="1800">
              <a:latin typeface="Verdana"/>
              <a:cs typeface="Verdana"/>
            </a:endParaRPr>
          </a:p>
          <a:p>
            <a:pPr marL="927100">
              <a:lnSpc>
                <a:spcPct val="100000"/>
              </a:lnSpc>
              <a:tabLst>
                <a:tab pos="2543175" algn="l"/>
              </a:tabLst>
            </a:pPr>
            <a:r>
              <a:rPr sz="1800" spc="-5" dirty="0">
                <a:solidFill>
                  <a:srgbClr val="CC0000"/>
                </a:solidFill>
                <a:latin typeface="Verdana"/>
                <a:cs typeface="Verdana"/>
              </a:rPr>
              <a:t>cout&lt;&lt;“M=“	&lt;&lt;m</a:t>
            </a:r>
            <a:r>
              <a:rPr sz="1800" spc="-55" dirty="0">
                <a:solidFill>
                  <a:srgbClr val="CC0000"/>
                </a:solidFill>
                <a:latin typeface="Verdana"/>
                <a:cs typeface="Verdana"/>
              </a:rPr>
              <a:t> </a:t>
            </a:r>
            <a:r>
              <a:rPr sz="1800" spc="-5" dirty="0">
                <a:solidFill>
                  <a:srgbClr val="CC0000"/>
                </a:solidFill>
                <a:latin typeface="Verdana"/>
                <a:cs typeface="Verdana"/>
              </a:rPr>
              <a:t>&lt;&lt;endl;</a:t>
            </a:r>
            <a:endParaRPr sz="1800">
              <a:latin typeface="Verdana"/>
              <a:cs typeface="Verdana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5261600" y="2882010"/>
            <a:ext cx="164211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solidFill>
                  <a:srgbClr val="CC0000"/>
                </a:solidFill>
                <a:latin typeface="Verdana"/>
                <a:cs typeface="Verdana"/>
              </a:rPr>
              <a:t>similar </a:t>
            </a:r>
            <a:r>
              <a:rPr sz="1800" spc="-5" dirty="0">
                <a:solidFill>
                  <a:srgbClr val="CC0000"/>
                </a:solidFill>
                <a:latin typeface="Verdana"/>
                <a:cs typeface="Verdana"/>
              </a:rPr>
              <a:t>to</a:t>
            </a:r>
            <a:r>
              <a:rPr sz="1800" spc="-100" dirty="0">
                <a:solidFill>
                  <a:srgbClr val="CC0000"/>
                </a:solidFill>
                <a:latin typeface="Verdana"/>
                <a:cs typeface="Verdana"/>
              </a:rPr>
              <a:t> </a:t>
            </a:r>
            <a:r>
              <a:rPr sz="1800" spc="5" dirty="0">
                <a:solidFill>
                  <a:srgbClr val="CC0000"/>
                </a:solidFill>
                <a:latin typeface="Verdana"/>
                <a:cs typeface="Verdana"/>
              </a:rPr>
              <a:t>“\n”</a:t>
            </a:r>
            <a:endParaRPr sz="1800">
              <a:latin typeface="Verdana"/>
              <a:cs typeface="Verdana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764540" y="3430651"/>
            <a:ext cx="7364730" cy="2646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spc="-5" dirty="0">
                <a:latin typeface="Verdana"/>
                <a:cs typeface="Verdana"/>
              </a:rPr>
              <a:t>M=1234</a:t>
            </a:r>
            <a:endParaRPr sz="160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  <a:tabLst>
                <a:tab pos="616585" algn="l"/>
              </a:tabLst>
            </a:pPr>
            <a:r>
              <a:rPr sz="1600" spc="-10" dirty="0">
                <a:latin typeface="Verdana"/>
                <a:cs typeface="Verdana"/>
              </a:rPr>
              <a:t>N=	</a:t>
            </a:r>
            <a:r>
              <a:rPr sz="1600" dirty="0">
                <a:latin typeface="Verdana"/>
                <a:cs typeface="Verdana"/>
              </a:rPr>
              <a:t>15</a:t>
            </a:r>
            <a:endParaRPr sz="160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  <a:tabLst>
                <a:tab pos="443230" algn="l"/>
              </a:tabLst>
            </a:pPr>
            <a:r>
              <a:rPr sz="1600" spc="-10" dirty="0">
                <a:latin typeface="Verdana"/>
                <a:cs typeface="Verdana"/>
              </a:rPr>
              <a:t>P=	</a:t>
            </a:r>
            <a:r>
              <a:rPr sz="1600" spc="-5" dirty="0">
                <a:latin typeface="Verdana"/>
                <a:cs typeface="Verdana"/>
              </a:rPr>
              <a:t>175</a:t>
            </a:r>
            <a:endParaRPr sz="1600">
              <a:latin typeface="Verdana"/>
              <a:cs typeface="Verdana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850">
              <a:latin typeface="Times New Roman"/>
              <a:cs typeface="Times New Roman"/>
            </a:endParaRPr>
          </a:p>
          <a:p>
            <a:pPr marL="12700" marR="5080">
              <a:lnSpc>
                <a:spcPct val="100000"/>
              </a:lnSpc>
              <a:spcBef>
                <a:spcPts val="5"/>
              </a:spcBef>
            </a:pPr>
            <a:r>
              <a:rPr sz="1800" spc="-5" dirty="0">
                <a:latin typeface="Verdana"/>
                <a:cs typeface="Verdana"/>
              </a:rPr>
              <a:t>Here the numbers </a:t>
            </a:r>
            <a:r>
              <a:rPr sz="1800" dirty="0">
                <a:latin typeface="Verdana"/>
                <a:cs typeface="Verdana"/>
              </a:rPr>
              <a:t>are </a:t>
            </a:r>
            <a:r>
              <a:rPr sz="1800" spc="-5" dirty="0">
                <a:latin typeface="Verdana"/>
                <a:cs typeface="Verdana"/>
              </a:rPr>
              <a:t>right-justified. This </a:t>
            </a:r>
            <a:r>
              <a:rPr sz="1800" dirty="0">
                <a:latin typeface="Verdana"/>
                <a:cs typeface="Verdana"/>
              </a:rPr>
              <a:t>can </a:t>
            </a:r>
            <a:r>
              <a:rPr sz="1800" spc="-5" dirty="0">
                <a:latin typeface="Verdana"/>
                <a:cs typeface="Verdana"/>
              </a:rPr>
              <a:t>be done by </a:t>
            </a:r>
            <a:r>
              <a:rPr sz="1800" dirty="0">
                <a:latin typeface="Verdana"/>
                <a:cs typeface="Verdana"/>
              </a:rPr>
              <a:t>using  </a:t>
            </a:r>
            <a:r>
              <a:rPr sz="1800" spc="-5" dirty="0">
                <a:solidFill>
                  <a:srgbClr val="CC0000"/>
                </a:solidFill>
                <a:latin typeface="Verdana"/>
                <a:cs typeface="Verdana"/>
              </a:rPr>
              <a:t>setw</a:t>
            </a:r>
            <a:r>
              <a:rPr sz="1800" spc="15" dirty="0">
                <a:solidFill>
                  <a:srgbClr val="CC0000"/>
                </a:solidFill>
                <a:latin typeface="Verdana"/>
                <a:cs typeface="Verdana"/>
              </a:rPr>
              <a:t> </a:t>
            </a:r>
            <a:r>
              <a:rPr sz="1800" spc="-35" dirty="0">
                <a:latin typeface="Verdana"/>
                <a:cs typeface="Verdana"/>
              </a:rPr>
              <a:t>operator.</a:t>
            </a:r>
            <a:endParaRPr sz="1800">
              <a:latin typeface="Verdana"/>
              <a:cs typeface="Verdana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8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800" spc="-20" dirty="0">
                <a:latin typeface="Verdana"/>
                <a:cs typeface="Verdana"/>
              </a:rPr>
              <a:t>For </a:t>
            </a:r>
            <a:r>
              <a:rPr sz="1800" spc="-5" dirty="0">
                <a:latin typeface="Verdana"/>
                <a:cs typeface="Verdana"/>
              </a:rPr>
              <a:t>example: sum=345</a:t>
            </a:r>
            <a:r>
              <a:rPr sz="1800" spc="50" dirty="0">
                <a:latin typeface="Verdana"/>
                <a:cs typeface="Verdana"/>
              </a:rPr>
              <a:t> </a:t>
            </a:r>
            <a:r>
              <a:rPr sz="1800" spc="-5" dirty="0">
                <a:latin typeface="Verdana"/>
                <a:cs typeface="Verdana"/>
              </a:rPr>
              <a:t>then</a:t>
            </a:r>
            <a:endParaRPr sz="1800">
              <a:latin typeface="Verdana"/>
              <a:cs typeface="Verdana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1850">
              <a:latin typeface="Times New Roman"/>
              <a:cs typeface="Times New Roman"/>
            </a:endParaRPr>
          </a:p>
          <a:p>
            <a:pPr marL="1841500">
              <a:lnSpc>
                <a:spcPct val="100000"/>
              </a:lnSpc>
            </a:pPr>
            <a:r>
              <a:rPr sz="1600" spc="-5" dirty="0">
                <a:solidFill>
                  <a:srgbClr val="CC0000"/>
                </a:solidFill>
                <a:latin typeface="Verdana"/>
                <a:cs typeface="Verdana"/>
              </a:rPr>
              <a:t>cout&lt;&lt;setw(5)&lt;&lt;sum&lt;&lt;endl;</a:t>
            </a:r>
            <a:endParaRPr sz="160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609600" y="1566862"/>
            <a:ext cx="4655820" cy="109855"/>
          </a:xfrm>
          <a:custGeom>
            <a:avLst/>
            <a:gdLst/>
            <a:ahLst/>
            <a:cxnLst/>
            <a:rect l="l" t="t" r="r" b="b"/>
            <a:pathLst>
              <a:path w="4655820" h="109855">
                <a:moveTo>
                  <a:pt x="0" y="109537"/>
                </a:moveTo>
                <a:lnTo>
                  <a:pt x="4655566" y="109537"/>
                </a:lnTo>
                <a:lnTo>
                  <a:pt x="4655566" y="0"/>
                </a:lnTo>
                <a:lnTo>
                  <a:pt x="0" y="0"/>
                </a:lnTo>
                <a:lnTo>
                  <a:pt x="0" y="109537"/>
                </a:lnTo>
                <a:close/>
              </a:path>
            </a:pathLst>
          </a:custGeom>
          <a:solidFill>
            <a:srgbClr val="CC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609600" y="1566925"/>
            <a:ext cx="7958455" cy="0"/>
          </a:xfrm>
          <a:custGeom>
            <a:avLst/>
            <a:gdLst/>
            <a:ahLst/>
            <a:cxnLst/>
            <a:rect l="l" t="t" r="r" b="b"/>
            <a:pathLst>
              <a:path w="7958455">
                <a:moveTo>
                  <a:pt x="0" y="0"/>
                </a:moveTo>
                <a:lnTo>
                  <a:pt x="7958201" y="0"/>
                </a:lnTo>
              </a:path>
            </a:pathLst>
          </a:custGeom>
          <a:ln w="9525">
            <a:solidFill>
              <a:srgbClr val="CC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609600" y="6172200"/>
            <a:ext cx="7924800" cy="0"/>
          </a:xfrm>
          <a:custGeom>
            <a:avLst/>
            <a:gdLst/>
            <a:ahLst/>
            <a:cxnLst/>
            <a:rect l="l" t="t" r="r" b="b"/>
            <a:pathLst>
              <a:path w="7924800">
                <a:moveTo>
                  <a:pt x="0" y="0"/>
                </a:moveTo>
                <a:lnTo>
                  <a:pt x="7924800" y="0"/>
                </a:lnTo>
              </a:path>
            </a:pathLst>
          </a:custGeom>
          <a:ln w="3175">
            <a:solidFill>
              <a:srgbClr val="CC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653592" y="702612"/>
            <a:ext cx="5823408" cy="782907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/>
              <a:t>Manipulators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1011427" y="1936750"/>
            <a:ext cx="7427595" cy="574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5" dirty="0">
                <a:latin typeface="Verdana"/>
                <a:cs typeface="Verdana"/>
              </a:rPr>
              <a:t>the </a:t>
            </a:r>
            <a:r>
              <a:rPr sz="1800" dirty="0">
                <a:latin typeface="Verdana"/>
                <a:cs typeface="Verdana"/>
              </a:rPr>
              <a:t>manipulator </a:t>
            </a:r>
            <a:r>
              <a:rPr sz="1800" spc="-5" dirty="0">
                <a:latin typeface="Verdana"/>
                <a:cs typeface="Verdana"/>
              </a:rPr>
              <a:t>setw(5) specifies </a:t>
            </a:r>
            <a:r>
              <a:rPr sz="1800" dirty="0">
                <a:latin typeface="Verdana"/>
                <a:cs typeface="Verdana"/>
              </a:rPr>
              <a:t>a field </a:t>
            </a:r>
            <a:r>
              <a:rPr sz="1800" spc="-5" dirty="0">
                <a:latin typeface="Verdana"/>
                <a:cs typeface="Verdana"/>
              </a:rPr>
              <a:t>width </a:t>
            </a:r>
            <a:r>
              <a:rPr sz="1800" dirty="0">
                <a:latin typeface="Verdana"/>
                <a:cs typeface="Verdana"/>
              </a:rPr>
              <a:t>5 for printing</a:t>
            </a:r>
            <a:r>
              <a:rPr sz="1800" spc="20" dirty="0">
                <a:latin typeface="Verdana"/>
                <a:cs typeface="Verdana"/>
              </a:rPr>
              <a:t> </a:t>
            </a:r>
            <a:r>
              <a:rPr sz="1800" spc="-5" dirty="0">
                <a:latin typeface="Verdana"/>
                <a:cs typeface="Verdana"/>
              </a:rPr>
              <a:t>the</a:t>
            </a:r>
            <a:endParaRPr sz="1800">
              <a:latin typeface="Verdana"/>
              <a:cs typeface="Verdana"/>
            </a:endParaRPr>
          </a:p>
          <a:p>
            <a:pPr marL="32384">
              <a:lnSpc>
                <a:spcPct val="100000"/>
              </a:lnSpc>
            </a:pPr>
            <a:r>
              <a:rPr sz="1800" spc="-5" dirty="0">
                <a:latin typeface="Verdana"/>
                <a:cs typeface="Verdana"/>
              </a:rPr>
              <a:t>value </a:t>
            </a:r>
            <a:r>
              <a:rPr sz="1800" dirty="0">
                <a:latin typeface="Verdana"/>
                <a:cs typeface="Verdana"/>
              </a:rPr>
              <a:t>of </a:t>
            </a:r>
            <a:r>
              <a:rPr sz="1800" spc="-5" dirty="0">
                <a:latin typeface="Verdana"/>
                <a:cs typeface="Verdana"/>
              </a:rPr>
              <a:t>the variable</a:t>
            </a:r>
            <a:r>
              <a:rPr sz="1800" spc="-20" dirty="0">
                <a:latin typeface="Verdana"/>
                <a:cs typeface="Verdana"/>
              </a:rPr>
              <a:t> </a:t>
            </a:r>
            <a:r>
              <a:rPr sz="1800" spc="-5" dirty="0">
                <a:latin typeface="Verdana"/>
                <a:cs typeface="Verdana"/>
              </a:rPr>
              <a:t>sum.</a:t>
            </a:r>
            <a:endParaRPr sz="1800">
              <a:latin typeface="Verdana"/>
              <a:cs typeface="Verdana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688340" y="3674440"/>
            <a:ext cx="6937375" cy="203771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-5" dirty="0">
                <a:solidFill>
                  <a:srgbClr val="CC0000"/>
                </a:solidFill>
                <a:latin typeface="Verdana"/>
                <a:cs typeface="Verdana"/>
              </a:rPr>
              <a:t>Symbolic</a:t>
            </a:r>
            <a:r>
              <a:rPr sz="2400" spc="5" dirty="0">
                <a:solidFill>
                  <a:srgbClr val="CC0000"/>
                </a:solidFill>
                <a:latin typeface="Verdana"/>
                <a:cs typeface="Verdana"/>
              </a:rPr>
              <a:t> </a:t>
            </a:r>
            <a:r>
              <a:rPr sz="2400" spc="-5" dirty="0">
                <a:solidFill>
                  <a:srgbClr val="CC0000"/>
                </a:solidFill>
                <a:latin typeface="Verdana"/>
                <a:cs typeface="Verdana"/>
              </a:rPr>
              <a:t>Constants</a:t>
            </a:r>
            <a:endParaRPr sz="240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  <a:spcBef>
                <a:spcPts val="2160"/>
              </a:spcBef>
            </a:pPr>
            <a:r>
              <a:rPr sz="1800" spc="-5" dirty="0">
                <a:latin typeface="Verdana"/>
                <a:cs typeface="Verdana"/>
              </a:rPr>
              <a:t>There </a:t>
            </a:r>
            <a:r>
              <a:rPr sz="1800" dirty="0">
                <a:latin typeface="Verdana"/>
                <a:cs typeface="Verdana"/>
              </a:rPr>
              <a:t>are </a:t>
            </a:r>
            <a:r>
              <a:rPr sz="1800" spc="-5" dirty="0">
                <a:latin typeface="Verdana"/>
                <a:cs typeface="Verdana"/>
              </a:rPr>
              <a:t>two </a:t>
            </a:r>
            <a:r>
              <a:rPr sz="1800" spc="-10" dirty="0">
                <a:latin typeface="Verdana"/>
                <a:cs typeface="Verdana"/>
              </a:rPr>
              <a:t>ways </a:t>
            </a:r>
            <a:r>
              <a:rPr sz="1800" dirty="0">
                <a:latin typeface="Verdana"/>
                <a:cs typeface="Verdana"/>
              </a:rPr>
              <a:t>of </a:t>
            </a:r>
            <a:r>
              <a:rPr sz="1800" spc="-5" dirty="0">
                <a:latin typeface="Verdana"/>
                <a:cs typeface="Verdana"/>
              </a:rPr>
              <a:t>creating </a:t>
            </a:r>
            <a:r>
              <a:rPr sz="1800" dirty="0">
                <a:latin typeface="Verdana"/>
                <a:cs typeface="Verdana"/>
              </a:rPr>
              <a:t>symbolic </a:t>
            </a:r>
            <a:r>
              <a:rPr sz="1800" spc="-5" dirty="0">
                <a:latin typeface="Verdana"/>
                <a:cs typeface="Verdana"/>
              </a:rPr>
              <a:t>constants </a:t>
            </a:r>
            <a:r>
              <a:rPr sz="1800" dirty="0">
                <a:latin typeface="Verdana"/>
                <a:cs typeface="Verdana"/>
              </a:rPr>
              <a:t>in</a:t>
            </a:r>
            <a:r>
              <a:rPr sz="1800" spc="15" dirty="0">
                <a:latin typeface="Verdana"/>
                <a:cs typeface="Verdana"/>
              </a:rPr>
              <a:t> </a:t>
            </a:r>
            <a:r>
              <a:rPr sz="1800" spc="-5" dirty="0">
                <a:latin typeface="Verdana"/>
                <a:cs typeface="Verdana"/>
              </a:rPr>
              <a:t>C++:</a:t>
            </a:r>
            <a:endParaRPr sz="1800">
              <a:latin typeface="Verdana"/>
              <a:cs typeface="Verdana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85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buAutoNum type="arabicPeriod"/>
              <a:tabLst>
                <a:tab pos="355600" algn="l"/>
              </a:tabLst>
            </a:pPr>
            <a:r>
              <a:rPr sz="1800" dirty="0">
                <a:latin typeface="Verdana"/>
                <a:cs typeface="Verdana"/>
              </a:rPr>
              <a:t>Using </a:t>
            </a:r>
            <a:r>
              <a:rPr sz="1800" spc="-5" dirty="0">
                <a:latin typeface="Verdana"/>
                <a:cs typeface="Verdana"/>
              </a:rPr>
              <a:t>the </a:t>
            </a:r>
            <a:r>
              <a:rPr sz="1800" dirty="0">
                <a:latin typeface="Verdana"/>
                <a:cs typeface="Verdana"/>
              </a:rPr>
              <a:t>qualifier </a:t>
            </a:r>
            <a:r>
              <a:rPr sz="1800" b="1" spc="-5" dirty="0">
                <a:latin typeface="Verdana"/>
                <a:cs typeface="Verdana"/>
              </a:rPr>
              <a:t>const</a:t>
            </a:r>
            <a:endParaRPr sz="1800">
              <a:latin typeface="Verdana"/>
              <a:cs typeface="Verdana"/>
            </a:endParaRPr>
          </a:p>
          <a:p>
            <a:pPr>
              <a:lnSpc>
                <a:spcPct val="100000"/>
              </a:lnSpc>
              <a:spcBef>
                <a:spcPts val="35"/>
              </a:spcBef>
              <a:buFont typeface="Verdana"/>
              <a:buAutoNum type="arabicPeriod"/>
            </a:pPr>
            <a:endParaRPr sz="1850">
              <a:latin typeface="Times New Roman"/>
              <a:cs typeface="Times New Roman"/>
            </a:endParaRPr>
          </a:p>
          <a:p>
            <a:pPr marL="321310" indent="-309245">
              <a:lnSpc>
                <a:spcPct val="100000"/>
              </a:lnSpc>
              <a:buAutoNum type="arabicPeriod"/>
              <a:tabLst>
                <a:tab pos="321945" algn="l"/>
              </a:tabLst>
            </a:pPr>
            <a:r>
              <a:rPr sz="1800" dirty="0">
                <a:latin typeface="Verdana"/>
                <a:cs typeface="Verdana"/>
              </a:rPr>
              <a:t>Defining a </a:t>
            </a:r>
            <a:r>
              <a:rPr sz="1800" spc="-5" dirty="0">
                <a:latin typeface="Verdana"/>
                <a:cs typeface="Verdana"/>
              </a:rPr>
              <a:t>set </a:t>
            </a:r>
            <a:r>
              <a:rPr sz="1800" dirty="0">
                <a:latin typeface="Verdana"/>
                <a:cs typeface="Verdana"/>
              </a:rPr>
              <a:t>of </a:t>
            </a:r>
            <a:r>
              <a:rPr sz="1800" spc="-5" dirty="0">
                <a:latin typeface="Verdana"/>
                <a:cs typeface="Verdana"/>
              </a:rPr>
              <a:t>integer constants </a:t>
            </a:r>
            <a:r>
              <a:rPr sz="1800" dirty="0">
                <a:latin typeface="Verdana"/>
                <a:cs typeface="Verdana"/>
              </a:rPr>
              <a:t>using </a:t>
            </a:r>
            <a:r>
              <a:rPr sz="1800" b="1" spc="-5" dirty="0">
                <a:latin typeface="Verdana"/>
                <a:cs typeface="Verdana"/>
              </a:rPr>
              <a:t>enum</a:t>
            </a:r>
            <a:r>
              <a:rPr sz="1800" b="1" spc="75" dirty="0">
                <a:latin typeface="Verdana"/>
                <a:cs typeface="Verdana"/>
              </a:rPr>
              <a:t> </a:t>
            </a:r>
            <a:r>
              <a:rPr sz="1800" spc="-5" dirty="0">
                <a:latin typeface="Verdana"/>
                <a:cs typeface="Verdana"/>
              </a:rPr>
              <a:t>keyword.</a:t>
            </a:r>
            <a:endParaRPr sz="1800">
              <a:latin typeface="Verdana"/>
              <a:cs typeface="Verdana"/>
            </a:endParaRPr>
          </a:p>
        </p:txBody>
      </p:sp>
      <p:graphicFrame>
        <p:nvGraphicFramePr>
          <p:cNvPr id="8" name="object 8"/>
          <p:cNvGraphicFramePr>
            <a:graphicFrameLocks noGrp="1"/>
          </p:cNvGraphicFramePr>
          <p:nvPr/>
        </p:nvGraphicFramePr>
        <p:xfrm>
          <a:off x="2228913" y="2728912"/>
          <a:ext cx="1339214" cy="48767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67970"/>
                <a:gridCol w="266700"/>
                <a:gridCol w="268605"/>
                <a:gridCol w="306705"/>
                <a:gridCol w="229234"/>
              </a:tblGrid>
              <a:tr h="48767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55"/>
                        </a:spcBef>
                      </a:pPr>
                      <a:r>
                        <a:rPr sz="1400" dirty="0">
                          <a:latin typeface="Verdana"/>
                          <a:cs typeface="Verdana"/>
                        </a:rPr>
                        <a:t>3</a:t>
                      </a:r>
                      <a:endParaRPr sz="1400">
                        <a:latin typeface="Verdana"/>
                        <a:cs typeface="Verdana"/>
                      </a:endParaRPr>
                    </a:p>
                  </a:txBody>
                  <a:tcPr marL="0" marR="0" marT="4508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55"/>
                        </a:spcBef>
                      </a:pPr>
                      <a:r>
                        <a:rPr sz="1400" dirty="0">
                          <a:latin typeface="Verdana"/>
                          <a:cs typeface="Verdana"/>
                        </a:rPr>
                        <a:t>4</a:t>
                      </a:r>
                      <a:endParaRPr sz="1400">
                        <a:latin typeface="Verdana"/>
                        <a:cs typeface="Verdana"/>
                      </a:endParaRPr>
                    </a:p>
                  </a:txBody>
                  <a:tcPr marL="0" marR="0" marT="4508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55"/>
                        </a:spcBef>
                      </a:pPr>
                      <a:r>
                        <a:rPr sz="1400" dirty="0">
                          <a:latin typeface="Verdana"/>
                          <a:cs typeface="Verdana"/>
                        </a:rPr>
                        <a:t>5</a:t>
                      </a:r>
                      <a:endParaRPr sz="1400">
                        <a:latin typeface="Verdana"/>
                        <a:cs typeface="Verdana"/>
                      </a:endParaRPr>
                    </a:p>
                  </a:txBody>
                  <a:tcPr marL="0" marR="0" marT="4508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96900" y="1784350"/>
            <a:ext cx="7950200" cy="44157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80340" marR="95250" algn="just">
              <a:lnSpc>
                <a:spcPct val="100000"/>
              </a:lnSpc>
              <a:spcBef>
                <a:spcPts val="100"/>
              </a:spcBef>
              <a:buClr>
                <a:srgbClr val="CC0000"/>
              </a:buClr>
              <a:buSzPct val="69444"/>
              <a:buFont typeface="Wingdings"/>
              <a:buChar char=""/>
              <a:tabLst>
                <a:tab pos="404495" algn="l"/>
              </a:tabLst>
            </a:pPr>
            <a:r>
              <a:rPr sz="1800" spc="-5" dirty="0">
                <a:latin typeface="Verdana"/>
                <a:cs typeface="Verdana"/>
              </a:rPr>
              <a:t>In both </a:t>
            </a:r>
            <a:r>
              <a:rPr sz="1800" dirty="0">
                <a:latin typeface="Verdana"/>
                <a:cs typeface="Verdana"/>
              </a:rPr>
              <a:t>C and C++, </a:t>
            </a:r>
            <a:r>
              <a:rPr sz="1800" spc="-10" dirty="0">
                <a:latin typeface="Verdana"/>
                <a:cs typeface="Verdana"/>
              </a:rPr>
              <a:t>any value </a:t>
            </a:r>
            <a:r>
              <a:rPr sz="1800" spc="-5" dirty="0">
                <a:latin typeface="Verdana"/>
                <a:cs typeface="Verdana"/>
              </a:rPr>
              <a:t>declared as </a:t>
            </a:r>
            <a:r>
              <a:rPr sz="1800" dirty="0">
                <a:solidFill>
                  <a:srgbClr val="CC0000"/>
                </a:solidFill>
                <a:latin typeface="Verdana"/>
                <a:cs typeface="Verdana"/>
              </a:rPr>
              <a:t>const </a:t>
            </a:r>
            <a:r>
              <a:rPr sz="1800" dirty="0">
                <a:latin typeface="Verdana"/>
                <a:cs typeface="Verdana"/>
              </a:rPr>
              <a:t>cannot </a:t>
            </a:r>
            <a:r>
              <a:rPr sz="1800" spc="5" dirty="0">
                <a:latin typeface="Verdana"/>
                <a:cs typeface="Verdana"/>
              </a:rPr>
              <a:t>be  </a:t>
            </a:r>
            <a:r>
              <a:rPr sz="1800" dirty="0">
                <a:latin typeface="Verdana"/>
                <a:cs typeface="Verdana"/>
              </a:rPr>
              <a:t>modified </a:t>
            </a:r>
            <a:r>
              <a:rPr sz="1800" spc="-5" dirty="0">
                <a:latin typeface="Verdana"/>
                <a:cs typeface="Verdana"/>
              </a:rPr>
              <a:t>by the </a:t>
            </a:r>
            <a:r>
              <a:rPr sz="1800" spc="-10" dirty="0">
                <a:latin typeface="Verdana"/>
                <a:cs typeface="Verdana"/>
              </a:rPr>
              <a:t>program </a:t>
            </a:r>
            <a:r>
              <a:rPr sz="1800" spc="5" dirty="0">
                <a:latin typeface="Verdana"/>
                <a:cs typeface="Verdana"/>
              </a:rPr>
              <a:t>in </a:t>
            </a:r>
            <a:r>
              <a:rPr sz="1800" spc="-5" dirty="0">
                <a:latin typeface="Verdana"/>
                <a:cs typeface="Verdana"/>
              </a:rPr>
              <a:t>any</a:t>
            </a:r>
            <a:r>
              <a:rPr sz="1800" spc="5" dirty="0">
                <a:latin typeface="Verdana"/>
                <a:cs typeface="Verdana"/>
              </a:rPr>
              <a:t> </a:t>
            </a:r>
            <a:r>
              <a:rPr sz="1800" spc="-50" dirty="0">
                <a:latin typeface="Verdana"/>
                <a:cs typeface="Verdana"/>
              </a:rPr>
              <a:t>way.</a:t>
            </a:r>
            <a:endParaRPr sz="1800">
              <a:latin typeface="Verdana"/>
              <a:cs typeface="Verdana"/>
            </a:endParaRPr>
          </a:p>
          <a:p>
            <a:pPr marL="404495" marR="626745" indent="-404495">
              <a:lnSpc>
                <a:spcPct val="200000"/>
              </a:lnSpc>
              <a:buClr>
                <a:srgbClr val="CC0000"/>
              </a:buClr>
              <a:buSzPct val="69444"/>
              <a:buFont typeface="Wingdings"/>
              <a:buChar char=""/>
              <a:tabLst>
                <a:tab pos="404495" algn="l"/>
              </a:tabLst>
            </a:pPr>
            <a:r>
              <a:rPr sz="1800" spc="-5" dirty="0">
                <a:latin typeface="Verdana"/>
                <a:cs typeface="Verdana"/>
              </a:rPr>
              <a:t>In </a:t>
            </a:r>
            <a:r>
              <a:rPr sz="1800" dirty="0">
                <a:latin typeface="Verdana"/>
                <a:cs typeface="Verdana"/>
              </a:rPr>
              <a:t>C++, we </a:t>
            </a:r>
            <a:r>
              <a:rPr sz="1800" spc="-5" dirty="0">
                <a:latin typeface="Verdana"/>
                <a:cs typeface="Verdana"/>
              </a:rPr>
              <a:t>can </a:t>
            </a:r>
            <a:r>
              <a:rPr sz="1800" dirty="0">
                <a:latin typeface="Verdana"/>
                <a:cs typeface="Verdana"/>
              </a:rPr>
              <a:t>use </a:t>
            </a:r>
            <a:r>
              <a:rPr sz="1800" dirty="0">
                <a:solidFill>
                  <a:srgbClr val="CC0000"/>
                </a:solidFill>
                <a:latin typeface="Verdana"/>
                <a:cs typeface="Verdana"/>
              </a:rPr>
              <a:t>const </a:t>
            </a:r>
            <a:r>
              <a:rPr sz="1800" spc="5" dirty="0">
                <a:latin typeface="Verdana"/>
                <a:cs typeface="Verdana"/>
              </a:rPr>
              <a:t>in </a:t>
            </a:r>
            <a:r>
              <a:rPr sz="1800" dirty="0">
                <a:latin typeface="Verdana"/>
                <a:cs typeface="Verdana"/>
              </a:rPr>
              <a:t>a </a:t>
            </a:r>
            <a:r>
              <a:rPr sz="1800" spc="-5" dirty="0">
                <a:latin typeface="Verdana"/>
                <a:cs typeface="Verdana"/>
              </a:rPr>
              <a:t>constant expression, </a:t>
            </a:r>
            <a:r>
              <a:rPr sz="1800" dirty="0">
                <a:latin typeface="Verdana"/>
                <a:cs typeface="Verdana"/>
              </a:rPr>
              <a:t>such </a:t>
            </a:r>
            <a:r>
              <a:rPr sz="1800" spc="-5" dirty="0">
                <a:latin typeface="Verdana"/>
                <a:cs typeface="Verdana"/>
              </a:rPr>
              <a:t>as </a:t>
            </a:r>
            <a:r>
              <a:rPr sz="1800" spc="-5" dirty="0">
                <a:solidFill>
                  <a:srgbClr val="CC0000"/>
                </a:solidFill>
                <a:latin typeface="Verdana"/>
                <a:cs typeface="Verdana"/>
              </a:rPr>
              <a:t> </a:t>
            </a:r>
            <a:r>
              <a:rPr sz="1800" dirty="0">
                <a:solidFill>
                  <a:srgbClr val="CC0000"/>
                </a:solidFill>
                <a:latin typeface="Verdana"/>
                <a:cs typeface="Verdana"/>
              </a:rPr>
              <a:t>const int </a:t>
            </a:r>
            <a:r>
              <a:rPr sz="1800" spc="-5" dirty="0">
                <a:solidFill>
                  <a:srgbClr val="CC0000"/>
                </a:solidFill>
                <a:latin typeface="Verdana"/>
                <a:cs typeface="Verdana"/>
              </a:rPr>
              <a:t>size </a:t>
            </a:r>
            <a:r>
              <a:rPr sz="1800" dirty="0">
                <a:solidFill>
                  <a:srgbClr val="CC0000"/>
                </a:solidFill>
                <a:latin typeface="Verdana"/>
                <a:cs typeface="Verdana"/>
              </a:rPr>
              <a:t>=</a:t>
            </a:r>
            <a:r>
              <a:rPr sz="1800" spc="10" dirty="0">
                <a:solidFill>
                  <a:srgbClr val="CC0000"/>
                </a:solidFill>
                <a:latin typeface="Verdana"/>
                <a:cs typeface="Verdana"/>
              </a:rPr>
              <a:t> </a:t>
            </a:r>
            <a:r>
              <a:rPr sz="1800" spc="-5" dirty="0">
                <a:solidFill>
                  <a:srgbClr val="CC0000"/>
                </a:solidFill>
                <a:latin typeface="Verdana"/>
                <a:cs typeface="Verdana"/>
              </a:rPr>
              <a:t>10;</a:t>
            </a:r>
            <a:endParaRPr sz="1800">
              <a:latin typeface="Verdana"/>
              <a:cs typeface="Verdana"/>
            </a:endParaRPr>
          </a:p>
          <a:p>
            <a:pPr marL="2009139">
              <a:lnSpc>
                <a:spcPct val="100000"/>
              </a:lnSpc>
            </a:pPr>
            <a:r>
              <a:rPr sz="1800" dirty="0">
                <a:solidFill>
                  <a:srgbClr val="CC0000"/>
                </a:solidFill>
                <a:latin typeface="Verdana"/>
                <a:cs typeface="Verdana"/>
              </a:rPr>
              <a:t>char</a:t>
            </a:r>
            <a:r>
              <a:rPr sz="1800" spc="-15" dirty="0">
                <a:solidFill>
                  <a:srgbClr val="CC0000"/>
                </a:solidFill>
                <a:latin typeface="Verdana"/>
                <a:cs typeface="Verdana"/>
              </a:rPr>
              <a:t> </a:t>
            </a:r>
            <a:r>
              <a:rPr sz="1800" spc="-5" dirty="0">
                <a:solidFill>
                  <a:srgbClr val="CC0000"/>
                </a:solidFill>
                <a:latin typeface="Verdana"/>
                <a:cs typeface="Verdana"/>
              </a:rPr>
              <a:t>name[size];</a:t>
            </a:r>
            <a:endParaRPr sz="1800">
              <a:latin typeface="Verdana"/>
              <a:cs typeface="Verdana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850">
              <a:latin typeface="Times New Roman"/>
              <a:cs typeface="Times New Roman"/>
            </a:endParaRPr>
          </a:p>
          <a:p>
            <a:pPr marL="180340" marR="95885" algn="just">
              <a:lnSpc>
                <a:spcPct val="100000"/>
              </a:lnSpc>
              <a:buClr>
                <a:srgbClr val="CC0000"/>
              </a:buClr>
              <a:buSzPct val="69444"/>
              <a:buFont typeface="Wingdings"/>
              <a:buChar char=""/>
              <a:tabLst>
                <a:tab pos="404495" algn="l"/>
              </a:tabLst>
            </a:pPr>
            <a:r>
              <a:rPr sz="1800" spc="-5" dirty="0">
                <a:latin typeface="Verdana"/>
                <a:cs typeface="Verdana"/>
              </a:rPr>
              <a:t>This would be </a:t>
            </a:r>
            <a:r>
              <a:rPr sz="1800" dirty="0">
                <a:latin typeface="Verdana"/>
                <a:cs typeface="Verdana"/>
              </a:rPr>
              <a:t>illegal </a:t>
            </a:r>
            <a:r>
              <a:rPr sz="1800" spc="5" dirty="0">
                <a:latin typeface="Verdana"/>
                <a:cs typeface="Verdana"/>
              </a:rPr>
              <a:t>in </a:t>
            </a:r>
            <a:r>
              <a:rPr sz="1800" dirty="0">
                <a:latin typeface="Verdana"/>
                <a:cs typeface="Verdana"/>
              </a:rPr>
              <a:t>C. </a:t>
            </a:r>
            <a:r>
              <a:rPr sz="1800" spc="-5" dirty="0">
                <a:solidFill>
                  <a:srgbClr val="CC0000"/>
                </a:solidFill>
                <a:latin typeface="Verdana"/>
                <a:cs typeface="Verdana"/>
              </a:rPr>
              <a:t>const </a:t>
            </a:r>
            <a:r>
              <a:rPr sz="1800" spc="-5" dirty="0">
                <a:latin typeface="Verdana"/>
                <a:cs typeface="Verdana"/>
              </a:rPr>
              <a:t>allow </a:t>
            </a:r>
            <a:r>
              <a:rPr sz="1800" dirty="0">
                <a:latin typeface="Verdana"/>
                <a:cs typeface="Verdana"/>
              </a:rPr>
              <a:t>us </a:t>
            </a:r>
            <a:r>
              <a:rPr sz="1800" spc="-5" dirty="0">
                <a:latin typeface="Verdana"/>
                <a:cs typeface="Verdana"/>
              </a:rPr>
              <a:t>to create typed  constants instead of having to </a:t>
            </a:r>
            <a:r>
              <a:rPr sz="1800" dirty="0">
                <a:latin typeface="Verdana"/>
                <a:cs typeface="Verdana"/>
              </a:rPr>
              <a:t>use </a:t>
            </a:r>
            <a:r>
              <a:rPr sz="1800" dirty="0">
                <a:solidFill>
                  <a:srgbClr val="CC0000"/>
                </a:solidFill>
                <a:latin typeface="Verdana"/>
                <a:cs typeface="Verdana"/>
              </a:rPr>
              <a:t>#define </a:t>
            </a:r>
            <a:r>
              <a:rPr sz="1800" spc="-5" dirty="0">
                <a:latin typeface="Verdana"/>
                <a:cs typeface="Verdana"/>
              </a:rPr>
              <a:t>to create constants  that </a:t>
            </a:r>
            <a:r>
              <a:rPr sz="1800" spc="-10" dirty="0">
                <a:latin typeface="Verdana"/>
                <a:cs typeface="Verdana"/>
              </a:rPr>
              <a:t>have </a:t>
            </a:r>
            <a:r>
              <a:rPr sz="1800" dirty="0">
                <a:latin typeface="Verdana"/>
                <a:cs typeface="Verdana"/>
              </a:rPr>
              <a:t>no </a:t>
            </a:r>
            <a:r>
              <a:rPr sz="1800" spc="-5" dirty="0">
                <a:latin typeface="Verdana"/>
                <a:cs typeface="Verdana"/>
              </a:rPr>
              <a:t>type</a:t>
            </a:r>
            <a:r>
              <a:rPr sz="1800" spc="1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information.</a:t>
            </a:r>
            <a:endParaRPr sz="1800">
              <a:latin typeface="Verdana"/>
              <a:cs typeface="Verdana"/>
            </a:endParaRPr>
          </a:p>
          <a:p>
            <a:pPr>
              <a:lnSpc>
                <a:spcPct val="100000"/>
              </a:lnSpc>
              <a:spcBef>
                <a:spcPts val="35"/>
              </a:spcBef>
              <a:buClr>
                <a:srgbClr val="CC0000"/>
              </a:buClr>
              <a:buFont typeface="Wingdings"/>
              <a:buChar char=""/>
            </a:pPr>
            <a:endParaRPr sz="1850">
              <a:latin typeface="Times New Roman"/>
              <a:cs typeface="Times New Roman"/>
            </a:endParaRPr>
          </a:p>
          <a:p>
            <a:pPr marL="403860" indent="-224154" algn="just">
              <a:lnSpc>
                <a:spcPct val="100000"/>
              </a:lnSpc>
              <a:buClr>
                <a:srgbClr val="CC0000"/>
              </a:buClr>
              <a:buSzPct val="69444"/>
              <a:buFont typeface="Wingdings"/>
              <a:buChar char=""/>
              <a:tabLst>
                <a:tab pos="404495" algn="l"/>
              </a:tabLst>
            </a:pPr>
            <a:r>
              <a:rPr sz="1800" dirty="0">
                <a:latin typeface="Verdana"/>
                <a:cs typeface="Verdana"/>
              </a:rPr>
              <a:t>As</a:t>
            </a:r>
            <a:r>
              <a:rPr sz="1800" spc="23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with</a:t>
            </a:r>
            <a:r>
              <a:rPr sz="1800" spc="235" dirty="0">
                <a:latin typeface="Verdana"/>
                <a:cs typeface="Verdana"/>
              </a:rPr>
              <a:t> </a:t>
            </a:r>
            <a:r>
              <a:rPr sz="1800" spc="-5" dirty="0">
                <a:solidFill>
                  <a:srgbClr val="CC0000"/>
                </a:solidFill>
                <a:latin typeface="Verdana"/>
                <a:cs typeface="Verdana"/>
              </a:rPr>
              <a:t>long</a:t>
            </a:r>
            <a:r>
              <a:rPr sz="1800" spc="475" dirty="0">
                <a:solidFill>
                  <a:srgbClr val="CC0000"/>
                </a:solidFill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and</a:t>
            </a:r>
            <a:r>
              <a:rPr sz="1800" spc="235" dirty="0">
                <a:latin typeface="Verdana"/>
                <a:cs typeface="Verdana"/>
              </a:rPr>
              <a:t> </a:t>
            </a:r>
            <a:r>
              <a:rPr sz="1800" spc="-5" dirty="0">
                <a:solidFill>
                  <a:srgbClr val="CC0000"/>
                </a:solidFill>
                <a:latin typeface="Verdana"/>
                <a:cs typeface="Verdana"/>
              </a:rPr>
              <a:t>short,</a:t>
            </a:r>
            <a:r>
              <a:rPr sz="1800" spc="229" dirty="0">
                <a:solidFill>
                  <a:srgbClr val="CC0000"/>
                </a:solidFill>
                <a:latin typeface="Verdana"/>
                <a:cs typeface="Verdana"/>
              </a:rPr>
              <a:t> </a:t>
            </a:r>
            <a:r>
              <a:rPr sz="1800" spc="5" dirty="0">
                <a:latin typeface="Verdana"/>
                <a:cs typeface="Verdana"/>
              </a:rPr>
              <a:t>if</a:t>
            </a:r>
            <a:r>
              <a:rPr sz="1800" spc="24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we</a:t>
            </a:r>
            <a:r>
              <a:rPr sz="1800" spc="229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use</a:t>
            </a:r>
            <a:r>
              <a:rPr sz="1800" spc="23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the</a:t>
            </a:r>
            <a:r>
              <a:rPr sz="1800" spc="235" dirty="0">
                <a:latin typeface="Verdana"/>
                <a:cs typeface="Verdana"/>
              </a:rPr>
              <a:t> </a:t>
            </a:r>
            <a:r>
              <a:rPr sz="1800" dirty="0">
                <a:solidFill>
                  <a:srgbClr val="CC0000"/>
                </a:solidFill>
                <a:latin typeface="Verdana"/>
                <a:cs typeface="Verdana"/>
              </a:rPr>
              <a:t>const</a:t>
            </a:r>
            <a:r>
              <a:rPr sz="1800" spc="229" dirty="0">
                <a:solidFill>
                  <a:srgbClr val="CC0000"/>
                </a:solidFill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modifier</a:t>
            </a:r>
            <a:r>
              <a:rPr sz="1800" spc="240" dirty="0">
                <a:latin typeface="Verdana"/>
                <a:cs typeface="Verdana"/>
              </a:rPr>
              <a:t> </a:t>
            </a:r>
            <a:r>
              <a:rPr sz="1800" spc="-5" dirty="0">
                <a:latin typeface="Verdana"/>
                <a:cs typeface="Verdana"/>
              </a:rPr>
              <a:t>alone,</a:t>
            </a:r>
            <a:r>
              <a:rPr sz="1800" spc="235" dirty="0">
                <a:latin typeface="Verdana"/>
                <a:cs typeface="Verdana"/>
              </a:rPr>
              <a:t> </a:t>
            </a:r>
            <a:r>
              <a:rPr sz="1800" spc="10" dirty="0">
                <a:latin typeface="Verdana"/>
                <a:cs typeface="Verdana"/>
              </a:rPr>
              <a:t>it</a:t>
            </a:r>
            <a:endParaRPr sz="1800">
              <a:latin typeface="Verdana"/>
              <a:cs typeface="Verdana"/>
            </a:endParaRPr>
          </a:p>
          <a:p>
            <a:pPr marL="180340">
              <a:lnSpc>
                <a:spcPct val="100000"/>
              </a:lnSpc>
            </a:pPr>
            <a:r>
              <a:rPr sz="1800" spc="-5" dirty="0">
                <a:latin typeface="Verdana"/>
                <a:cs typeface="Verdana"/>
              </a:rPr>
              <a:t>defaults to </a:t>
            </a:r>
            <a:r>
              <a:rPr sz="1800" dirty="0">
                <a:solidFill>
                  <a:srgbClr val="CC0000"/>
                </a:solidFill>
                <a:latin typeface="Verdana"/>
                <a:cs typeface="Verdana"/>
              </a:rPr>
              <a:t>int. </a:t>
            </a:r>
            <a:r>
              <a:rPr sz="1800" dirty="0">
                <a:latin typeface="Verdana"/>
                <a:cs typeface="Verdana"/>
              </a:rPr>
              <a:t>for</a:t>
            </a:r>
            <a:r>
              <a:rPr sz="1800" spc="10" dirty="0">
                <a:latin typeface="Verdana"/>
                <a:cs typeface="Verdana"/>
              </a:rPr>
              <a:t> </a:t>
            </a:r>
            <a:r>
              <a:rPr sz="1800" spc="-5" dirty="0">
                <a:latin typeface="Verdana"/>
                <a:cs typeface="Verdana"/>
              </a:rPr>
              <a:t>example,</a:t>
            </a:r>
            <a:endParaRPr sz="1800">
              <a:latin typeface="Verdana"/>
              <a:cs typeface="Verdana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8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tabLst>
                <a:tab pos="1094740" algn="l"/>
                <a:tab pos="7936865" algn="l"/>
              </a:tabLst>
            </a:pPr>
            <a:r>
              <a:rPr sz="1800" u="sng" dirty="0">
                <a:solidFill>
                  <a:srgbClr val="CC0000"/>
                </a:solidFill>
                <a:uFill>
                  <a:solidFill>
                    <a:srgbClr val="CC0000"/>
                  </a:solidFill>
                </a:uFill>
                <a:latin typeface="Verdana"/>
                <a:cs typeface="Verdana"/>
              </a:rPr>
              <a:t> 	const </a:t>
            </a:r>
            <a:r>
              <a:rPr sz="1800" u="sng" spc="-5" dirty="0">
                <a:solidFill>
                  <a:srgbClr val="CC0000"/>
                </a:solidFill>
                <a:uFill>
                  <a:solidFill>
                    <a:srgbClr val="CC0000"/>
                  </a:solidFill>
                </a:uFill>
                <a:latin typeface="Verdana"/>
                <a:cs typeface="Verdana"/>
              </a:rPr>
              <a:t>size </a:t>
            </a:r>
            <a:r>
              <a:rPr sz="1800" u="sng" dirty="0">
                <a:solidFill>
                  <a:srgbClr val="CC0000"/>
                </a:solidFill>
                <a:uFill>
                  <a:solidFill>
                    <a:srgbClr val="CC0000"/>
                  </a:solidFill>
                </a:uFill>
                <a:latin typeface="Verdana"/>
                <a:cs typeface="Verdana"/>
              </a:rPr>
              <a:t>= </a:t>
            </a:r>
            <a:r>
              <a:rPr sz="1800" u="sng" spc="-5" dirty="0">
                <a:solidFill>
                  <a:srgbClr val="CC0000"/>
                </a:solidFill>
                <a:uFill>
                  <a:solidFill>
                    <a:srgbClr val="CC0000"/>
                  </a:solidFill>
                </a:uFill>
                <a:latin typeface="Verdana"/>
                <a:cs typeface="Verdana"/>
              </a:rPr>
              <a:t>10; means </a:t>
            </a:r>
            <a:r>
              <a:rPr sz="1800" u="sng" dirty="0">
                <a:solidFill>
                  <a:srgbClr val="CC0000"/>
                </a:solidFill>
                <a:uFill>
                  <a:solidFill>
                    <a:srgbClr val="CC0000"/>
                  </a:solidFill>
                </a:uFill>
                <a:latin typeface="Verdana"/>
                <a:cs typeface="Verdana"/>
              </a:rPr>
              <a:t>const int </a:t>
            </a:r>
            <a:r>
              <a:rPr sz="1800" u="sng" spc="-5" dirty="0">
                <a:solidFill>
                  <a:srgbClr val="CC0000"/>
                </a:solidFill>
                <a:uFill>
                  <a:solidFill>
                    <a:srgbClr val="CC0000"/>
                  </a:solidFill>
                </a:uFill>
                <a:latin typeface="Verdana"/>
                <a:cs typeface="Verdana"/>
              </a:rPr>
              <a:t>size </a:t>
            </a:r>
            <a:r>
              <a:rPr sz="1800" u="sng" dirty="0">
                <a:solidFill>
                  <a:srgbClr val="CC0000"/>
                </a:solidFill>
                <a:uFill>
                  <a:solidFill>
                    <a:srgbClr val="CC0000"/>
                  </a:solidFill>
                </a:uFill>
                <a:latin typeface="Verdana"/>
                <a:cs typeface="Verdana"/>
              </a:rPr>
              <a:t>=</a:t>
            </a:r>
            <a:r>
              <a:rPr sz="1800" u="sng" spc="35" dirty="0">
                <a:solidFill>
                  <a:srgbClr val="CC0000"/>
                </a:solidFill>
                <a:uFill>
                  <a:solidFill>
                    <a:srgbClr val="CC0000"/>
                  </a:solidFill>
                </a:uFill>
                <a:latin typeface="Verdana"/>
                <a:cs typeface="Verdana"/>
              </a:rPr>
              <a:t> </a:t>
            </a:r>
            <a:r>
              <a:rPr sz="1800" u="sng" spc="-5" dirty="0">
                <a:solidFill>
                  <a:srgbClr val="CC0000"/>
                </a:solidFill>
                <a:uFill>
                  <a:solidFill>
                    <a:srgbClr val="CC0000"/>
                  </a:solidFill>
                </a:uFill>
                <a:latin typeface="Verdana"/>
                <a:cs typeface="Verdana"/>
              </a:rPr>
              <a:t>10;	</a:t>
            </a:r>
            <a:endParaRPr sz="180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609600" y="6172200"/>
            <a:ext cx="7924800" cy="0"/>
          </a:xfrm>
          <a:custGeom>
            <a:avLst/>
            <a:gdLst/>
            <a:ahLst/>
            <a:cxnLst/>
            <a:rect l="l" t="t" r="r" b="b"/>
            <a:pathLst>
              <a:path w="7924800">
                <a:moveTo>
                  <a:pt x="0" y="0"/>
                </a:moveTo>
                <a:lnTo>
                  <a:pt x="7924800" y="0"/>
                </a:lnTo>
              </a:path>
            </a:pathLst>
          </a:custGeom>
          <a:ln w="3175">
            <a:solidFill>
              <a:srgbClr val="CC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688340" y="1860550"/>
            <a:ext cx="7469505" cy="38671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Verdana"/>
                <a:cs typeface="Verdana"/>
              </a:rPr>
              <a:t>Another </a:t>
            </a:r>
            <a:r>
              <a:rPr sz="1800" spc="-5" dirty="0">
                <a:latin typeface="Verdana"/>
                <a:cs typeface="Verdana"/>
              </a:rPr>
              <a:t>method </a:t>
            </a:r>
            <a:r>
              <a:rPr sz="1800" dirty="0">
                <a:latin typeface="Verdana"/>
                <a:cs typeface="Verdana"/>
              </a:rPr>
              <a:t>of naming </a:t>
            </a:r>
            <a:r>
              <a:rPr sz="1800" spc="-5" dirty="0">
                <a:latin typeface="Verdana"/>
                <a:cs typeface="Verdana"/>
              </a:rPr>
              <a:t>integer constant </a:t>
            </a:r>
            <a:r>
              <a:rPr sz="1800" spc="5" dirty="0">
                <a:latin typeface="Verdana"/>
                <a:cs typeface="Verdana"/>
              </a:rPr>
              <a:t>is </a:t>
            </a:r>
            <a:r>
              <a:rPr sz="1800" dirty="0">
                <a:latin typeface="Verdana"/>
                <a:cs typeface="Verdana"/>
              </a:rPr>
              <a:t>as</a:t>
            </a:r>
            <a:r>
              <a:rPr sz="1800" spc="1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follows:</a:t>
            </a:r>
            <a:endParaRPr sz="1800">
              <a:latin typeface="Verdana"/>
              <a:cs typeface="Verdana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850">
              <a:latin typeface="Times New Roman"/>
              <a:cs typeface="Times New Roman"/>
            </a:endParaRPr>
          </a:p>
          <a:p>
            <a:pPr marL="927100">
              <a:lnSpc>
                <a:spcPct val="100000"/>
              </a:lnSpc>
            </a:pPr>
            <a:r>
              <a:rPr sz="1800" spc="-15" dirty="0">
                <a:solidFill>
                  <a:srgbClr val="CC0000"/>
                </a:solidFill>
                <a:latin typeface="Verdana"/>
                <a:cs typeface="Verdana"/>
              </a:rPr>
              <a:t>enum{x,y,z};</a:t>
            </a:r>
            <a:endParaRPr sz="1800">
              <a:latin typeface="Verdana"/>
              <a:cs typeface="Verdana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1850">
              <a:latin typeface="Times New Roman"/>
              <a:cs typeface="Times New Roman"/>
            </a:endParaRPr>
          </a:p>
          <a:p>
            <a:pPr marL="12700" marR="5080">
              <a:lnSpc>
                <a:spcPct val="100000"/>
              </a:lnSpc>
            </a:pPr>
            <a:r>
              <a:rPr sz="1800" spc="-5" dirty="0">
                <a:latin typeface="Verdana"/>
                <a:cs typeface="Verdana"/>
              </a:rPr>
              <a:t>This defines </a:t>
            </a:r>
            <a:r>
              <a:rPr sz="1800" dirty="0">
                <a:solidFill>
                  <a:srgbClr val="CC0000"/>
                </a:solidFill>
                <a:latin typeface="Verdana"/>
                <a:cs typeface="Verdana"/>
              </a:rPr>
              <a:t>x, </a:t>
            </a:r>
            <a:r>
              <a:rPr sz="1800" spc="-85" dirty="0">
                <a:solidFill>
                  <a:srgbClr val="CC0000"/>
                </a:solidFill>
                <a:latin typeface="Verdana"/>
                <a:cs typeface="Verdana"/>
              </a:rPr>
              <a:t>y, </a:t>
            </a:r>
            <a:r>
              <a:rPr sz="1800" dirty="0">
                <a:solidFill>
                  <a:srgbClr val="CC0000"/>
                </a:solidFill>
                <a:latin typeface="Verdana"/>
                <a:cs typeface="Verdana"/>
              </a:rPr>
              <a:t>z </a:t>
            </a:r>
            <a:r>
              <a:rPr sz="1800" dirty="0">
                <a:latin typeface="Verdana"/>
                <a:cs typeface="Verdana"/>
              </a:rPr>
              <a:t>as </a:t>
            </a:r>
            <a:r>
              <a:rPr sz="1800" spc="-5" dirty="0">
                <a:latin typeface="Verdana"/>
                <a:cs typeface="Verdana"/>
              </a:rPr>
              <a:t>integer constants </a:t>
            </a:r>
            <a:r>
              <a:rPr sz="1800" dirty="0">
                <a:latin typeface="Verdana"/>
                <a:cs typeface="Verdana"/>
              </a:rPr>
              <a:t>with </a:t>
            </a:r>
            <a:r>
              <a:rPr sz="1800" spc="-5" dirty="0">
                <a:latin typeface="Verdana"/>
                <a:cs typeface="Verdana"/>
              </a:rPr>
              <a:t>values </a:t>
            </a:r>
            <a:r>
              <a:rPr sz="1800" dirty="0">
                <a:solidFill>
                  <a:srgbClr val="CC0000"/>
                </a:solidFill>
                <a:latin typeface="Verdana"/>
                <a:cs typeface="Verdana"/>
              </a:rPr>
              <a:t>0, 1, 2 </a:t>
            </a:r>
            <a:r>
              <a:rPr sz="1800" spc="-5" dirty="0">
                <a:latin typeface="Verdana"/>
                <a:cs typeface="Verdana"/>
              </a:rPr>
              <a:t>resp.  this </a:t>
            </a:r>
            <a:r>
              <a:rPr sz="1800" dirty="0">
                <a:latin typeface="Verdana"/>
                <a:cs typeface="Verdana"/>
              </a:rPr>
              <a:t>is </a:t>
            </a:r>
            <a:r>
              <a:rPr sz="1800" spc="-5" dirty="0">
                <a:latin typeface="Verdana"/>
                <a:cs typeface="Verdana"/>
              </a:rPr>
              <a:t>to</a:t>
            </a:r>
            <a:endParaRPr sz="1800">
              <a:latin typeface="Verdana"/>
              <a:cs typeface="Verdana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850">
              <a:latin typeface="Times New Roman"/>
              <a:cs typeface="Times New Roman"/>
            </a:endParaRPr>
          </a:p>
          <a:p>
            <a:pPr marL="927100" marR="5107940" algn="just">
              <a:lnSpc>
                <a:spcPct val="100000"/>
              </a:lnSpc>
            </a:pPr>
            <a:r>
              <a:rPr sz="1800" spc="-5" dirty="0">
                <a:solidFill>
                  <a:srgbClr val="CC0000"/>
                </a:solidFill>
                <a:latin typeface="Verdana"/>
                <a:cs typeface="Verdana"/>
              </a:rPr>
              <a:t>const </a:t>
            </a:r>
            <a:r>
              <a:rPr sz="1800" dirty="0">
                <a:solidFill>
                  <a:srgbClr val="CC0000"/>
                </a:solidFill>
                <a:latin typeface="Verdana"/>
                <a:cs typeface="Verdana"/>
              </a:rPr>
              <a:t>x =</a:t>
            </a:r>
            <a:r>
              <a:rPr sz="1800" spc="-70" dirty="0">
                <a:solidFill>
                  <a:srgbClr val="CC0000"/>
                </a:solidFill>
                <a:latin typeface="Verdana"/>
                <a:cs typeface="Verdana"/>
              </a:rPr>
              <a:t> </a:t>
            </a:r>
            <a:r>
              <a:rPr sz="1800" dirty="0">
                <a:solidFill>
                  <a:srgbClr val="CC0000"/>
                </a:solidFill>
                <a:latin typeface="Verdana"/>
                <a:cs typeface="Verdana"/>
              </a:rPr>
              <a:t>0;  const y =</a:t>
            </a:r>
            <a:r>
              <a:rPr sz="1800" spc="-100" dirty="0">
                <a:solidFill>
                  <a:srgbClr val="CC0000"/>
                </a:solidFill>
                <a:latin typeface="Verdana"/>
                <a:cs typeface="Verdana"/>
              </a:rPr>
              <a:t> </a:t>
            </a:r>
            <a:r>
              <a:rPr sz="1800" dirty="0">
                <a:solidFill>
                  <a:srgbClr val="CC0000"/>
                </a:solidFill>
                <a:latin typeface="Verdana"/>
                <a:cs typeface="Verdana"/>
              </a:rPr>
              <a:t>1;  const z =</a:t>
            </a:r>
            <a:r>
              <a:rPr sz="1800" spc="-95" dirty="0">
                <a:solidFill>
                  <a:srgbClr val="CC0000"/>
                </a:solidFill>
                <a:latin typeface="Verdana"/>
                <a:cs typeface="Verdana"/>
              </a:rPr>
              <a:t> </a:t>
            </a:r>
            <a:r>
              <a:rPr sz="1800" dirty="0">
                <a:solidFill>
                  <a:srgbClr val="CC0000"/>
                </a:solidFill>
                <a:latin typeface="Verdana"/>
                <a:cs typeface="Verdana"/>
              </a:rPr>
              <a:t>2;</a:t>
            </a:r>
            <a:endParaRPr sz="1800">
              <a:latin typeface="Verdana"/>
              <a:cs typeface="Verdana"/>
            </a:endParaRPr>
          </a:p>
          <a:p>
            <a:pPr marL="927100" marR="1801495" indent="-915035">
              <a:lnSpc>
                <a:spcPts val="4320"/>
              </a:lnSpc>
              <a:spcBef>
                <a:spcPts val="505"/>
              </a:spcBef>
            </a:pPr>
            <a:r>
              <a:rPr sz="1800" spc="-45" dirty="0">
                <a:latin typeface="Verdana"/>
                <a:cs typeface="Verdana"/>
              </a:rPr>
              <a:t>We </a:t>
            </a:r>
            <a:r>
              <a:rPr sz="1800" spc="-5" dirty="0">
                <a:latin typeface="Verdana"/>
                <a:cs typeface="Verdana"/>
              </a:rPr>
              <a:t>can </a:t>
            </a:r>
            <a:r>
              <a:rPr sz="1800" dirty="0">
                <a:latin typeface="Verdana"/>
                <a:cs typeface="Verdana"/>
              </a:rPr>
              <a:t>also </a:t>
            </a:r>
            <a:r>
              <a:rPr sz="1800" spc="-5" dirty="0">
                <a:latin typeface="Verdana"/>
                <a:cs typeface="Verdana"/>
              </a:rPr>
              <a:t>assign values </a:t>
            </a:r>
            <a:r>
              <a:rPr sz="1800" dirty="0">
                <a:latin typeface="Verdana"/>
                <a:cs typeface="Verdana"/>
              </a:rPr>
              <a:t>explicitly </a:t>
            </a:r>
            <a:r>
              <a:rPr sz="1800" spc="-5" dirty="0">
                <a:latin typeface="Verdana"/>
                <a:cs typeface="Verdana"/>
              </a:rPr>
              <a:t>to </a:t>
            </a:r>
            <a:r>
              <a:rPr sz="1800" dirty="0">
                <a:latin typeface="Verdana"/>
                <a:cs typeface="Verdana"/>
              </a:rPr>
              <a:t>x, </a:t>
            </a:r>
            <a:r>
              <a:rPr sz="1800" spc="-85" dirty="0">
                <a:latin typeface="Verdana"/>
                <a:cs typeface="Verdana"/>
              </a:rPr>
              <a:t>y, </a:t>
            </a:r>
            <a:r>
              <a:rPr sz="1800" dirty="0">
                <a:latin typeface="Verdana"/>
                <a:cs typeface="Verdana"/>
              </a:rPr>
              <a:t>z like  </a:t>
            </a:r>
            <a:r>
              <a:rPr sz="1800" dirty="0">
                <a:solidFill>
                  <a:srgbClr val="CC0000"/>
                </a:solidFill>
                <a:latin typeface="Verdana"/>
                <a:cs typeface="Verdana"/>
              </a:rPr>
              <a:t>enum {x= </a:t>
            </a:r>
            <a:r>
              <a:rPr sz="1800" spc="-5" dirty="0">
                <a:solidFill>
                  <a:srgbClr val="CC0000"/>
                </a:solidFill>
                <a:latin typeface="Verdana"/>
                <a:cs typeface="Verdana"/>
              </a:rPr>
              <a:t>100; </a:t>
            </a:r>
            <a:r>
              <a:rPr sz="1800" dirty="0">
                <a:solidFill>
                  <a:srgbClr val="CC0000"/>
                </a:solidFill>
                <a:latin typeface="Verdana"/>
                <a:cs typeface="Verdana"/>
              </a:rPr>
              <a:t>y = </a:t>
            </a:r>
            <a:r>
              <a:rPr sz="1800" spc="-5" dirty="0">
                <a:solidFill>
                  <a:srgbClr val="CC0000"/>
                </a:solidFill>
                <a:latin typeface="Verdana"/>
                <a:cs typeface="Verdana"/>
              </a:rPr>
              <a:t>200, </a:t>
            </a:r>
            <a:r>
              <a:rPr sz="1800" dirty="0">
                <a:solidFill>
                  <a:srgbClr val="CC0000"/>
                </a:solidFill>
                <a:latin typeface="Verdana"/>
                <a:cs typeface="Verdana"/>
              </a:rPr>
              <a:t>z =</a:t>
            </a:r>
            <a:r>
              <a:rPr sz="1800" spc="20" dirty="0">
                <a:solidFill>
                  <a:srgbClr val="CC0000"/>
                </a:solidFill>
                <a:latin typeface="Verdana"/>
                <a:cs typeface="Verdana"/>
              </a:rPr>
              <a:t> </a:t>
            </a:r>
            <a:r>
              <a:rPr sz="1800" spc="-5" dirty="0">
                <a:solidFill>
                  <a:srgbClr val="CC0000"/>
                </a:solidFill>
                <a:latin typeface="Verdana"/>
                <a:cs typeface="Verdana"/>
              </a:rPr>
              <a:t>300};</a:t>
            </a:r>
            <a:endParaRPr sz="180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609600" y="1566862"/>
            <a:ext cx="4655820" cy="109855"/>
          </a:xfrm>
          <a:custGeom>
            <a:avLst/>
            <a:gdLst/>
            <a:ahLst/>
            <a:cxnLst/>
            <a:rect l="l" t="t" r="r" b="b"/>
            <a:pathLst>
              <a:path w="4655820" h="109855">
                <a:moveTo>
                  <a:pt x="0" y="109537"/>
                </a:moveTo>
                <a:lnTo>
                  <a:pt x="4655566" y="109537"/>
                </a:lnTo>
                <a:lnTo>
                  <a:pt x="4655566" y="0"/>
                </a:lnTo>
                <a:lnTo>
                  <a:pt x="0" y="0"/>
                </a:lnTo>
                <a:lnTo>
                  <a:pt x="0" y="109537"/>
                </a:lnTo>
                <a:close/>
              </a:path>
            </a:pathLst>
          </a:custGeom>
          <a:solidFill>
            <a:srgbClr val="CC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609600" y="1566925"/>
            <a:ext cx="7958455" cy="0"/>
          </a:xfrm>
          <a:custGeom>
            <a:avLst/>
            <a:gdLst/>
            <a:ahLst/>
            <a:cxnLst/>
            <a:rect l="l" t="t" r="r" b="b"/>
            <a:pathLst>
              <a:path w="7958455">
                <a:moveTo>
                  <a:pt x="0" y="0"/>
                </a:moveTo>
                <a:lnTo>
                  <a:pt x="7958201" y="0"/>
                </a:lnTo>
              </a:path>
            </a:pathLst>
          </a:custGeom>
          <a:ln w="9525">
            <a:solidFill>
              <a:srgbClr val="CC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609600" y="6172200"/>
            <a:ext cx="7924800" cy="0"/>
          </a:xfrm>
          <a:custGeom>
            <a:avLst/>
            <a:gdLst/>
            <a:ahLst/>
            <a:cxnLst/>
            <a:rect l="l" t="t" r="r" b="b"/>
            <a:pathLst>
              <a:path w="7924800">
                <a:moveTo>
                  <a:pt x="0" y="0"/>
                </a:moveTo>
                <a:lnTo>
                  <a:pt x="7924800" y="0"/>
                </a:lnTo>
              </a:path>
            </a:pathLst>
          </a:custGeom>
          <a:ln w="3175">
            <a:solidFill>
              <a:srgbClr val="CC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653592" y="702612"/>
            <a:ext cx="6356808" cy="782907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Function</a:t>
            </a:r>
            <a:r>
              <a:rPr spc="-50" dirty="0"/>
              <a:t> </a:t>
            </a:r>
            <a:r>
              <a:rPr spc="-5" dirty="0"/>
              <a:t>prototyping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764540" y="1936750"/>
            <a:ext cx="7768590" cy="359282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37795" indent="-125730" algn="just">
              <a:lnSpc>
                <a:spcPct val="100000"/>
              </a:lnSpc>
              <a:spcBef>
                <a:spcPts val="100"/>
              </a:spcBef>
              <a:buSzPct val="94444"/>
              <a:buChar char="•"/>
              <a:tabLst>
                <a:tab pos="138430" algn="l"/>
              </a:tabLst>
            </a:pPr>
            <a:r>
              <a:rPr sz="1800" dirty="0">
                <a:latin typeface="Verdana"/>
                <a:cs typeface="Verdana"/>
              </a:rPr>
              <a:t>Function</a:t>
            </a:r>
            <a:r>
              <a:rPr sz="1800" spc="135" dirty="0">
                <a:latin typeface="Verdana"/>
                <a:cs typeface="Verdana"/>
              </a:rPr>
              <a:t> </a:t>
            </a:r>
            <a:r>
              <a:rPr sz="1800" spc="-5" dirty="0">
                <a:latin typeface="Verdana"/>
                <a:cs typeface="Verdana"/>
              </a:rPr>
              <a:t>prototyping</a:t>
            </a:r>
            <a:r>
              <a:rPr sz="1800" spc="130" dirty="0">
                <a:latin typeface="Verdana"/>
                <a:cs typeface="Verdana"/>
              </a:rPr>
              <a:t> </a:t>
            </a:r>
            <a:r>
              <a:rPr sz="1800" spc="5" dirty="0">
                <a:latin typeface="Verdana"/>
                <a:cs typeface="Verdana"/>
              </a:rPr>
              <a:t>is</a:t>
            </a:r>
            <a:r>
              <a:rPr sz="1800" spc="130" dirty="0">
                <a:latin typeface="Verdana"/>
                <a:cs typeface="Verdana"/>
              </a:rPr>
              <a:t> </a:t>
            </a:r>
            <a:r>
              <a:rPr sz="1800" spc="-5" dirty="0">
                <a:latin typeface="Verdana"/>
                <a:cs typeface="Verdana"/>
              </a:rPr>
              <a:t>one</a:t>
            </a:r>
            <a:r>
              <a:rPr sz="1800" spc="130" dirty="0">
                <a:latin typeface="Verdana"/>
                <a:cs typeface="Verdana"/>
              </a:rPr>
              <a:t> </a:t>
            </a:r>
            <a:r>
              <a:rPr sz="1800" spc="-5" dirty="0">
                <a:latin typeface="Verdana"/>
                <a:cs typeface="Verdana"/>
              </a:rPr>
              <a:t>of</a:t>
            </a:r>
            <a:r>
              <a:rPr sz="1800" spc="135" dirty="0">
                <a:latin typeface="Verdana"/>
                <a:cs typeface="Verdana"/>
              </a:rPr>
              <a:t> </a:t>
            </a:r>
            <a:r>
              <a:rPr sz="1800" spc="-5" dirty="0">
                <a:latin typeface="Verdana"/>
                <a:cs typeface="Verdana"/>
              </a:rPr>
              <a:t>the</a:t>
            </a:r>
            <a:r>
              <a:rPr sz="1800" spc="13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major</a:t>
            </a:r>
            <a:r>
              <a:rPr sz="1800" spc="135" dirty="0">
                <a:latin typeface="Verdana"/>
                <a:cs typeface="Verdana"/>
              </a:rPr>
              <a:t> </a:t>
            </a:r>
            <a:r>
              <a:rPr sz="1800" spc="-10" dirty="0">
                <a:latin typeface="Verdana"/>
                <a:cs typeface="Verdana"/>
              </a:rPr>
              <a:t>improvements</a:t>
            </a:r>
            <a:r>
              <a:rPr sz="1800" spc="13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added</a:t>
            </a:r>
            <a:r>
              <a:rPr sz="1800" spc="125" dirty="0">
                <a:latin typeface="Verdana"/>
                <a:cs typeface="Verdana"/>
              </a:rPr>
              <a:t> </a:t>
            </a:r>
            <a:r>
              <a:rPr sz="1800" spc="10" dirty="0">
                <a:latin typeface="Verdana"/>
                <a:cs typeface="Verdana"/>
              </a:rPr>
              <a:t>to</a:t>
            </a:r>
            <a:endParaRPr sz="1800" dirty="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</a:pPr>
            <a:r>
              <a:rPr sz="1800" dirty="0">
                <a:latin typeface="Verdana"/>
                <a:cs typeface="Verdana"/>
              </a:rPr>
              <a:t>C++ functions.</a:t>
            </a: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850" dirty="0">
              <a:latin typeface="Times New Roman"/>
              <a:cs typeface="Times New Roman"/>
            </a:endParaRPr>
          </a:p>
          <a:p>
            <a:pPr marL="12700" marR="5715" algn="just">
              <a:lnSpc>
                <a:spcPct val="100000"/>
              </a:lnSpc>
              <a:buSzPct val="94444"/>
              <a:buChar char="•"/>
              <a:tabLst>
                <a:tab pos="138430" algn="l"/>
              </a:tabLst>
            </a:pPr>
            <a:r>
              <a:rPr sz="1800" spc="-5" dirty="0">
                <a:latin typeface="Verdana"/>
                <a:cs typeface="Verdana"/>
              </a:rPr>
              <a:t>The prototype describes </a:t>
            </a:r>
            <a:r>
              <a:rPr sz="1800" dirty="0">
                <a:latin typeface="Verdana"/>
                <a:cs typeface="Verdana"/>
              </a:rPr>
              <a:t>the function </a:t>
            </a:r>
            <a:r>
              <a:rPr sz="1800" spc="-5" dirty="0">
                <a:latin typeface="Verdana"/>
                <a:cs typeface="Verdana"/>
              </a:rPr>
              <a:t>interface to </a:t>
            </a:r>
            <a:r>
              <a:rPr sz="1800" dirty="0">
                <a:latin typeface="Verdana"/>
                <a:cs typeface="Verdana"/>
              </a:rPr>
              <a:t>the compiler </a:t>
            </a:r>
            <a:r>
              <a:rPr sz="1800" spc="5" dirty="0">
                <a:latin typeface="Verdana"/>
                <a:cs typeface="Verdana"/>
              </a:rPr>
              <a:t>by  </a:t>
            </a:r>
            <a:r>
              <a:rPr sz="1800" dirty="0">
                <a:latin typeface="Verdana"/>
                <a:cs typeface="Verdana"/>
              </a:rPr>
              <a:t>giving details such </a:t>
            </a:r>
            <a:r>
              <a:rPr sz="1800" spc="-5" dirty="0">
                <a:latin typeface="Verdana"/>
                <a:cs typeface="Verdana"/>
              </a:rPr>
              <a:t>as the number </a:t>
            </a:r>
            <a:r>
              <a:rPr sz="1800" dirty="0">
                <a:latin typeface="Verdana"/>
                <a:cs typeface="Verdana"/>
              </a:rPr>
              <a:t>and </a:t>
            </a:r>
            <a:r>
              <a:rPr sz="1800" spc="-5" dirty="0">
                <a:latin typeface="Verdana"/>
                <a:cs typeface="Verdana"/>
              </a:rPr>
              <a:t>type of </a:t>
            </a:r>
            <a:r>
              <a:rPr sz="1800" dirty="0">
                <a:latin typeface="Verdana"/>
                <a:cs typeface="Verdana"/>
              </a:rPr>
              <a:t>arguments and the  </a:t>
            </a:r>
            <a:r>
              <a:rPr sz="1800" spc="-5" dirty="0">
                <a:latin typeface="Verdana"/>
                <a:cs typeface="Verdana"/>
              </a:rPr>
              <a:t>type of return</a:t>
            </a:r>
            <a:r>
              <a:rPr sz="1800" spc="15" dirty="0">
                <a:latin typeface="Verdana"/>
                <a:cs typeface="Verdana"/>
              </a:rPr>
              <a:t> </a:t>
            </a:r>
            <a:r>
              <a:rPr sz="1800" spc="-5" dirty="0">
                <a:latin typeface="Verdana"/>
                <a:cs typeface="Verdana"/>
              </a:rPr>
              <a:t>values.</a:t>
            </a:r>
            <a:endParaRPr sz="1800" dirty="0">
              <a:latin typeface="Verdana"/>
              <a:cs typeface="Verdana"/>
            </a:endParaRPr>
          </a:p>
          <a:p>
            <a:pPr>
              <a:lnSpc>
                <a:spcPct val="100000"/>
              </a:lnSpc>
              <a:spcBef>
                <a:spcPts val="35"/>
              </a:spcBef>
              <a:buFont typeface="Verdana"/>
              <a:buChar char="•"/>
            </a:pPr>
            <a:endParaRPr sz="1850" dirty="0">
              <a:latin typeface="Times New Roman"/>
              <a:cs typeface="Times New Roman"/>
            </a:endParaRPr>
          </a:p>
          <a:p>
            <a:pPr marL="12700" marR="8255" algn="just">
              <a:lnSpc>
                <a:spcPct val="100000"/>
              </a:lnSpc>
              <a:buSzPct val="94444"/>
              <a:buChar char="•"/>
              <a:tabLst>
                <a:tab pos="138430" algn="l"/>
              </a:tabLst>
            </a:pPr>
            <a:r>
              <a:rPr sz="1800" dirty="0">
                <a:latin typeface="Verdana"/>
                <a:cs typeface="Verdana"/>
              </a:rPr>
              <a:t>With function </a:t>
            </a:r>
            <a:r>
              <a:rPr sz="1800" spc="-5" dirty="0">
                <a:latin typeface="Verdana"/>
                <a:cs typeface="Verdana"/>
              </a:rPr>
              <a:t>prototyping, </a:t>
            </a:r>
            <a:r>
              <a:rPr sz="1800" dirty="0">
                <a:latin typeface="Verdana"/>
                <a:cs typeface="Verdana"/>
              </a:rPr>
              <a:t>a </a:t>
            </a:r>
            <a:r>
              <a:rPr sz="1800" spc="-5" dirty="0">
                <a:latin typeface="Verdana"/>
                <a:cs typeface="Verdana"/>
              </a:rPr>
              <a:t>template </a:t>
            </a:r>
            <a:r>
              <a:rPr sz="1800" spc="5" dirty="0">
                <a:latin typeface="Verdana"/>
                <a:cs typeface="Verdana"/>
              </a:rPr>
              <a:t>is </a:t>
            </a:r>
            <a:r>
              <a:rPr sz="1800" spc="-5" dirty="0">
                <a:latin typeface="Verdana"/>
                <a:cs typeface="Verdana"/>
              </a:rPr>
              <a:t>always </a:t>
            </a:r>
            <a:r>
              <a:rPr sz="1800" dirty="0">
                <a:latin typeface="Verdana"/>
                <a:cs typeface="Verdana"/>
              </a:rPr>
              <a:t>used </a:t>
            </a:r>
            <a:r>
              <a:rPr sz="1800" spc="-5" dirty="0">
                <a:latin typeface="Verdana"/>
                <a:cs typeface="Verdana"/>
              </a:rPr>
              <a:t>when  declaring </a:t>
            </a:r>
            <a:r>
              <a:rPr sz="1800" dirty="0">
                <a:latin typeface="Verdana"/>
                <a:cs typeface="Verdana"/>
              </a:rPr>
              <a:t>and defining a</a:t>
            </a:r>
            <a:r>
              <a:rPr sz="1800" spc="1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function.</a:t>
            </a:r>
          </a:p>
          <a:p>
            <a:pPr>
              <a:lnSpc>
                <a:spcPct val="100000"/>
              </a:lnSpc>
              <a:spcBef>
                <a:spcPts val="30"/>
              </a:spcBef>
              <a:buFont typeface="Verdana"/>
              <a:buChar char="•"/>
            </a:pPr>
            <a:endParaRPr sz="1850" dirty="0">
              <a:latin typeface="Times New Roman"/>
              <a:cs typeface="Times New Roman"/>
            </a:endParaRPr>
          </a:p>
          <a:p>
            <a:pPr marL="12700" marR="5080" algn="just">
              <a:lnSpc>
                <a:spcPct val="100000"/>
              </a:lnSpc>
              <a:buSzPct val="94444"/>
              <a:buChar char="•"/>
              <a:tabLst>
                <a:tab pos="138430" algn="l"/>
              </a:tabLst>
            </a:pPr>
            <a:r>
              <a:rPr sz="1800" spc="-5" dirty="0">
                <a:latin typeface="Verdana"/>
                <a:cs typeface="Verdana"/>
              </a:rPr>
              <a:t>When </a:t>
            </a:r>
            <a:r>
              <a:rPr sz="1800" dirty="0">
                <a:latin typeface="Verdana"/>
                <a:cs typeface="Verdana"/>
              </a:rPr>
              <a:t>a function </a:t>
            </a:r>
            <a:r>
              <a:rPr sz="1800" spc="5" dirty="0">
                <a:latin typeface="Verdana"/>
                <a:cs typeface="Verdana"/>
              </a:rPr>
              <a:t>is </a:t>
            </a:r>
            <a:r>
              <a:rPr sz="1800" spc="-5" dirty="0">
                <a:latin typeface="Verdana"/>
                <a:cs typeface="Verdana"/>
              </a:rPr>
              <a:t>called, the </a:t>
            </a:r>
            <a:r>
              <a:rPr sz="1800" dirty="0">
                <a:latin typeface="Verdana"/>
                <a:cs typeface="Verdana"/>
              </a:rPr>
              <a:t>compiler </a:t>
            </a:r>
            <a:r>
              <a:rPr sz="1800" spc="-5" dirty="0">
                <a:latin typeface="Verdana"/>
                <a:cs typeface="Verdana"/>
              </a:rPr>
              <a:t>uses the template to  ensure that proper arguments </a:t>
            </a:r>
            <a:r>
              <a:rPr sz="1800" dirty="0">
                <a:latin typeface="Verdana"/>
                <a:cs typeface="Verdana"/>
              </a:rPr>
              <a:t>are </a:t>
            </a:r>
            <a:r>
              <a:rPr sz="1800" spc="-5" dirty="0">
                <a:latin typeface="Verdana"/>
                <a:cs typeface="Verdana"/>
              </a:rPr>
              <a:t>passed, </a:t>
            </a:r>
            <a:r>
              <a:rPr sz="1800" dirty="0">
                <a:latin typeface="Verdana"/>
                <a:cs typeface="Verdana"/>
              </a:rPr>
              <a:t>and </a:t>
            </a:r>
            <a:r>
              <a:rPr sz="1800" spc="-5" dirty="0">
                <a:latin typeface="Verdana"/>
                <a:cs typeface="Verdana"/>
              </a:rPr>
              <a:t>the return values </a:t>
            </a:r>
            <a:r>
              <a:rPr sz="1800" spc="10" dirty="0">
                <a:latin typeface="Verdana"/>
                <a:cs typeface="Verdana"/>
              </a:rPr>
              <a:t>in  </a:t>
            </a:r>
            <a:r>
              <a:rPr sz="1800" spc="-5" dirty="0">
                <a:latin typeface="Verdana"/>
                <a:cs typeface="Verdana"/>
              </a:rPr>
              <a:t>treated</a:t>
            </a:r>
            <a:r>
              <a:rPr sz="1800" spc="15" dirty="0">
                <a:latin typeface="Verdana"/>
                <a:cs typeface="Verdana"/>
              </a:rPr>
              <a:t> </a:t>
            </a:r>
            <a:r>
              <a:rPr sz="1800" spc="-20" dirty="0">
                <a:latin typeface="Verdana"/>
                <a:cs typeface="Verdana"/>
              </a:rPr>
              <a:t>correctly.</a:t>
            </a:r>
            <a:endParaRPr sz="1800" dirty="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609600" y="1566862"/>
            <a:ext cx="4655820" cy="109855"/>
          </a:xfrm>
          <a:custGeom>
            <a:avLst/>
            <a:gdLst/>
            <a:ahLst/>
            <a:cxnLst/>
            <a:rect l="l" t="t" r="r" b="b"/>
            <a:pathLst>
              <a:path w="4655820" h="109855">
                <a:moveTo>
                  <a:pt x="0" y="109537"/>
                </a:moveTo>
                <a:lnTo>
                  <a:pt x="4655566" y="109537"/>
                </a:lnTo>
                <a:lnTo>
                  <a:pt x="4655566" y="0"/>
                </a:lnTo>
                <a:lnTo>
                  <a:pt x="0" y="0"/>
                </a:lnTo>
                <a:lnTo>
                  <a:pt x="0" y="109537"/>
                </a:lnTo>
                <a:close/>
              </a:path>
            </a:pathLst>
          </a:custGeom>
          <a:solidFill>
            <a:srgbClr val="CC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609600" y="1566925"/>
            <a:ext cx="7958455" cy="0"/>
          </a:xfrm>
          <a:custGeom>
            <a:avLst/>
            <a:gdLst/>
            <a:ahLst/>
            <a:cxnLst/>
            <a:rect l="l" t="t" r="r" b="b"/>
            <a:pathLst>
              <a:path w="7958455">
                <a:moveTo>
                  <a:pt x="0" y="0"/>
                </a:moveTo>
                <a:lnTo>
                  <a:pt x="7958201" y="0"/>
                </a:lnTo>
              </a:path>
            </a:pathLst>
          </a:custGeom>
          <a:ln w="9525">
            <a:solidFill>
              <a:srgbClr val="CC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609600" y="6172200"/>
            <a:ext cx="7924800" cy="0"/>
          </a:xfrm>
          <a:custGeom>
            <a:avLst/>
            <a:gdLst/>
            <a:ahLst/>
            <a:cxnLst/>
            <a:rect l="l" t="t" r="r" b="b"/>
            <a:pathLst>
              <a:path w="7924800">
                <a:moveTo>
                  <a:pt x="0" y="0"/>
                </a:moveTo>
                <a:lnTo>
                  <a:pt x="7924800" y="0"/>
                </a:lnTo>
              </a:path>
            </a:pathLst>
          </a:custGeom>
          <a:ln w="3175">
            <a:solidFill>
              <a:srgbClr val="CC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653592" y="117837"/>
            <a:ext cx="6849109" cy="1367682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5"/>
              </a:spcBef>
            </a:pPr>
            <a:r>
              <a:rPr sz="4400" spc="-5" dirty="0"/>
              <a:t>Organization </a:t>
            </a:r>
            <a:r>
              <a:rPr sz="4400" dirty="0"/>
              <a:t>of </a:t>
            </a:r>
            <a:r>
              <a:rPr sz="4400" spc="-5" dirty="0"/>
              <a:t>data and </a:t>
            </a:r>
            <a:r>
              <a:rPr sz="4400" dirty="0"/>
              <a:t>function </a:t>
            </a:r>
            <a:r>
              <a:rPr sz="4400" spc="-5" dirty="0"/>
              <a:t>in</a:t>
            </a:r>
            <a:r>
              <a:rPr sz="4400" spc="-30" dirty="0"/>
              <a:t> </a:t>
            </a:r>
            <a:r>
              <a:rPr sz="4400" spc="-5" dirty="0"/>
              <a:t>OOP</a:t>
            </a:r>
          </a:p>
        </p:txBody>
      </p:sp>
      <p:sp>
        <p:nvSpPr>
          <p:cNvPr id="6" name="object 6"/>
          <p:cNvSpPr/>
          <p:nvPr/>
        </p:nvSpPr>
        <p:spPr>
          <a:xfrm>
            <a:off x="1219200" y="1981200"/>
            <a:ext cx="1752600" cy="1752600"/>
          </a:xfrm>
          <a:custGeom>
            <a:avLst/>
            <a:gdLst/>
            <a:ahLst/>
            <a:cxnLst/>
            <a:rect l="l" t="t" r="r" b="b"/>
            <a:pathLst>
              <a:path w="1752600" h="1752600">
                <a:moveTo>
                  <a:pt x="0" y="1752600"/>
                </a:moveTo>
                <a:lnTo>
                  <a:pt x="1752600" y="1752600"/>
                </a:lnTo>
                <a:lnTo>
                  <a:pt x="1752600" y="0"/>
                </a:lnTo>
                <a:lnTo>
                  <a:pt x="0" y="0"/>
                </a:lnTo>
                <a:lnTo>
                  <a:pt x="0" y="1752600"/>
                </a:lnTo>
                <a:close/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1524000" y="2209800"/>
            <a:ext cx="1066800" cy="381000"/>
          </a:xfrm>
          <a:prstGeom prst="rect">
            <a:avLst/>
          </a:prstGeom>
          <a:ln w="9525">
            <a:solidFill>
              <a:srgbClr val="000000"/>
            </a:solidFill>
          </a:ln>
        </p:spPr>
        <p:txBody>
          <a:bodyPr vert="horz" wrap="square" lIns="0" tIns="52069" rIns="0" bIns="0" rtlCol="0">
            <a:spAutoFit/>
          </a:bodyPr>
          <a:lstStyle/>
          <a:p>
            <a:pPr marL="262890">
              <a:lnSpc>
                <a:spcPct val="100000"/>
              </a:lnSpc>
              <a:spcBef>
                <a:spcPts val="409"/>
              </a:spcBef>
            </a:pPr>
            <a:r>
              <a:rPr sz="1800" dirty="0">
                <a:latin typeface="Verdana"/>
                <a:cs typeface="Verdana"/>
              </a:rPr>
              <a:t>Data</a:t>
            </a:r>
            <a:endParaRPr sz="1800">
              <a:latin typeface="Verdana"/>
              <a:cs typeface="Verdana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524000" y="3124200"/>
            <a:ext cx="1143000" cy="381000"/>
          </a:xfrm>
          <a:prstGeom prst="rect">
            <a:avLst/>
          </a:prstGeom>
          <a:ln w="9525">
            <a:solidFill>
              <a:srgbClr val="000000"/>
            </a:solidFill>
          </a:ln>
        </p:spPr>
        <p:txBody>
          <a:bodyPr vert="horz" wrap="square" lIns="0" tIns="52069" rIns="0" bIns="0" rtlCol="0">
            <a:spAutoFit/>
          </a:bodyPr>
          <a:lstStyle/>
          <a:p>
            <a:pPr marL="49530">
              <a:lnSpc>
                <a:spcPct val="100000"/>
              </a:lnSpc>
              <a:spcBef>
                <a:spcPts val="409"/>
              </a:spcBef>
            </a:pPr>
            <a:r>
              <a:rPr sz="1800" dirty="0">
                <a:latin typeface="Verdana"/>
                <a:cs typeface="Verdana"/>
              </a:rPr>
              <a:t>functions</a:t>
            </a:r>
            <a:endParaRPr sz="1800">
              <a:latin typeface="Verdana"/>
              <a:cs typeface="Verdana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5029200" y="1981200"/>
            <a:ext cx="1752600" cy="1752600"/>
          </a:xfrm>
          <a:custGeom>
            <a:avLst/>
            <a:gdLst/>
            <a:ahLst/>
            <a:cxnLst/>
            <a:rect l="l" t="t" r="r" b="b"/>
            <a:pathLst>
              <a:path w="1752600" h="1752600">
                <a:moveTo>
                  <a:pt x="0" y="1752600"/>
                </a:moveTo>
                <a:lnTo>
                  <a:pt x="1752600" y="1752600"/>
                </a:lnTo>
                <a:lnTo>
                  <a:pt x="1752600" y="0"/>
                </a:lnTo>
                <a:lnTo>
                  <a:pt x="0" y="0"/>
                </a:lnTo>
                <a:lnTo>
                  <a:pt x="0" y="1752600"/>
                </a:lnTo>
                <a:close/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/>
          <p:nvPr/>
        </p:nvSpPr>
        <p:spPr>
          <a:xfrm>
            <a:off x="5334000" y="2209800"/>
            <a:ext cx="1066800" cy="381000"/>
          </a:xfrm>
          <a:prstGeom prst="rect">
            <a:avLst/>
          </a:prstGeom>
          <a:ln w="9525">
            <a:solidFill>
              <a:srgbClr val="000000"/>
            </a:solidFill>
          </a:ln>
        </p:spPr>
        <p:txBody>
          <a:bodyPr vert="horz" wrap="square" lIns="0" tIns="52069" rIns="0" bIns="0" rtlCol="0">
            <a:spAutoFit/>
          </a:bodyPr>
          <a:lstStyle/>
          <a:p>
            <a:pPr marL="263525">
              <a:lnSpc>
                <a:spcPct val="100000"/>
              </a:lnSpc>
              <a:spcBef>
                <a:spcPts val="409"/>
              </a:spcBef>
            </a:pPr>
            <a:r>
              <a:rPr sz="1800" dirty="0">
                <a:latin typeface="Verdana"/>
                <a:cs typeface="Verdana"/>
              </a:rPr>
              <a:t>Data</a:t>
            </a:r>
            <a:endParaRPr sz="1800">
              <a:latin typeface="Verdana"/>
              <a:cs typeface="Verdana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5334000" y="3124200"/>
            <a:ext cx="1143000" cy="381000"/>
          </a:xfrm>
          <a:prstGeom prst="rect">
            <a:avLst/>
          </a:prstGeom>
          <a:ln w="9525">
            <a:solidFill>
              <a:srgbClr val="000000"/>
            </a:solidFill>
          </a:ln>
        </p:spPr>
        <p:txBody>
          <a:bodyPr vert="horz" wrap="square" lIns="0" tIns="52069" rIns="0" bIns="0" rtlCol="0">
            <a:spAutoFit/>
          </a:bodyPr>
          <a:lstStyle/>
          <a:p>
            <a:pPr marL="50165">
              <a:lnSpc>
                <a:spcPct val="100000"/>
              </a:lnSpc>
              <a:spcBef>
                <a:spcPts val="409"/>
              </a:spcBef>
            </a:pPr>
            <a:r>
              <a:rPr sz="1800" dirty="0">
                <a:latin typeface="Verdana"/>
                <a:cs typeface="Verdana"/>
              </a:rPr>
              <a:t>functions</a:t>
            </a:r>
            <a:endParaRPr sz="1800">
              <a:latin typeface="Verdana"/>
              <a:cs typeface="Verdana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602994" y="1708150"/>
            <a:ext cx="482155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3822700" algn="l"/>
              </a:tabLst>
            </a:pPr>
            <a:r>
              <a:rPr sz="1800" spc="-5" dirty="0">
                <a:latin typeface="Verdana"/>
                <a:cs typeface="Verdana"/>
              </a:rPr>
              <a:t>Object</a:t>
            </a:r>
            <a:r>
              <a:rPr sz="1800" spc="2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A	</a:t>
            </a:r>
            <a:r>
              <a:rPr sz="1800" spc="-5" dirty="0">
                <a:latin typeface="Verdana"/>
                <a:cs typeface="Verdana"/>
              </a:rPr>
              <a:t>Object</a:t>
            </a:r>
            <a:r>
              <a:rPr sz="1800" spc="-6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B</a:t>
            </a:r>
            <a:endParaRPr sz="1800">
              <a:latin typeface="Verdana"/>
              <a:cs typeface="Verdana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3200400" y="4343400"/>
            <a:ext cx="1752600" cy="1752600"/>
          </a:xfrm>
          <a:custGeom>
            <a:avLst/>
            <a:gdLst/>
            <a:ahLst/>
            <a:cxnLst/>
            <a:rect l="l" t="t" r="r" b="b"/>
            <a:pathLst>
              <a:path w="1752600" h="1752600">
                <a:moveTo>
                  <a:pt x="0" y="1752600"/>
                </a:moveTo>
                <a:lnTo>
                  <a:pt x="1752600" y="1752600"/>
                </a:lnTo>
                <a:lnTo>
                  <a:pt x="1752600" y="0"/>
                </a:lnTo>
                <a:lnTo>
                  <a:pt x="0" y="0"/>
                </a:lnTo>
                <a:lnTo>
                  <a:pt x="0" y="1752600"/>
                </a:lnTo>
                <a:close/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 txBox="1"/>
          <p:nvPr/>
        </p:nvSpPr>
        <p:spPr>
          <a:xfrm>
            <a:off x="3505200" y="5410200"/>
            <a:ext cx="1066800" cy="381000"/>
          </a:xfrm>
          <a:prstGeom prst="rect">
            <a:avLst/>
          </a:prstGeom>
          <a:ln w="9525">
            <a:solidFill>
              <a:srgbClr val="000000"/>
            </a:solidFill>
          </a:ln>
        </p:spPr>
        <p:txBody>
          <a:bodyPr vert="horz" wrap="square" lIns="0" tIns="52705" rIns="0" bIns="0" rtlCol="0">
            <a:spAutoFit/>
          </a:bodyPr>
          <a:lstStyle/>
          <a:p>
            <a:pPr marL="262890">
              <a:lnSpc>
                <a:spcPct val="100000"/>
              </a:lnSpc>
              <a:spcBef>
                <a:spcPts val="415"/>
              </a:spcBef>
            </a:pPr>
            <a:r>
              <a:rPr sz="1800" dirty="0">
                <a:latin typeface="Verdana"/>
                <a:cs typeface="Verdana"/>
              </a:rPr>
              <a:t>Data</a:t>
            </a:r>
            <a:endParaRPr sz="1800">
              <a:latin typeface="Verdana"/>
              <a:cs typeface="Verdana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3505200" y="4648200"/>
            <a:ext cx="1143000" cy="381000"/>
          </a:xfrm>
          <a:prstGeom prst="rect">
            <a:avLst/>
          </a:prstGeom>
          <a:ln w="9525">
            <a:solidFill>
              <a:srgbClr val="000000"/>
            </a:solidFill>
          </a:ln>
        </p:spPr>
        <p:txBody>
          <a:bodyPr vert="horz" wrap="square" lIns="0" tIns="52704" rIns="0" bIns="0" rtlCol="0">
            <a:spAutoFit/>
          </a:bodyPr>
          <a:lstStyle/>
          <a:p>
            <a:pPr marL="49530">
              <a:lnSpc>
                <a:spcPct val="100000"/>
              </a:lnSpc>
              <a:spcBef>
                <a:spcPts val="414"/>
              </a:spcBef>
            </a:pPr>
            <a:r>
              <a:rPr sz="1800" dirty="0">
                <a:latin typeface="Verdana"/>
                <a:cs typeface="Verdana"/>
              </a:rPr>
              <a:t>functions</a:t>
            </a:r>
            <a:endParaRPr sz="1800">
              <a:latin typeface="Verdana"/>
              <a:cs typeface="Verdana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3584575" y="4070984"/>
            <a:ext cx="1014094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5" dirty="0">
                <a:latin typeface="Verdana"/>
                <a:cs typeface="Verdana"/>
              </a:rPr>
              <a:t>Object</a:t>
            </a:r>
            <a:r>
              <a:rPr sz="1800" spc="-6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C</a:t>
            </a:r>
            <a:endParaRPr sz="1800">
              <a:latin typeface="Verdana"/>
              <a:cs typeface="Verdana"/>
            </a:endParaRPr>
          </a:p>
        </p:txBody>
      </p:sp>
      <p:sp>
        <p:nvSpPr>
          <p:cNvPr id="17" name="object 17"/>
          <p:cNvSpPr/>
          <p:nvPr/>
        </p:nvSpPr>
        <p:spPr>
          <a:xfrm>
            <a:off x="2019300" y="2590800"/>
            <a:ext cx="76200" cy="533400"/>
          </a:xfrm>
          <a:custGeom>
            <a:avLst/>
            <a:gdLst/>
            <a:ahLst/>
            <a:cxnLst/>
            <a:rect l="l" t="t" r="r" b="b"/>
            <a:pathLst>
              <a:path w="76200" h="533400">
                <a:moveTo>
                  <a:pt x="31750" y="457200"/>
                </a:moveTo>
                <a:lnTo>
                  <a:pt x="0" y="457200"/>
                </a:lnTo>
                <a:lnTo>
                  <a:pt x="38100" y="533400"/>
                </a:lnTo>
                <a:lnTo>
                  <a:pt x="69850" y="469900"/>
                </a:lnTo>
                <a:lnTo>
                  <a:pt x="31750" y="469900"/>
                </a:lnTo>
                <a:lnTo>
                  <a:pt x="31750" y="457200"/>
                </a:lnTo>
                <a:close/>
              </a:path>
              <a:path w="76200" h="533400">
                <a:moveTo>
                  <a:pt x="44450" y="0"/>
                </a:moveTo>
                <a:lnTo>
                  <a:pt x="31750" y="0"/>
                </a:lnTo>
                <a:lnTo>
                  <a:pt x="31750" y="469900"/>
                </a:lnTo>
                <a:lnTo>
                  <a:pt x="44450" y="469900"/>
                </a:lnTo>
                <a:lnTo>
                  <a:pt x="44450" y="0"/>
                </a:lnTo>
                <a:close/>
              </a:path>
              <a:path w="76200" h="533400">
                <a:moveTo>
                  <a:pt x="76200" y="457200"/>
                </a:moveTo>
                <a:lnTo>
                  <a:pt x="44450" y="457200"/>
                </a:lnTo>
                <a:lnTo>
                  <a:pt x="44450" y="469900"/>
                </a:lnTo>
                <a:lnTo>
                  <a:pt x="69850" y="469900"/>
                </a:lnTo>
                <a:lnTo>
                  <a:pt x="76200" y="457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5829300" y="2590800"/>
            <a:ext cx="76200" cy="533400"/>
          </a:xfrm>
          <a:custGeom>
            <a:avLst/>
            <a:gdLst/>
            <a:ahLst/>
            <a:cxnLst/>
            <a:rect l="l" t="t" r="r" b="b"/>
            <a:pathLst>
              <a:path w="76200" h="533400">
                <a:moveTo>
                  <a:pt x="31750" y="457200"/>
                </a:moveTo>
                <a:lnTo>
                  <a:pt x="0" y="457200"/>
                </a:lnTo>
                <a:lnTo>
                  <a:pt x="38100" y="533400"/>
                </a:lnTo>
                <a:lnTo>
                  <a:pt x="69850" y="469900"/>
                </a:lnTo>
                <a:lnTo>
                  <a:pt x="31750" y="469900"/>
                </a:lnTo>
                <a:lnTo>
                  <a:pt x="31750" y="457200"/>
                </a:lnTo>
                <a:close/>
              </a:path>
              <a:path w="76200" h="533400">
                <a:moveTo>
                  <a:pt x="44450" y="0"/>
                </a:moveTo>
                <a:lnTo>
                  <a:pt x="31750" y="0"/>
                </a:lnTo>
                <a:lnTo>
                  <a:pt x="31750" y="469900"/>
                </a:lnTo>
                <a:lnTo>
                  <a:pt x="44450" y="469900"/>
                </a:lnTo>
                <a:lnTo>
                  <a:pt x="44450" y="0"/>
                </a:lnTo>
                <a:close/>
              </a:path>
              <a:path w="76200" h="533400">
                <a:moveTo>
                  <a:pt x="76200" y="457200"/>
                </a:moveTo>
                <a:lnTo>
                  <a:pt x="44450" y="457200"/>
                </a:lnTo>
                <a:lnTo>
                  <a:pt x="44450" y="469900"/>
                </a:lnTo>
                <a:lnTo>
                  <a:pt x="69850" y="469900"/>
                </a:lnTo>
                <a:lnTo>
                  <a:pt x="76200" y="457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4000500" y="5029200"/>
            <a:ext cx="76200" cy="381000"/>
          </a:xfrm>
          <a:custGeom>
            <a:avLst/>
            <a:gdLst/>
            <a:ahLst/>
            <a:cxnLst/>
            <a:rect l="l" t="t" r="r" b="b"/>
            <a:pathLst>
              <a:path w="76200" h="381000">
                <a:moveTo>
                  <a:pt x="44450" y="63500"/>
                </a:moveTo>
                <a:lnTo>
                  <a:pt x="31750" y="63500"/>
                </a:lnTo>
                <a:lnTo>
                  <a:pt x="31750" y="381000"/>
                </a:lnTo>
                <a:lnTo>
                  <a:pt x="44450" y="381000"/>
                </a:lnTo>
                <a:lnTo>
                  <a:pt x="44450" y="63500"/>
                </a:lnTo>
                <a:close/>
              </a:path>
              <a:path w="76200" h="381000">
                <a:moveTo>
                  <a:pt x="38100" y="0"/>
                </a:moveTo>
                <a:lnTo>
                  <a:pt x="0" y="76200"/>
                </a:lnTo>
                <a:lnTo>
                  <a:pt x="31750" y="76200"/>
                </a:lnTo>
                <a:lnTo>
                  <a:pt x="31750" y="63500"/>
                </a:lnTo>
                <a:lnTo>
                  <a:pt x="69850" y="63500"/>
                </a:lnTo>
                <a:lnTo>
                  <a:pt x="38100" y="0"/>
                </a:lnTo>
                <a:close/>
              </a:path>
              <a:path w="76200" h="381000">
                <a:moveTo>
                  <a:pt x="69850" y="63500"/>
                </a:moveTo>
                <a:lnTo>
                  <a:pt x="44450" y="63500"/>
                </a:lnTo>
                <a:lnTo>
                  <a:pt x="44450" y="76200"/>
                </a:lnTo>
                <a:lnTo>
                  <a:pt x="76200" y="76200"/>
                </a:lnTo>
                <a:lnTo>
                  <a:pt x="69850" y="635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2667000" y="3314700"/>
            <a:ext cx="2667000" cy="76200"/>
          </a:xfrm>
          <a:custGeom>
            <a:avLst/>
            <a:gdLst/>
            <a:ahLst/>
            <a:cxnLst/>
            <a:rect l="l" t="t" r="r" b="b"/>
            <a:pathLst>
              <a:path w="2667000" h="76200">
                <a:moveTo>
                  <a:pt x="76200" y="0"/>
                </a:moveTo>
                <a:lnTo>
                  <a:pt x="0" y="38100"/>
                </a:lnTo>
                <a:lnTo>
                  <a:pt x="76200" y="76200"/>
                </a:lnTo>
                <a:lnTo>
                  <a:pt x="76200" y="44450"/>
                </a:lnTo>
                <a:lnTo>
                  <a:pt x="63500" y="44450"/>
                </a:lnTo>
                <a:lnTo>
                  <a:pt x="63500" y="31750"/>
                </a:lnTo>
                <a:lnTo>
                  <a:pt x="76200" y="31750"/>
                </a:lnTo>
                <a:lnTo>
                  <a:pt x="76200" y="0"/>
                </a:lnTo>
                <a:close/>
              </a:path>
              <a:path w="2667000" h="76200">
                <a:moveTo>
                  <a:pt x="2590800" y="0"/>
                </a:moveTo>
                <a:lnTo>
                  <a:pt x="2590800" y="76200"/>
                </a:lnTo>
                <a:lnTo>
                  <a:pt x="2654300" y="44450"/>
                </a:lnTo>
                <a:lnTo>
                  <a:pt x="2603500" y="44450"/>
                </a:lnTo>
                <a:lnTo>
                  <a:pt x="2603500" y="31750"/>
                </a:lnTo>
                <a:lnTo>
                  <a:pt x="2654300" y="31750"/>
                </a:lnTo>
                <a:lnTo>
                  <a:pt x="2590800" y="0"/>
                </a:lnTo>
                <a:close/>
              </a:path>
              <a:path w="2667000" h="76200">
                <a:moveTo>
                  <a:pt x="76200" y="31750"/>
                </a:moveTo>
                <a:lnTo>
                  <a:pt x="63500" y="31750"/>
                </a:lnTo>
                <a:lnTo>
                  <a:pt x="63500" y="44450"/>
                </a:lnTo>
                <a:lnTo>
                  <a:pt x="76200" y="44450"/>
                </a:lnTo>
                <a:lnTo>
                  <a:pt x="76200" y="31750"/>
                </a:lnTo>
                <a:close/>
              </a:path>
              <a:path w="2667000" h="76200">
                <a:moveTo>
                  <a:pt x="2590800" y="31750"/>
                </a:moveTo>
                <a:lnTo>
                  <a:pt x="76200" y="31750"/>
                </a:lnTo>
                <a:lnTo>
                  <a:pt x="76200" y="44450"/>
                </a:lnTo>
                <a:lnTo>
                  <a:pt x="2590800" y="44450"/>
                </a:lnTo>
                <a:lnTo>
                  <a:pt x="2590800" y="31750"/>
                </a:lnTo>
                <a:close/>
              </a:path>
              <a:path w="2667000" h="76200">
                <a:moveTo>
                  <a:pt x="2654300" y="31750"/>
                </a:moveTo>
                <a:lnTo>
                  <a:pt x="2603500" y="31750"/>
                </a:lnTo>
                <a:lnTo>
                  <a:pt x="2603500" y="44450"/>
                </a:lnTo>
                <a:lnTo>
                  <a:pt x="2654300" y="44450"/>
                </a:lnTo>
                <a:lnTo>
                  <a:pt x="2667000" y="38100"/>
                </a:lnTo>
                <a:lnTo>
                  <a:pt x="2654300" y="3175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2057400" y="3505200"/>
            <a:ext cx="1752600" cy="1143000"/>
          </a:xfrm>
          <a:custGeom>
            <a:avLst/>
            <a:gdLst/>
            <a:ahLst/>
            <a:cxnLst/>
            <a:rect l="l" t="t" r="r" b="b"/>
            <a:pathLst>
              <a:path w="1752600" h="1143000">
                <a:moveTo>
                  <a:pt x="1685323" y="1106727"/>
                </a:moveTo>
                <a:lnTo>
                  <a:pt x="1668017" y="1133348"/>
                </a:lnTo>
                <a:lnTo>
                  <a:pt x="1752600" y="1143000"/>
                </a:lnTo>
                <a:lnTo>
                  <a:pt x="1735423" y="1113663"/>
                </a:lnTo>
                <a:lnTo>
                  <a:pt x="1695958" y="1113663"/>
                </a:lnTo>
                <a:lnTo>
                  <a:pt x="1685323" y="1106727"/>
                </a:lnTo>
                <a:close/>
              </a:path>
              <a:path w="1752600" h="1143000">
                <a:moveTo>
                  <a:pt x="1692273" y="1096036"/>
                </a:moveTo>
                <a:lnTo>
                  <a:pt x="1685323" y="1106727"/>
                </a:lnTo>
                <a:lnTo>
                  <a:pt x="1695958" y="1113663"/>
                </a:lnTo>
                <a:lnTo>
                  <a:pt x="1702942" y="1102995"/>
                </a:lnTo>
                <a:lnTo>
                  <a:pt x="1692273" y="1096036"/>
                </a:lnTo>
                <a:close/>
              </a:path>
              <a:path w="1752600" h="1143000">
                <a:moveTo>
                  <a:pt x="1709547" y="1069467"/>
                </a:moveTo>
                <a:lnTo>
                  <a:pt x="1692273" y="1096036"/>
                </a:lnTo>
                <a:lnTo>
                  <a:pt x="1702942" y="1102995"/>
                </a:lnTo>
                <a:lnTo>
                  <a:pt x="1695958" y="1113663"/>
                </a:lnTo>
                <a:lnTo>
                  <a:pt x="1735423" y="1113663"/>
                </a:lnTo>
                <a:lnTo>
                  <a:pt x="1709547" y="1069467"/>
                </a:lnTo>
                <a:close/>
              </a:path>
              <a:path w="1752600" h="1143000">
                <a:moveTo>
                  <a:pt x="67276" y="36272"/>
                </a:moveTo>
                <a:lnTo>
                  <a:pt x="60326" y="46963"/>
                </a:lnTo>
                <a:lnTo>
                  <a:pt x="1685323" y="1106727"/>
                </a:lnTo>
                <a:lnTo>
                  <a:pt x="1692273" y="1096036"/>
                </a:lnTo>
                <a:lnTo>
                  <a:pt x="67276" y="36272"/>
                </a:lnTo>
                <a:close/>
              </a:path>
              <a:path w="1752600" h="1143000">
                <a:moveTo>
                  <a:pt x="0" y="0"/>
                </a:moveTo>
                <a:lnTo>
                  <a:pt x="43052" y="73533"/>
                </a:lnTo>
                <a:lnTo>
                  <a:pt x="60326" y="46963"/>
                </a:lnTo>
                <a:lnTo>
                  <a:pt x="49656" y="40004"/>
                </a:lnTo>
                <a:lnTo>
                  <a:pt x="56642" y="29337"/>
                </a:lnTo>
                <a:lnTo>
                  <a:pt x="71784" y="29337"/>
                </a:lnTo>
                <a:lnTo>
                  <a:pt x="84581" y="9651"/>
                </a:lnTo>
                <a:lnTo>
                  <a:pt x="0" y="0"/>
                </a:lnTo>
                <a:close/>
              </a:path>
              <a:path w="1752600" h="1143000">
                <a:moveTo>
                  <a:pt x="56642" y="29337"/>
                </a:moveTo>
                <a:lnTo>
                  <a:pt x="49656" y="40004"/>
                </a:lnTo>
                <a:lnTo>
                  <a:pt x="60326" y="46963"/>
                </a:lnTo>
                <a:lnTo>
                  <a:pt x="67276" y="36272"/>
                </a:lnTo>
                <a:lnTo>
                  <a:pt x="56642" y="29337"/>
                </a:lnTo>
                <a:close/>
              </a:path>
              <a:path w="1752600" h="1143000">
                <a:moveTo>
                  <a:pt x="71784" y="29337"/>
                </a:moveTo>
                <a:lnTo>
                  <a:pt x="56642" y="29337"/>
                </a:lnTo>
                <a:lnTo>
                  <a:pt x="67276" y="36272"/>
                </a:lnTo>
                <a:lnTo>
                  <a:pt x="71784" y="2933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4495800" y="3505200"/>
            <a:ext cx="1143000" cy="1143000"/>
          </a:xfrm>
          <a:custGeom>
            <a:avLst/>
            <a:gdLst/>
            <a:ahLst/>
            <a:cxnLst/>
            <a:rect l="l" t="t" r="r" b="b"/>
            <a:pathLst>
              <a:path w="1143000" h="1143000">
                <a:moveTo>
                  <a:pt x="26924" y="1062227"/>
                </a:moveTo>
                <a:lnTo>
                  <a:pt x="0" y="1143000"/>
                </a:lnTo>
                <a:lnTo>
                  <a:pt x="80772" y="1116076"/>
                </a:lnTo>
                <a:lnTo>
                  <a:pt x="67310" y="1102614"/>
                </a:lnTo>
                <a:lnTo>
                  <a:pt x="49402" y="1102614"/>
                </a:lnTo>
                <a:lnTo>
                  <a:pt x="40386" y="1093597"/>
                </a:lnTo>
                <a:lnTo>
                  <a:pt x="49339" y="1084643"/>
                </a:lnTo>
                <a:lnTo>
                  <a:pt x="26924" y="1062227"/>
                </a:lnTo>
                <a:close/>
              </a:path>
              <a:path w="1143000" h="1143000">
                <a:moveTo>
                  <a:pt x="49339" y="1084643"/>
                </a:moveTo>
                <a:lnTo>
                  <a:pt x="40386" y="1093597"/>
                </a:lnTo>
                <a:lnTo>
                  <a:pt x="49402" y="1102614"/>
                </a:lnTo>
                <a:lnTo>
                  <a:pt x="58356" y="1093660"/>
                </a:lnTo>
                <a:lnTo>
                  <a:pt x="49339" y="1084643"/>
                </a:lnTo>
                <a:close/>
              </a:path>
              <a:path w="1143000" h="1143000">
                <a:moveTo>
                  <a:pt x="58356" y="1093660"/>
                </a:moveTo>
                <a:lnTo>
                  <a:pt x="49402" y="1102614"/>
                </a:lnTo>
                <a:lnTo>
                  <a:pt x="67310" y="1102614"/>
                </a:lnTo>
                <a:lnTo>
                  <a:pt x="58356" y="1093660"/>
                </a:lnTo>
                <a:close/>
              </a:path>
              <a:path w="1143000" h="1143000">
                <a:moveTo>
                  <a:pt x="1084643" y="49339"/>
                </a:moveTo>
                <a:lnTo>
                  <a:pt x="49339" y="1084643"/>
                </a:lnTo>
                <a:lnTo>
                  <a:pt x="58356" y="1093660"/>
                </a:lnTo>
                <a:lnTo>
                  <a:pt x="1093660" y="58356"/>
                </a:lnTo>
                <a:lnTo>
                  <a:pt x="1084643" y="49339"/>
                </a:lnTo>
                <a:close/>
              </a:path>
              <a:path w="1143000" h="1143000">
                <a:moveTo>
                  <a:pt x="1129538" y="40386"/>
                </a:moveTo>
                <a:lnTo>
                  <a:pt x="1093597" y="40386"/>
                </a:lnTo>
                <a:lnTo>
                  <a:pt x="1102614" y="49402"/>
                </a:lnTo>
                <a:lnTo>
                  <a:pt x="1093660" y="58356"/>
                </a:lnTo>
                <a:lnTo>
                  <a:pt x="1116076" y="80772"/>
                </a:lnTo>
                <a:lnTo>
                  <a:pt x="1129538" y="40386"/>
                </a:lnTo>
                <a:close/>
              </a:path>
              <a:path w="1143000" h="1143000">
                <a:moveTo>
                  <a:pt x="1093597" y="40386"/>
                </a:moveTo>
                <a:lnTo>
                  <a:pt x="1084643" y="49339"/>
                </a:lnTo>
                <a:lnTo>
                  <a:pt x="1093660" y="58356"/>
                </a:lnTo>
                <a:lnTo>
                  <a:pt x="1102614" y="49402"/>
                </a:lnTo>
                <a:lnTo>
                  <a:pt x="1093597" y="40386"/>
                </a:lnTo>
                <a:close/>
              </a:path>
              <a:path w="1143000" h="1143000">
                <a:moveTo>
                  <a:pt x="1143000" y="0"/>
                </a:moveTo>
                <a:lnTo>
                  <a:pt x="1062227" y="26924"/>
                </a:lnTo>
                <a:lnTo>
                  <a:pt x="1084643" y="49339"/>
                </a:lnTo>
                <a:lnTo>
                  <a:pt x="1093597" y="40386"/>
                </a:lnTo>
                <a:lnTo>
                  <a:pt x="1129538" y="40386"/>
                </a:lnTo>
                <a:lnTo>
                  <a:pt x="114300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5181600" y="4092575"/>
            <a:ext cx="3581400" cy="1851025"/>
          </a:xfrm>
          <a:custGeom>
            <a:avLst/>
            <a:gdLst/>
            <a:ahLst/>
            <a:cxnLst/>
            <a:rect l="l" t="t" r="r" b="b"/>
            <a:pathLst>
              <a:path w="3581400" h="1851025">
                <a:moveTo>
                  <a:pt x="0" y="581025"/>
                </a:moveTo>
                <a:lnTo>
                  <a:pt x="4090" y="535353"/>
                </a:lnTo>
                <a:lnTo>
                  <a:pt x="15884" y="492374"/>
                </a:lnTo>
                <a:lnTo>
                  <a:pt x="34666" y="452802"/>
                </a:lnTo>
                <a:lnTo>
                  <a:pt x="59719" y="417353"/>
                </a:lnTo>
                <a:lnTo>
                  <a:pt x="90328" y="386744"/>
                </a:lnTo>
                <a:lnTo>
                  <a:pt x="125777" y="361691"/>
                </a:lnTo>
                <a:lnTo>
                  <a:pt x="165349" y="342909"/>
                </a:lnTo>
                <a:lnTo>
                  <a:pt x="208328" y="331115"/>
                </a:lnTo>
                <a:lnTo>
                  <a:pt x="254000" y="327025"/>
                </a:lnTo>
                <a:lnTo>
                  <a:pt x="596900" y="327025"/>
                </a:lnTo>
                <a:lnTo>
                  <a:pt x="14224" y="0"/>
                </a:lnTo>
                <a:lnTo>
                  <a:pt x="1492250" y="327025"/>
                </a:lnTo>
                <a:lnTo>
                  <a:pt x="3327400" y="327025"/>
                </a:lnTo>
                <a:lnTo>
                  <a:pt x="3373071" y="331115"/>
                </a:lnTo>
                <a:lnTo>
                  <a:pt x="3416050" y="342909"/>
                </a:lnTo>
                <a:lnTo>
                  <a:pt x="3455622" y="361691"/>
                </a:lnTo>
                <a:lnTo>
                  <a:pt x="3491071" y="386744"/>
                </a:lnTo>
                <a:lnTo>
                  <a:pt x="3521680" y="417353"/>
                </a:lnTo>
                <a:lnTo>
                  <a:pt x="3546733" y="452802"/>
                </a:lnTo>
                <a:lnTo>
                  <a:pt x="3565515" y="492374"/>
                </a:lnTo>
                <a:lnTo>
                  <a:pt x="3577309" y="535353"/>
                </a:lnTo>
                <a:lnTo>
                  <a:pt x="3581400" y="581025"/>
                </a:lnTo>
                <a:lnTo>
                  <a:pt x="3581400" y="962025"/>
                </a:lnTo>
                <a:lnTo>
                  <a:pt x="3581400" y="1597025"/>
                </a:lnTo>
                <a:lnTo>
                  <a:pt x="3577309" y="1642679"/>
                </a:lnTo>
                <a:lnTo>
                  <a:pt x="3565515" y="1685650"/>
                </a:lnTo>
                <a:lnTo>
                  <a:pt x="3546733" y="1725219"/>
                </a:lnTo>
                <a:lnTo>
                  <a:pt x="3521680" y="1760670"/>
                </a:lnTo>
                <a:lnTo>
                  <a:pt x="3491071" y="1791284"/>
                </a:lnTo>
                <a:lnTo>
                  <a:pt x="3455622" y="1816344"/>
                </a:lnTo>
                <a:lnTo>
                  <a:pt x="3416050" y="1835133"/>
                </a:lnTo>
                <a:lnTo>
                  <a:pt x="3373071" y="1846932"/>
                </a:lnTo>
                <a:lnTo>
                  <a:pt x="3327400" y="1851025"/>
                </a:lnTo>
                <a:lnTo>
                  <a:pt x="1492250" y="1851025"/>
                </a:lnTo>
                <a:lnTo>
                  <a:pt x="596900" y="1851025"/>
                </a:lnTo>
                <a:lnTo>
                  <a:pt x="254000" y="1851025"/>
                </a:lnTo>
                <a:lnTo>
                  <a:pt x="208328" y="1846932"/>
                </a:lnTo>
                <a:lnTo>
                  <a:pt x="165349" y="1835133"/>
                </a:lnTo>
                <a:lnTo>
                  <a:pt x="125777" y="1816344"/>
                </a:lnTo>
                <a:lnTo>
                  <a:pt x="90328" y="1791284"/>
                </a:lnTo>
                <a:lnTo>
                  <a:pt x="59719" y="1760670"/>
                </a:lnTo>
                <a:lnTo>
                  <a:pt x="34666" y="1725219"/>
                </a:lnTo>
                <a:lnTo>
                  <a:pt x="15884" y="1685650"/>
                </a:lnTo>
                <a:lnTo>
                  <a:pt x="4090" y="1642679"/>
                </a:lnTo>
                <a:lnTo>
                  <a:pt x="0" y="1597025"/>
                </a:lnTo>
                <a:lnTo>
                  <a:pt x="0" y="962025"/>
                </a:lnTo>
                <a:lnTo>
                  <a:pt x="0" y="581025"/>
                </a:lnTo>
                <a:close/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 txBox="1"/>
          <p:nvPr/>
        </p:nvSpPr>
        <p:spPr>
          <a:xfrm>
            <a:off x="5335651" y="4526407"/>
            <a:ext cx="3276600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518159" algn="l"/>
                <a:tab pos="1089660" algn="l"/>
                <a:tab pos="1435735" algn="l"/>
                <a:tab pos="1830705" algn="l"/>
                <a:tab pos="2557780" algn="l"/>
                <a:tab pos="3045460" algn="l"/>
              </a:tabLst>
            </a:pPr>
            <a:r>
              <a:rPr sz="1400" spc="-5" dirty="0">
                <a:latin typeface="Verdana"/>
                <a:cs typeface="Verdana"/>
              </a:rPr>
              <a:t>Th</a:t>
            </a:r>
            <a:r>
              <a:rPr sz="1400" dirty="0">
                <a:latin typeface="Verdana"/>
                <a:cs typeface="Verdana"/>
              </a:rPr>
              <a:t>e	</a:t>
            </a:r>
            <a:r>
              <a:rPr sz="1400" spc="-5" dirty="0">
                <a:latin typeface="Verdana"/>
                <a:cs typeface="Verdana"/>
              </a:rPr>
              <a:t>dat</a:t>
            </a:r>
            <a:r>
              <a:rPr sz="1400" dirty="0">
                <a:latin typeface="Verdana"/>
                <a:cs typeface="Verdana"/>
              </a:rPr>
              <a:t>a	</a:t>
            </a:r>
            <a:r>
              <a:rPr sz="1400" spc="-15" dirty="0">
                <a:latin typeface="Verdana"/>
                <a:cs typeface="Verdana"/>
              </a:rPr>
              <a:t>o</a:t>
            </a:r>
            <a:r>
              <a:rPr sz="1400" dirty="0">
                <a:latin typeface="Verdana"/>
                <a:cs typeface="Verdana"/>
              </a:rPr>
              <a:t>f	</a:t>
            </a:r>
            <a:r>
              <a:rPr sz="1400" spc="-20" dirty="0">
                <a:latin typeface="Verdana"/>
                <a:cs typeface="Verdana"/>
              </a:rPr>
              <a:t>a</a:t>
            </a:r>
            <a:r>
              <a:rPr sz="1400" dirty="0">
                <a:latin typeface="Verdana"/>
                <a:cs typeface="Verdana"/>
              </a:rPr>
              <a:t>n	object	can	be</a:t>
            </a:r>
            <a:endParaRPr sz="1400">
              <a:latin typeface="Verdana"/>
              <a:cs typeface="Verdana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5335651" y="4953127"/>
            <a:ext cx="2342515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269365" algn="l"/>
                <a:tab pos="1969135" algn="l"/>
              </a:tabLst>
            </a:pPr>
            <a:r>
              <a:rPr sz="1400" dirty="0">
                <a:latin typeface="Verdana"/>
                <a:cs typeface="Verdana"/>
              </a:rPr>
              <a:t>as</a:t>
            </a:r>
            <a:r>
              <a:rPr sz="1400" spc="-15" dirty="0">
                <a:latin typeface="Verdana"/>
                <a:cs typeface="Verdana"/>
              </a:rPr>
              <a:t>s</a:t>
            </a:r>
            <a:r>
              <a:rPr sz="1400" dirty="0">
                <a:latin typeface="Verdana"/>
                <a:cs typeface="Verdana"/>
              </a:rPr>
              <a:t>o</a:t>
            </a:r>
            <a:r>
              <a:rPr sz="1400" spc="-15" dirty="0">
                <a:latin typeface="Verdana"/>
                <a:cs typeface="Verdana"/>
              </a:rPr>
              <a:t>c</a:t>
            </a:r>
            <a:r>
              <a:rPr sz="1400" spc="5" dirty="0">
                <a:latin typeface="Verdana"/>
                <a:cs typeface="Verdana"/>
              </a:rPr>
              <a:t>i</a:t>
            </a:r>
            <a:r>
              <a:rPr sz="1400" dirty="0">
                <a:latin typeface="Verdana"/>
                <a:cs typeface="Verdana"/>
              </a:rPr>
              <a:t>a</a:t>
            </a:r>
            <a:r>
              <a:rPr sz="1400" spc="-5" dirty="0">
                <a:latin typeface="Verdana"/>
                <a:cs typeface="Verdana"/>
              </a:rPr>
              <a:t>t</a:t>
            </a:r>
            <a:r>
              <a:rPr sz="1400" spc="-10" dirty="0">
                <a:latin typeface="Verdana"/>
                <a:cs typeface="Verdana"/>
              </a:rPr>
              <a:t>e</a:t>
            </a:r>
            <a:r>
              <a:rPr sz="1400" dirty="0">
                <a:latin typeface="Verdana"/>
                <a:cs typeface="Verdana"/>
              </a:rPr>
              <a:t>d	</a:t>
            </a:r>
            <a:r>
              <a:rPr sz="1400" spc="-10" dirty="0">
                <a:latin typeface="Verdana"/>
                <a:cs typeface="Verdana"/>
              </a:rPr>
              <a:t>w</a:t>
            </a:r>
            <a:r>
              <a:rPr sz="1400" spc="5" dirty="0">
                <a:latin typeface="Verdana"/>
                <a:cs typeface="Verdana"/>
              </a:rPr>
              <a:t>i</a:t>
            </a:r>
            <a:r>
              <a:rPr sz="1400" spc="-15" dirty="0">
                <a:latin typeface="Verdana"/>
                <a:cs typeface="Verdana"/>
              </a:rPr>
              <a:t>t</a:t>
            </a:r>
            <a:r>
              <a:rPr sz="1400" dirty="0">
                <a:latin typeface="Verdana"/>
                <a:cs typeface="Verdana"/>
              </a:rPr>
              <a:t>h	</a:t>
            </a:r>
            <a:r>
              <a:rPr sz="1400" spc="-5" dirty="0">
                <a:latin typeface="Verdana"/>
                <a:cs typeface="Verdana"/>
              </a:rPr>
              <a:t>th</a:t>
            </a:r>
            <a:r>
              <a:rPr sz="1400" spc="-10" dirty="0">
                <a:latin typeface="Verdana"/>
                <a:cs typeface="Verdana"/>
              </a:rPr>
              <a:t>a</a:t>
            </a:r>
            <a:r>
              <a:rPr sz="1400" dirty="0">
                <a:latin typeface="Verdana"/>
                <a:cs typeface="Verdana"/>
              </a:rPr>
              <a:t>t</a:t>
            </a:r>
            <a:endParaRPr sz="1400">
              <a:latin typeface="Verdana"/>
              <a:cs typeface="Verdana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5335651" y="4739766"/>
            <a:ext cx="3278504" cy="4527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R="5080" algn="r">
              <a:lnSpc>
                <a:spcPct val="100000"/>
              </a:lnSpc>
              <a:spcBef>
                <a:spcPts val="100"/>
              </a:spcBef>
              <a:tabLst>
                <a:tab pos="1012825" algn="l"/>
                <a:tab pos="1599565" algn="l"/>
                <a:tab pos="2030095" algn="l"/>
                <a:tab pos="2531110" algn="l"/>
              </a:tabLst>
            </a:pPr>
            <a:r>
              <a:rPr sz="1400" dirty="0">
                <a:latin typeface="Verdana"/>
                <a:cs typeface="Verdana"/>
              </a:rPr>
              <a:t>ac</a:t>
            </a:r>
            <a:r>
              <a:rPr sz="1400" spc="-15" dirty="0">
                <a:latin typeface="Verdana"/>
                <a:cs typeface="Verdana"/>
              </a:rPr>
              <a:t>c</a:t>
            </a:r>
            <a:r>
              <a:rPr sz="1400" dirty="0">
                <a:latin typeface="Verdana"/>
                <a:cs typeface="Verdana"/>
              </a:rPr>
              <a:t>e</a:t>
            </a:r>
            <a:r>
              <a:rPr sz="1400" spc="-10" dirty="0">
                <a:latin typeface="Verdana"/>
                <a:cs typeface="Verdana"/>
              </a:rPr>
              <a:t>s</a:t>
            </a:r>
            <a:r>
              <a:rPr sz="1400" dirty="0">
                <a:latin typeface="Verdana"/>
                <a:cs typeface="Verdana"/>
              </a:rPr>
              <a:t>sed	o</a:t>
            </a:r>
            <a:r>
              <a:rPr sz="1400" spc="-15" dirty="0">
                <a:latin typeface="Verdana"/>
                <a:cs typeface="Verdana"/>
              </a:rPr>
              <a:t>n</a:t>
            </a:r>
            <a:r>
              <a:rPr sz="1400" spc="5" dirty="0">
                <a:latin typeface="Verdana"/>
                <a:cs typeface="Verdana"/>
              </a:rPr>
              <a:t>l</a:t>
            </a:r>
            <a:r>
              <a:rPr sz="1400" dirty="0">
                <a:latin typeface="Verdana"/>
                <a:cs typeface="Verdana"/>
              </a:rPr>
              <a:t>y	by	</a:t>
            </a:r>
            <a:r>
              <a:rPr sz="1400" spc="-5" dirty="0">
                <a:latin typeface="Verdana"/>
                <a:cs typeface="Verdana"/>
              </a:rPr>
              <a:t>th</a:t>
            </a:r>
            <a:r>
              <a:rPr sz="1400" dirty="0">
                <a:latin typeface="Verdana"/>
                <a:cs typeface="Verdana"/>
              </a:rPr>
              <a:t>e	fun</a:t>
            </a:r>
            <a:r>
              <a:rPr sz="1400" spc="-15" dirty="0">
                <a:latin typeface="Verdana"/>
                <a:cs typeface="Verdana"/>
              </a:rPr>
              <a:t>c</a:t>
            </a:r>
            <a:r>
              <a:rPr sz="1400" spc="-5" dirty="0">
                <a:latin typeface="Verdana"/>
                <a:cs typeface="Verdana"/>
              </a:rPr>
              <a:t>t</a:t>
            </a:r>
            <a:r>
              <a:rPr sz="1400" spc="5" dirty="0">
                <a:latin typeface="Verdana"/>
                <a:cs typeface="Verdana"/>
              </a:rPr>
              <a:t>i</a:t>
            </a:r>
            <a:r>
              <a:rPr sz="1400" dirty="0">
                <a:latin typeface="Verdana"/>
                <a:cs typeface="Verdana"/>
              </a:rPr>
              <a:t>on</a:t>
            </a:r>
            <a:endParaRPr sz="1400">
              <a:latin typeface="Verdana"/>
              <a:cs typeface="Verdana"/>
            </a:endParaRPr>
          </a:p>
          <a:p>
            <a:pPr marR="5715" algn="r">
              <a:lnSpc>
                <a:spcPct val="100000"/>
              </a:lnSpc>
              <a:spcBef>
                <a:spcPts val="5"/>
              </a:spcBef>
            </a:pPr>
            <a:r>
              <a:rPr sz="1400" spc="-15" dirty="0">
                <a:latin typeface="Verdana"/>
                <a:cs typeface="Verdana"/>
              </a:rPr>
              <a:t>o</a:t>
            </a:r>
            <a:r>
              <a:rPr sz="1400" spc="-5" dirty="0">
                <a:latin typeface="Verdana"/>
                <a:cs typeface="Verdana"/>
              </a:rPr>
              <a:t>bjec</a:t>
            </a:r>
            <a:r>
              <a:rPr sz="1400" dirty="0">
                <a:latin typeface="Verdana"/>
                <a:cs typeface="Verdana"/>
              </a:rPr>
              <a:t>t.</a:t>
            </a:r>
            <a:endParaRPr sz="1400">
              <a:latin typeface="Verdana"/>
              <a:cs typeface="Verdana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5335651" y="5166436"/>
            <a:ext cx="3277235" cy="24002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  <a:tabLst>
                <a:tab pos="946785" algn="l"/>
                <a:tab pos="1911350" algn="l"/>
                <a:tab pos="2234565" algn="l"/>
                <a:tab pos="2714625" algn="l"/>
              </a:tabLst>
            </a:pPr>
            <a:r>
              <a:rPr sz="1400" spc="-5" dirty="0">
                <a:latin typeface="Verdana"/>
                <a:cs typeface="Verdana"/>
              </a:rPr>
              <a:t>Howe</a:t>
            </a:r>
            <a:r>
              <a:rPr sz="1400" spc="-30" dirty="0">
                <a:latin typeface="Verdana"/>
                <a:cs typeface="Verdana"/>
              </a:rPr>
              <a:t>v</a:t>
            </a:r>
            <a:r>
              <a:rPr sz="1400" dirty="0">
                <a:latin typeface="Verdana"/>
                <a:cs typeface="Verdana"/>
              </a:rPr>
              <a:t>er	f</a:t>
            </a:r>
            <a:r>
              <a:rPr sz="1400" spc="-5" dirty="0">
                <a:latin typeface="Verdana"/>
                <a:cs typeface="Verdana"/>
              </a:rPr>
              <a:t>u</a:t>
            </a:r>
            <a:r>
              <a:rPr sz="1400" spc="-15" dirty="0">
                <a:latin typeface="Verdana"/>
                <a:cs typeface="Verdana"/>
              </a:rPr>
              <a:t>n</a:t>
            </a:r>
            <a:r>
              <a:rPr sz="1400" dirty="0">
                <a:latin typeface="Verdana"/>
                <a:cs typeface="Verdana"/>
              </a:rPr>
              <a:t>c</a:t>
            </a:r>
            <a:r>
              <a:rPr sz="1400" spc="-20" dirty="0">
                <a:latin typeface="Verdana"/>
                <a:cs typeface="Verdana"/>
              </a:rPr>
              <a:t>t</a:t>
            </a:r>
            <a:r>
              <a:rPr sz="1400" spc="5" dirty="0">
                <a:latin typeface="Verdana"/>
                <a:cs typeface="Verdana"/>
              </a:rPr>
              <a:t>i</a:t>
            </a:r>
            <a:r>
              <a:rPr sz="1400" spc="-15" dirty="0">
                <a:latin typeface="Verdana"/>
                <a:cs typeface="Verdana"/>
              </a:rPr>
              <a:t>o</a:t>
            </a:r>
            <a:r>
              <a:rPr sz="1400" dirty="0">
                <a:latin typeface="Verdana"/>
                <a:cs typeface="Verdana"/>
              </a:rPr>
              <a:t>ns	</a:t>
            </a:r>
            <a:r>
              <a:rPr sz="1400" spc="-15" dirty="0">
                <a:latin typeface="Verdana"/>
                <a:cs typeface="Verdana"/>
              </a:rPr>
              <a:t>o</a:t>
            </a:r>
            <a:r>
              <a:rPr sz="1400" dirty="0">
                <a:latin typeface="Verdana"/>
                <a:cs typeface="Verdana"/>
              </a:rPr>
              <a:t>f	</a:t>
            </a:r>
            <a:r>
              <a:rPr sz="1400" spc="-5" dirty="0">
                <a:latin typeface="Verdana"/>
                <a:cs typeface="Verdana"/>
              </a:rPr>
              <a:t>on</a:t>
            </a:r>
            <a:r>
              <a:rPr sz="1400" dirty="0">
                <a:latin typeface="Verdana"/>
                <a:cs typeface="Verdana"/>
              </a:rPr>
              <a:t>e	ob</a:t>
            </a:r>
            <a:r>
              <a:rPr sz="1400" spc="-10" dirty="0">
                <a:latin typeface="Verdana"/>
                <a:cs typeface="Verdana"/>
              </a:rPr>
              <a:t>je</a:t>
            </a:r>
            <a:r>
              <a:rPr sz="1400" dirty="0">
                <a:latin typeface="Verdana"/>
                <a:cs typeface="Verdana"/>
              </a:rPr>
              <a:t>ct</a:t>
            </a:r>
            <a:endParaRPr sz="1400">
              <a:latin typeface="Verdana"/>
              <a:cs typeface="Verdana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5335651" y="5380101"/>
            <a:ext cx="3274695" cy="4527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  <a:tabLst>
                <a:tab pos="466725" algn="l"/>
                <a:tab pos="1188720" algn="l"/>
                <a:tab pos="1617345" algn="l"/>
                <a:tab pos="2478405" algn="l"/>
                <a:tab pos="2789555" algn="l"/>
              </a:tabLst>
            </a:pPr>
            <a:r>
              <a:rPr sz="1400" dirty="0">
                <a:latin typeface="Verdana"/>
                <a:cs typeface="Verdana"/>
              </a:rPr>
              <a:t>can	</a:t>
            </a:r>
            <a:r>
              <a:rPr sz="1400" spc="-15" dirty="0">
                <a:latin typeface="Verdana"/>
                <a:cs typeface="Verdana"/>
              </a:rPr>
              <a:t>a</a:t>
            </a:r>
            <a:r>
              <a:rPr sz="1400" dirty="0">
                <a:latin typeface="Verdana"/>
                <a:cs typeface="Verdana"/>
              </a:rPr>
              <a:t>c</a:t>
            </a:r>
            <a:r>
              <a:rPr sz="1400" spc="-15" dirty="0">
                <a:latin typeface="Verdana"/>
                <a:cs typeface="Verdana"/>
              </a:rPr>
              <a:t>c</a:t>
            </a:r>
            <a:r>
              <a:rPr sz="1400" dirty="0">
                <a:latin typeface="Verdana"/>
                <a:cs typeface="Verdana"/>
              </a:rPr>
              <a:t>e</a:t>
            </a:r>
            <a:r>
              <a:rPr sz="1400" spc="-10" dirty="0">
                <a:latin typeface="Verdana"/>
                <a:cs typeface="Verdana"/>
              </a:rPr>
              <a:t>s</a:t>
            </a:r>
            <a:r>
              <a:rPr sz="1400" dirty="0">
                <a:latin typeface="Verdana"/>
                <a:cs typeface="Verdana"/>
              </a:rPr>
              <a:t>s	</a:t>
            </a:r>
            <a:r>
              <a:rPr sz="1400" spc="-5" dirty="0">
                <a:latin typeface="Verdana"/>
                <a:cs typeface="Verdana"/>
              </a:rPr>
              <a:t>t</a:t>
            </a:r>
            <a:r>
              <a:rPr sz="1400" spc="-15" dirty="0">
                <a:latin typeface="Verdana"/>
                <a:cs typeface="Verdana"/>
              </a:rPr>
              <a:t>h</a:t>
            </a:r>
            <a:r>
              <a:rPr sz="1400" dirty="0">
                <a:latin typeface="Verdana"/>
                <a:cs typeface="Verdana"/>
              </a:rPr>
              <a:t>e	func</a:t>
            </a:r>
            <a:r>
              <a:rPr sz="1400" spc="-20" dirty="0">
                <a:latin typeface="Verdana"/>
                <a:cs typeface="Verdana"/>
              </a:rPr>
              <a:t>t</a:t>
            </a:r>
            <a:r>
              <a:rPr sz="1400" spc="5" dirty="0">
                <a:latin typeface="Verdana"/>
                <a:cs typeface="Verdana"/>
              </a:rPr>
              <a:t>i</a:t>
            </a:r>
            <a:r>
              <a:rPr sz="1400" dirty="0">
                <a:latin typeface="Verdana"/>
                <a:cs typeface="Verdana"/>
              </a:rPr>
              <a:t>on	</a:t>
            </a:r>
            <a:r>
              <a:rPr sz="1400" spc="-5" dirty="0">
                <a:latin typeface="Verdana"/>
                <a:cs typeface="Verdana"/>
              </a:rPr>
              <a:t>o</a:t>
            </a:r>
            <a:r>
              <a:rPr sz="1400" dirty="0">
                <a:latin typeface="Verdana"/>
                <a:cs typeface="Verdana"/>
              </a:rPr>
              <a:t>f	o</a:t>
            </a:r>
            <a:r>
              <a:rPr sz="1400" spc="-15" dirty="0">
                <a:latin typeface="Verdana"/>
                <a:cs typeface="Verdana"/>
              </a:rPr>
              <a:t>t</a:t>
            </a:r>
            <a:r>
              <a:rPr sz="1400" dirty="0">
                <a:latin typeface="Verdana"/>
                <a:cs typeface="Verdana"/>
              </a:rPr>
              <a:t>her  objects</a:t>
            </a:r>
            <a:endParaRPr sz="140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609600" y="1566862"/>
            <a:ext cx="4655820" cy="109855"/>
          </a:xfrm>
          <a:custGeom>
            <a:avLst/>
            <a:gdLst/>
            <a:ahLst/>
            <a:cxnLst/>
            <a:rect l="l" t="t" r="r" b="b"/>
            <a:pathLst>
              <a:path w="4655820" h="109855">
                <a:moveTo>
                  <a:pt x="0" y="109537"/>
                </a:moveTo>
                <a:lnTo>
                  <a:pt x="4655566" y="109537"/>
                </a:lnTo>
                <a:lnTo>
                  <a:pt x="4655566" y="0"/>
                </a:lnTo>
                <a:lnTo>
                  <a:pt x="0" y="0"/>
                </a:lnTo>
                <a:lnTo>
                  <a:pt x="0" y="109537"/>
                </a:lnTo>
                <a:close/>
              </a:path>
            </a:pathLst>
          </a:custGeom>
          <a:solidFill>
            <a:srgbClr val="CC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609600" y="1566925"/>
            <a:ext cx="7958455" cy="0"/>
          </a:xfrm>
          <a:custGeom>
            <a:avLst/>
            <a:gdLst/>
            <a:ahLst/>
            <a:cxnLst/>
            <a:rect l="l" t="t" r="r" b="b"/>
            <a:pathLst>
              <a:path w="7958455">
                <a:moveTo>
                  <a:pt x="0" y="0"/>
                </a:moveTo>
                <a:lnTo>
                  <a:pt x="7958201" y="0"/>
                </a:lnTo>
              </a:path>
            </a:pathLst>
          </a:custGeom>
          <a:ln w="9525">
            <a:solidFill>
              <a:srgbClr val="CC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609600" y="6172200"/>
            <a:ext cx="7924800" cy="0"/>
          </a:xfrm>
          <a:custGeom>
            <a:avLst/>
            <a:gdLst/>
            <a:ahLst/>
            <a:cxnLst/>
            <a:rect l="l" t="t" r="r" b="b"/>
            <a:pathLst>
              <a:path w="7924800">
                <a:moveTo>
                  <a:pt x="0" y="0"/>
                </a:moveTo>
                <a:lnTo>
                  <a:pt x="7924800" y="0"/>
                </a:lnTo>
              </a:path>
            </a:pathLst>
          </a:custGeom>
          <a:ln w="3175">
            <a:solidFill>
              <a:srgbClr val="CC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653592" y="702612"/>
            <a:ext cx="7042608" cy="782907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Function</a:t>
            </a:r>
            <a:r>
              <a:rPr spc="-50" dirty="0"/>
              <a:t> </a:t>
            </a:r>
            <a:r>
              <a:rPr spc="-5" dirty="0"/>
              <a:t>prototyping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535940" y="1936750"/>
            <a:ext cx="7860665" cy="414147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18440" indent="-205740">
              <a:lnSpc>
                <a:spcPct val="100000"/>
              </a:lnSpc>
              <a:spcBef>
                <a:spcPts val="100"/>
              </a:spcBef>
              <a:buChar char="•"/>
              <a:tabLst>
                <a:tab pos="218440" algn="l"/>
              </a:tabLst>
            </a:pPr>
            <a:r>
              <a:rPr sz="1800" dirty="0">
                <a:latin typeface="Verdana"/>
                <a:cs typeface="Verdana"/>
              </a:rPr>
              <a:t>Function </a:t>
            </a:r>
            <a:r>
              <a:rPr sz="1800" spc="-5" dirty="0">
                <a:latin typeface="Verdana"/>
                <a:cs typeface="Verdana"/>
              </a:rPr>
              <a:t>prototype </a:t>
            </a:r>
            <a:r>
              <a:rPr sz="1800" dirty="0">
                <a:latin typeface="Verdana"/>
                <a:cs typeface="Verdana"/>
              </a:rPr>
              <a:t>is a </a:t>
            </a:r>
            <a:r>
              <a:rPr sz="1800" spc="-5" dirty="0">
                <a:latin typeface="Verdana"/>
                <a:cs typeface="Verdana"/>
              </a:rPr>
              <a:t>declaration statement </a:t>
            </a:r>
            <a:r>
              <a:rPr sz="1800" dirty="0">
                <a:latin typeface="Verdana"/>
                <a:cs typeface="Verdana"/>
              </a:rPr>
              <a:t>in </a:t>
            </a:r>
            <a:r>
              <a:rPr sz="1800" spc="-5" dirty="0">
                <a:latin typeface="Verdana"/>
                <a:cs typeface="Verdana"/>
              </a:rPr>
              <a:t>the</a:t>
            </a:r>
            <a:r>
              <a:rPr sz="1800" spc="2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calling</a:t>
            </a:r>
            <a:endParaRPr sz="180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</a:pPr>
            <a:r>
              <a:rPr sz="1800" spc="-10" dirty="0">
                <a:latin typeface="Verdana"/>
                <a:cs typeface="Verdana"/>
              </a:rPr>
              <a:t>program </a:t>
            </a:r>
            <a:r>
              <a:rPr sz="1800" spc="-5" dirty="0">
                <a:latin typeface="Verdana"/>
                <a:cs typeface="Verdana"/>
              </a:rPr>
              <a:t>and </a:t>
            </a:r>
            <a:r>
              <a:rPr sz="1800" dirty="0">
                <a:latin typeface="Verdana"/>
                <a:cs typeface="Verdana"/>
              </a:rPr>
              <a:t>is of </a:t>
            </a:r>
            <a:r>
              <a:rPr sz="1800" spc="-5" dirty="0">
                <a:latin typeface="Verdana"/>
                <a:cs typeface="Verdana"/>
              </a:rPr>
              <a:t>the </a:t>
            </a:r>
            <a:r>
              <a:rPr sz="1800" dirty="0">
                <a:latin typeface="Verdana"/>
                <a:cs typeface="Verdana"/>
              </a:rPr>
              <a:t>following</a:t>
            </a:r>
            <a:r>
              <a:rPr sz="1800" spc="-1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form:</a:t>
            </a:r>
            <a:endParaRPr sz="1800">
              <a:latin typeface="Verdana"/>
              <a:cs typeface="Verdana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850">
              <a:latin typeface="Times New Roman"/>
              <a:cs typeface="Times New Roman"/>
            </a:endParaRPr>
          </a:p>
          <a:p>
            <a:pPr marL="927100">
              <a:lnSpc>
                <a:spcPct val="100000"/>
              </a:lnSpc>
            </a:pPr>
            <a:r>
              <a:rPr sz="1800" spc="-5" dirty="0">
                <a:solidFill>
                  <a:srgbClr val="CC0000"/>
                </a:solidFill>
                <a:latin typeface="Verdana"/>
                <a:cs typeface="Verdana"/>
              </a:rPr>
              <a:t>type</a:t>
            </a:r>
            <a:r>
              <a:rPr sz="1800" spc="10" dirty="0">
                <a:solidFill>
                  <a:srgbClr val="CC0000"/>
                </a:solidFill>
                <a:latin typeface="Verdana"/>
                <a:cs typeface="Verdana"/>
              </a:rPr>
              <a:t> </a:t>
            </a:r>
            <a:r>
              <a:rPr sz="1800" spc="-5" dirty="0">
                <a:solidFill>
                  <a:srgbClr val="CC0000"/>
                </a:solidFill>
                <a:latin typeface="Verdana"/>
                <a:cs typeface="Verdana"/>
              </a:rPr>
              <a:t>function-name(argument-list);</a:t>
            </a:r>
            <a:endParaRPr sz="1800">
              <a:latin typeface="Verdana"/>
              <a:cs typeface="Verdana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1850">
              <a:latin typeface="Times New Roman"/>
              <a:cs typeface="Times New Roman"/>
            </a:endParaRPr>
          </a:p>
          <a:p>
            <a:pPr marL="12700" marR="5080">
              <a:lnSpc>
                <a:spcPct val="100000"/>
              </a:lnSpc>
              <a:buChar char="•"/>
              <a:tabLst>
                <a:tab pos="218440" algn="l"/>
              </a:tabLst>
            </a:pPr>
            <a:r>
              <a:rPr sz="1800" spc="-5" dirty="0">
                <a:latin typeface="Verdana"/>
                <a:cs typeface="Verdana"/>
              </a:rPr>
              <a:t>The argument-list </a:t>
            </a:r>
            <a:r>
              <a:rPr sz="1800" dirty="0">
                <a:latin typeface="Verdana"/>
                <a:cs typeface="Verdana"/>
              </a:rPr>
              <a:t>contains </a:t>
            </a:r>
            <a:r>
              <a:rPr sz="1800" spc="-5" dirty="0">
                <a:latin typeface="Verdana"/>
                <a:cs typeface="Verdana"/>
              </a:rPr>
              <a:t>the type </a:t>
            </a:r>
            <a:r>
              <a:rPr sz="1800" dirty="0">
                <a:latin typeface="Verdana"/>
                <a:cs typeface="Verdana"/>
              </a:rPr>
              <a:t>and names of </a:t>
            </a:r>
            <a:r>
              <a:rPr sz="1800" spc="-5" dirty="0">
                <a:latin typeface="Verdana"/>
                <a:cs typeface="Verdana"/>
              </a:rPr>
              <a:t>arguments that  </a:t>
            </a:r>
            <a:r>
              <a:rPr sz="1800" dirty="0">
                <a:latin typeface="Verdana"/>
                <a:cs typeface="Verdana"/>
              </a:rPr>
              <a:t>must </a:t>
            </a:r>
            <a:r>
              <a:rPr sz="1800" spc="-5" dirty="0">
                <a:latin typeface="Verdana"/>
                <a:cs typeface="Verdana"/>
              </a:rPr>
              <a:t>be passed to the </a:t>
            </a:r>
            <a:r>
              <a:rPr sz="1800" dirty="0">
                <a:latin typeface="Verdana"/>
                <a:cs typeface="Verdana"/>
              </a:rPr>
              <a:t>function</a:t>
            </a:r>
            <a:r>
              <a:rPr sz="1800" spc="3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.</a:t>
            </a:r>
            <a:endParaRPr sz="1800">
              <a:latin typeface="Verdana"/>
              <a:cs typeface="Verdana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8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800" spc="-5" dirty="0">
                <a:solidFill>
                  <a:srgbClr val="CC0000"/>
                </a:solidFill>
                <a:latin typeface="Verdana"/>
                <a:cs typeface="Verdana"/>
              </a:rPr>
              <a:t>Example:</a:t>
            </a:r>
            <a:endParaRPr sz="1800">
              <a:latin typeface="Verdana"/>
              <a:cs typeface="Verdana"/>
            </a:endParaRPr>
          </a:p>
          <a:p>
            <a:pPr marL="1841500">
              <a:lnSpc>
                <a:spcPct val="100000"/>
              </a:lnSpc>
            </a:pPr>
            <a:r>
              <a:rPr sz="1800" dirty="0">
                <a:solidFill>
                  <a:srgbClr val="CC0000"/>
                </a:solidFill>
                <a:latin typeface="Verdana"/>
                <a:cs typeface="Verdana"/>
              </a:rPr>
              <a:t>float </a:t>
            </a:r>
            <a:r>
              <a:rPr sz="1800" spc="-5" dirty="0">
                <a:solidFill>
                  <a:srgbClr val="CC0000"/>
                </a:solidFill>
                <a:latin typeface="Verdana"/>
                <a:cs typeface="Verdana"/>
              </a:rPr>
              <a:t>volume(int </a:t>
            </a:r>
            <a:r>
              <a:rPr sz="1800" dirty="0">
                <a:solidFill>
                  <a:srgbClr val="CC0000"/>
                </a:solidFill>
                <a:latin typeface="Verdana"/>
                <a:cs typeface="Verdana"/>
              </a:rPr>
              <a:t>x, float </a:t>
            </a:r>
            <a:r>
              <a:rPr sz="1800" spc="-85" dirty="0">
                <a:solidFill>
                  <a:srgbClr val="CC0000"/>
                </a:solidFill>
                <a:latin typeface="Verdana"/>
                <a:cs typeface="Verdana"/>
              </a:rPr>
              <a:t>y, </a:t>
            </a:r>
            <a:r>
              <a:rPr sz="1800" dirty="0">
                <a:solidFill>
                  <a:srgbClr val="CC0000"/>
                </a:solidFill>
                <a:latin typeface="Verdana"/>
                <a:cs typeface="Verdana"/>
              </a:rPr>
              <a:t>float</a:t>
            </a:r>
            <a:r>
              <a:rPr sz="1800" spc="35" dirty="0">
                <a:solidFill>
                  <a:srgbClr val="CC0000"/>
                </a:solidFill>
                <a:latin typeface="Verdana"/>
                <a:cs typeface="Verdana"/>
              </a:rPr>
              <a:t> </a:t>
            </a:r>
            <a:r>
              <a:rPr sz="1800" spc="-5" dirty="0">
                <a:solidFill>
                  <a:srgbClr val="CC0000"/>
                </a:solidFill>
                <a:latin typeface="Verdana"/>
                <a:cs typeface="Verdana"/>
              </a:rPr>
              <a:t>z);</a:t>
            </a:r>
            <a:endParaRPr sz="1800">
              <a:latin typeface="Verdana"/>
              <a:cs typeface="Verdana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8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800" spc="-5" dirty="0">
                <a:latin typeface="Verdana"/>
                <a:cs typeface="Verdana"/>
              </a:rPr>
              <a:t>Note that each argument variable </a:t>
            </a:r>
            <a:r>
              <a:rPr sz="1800" dirty="0">
                <a:latin typeface="Verdana"/>
                <a:cs typeface="Verdana"/>
              </a:rPr>
              <a:t>must </a:t>
            </a:r>
            <a:r>
              <a:rPr sz="1800" spc="-5" dirty="0">
                <a:latin typeface="Verdana"/>
                <a:cs typeface="Verdana"/>
              </a:rPr>
              <a:t>be declares</a:t>
            </a:r>
            <a:r>
              <a:rPr sz="1800" spc="60" dirty="0">
                <a:latin typeface="Verdana"/>
                <a:cs typeface="Verdana"/>
              </a:rPr>
              <a:t> </a:t>
            </a:r>
            <a:r>
              <a:rPr sz="1800" spc="-5" dirty="0">
                <a:latin typeface="Verdana"/>
                <a:cs typeface="Verdana"/>
              </a:rPr>
              <a:t>independently</a:t>
            </a:r>
            <a:endParaRPr sz="180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</a:pPr>
            <a:r>
              <a:rPr sz="1800" dirty="0">
                <a:latin typeface="Verdana"/>
                <a:cs typeface="Verdana"/>
              </a:rPr>
              <a:t>inside </a:t>
            </a:r>
            <a:r>
              <a:rPr sz="1800" spc="-5" dirty="0">
                <a:latin typeface="Verdana"/>
                <a:cs typeface="Verdana"/>
              </a:rPr>
              <a:t>the</a:t>
            </a:r>
            <a:r>
              <a:rPr sz="1800" spc="5" dirty="0">
                <a:latin typeface="Verdana"/>
                <a:cs typeface="Verdana"/>
              </a:rPr>
              <a:t> </a:t>
            </a:r>
            <a:r>
              <a:rPr sz="1800" spc="-5" dirty="0">
                <a:latin typeface="Verdana"/>
                <a:cs typeface="Verdana"/>
              </a:rPr>
              <a:t>parenthesis.</a:t>
            </a:r>
            <a:endParaRPr sz="1800">
              <a:latin typeface="Verdana"/>
              <a:cs typeface="Verdana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8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tabLst>
                <a:tab pos="1841500" algn="l"/>
              </a:tabLst>
            </a:pPr>
            <a:r>
              <a:rPr sz="1800" spc="-5" dirty="0">
                <a:solidFill>
                  <a:srgbClr val="CC0000"/>
                </a:solidFill>
                <a:latin typeface="Verdana"/>
                <a:cs typeface="Verdana"/>
              </a:rPr>
              <a:t>Example:	</a:t>
            </a:r>
            <a:r>
              <a:rPr sz="1800" dirty="0">
                <a:solidFill>
                  <a:srgbClr val="CC0000"/>
                </a:solidFill>
                <a:latin typeface="Verdana"/>
                <a:cs typeface="Verdana"/>
              </a:rPr>
              <a:t>float </a:t>
            </a:r>
            <a:r>
              <a:rPr sz="1800" spc="-5" dirty="0">
                <a:solidFill>
                  <a:srgbClr val="CC0000"/>
                </a:solidFill>
                <a:latin typeface="Verdana"/>
                <a:cs typeface="Verdana"/>
              </a:rPr>
              <a:t>volume(int </a:t>
            </a:r>
            <a:r>
              <a:rPr sz="1800" dirty="0">
                <a:solidFill>
                  <a:srgbClr val="CC0000"/>
                </a:solidFill>
                <a:latin typeface="Verdana"/>
                <a:cs typeface="Verdana"/>
              </a:rPr>
              <a:t>x, float </a:t>
            </a:r>
            <a:r>
              <a:rPr sz="1800" spc="-85" dirty="0">
                <a:solidFill>
                  <a:srgbClr val="CC0000"/>
                </a:solidFill>
                <a:latin typeface="Verdana"/>
                <a:cs typeface="Verdana"/>
              </a:rPr>
              <a:t>y, </a:t>
            </a:r>
            <a:r>
              <a:rPr sz="1800" dirty="0">
                <a:solidFill>
                  <a:srgbClr val="CC0000"/>
                </a:solidFill>
                <a:latin typeface="Verdana"/>
                <a:cs typeface="Verdana"/>
              </a:rPr>
              <a:t>z </a:t>
            </a:r>
            <a:r>
              <a:rPr sz="1800" spc="-5" dirty="0">
                <a:solidFill>
                  <a:srgbClr val="CC0000"/>
                </a:solidFill>
                <a:latin typeface="Verdana"/>
                <a:cs typeface="Verdana"/>
              </a:rPr>
              <a:t>); </a:t>
            </a:r>
            <a:r>
              <a:rPr sz="1800" dirty="0">
                <a:solidFill>
                  <a:srgbClr val="CC0000"/>
                </a:solidFill>
                <a:latin typeface="Verdana"/>
                <a:cs typeface="Verdana"/>
              </a:rPr>
              <a:t>is</a:t>
            </a:r>
            <a:r>
              <a:rPr sz="1800" spc="35" dirty="0">
                <a:solidFill>
                  <a:srgbClr val="CC0000"/>
                </a:solidFill>
                <a:latin typeface="Verdana"/>
                <a:cs typeface="Verdana"/>
              </a:rPr>
              <a:t> </a:t>
            </a:r>
            <a:r>
              <a:rPr sz="1800" dirty="0">
                <a:solidFill>
                  <a:srgbClr val="CC0000"/>
                </a:solidFill>
                <a:latin typeface="Verdana"/>
                <a:cs typeface="Verdana"/>
              </a:rPr>
              <a:t>illegal</a:t>
            </a:r>
            <a:endParaRPr sz="180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609600" y="1566862"/>
            <a:ext cx="4655820" cy="109855"/>
          </a:xfrm>
          <a:custGeom>
            <a:avLst/>
            <a:gdLst/>
            <a:ahLst/>
            <a:cxnLst/>
            <a:rect l="l" t="t" r="r" b="b"/>
            <a:pathLst>
              <a:path w="4655820" h="109855">
                <a:moveTo>
                  <a:pt x="0" y="109537"/>
                </a:moveTo>
                <a:lnTo>
                  <a:pt x="4655566" y="109537"/>
                </a:lnTo>
                <a:lnTo>
                  <a:pt x="4655566" y="0"/>
                </a:lnTo>
                <a:lnTo>
                  <a:pt x="0" y="0"/>
                </a:lnTo>
                <a:lnTo>
                  <a:pt x="0" y="109537"/>
                </a:lnTo>
                <a:close/>
              </a:path>
            </a:pathLst>
          </a:custGeom>
          <a:solidFill>
            <a:srgbClr val="CC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609600" y="1566925"/>
            <a:ext cx="7958455" cy="0"/>
          </a:xfrm>
          <a:custGeom>
            <a:avLst/>
            <a:gdLst/>
            <a:ahLst/>
            <a:cxnLst/>
            <a:rect l="l" t="t" r="r" b="b"/>
            <a:pathLst>
              <a:path w="7958455">
                <a:moveTo>
                  <a:pt x="0" y="0"/>
                </a:moveTo>
                <a:lnTo>
                  <a:pt x="7958201" y="0"/>
                </a:lnTo>
              </a:path>
            </a:pathLst>
          </a:custGeom>
          <a:ln w="9525">
            <a:solidFill>
              <a:srgbClr val="CC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609600" y="6172200"/>
            <a:ext cx="7924800" cy="0"/>
          </a:xfrm>
          <a:custGeom>
            <a:avLst/>
            <a:gdLst/>
            <a:ahLst/>
            <a:cxnLst/>
            <a:rect l="l" t="t" r="r" b="b"/>
            <a:pathLst>
              <a:path w="7924800">
                <a:moveTo>
                  <a:pt x="0" y="0"/>
                </a:moveTo>
                <a:lnTo>
                  <a:pt x="7924800" y="0"/>
                </a:lnTo>
              </a:path>
            </a:pathLst>
          </a:custGeom>
          <a:ln w="3175">
            <a:solidFill>
              <a:srgbClr val="CC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653592" y="702612"/>
            <a:ext cx="5975808" cy="782907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Inline</a:t>
            </a:r>
            <a:r>
              <a:rPr spc="-75" dirty="0"/>
              <a:t> </a:t>
            </a:r>
            <a:r>
              <a:rPr dirty="0"/>
              <a:t>function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688340" y="2012950"/>
            <a:ext cx="7537450" cy="33178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36195">
              <a:lnSpc>
                <a:spcPct val="100000"/>
              </a:lnSpc>
              <a:spcBef>
                <a:spcPts val="100"/>
              </a:spcBef>
              <a:buClr>
                <a:srgbClr val="CC0000"/>
              </a:buClr>
              <a:buChar char="•"/>
              <a:tabLst>
                <a:tab pos="218440" algn="l"/>
              </a:tabLst>
            </a:pPr>
            <a:r>
              <a:rPr sz="1800" spc="-5" dirty="0">
                <a:latin typeface="Verdana"/>
                <a:cs typeface="Verdana"/>
              </a:rPr>
              <a:t>Every </a:t>
            </a:r>
            <a:r>
              <a:rPr sz="1800" dirty="0">
                <a:latin typeface="Verdana"/>
                <a:cs typeface="Verdana"/>
              </a:rPr>
              <a:t>time a function </a:t>
            </a:r>
            <a:r>
              <a:rPr sz="1800" spc="5" dirty="0">
                <a:latin typeface="Verdana"/>
                <a:cs typeface="Verdana"/>
              </a:rPr>
              <a:t>is </a:t>
            </a:r>
            <a:r>
              <a:rPr sz="1800" spc="-5" dirty="0">
                <a:latin typeface="Verdana"/>
                <a:cs typeface="Verdana"/>
              </a:rPr>
              <a:t>called, </a:t>
            </a:r>
            <a:r>
              <a:rPr sz="1800" dirty="0">
                <a:latin typeface="Verdana"/>
                <a:cs typeface="Verdana"/>
              </a:rPr>
              <a:t>it </a:t>
            </a:r>
            <a:r>
              <a:rPr sz="1800" spc="-5" dirty="0">
                <a:latin typeface="Verdana"/>
                <a:cs typeface="Verdana"/>
              </a:rPr>
              <a:t>takes </a:t>
            </a:r>
            <a:r>
              <a:rPr sz="1800" dirty="0">
                <a:latin typeface="Verdana"/>
                <a:cs typeface="Verdana"/>
              </a:rPr>
              <a:t>a lot of </a:t>
            </a:r>
            <a:r>
              <a:rPr sz="1800" spc="-10" dirty="0">
                <a:latin typeface="Verdana"/>
                <a:cs typeface="Verdana"/>
              </a:rPr>
              <a:t>extra </a:t>
            </a:r>
            <a:r>
              <a:rPr sz="1800" dirty="0">
                <a:latin typeface="Verdana"/>
                <a:cs typeface="Verdana"/>
              </a:rPr>
              <a:t>time in  </a:t>
            </a:r>
            <a:r>
              <a:rPr sz="1800" spc="-5" dirty="0">
                <a:latin typeface="Verdana"/>
                <a:cs typeface="Verdana"/>
              </a:rPr>
              <a:t>executing </a:t>
            </a:r>
            <a:r>
              <a:rPr sz="1800" dirty="0">
                <a:latin typeface="Verdana"/>
                <a:cs typeface="Verdana"/>
              </a:rPr>
              <a:t>a </a:t>
            </a:r>
            <a:r>
              <a:rPr sz="1800" spc="-5" dirty="0">
                <a:latin typeface="Verdana"/>
                <a:cs typeface="Verdana"/>
              </a:rPr>
              <a:t>series </a:t>
            </a:r>
            <a:r>
              <a:rPr sz="1800" dirty="0">
                <a:latin typeface="Verdana"/>
                <a:cs typeface="Verdana"/>
              </a:rPr>
              <a:t>of instruction for </a:t>
            </a:r>
            <a:r>
              <a:rPr sz="1800" spc="-5" dirty="0">
                <a:latin typeface="Verdana"/>
                <a:cs typeface="Verdana"/>
              </a:rPr>
              <a:t>tasks </a:t>
            </a:r>
            <a:r>
              <a:rPr sz="1800" dirty="0">
                <a:latin typeface="Verdana"/>
                <a:cs typeface="Verdana"/>
              </a:rPr>
              <a:t>such as </a:t>
            </a:r>
            <a:r>
              <a:rPr sz="1800" spc="-5" dirty="0">
                <a:solidFill>
                  <a:srgbClr val="CC0000"/>
                </a:solidFill>
                <a:latin typeface="Verdana"/>
                <a:cs typeface="Verdana"/>
              </a:rPr>
              <a:t>jumping to the  </a:t>
            </a:r>
            <a:r>
              <a:rPr sz="1800" dirty="0">
                <a:solidFill>
                  <a:srgbClr val="CC0000"/>
                </a:solidFill>
                <a:latin typeface="Verdana"/>
                <a:cs typeface="Verdana"/>
              </a:rPr>
              <a:t>function, </a:t>
            </a:r>
            <a:r>
              <a:rPr sz="1800" spc="-5" dirty="0">
                <a:solidFill>
                  <a:srgbClr val="CC0000"/>
                </a:solidFill>
                <a:latin typeface="Verdana"/>
                <a:cs typeface="Verdana"/>
              </a:rPr>
              <a:t>saving registers, pushing arguments </a:t>
            </a:r>
            <a:r>
              <a:rPr sz="1800" dirty="0">
                <a:solidFill>
                  <a:srgbClr val="CC0000"/>
                </a:solidFill>
                <a:latin typeface="Verdana"/>
                <a:cs typeface="Verdana"/>
              </a:rPr>
              <a:t>into </a:t>
            </a:r>
            <a:r>
              <a:rPr sz="1800" spc="-5" dirty="0">
                <a:solidFill>
                  <a:srgbClr val="CC0000"/>
                </a:solidFill>
                <a:latin typeface="Verdana"/>
                <a:cs typeface="Verdana"/>
              </a:rPr>
              <a:t>stack </a:t>
            </a:r>
            <a:r>
              <a:rPr sz="1800" dirty="0">
                <a:solidFill>
                  <a:srgbClr val="CC0000"/>
                </a:solidFill>
                <a:latin typeface="Verdana"/>
                <a:cs typeface="Verdana"/>
              </a:rPr>
              <a:t>and  </a:t>
            </a:r>
            <a:r>
              <a:rPr sz="1800" spc="-5" dirty="0">
                <a:solidFill>
                  <a:srgbClr val="CC0000"/>
                </a:solidFill>
                <a:latin typeface="Verdana"/>
                <a:cs typeface="Verdana"/>
              </a:rPr>
              <a:t>returning to the </a:t>
            </a:r>
            <a:r>
              <a:rPr sz="1800" dirty="0">
                <a:solidFill>
                  <a:srgbClr val="CC0000"/>
                </a:solidFill>
                <a:latin typeface="Verdana"/>
                <a:cs typeface="Verdana"/>
              </a:rPr>
              <a:t>called</a:t>
            </a:r>
            <a:r>
              <a:rPr sz="1800" spc="5" dirty="0">
                <a:solidFill>
                  <a:srgbClr val="CC0000"/>
                </a:solidFill>
                <a:latin typeface="Verdana"/>
                <a:cs typeface="Verdana"/>
              </a:rPr>
              <a:t> </a:t>
            </a:r>
            <a:r>
              <a:rPr sz="1800" dirty="0">
                <a:solidFill>
                  <a:srgbClr val="CC0000"/>
                </a:solidFill>
                <a:latin typeface="Verdana"/>
                <a:cs typeface="Verdana"/>
              </a:rPr>
              <a:t>function.</a:t>
            </a:r>
            <a:endParaRPr sz="1800">
              <a:latin typeface="Verdana"/>
              <a:cs typeface="Verdana"/>
            </a:endParaRPr>
          </a:p>
          <a:p>
            <a:pPr>
              <a:lnSpc>
                <a:spcPct val="100000"/>
              </a:lnSpc>
              <a:buClr>
                <a:srgbClr val="CC0000"/>
              </a:buClr>
              <a:buFont typeface="Verdana"/>
              <a:buChar char="•"/>
            </a:pPr>
            <a:endParaRPr sz="2200">
              <a:latin typeface="Times New Roman"/>
              <a:cs typeface="Times New Roman"/>
            </a:endParaRPr>
          </a:p>
          <a:p>
            <a:pPr marL="218440" indent="-205740">
              <a:lnSpc>
                <a:spcPct val="100000"/>
              </a:lnSpc>
              <a:spcBef>
                <a:spcPts val="1795"/>
              </a:spcBef>
              <a:buClr>
                <a:srgbClr val="CC0000"/>
              </a:buClr>
              <a:buChar char="•"/>
              <a:tabLst>
                <a:tab pos="218440" algn="l"/>
              </a:tabLst>
            </a:pPr>
            <a:r>
              <a:rPr sz="1800" spc="-5" dirty="0">
                <a:latin typeface="Verdana"/>
                <a:cs typeface="Verdana"/>
              </a:rPr>
              <a:t>When </a:t>
            </a:r>
            <a:r>
              <a:rPr sz="1800" dirty="0">
                <a:latin typeface="Verdana"/>
                <a:cs typeface="Verdana"/>
              </a:rPr>
              <a:t>a function is small, a </a:t>
            </a:r>
            <a:r>
              <a:rPr sz="1800" spc="-5" dirty="0">
                <a:latin typeface="Verdana"/>
                <a:cs typeface="Verdana"/>
              </a:rPr>
              <a:t>substantial percentage </a:t>
            </a:r>
            <a:r>
              <a:rPr sz="1800" dirty="0">
                <a:latin typeface="Verdana"/>
                <a:cs typeface="Verdana"/>
              </a:rPr>
              <a:t>of</a:t>
            </a:r>
            <a:r>
              <a:rPr sz="1800" spc="15" dirty="0">
                <a:latin typeface="Verdana"/>
                <a:cs typeface="Verdana"/>
              </a:rPr>
              <a:t> </a:t>
            </a:r>
            <a:r>
              <a:rPr sz="1800" spc="-5" dirty="0">
                <a:latin typeface="Verdana"/>
                <a:cs typeface="Verdana"/>
              </a:rPr>
              <a:t>execution</a:t>
            </a:r>
            <a:endParaRPr sz="180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</a:pPr>
            <a:r>
              <a:rPr sz="1800" dirty="0">
                <a:latin typeface="Verdana"/>
                <a:cs typeface="Verdana"/>
              </a:rPr>
              <a:t>time </a:t>
            </a:r>
            <a:r>
              <a:rPr sz="1800" spc="-5" dirty="0">
                <a:latin typeface="Verdana"/>
                <a:cs typeface="Verdana"/>
              </a:rPr>
              <a:t>may be spent </a:t>
            </a:r>
            <a:r>
              <a:rPr sz="1800" dirty="0">
                <a:latin typeface="Verdana"/>
                <a:cs typeface="Verdana"/>
              </a:rPr>
              <a:t>in such</a:t>
            </a:r>
            <a:r>
              <a:rPr sz="1800" spc="20" dirty="0">
                <a:latin typeface="Verdana"/>
                <a:cs typeface="Verdana"/>
              </a:rPr>
              <a:t> </a:t>
            </a:r>
            <a:r>
              <a:rPr sz="1800" spc="-5" dirty="0">
                <a:latin typeface="Verdana"/>
                <a:cs typeface="Verdana"/>
              </a:rPr>
              <a:t>overheads.</a:t>
            </a:r>
            <a:endParaRPr sz="1800">
              <a:latin typeface="Verdana"/>
              <a:cs typeface="Verdana"/>
            </a:endParaRPr>
          </a:p>
          <a:p>
            <a:pPr>
              <a:lnSpc>
                <a:spcPct val="100000"/>
              </a:lnSpc>
            </a:pPr>
            <a:endParaRPr sz="2200">
              <a:latin typeface="Times New Roman"/>
              <a:cs typeface="Times New Roman"/>
            </a:endParaRPr>
          </a:p>
          <a:p>
            <a:pPr marL="12700" marR="86360">
              <a:lnSpc>
                <a:spcPct val="100000"/>
              </a:lnSpc>
              <a:spcBef>
                <a:spcPts val="1789"/>
              </a:spcBef>
              <a:buClr>
                <a:srgbClr val="CC0000"/>
              </a:buClr>
              <a:buChar char="•"/>
              <a:tabLst>
                <a:tab pos="218440" algn="l"/>
              </a:tabLst>
            </a:pPr>
            <a:r>
              <a:rPr sz="1800" spc="-100" dirty="0">
                <a:latin typeface="Verdana"/>
                <a:cs typeface="Verdana"/>
              </a:rPr>
              <a:t>To </a:t>
            </a:r>
            <a:r>
              <a:rPr sz="1800" dirty="0">
                <a:latin typeface="Verdana"/>
                <a:cs typeface="Verdana"/>
              </a:rPr>
              <a:t>eliminate </a:t>
            </a:r>
            <a:r>
              <a:rPr sz="1800" spc="-5" dirty="0">
                <a:latin typeface="Verdana"/>
                <a:cs typeface="Verdana"/>
              </a:rPr>
              <a:t>the </a:t>
            </a:r>
            <a:r>
              <a:rPr sz="1800" dirty="0">
                <a:latin typeface="Verdana"/>
                <a:cs typeface="Verdana"/>
              </a:rPr>
              <a:t>cost of calls </a:t>
            </a:r>
            <a:r>
              <a:rPr sz="1800" spc="-5" dirty="0">
                <a:latin typeface="Verdana"/>
                <a:cs typeface="Verdana"/>
              </a:rPr>
              <a:t>to </a:t>
            </a:r>
            <a:r>
              <a:rPr sz="1800" dirty="0">
                <a:latin typeface="Verdana"/>
                <a:cs typeface="Verdana"/>
              </a:rPr>
              <a:t>small function C++ </a:t>
            </a:r>
            <a:r>
              <a:rPr sz="1800" spc="-5" dirty="0">
                <a:latin typeface="Verdana"/>
                <a:cs typeface="Verdana"/>
              </a:rPr>
              <a:t>proposes </a:t>
            </a:r>
            <a:r>
              <a:rPr sz="1800" dirty="0">
                <a:latin typeface="Verdana"/>
                <a:cs typeface="Verdana"/>
              </a:rPr>
              <a:t>a  new feature called </a:t>
            </a:r>
            <a:r>
              <a:rPr sz="1600" i="1" spc="-10" dirty="0">
                <a:solidFill>
                  <a:srgbClr val="CC0000"/>
                </a:solidFill>
                <a:latin typeface="Verdana"/>
                <a:cs typeface="Verdana"/>
              </a:rPr>
              <a:t>inline</a:t>
            </a:r>
            <a:r>
              <a:rPr sz="1600" i="1" spc="15" dirty="0">
                <a:solidFill>
                  <a:srgbClr val="CC0000"/>
                </a:solidFill>
                <a:latin typeface="Verdana"/>
                <a:cs typeface="Verdana"/>
              </a:rPr>
              <a:t> </a:t>
            </a:r>
            <a:r>
              <a:rPr sz="1600" i="1" spc="-5" dirty="0">
                <a:solidFill>
                  <a:srgbClr val="CC0000"/>
                </a:solidFill>
                <a:latin typeface="Verdana"/>
                <a:cs typeface="Verdana"/>
              </a:rPr>
              <a:t>function.</a:t>
            </a:r>
            <a:endParaRPr sz="160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609600" y="1566862"/>
            <a:ext cx="4655820" cy="109855"/>
          </a:xfrm>
          <a:custGeom>
            <a:avLst/>
            <a:gdLst/>
            <a:ahLst/>
            <a:cxnLst/>
            <a:rect l="l" t="t" r="r" b="b"/>
            <a:pathLst>
              <a:path w="4655820" h="109855">
                <a:moveTo>
                  <a:pt x="0" y="109537"/>
                </a:moveTo>
                <a:lnTo>
                  <a:pt x="4655566" y="109537"/>
                </a:lnTo>
                <a:lnTo>
                  <a:pt x="4655566" y="0"/>
                </a:lnTo>
                <a:lnTo>
                  <a:pt x="0" y="0"/>
                </a:lnTo>
                <a:lnTo>
                  <a:pt x="0" y="109537"/>
                </a:lnTo>
                <a:close/>
              </a:path>
            </a:pathLst>
          </a:custGeom>
          <a:solidFill>
            <a:srgbClr val="CC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609600" y="1566925"/>
            <a:ext cx="7958455" cy="0"/>
          </a:xfrm>
          <a:custGeom>
            <a:avLst/>
            <a:gdLst/>
            <a:ahLst/>
            <a:cxnLst/>
            <a:rect l="l" t="t" r="r" b="b"/>
            <a:pathLst>
              <a:path w="7958455">
                <a:moveTo>
                  <a:pt x="0" y="0"/>
                </a:moveTo>
                <a:lnTo>
                  <a:pt x="7958201" y="0"/>
                </a:lnTo>
              </a:path>
            </a:pathLst>
          </a:custGeom>
          <a:ln w="9525">
            <a:solidFill>
              <a:srgbClr val="CC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609600" y="6172200"/>
            <a:ext cx="7924800" cy="0"/>
          </a:xfrm>
          <a:custGeom>
            <a:avLst/>
            <a:gdLst/>
            <a:ahLst/>
            <a:cxnLst/>
            <a:rect l="l" t="t" r="r" b="b"/>
            <a:pathLst>
              <a:path w="7924800">
                <a:moveTo>
                  <a:pt x="0" y="0"/>
                </a:moveTo>
                <a:lnTo>
                  <a:pt x="7924800" y="0"/>
                </a:lnTo>
              </a:path>
            </a:pathLst>
          </a:custGeom>
          <a:ln w="3175">
            <a:solidFill>
              <a:srgbClr val="CC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653592" y="702612"/>
            <a:ext cx="6433008" cy="782907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Inline</a:t>
            </a:r>
            <a:r>
              <a:rPr spc="-75" dirty="0"/>
              <a:t> </a:t>
            </a:r>
            <a:r>
              <a:rPr dirty="0"/>
              <a:t>function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688340" y="1708150"/>
            <a:ext cx="7584440" cy="19462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157480">
              <a:lnSpc>
                <a:spcPct val="100000"/>
              </a:lnSpc>
              <a:spcBef>
                <a:spcPts val="100"/>
              </a:spcBef>
              <a:buChar char="•"/>
              <a:tabLst>
                <a:tab pos="218440" algn="l"/>
              </a:tabLst>
            </a:pPr>
            <a:r>
              <a:rPr sz="1800" dirty="0">
                <a:solidFill>
                  <a:srgbClr val="CC0000"/>
                </a:solidFill>
                <a:latin typeface="Verdana"/>
                <a:cs typeface="Verdana"/>
              </a:rPr>
              <a:t>An inline function </a:t>
            </a:r>
            <a:r>
              <a:rPr sz="1800" spc="5" dirty="0">
                <a:solidFill>
                  <a:srgbClr val="CC0000"/>
                </a:solidFill>
                <a:latin typeface="Verdana"/>
                <a:cs typeface="Verdana"/>
              </a:rPr>
              <a:t>is </a:t>
            </a:r>
            <a:r>
              <a:rPr sz="1800" dirty="0">
                <a:solidFill>
                  <a:srgbClr val="CC0000"/>
                </a:solidFill>
                <a:latin typeface="Verdana"/>
                <a:cs typeface="Verdana"/>
              </a:rPr>
              <a:t>a function </a:t>
            </a:r>
            <a:r>
              <a:rPr sz="1800" spc="-5" dirty="0">
                <a:solidFill>
                  <a:srgbClr val="CC0000"/>
                </a:solidFill>
                <a:latin typeface="Verdana"/>
                <a:cs typeface="Verdana"/>
              </a:rPr>
              <a:t>that </a:t>
            </a:r>
            <a:r>
              <a:rPr sz="1800" spc="5" dirty="0">
                <a:solidFill>
                  <a:srgbClr val="CC0000"/>
                </a:solidFill>
                <a:latin typeface="Verdana"/>
                <a:cs typeface="Verdana"/>
              </a:rPr>
              <a:t>is </a:t>
            </a:r>
            <a:r>
              <a:rPr sz="1800" spc="-5" dirty="0">
                <a:solidFill>
                  <a:srgbClr val="CC0000"/>
                </a:solidFill>
                <a:latin typeface="Verdana"/>
                <a:cs typeface="Verdana"/>
              </a:rPr>
              <a:t>expanded </a:t>
            </a:r>
            <a:r>
              <a:rPr sz="1800" dirty="0">
                <a:solidFill>
                  <a:srgbClr val="CC0000"/>
                </a:solidFill>
                <a:latin typeface="Verdana"/>
                <a:cs typeface="Verdana"/>
              </a:rPr>
              <a:t>in line </a:t>
            </a:r>
            <a:r>
              <a:rPr sz="1800" spc="-5" dirty="0">
                <a:solidFill>
                  <a:srgbClr val="CC0000"/>
                </a:solidFill>
                <a:latin typeface="Verdana"/>
                <a:cs typeface="Verdana"/>
              </a:rPr>
              <a:t>when </a:t>
            </a:r>
            <a:r>
              <a:rPr sz="1800" dirty="0">
                <a:solidFill>
                  <a:srgbClr val="CC0000"/>
                </a:solidFill>
                <a:latin typeface="Verdana"/>
                <a:cs typeface="Verdana"/>
              </a:rPr>
              <a:t>it  is</a:t>
            </a:r>
            <a:r>
              <a:rPr sz="1800" spc="-5" dirty="0">
                <a:solidFill>
                  <a:srgbClr val="CC0000"/>
                </a:solidFill>
                <a:latin typeface="Verdana"/>
                <a:cs typeface="Verdana"/>
              </a:rPr>
              <a:t> </a:t>
            </a:r>
            <a:r>
              <a:rPr sz="1800" spc="-10" dirty="0">
                <a:solidFill>
                  <a:srgbClr val="CC0000"/>
                </a:solidFill>
                <a:latin typeface="Verdana"/>
                <a:cs typeface="Verdana"/>
              </a:rPr>
              <a:t>invoked.</a:t>
            </a:r>
            <a:endParaRPr sz="1800">
              <a:latin typeface="Verdana"/>
              <a:cs typeface="Verdana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850">
              <a:latin typeface="Times New Roman"/>
              <a:cs typeface="Times New Roman"/>
            </a:endParaRPr>
          </a:p>
          <a:p>
            <a:pPr marL="12700" marR="5080">
              <a:lnSpc>
                <a:spcPct val="100000"/>
              </a:lnSpc>
            </a:pPr>
            <a:r>
              <a:rPr sz="1800" dirty="0">
                <a:latin typeface="Verdana"/>
                <a:cs typeface="Verdana"/>
              </a:rPr>
              <a:t>i.e. </a:t>
            </a:r>
            <a:r>
              <a:rPr sz="1800" spc="-5" dirty="0">
                <a:latin typeface="Verdana"/>
                <a:cs typeface="Verdana"/>
              </a:rPr>
              <a:t>the </a:t>
            </a:r>
            <a:r>
              <a:rPr sz="1800" dirty="0">
                <a:latin typeface="Verdana"/>
                <a:cs typeface="Verdana"/>
              </a:rPr>
              <a:t>compiler </a:t>
            </a:r>
            <a:r>
              <a:rPr sz="1800" spc="-5" dirty="0">
                <a:latin typeface="Verdana"/>
                <a:cs typeface="Verdana"/>
              </a:rPr>
              <a:t>replaces the </a:t>
            </a:r>
            <a:r>
              <a:rPr sz="1800" dirty="0">
                <a:latin typeface="Verdana"/>
                <a:cs typeface="Verdana"/>
              </a:rPr>
              <a:t>function call with </a:t>
            </a:r>
            <a:r>
              <a:rPr sz="1800" spc="-5" dirty="0">
                <a:latin typeface="Verdana"/>
                <a:cs typeface="Verdana"/>
              </a:rPr>
              <a:t>the corresponding  </a:t>
            </a:r>
            <a:r>
              <a:rPr sz="1800" dirty="0">
                <a:latin typeface="Verdana"/>
                <a:cs typeface="Verdana"/>
              </a:rPr>
              <a:t>function</a:t>
            </a:r>
            <a:r>
              <a:rPr sz="1800" spc="-15" dirty="0">
                <a:latin typeface="Verdana"/>
                <a:cs typeface="Verdana"/>
              </a:rPr>
              <a:t> </a:t>
            </a:r>
            <a:r>
              <a:rPr sz="1800" spc="-5" dirty="0">
                <a:latin typeface="Verdana"/>
                <a:cs typeface="Verdana"/>
              </a:rPr>
              <a:t>code.</a:t>
            </a:r>
            <a:endParaRPr sz="1800">
              <a:latin typeface="Verdana"/>
              <a:cs typeface="Verdana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1850">
              <a:latin typeface="Times New Roman"/>
              <a:cs typeface="Times New Roman"/>
            </a:endParaRPr>
          </a:p>
          <a:p>
            <a:pPr marL="218440" indent="-205740">
              <a:lnSpc>
                <a:spcPct val="100000"/>
              </a:lnSpc>
              <a:buChar char="•"/>
              <a:tabLst>
                <a:tab pos="218440" algn="l"/>
              </a:tabLst>
            </a:pPr>
            <a:r>
              <a:rPr sz="1800" spc="-5" dirty="0">
                <a:latin typeface="Verdana"/>
                <a:cs typeface="Verdana"/>
              </a:rPr>
              <a:t>the </a:t>
            </a:r>
            <a:r>
              <a:rPr sz="1800" dirty="0">
                <a:latin typeface="Verdana"/>
                <a:cs typeface="Verdana"/>
              </a:rPr>
              <a:t>inline functions are </a:t>
            </a:r>
            <a:r>
              <a:rPr sz="1800" spc="-5" dirty="0">
                <a:latin typeface="Verdana"/>
                <a:cs typeface="Verdana"/>
              </a:rPr>
              <a:t>defined </a:t>
            </a:r>
            <a:r>
              <a:rPr sz="1800" dirty="0">
                <a:latin typeface="Verdana"/>
                <a:cs typeface="Verdana"/>
              </a:rPr>
              <a:t>as</a:t>
            </a:r>
            <a:r>
              <a:rPr sz="1800" spc="-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follows:</a:t>
            </a:r>
            <a:endParaRPr sz="1800">
              <a:latin typeface="Verdana"/>
              <a:cs typeface="Verdana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602994" y="3903345"/>
            <a:ext cx="2369820" cy="10007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spc="-10" dirty="0">
                <a:solidFill>
                  <a:srgbClr val="CC0000"/>
                </a:solidFill>
                <a:latin typeface="Verdana"/>
                <a:cs typeface="Verdana"/>
              </a:rPr>
              <a:t>inline function</a:t>
            </a:r>
            <a:r>
              <a:rPr sz="1600" spc="35" dirty="0">
                <a:solidFill>
                  <a:srgbClr val="CC0000"/>
                </a:solidFill>
                <a:latin typeface="Verdana"/>
                <a:cs typeface="Verdana"/>
              </a:rPr>
              <a:t> </a:t>
            </a:r>
            <a:r>
              <a:rPr sz="1600" spc="-5" dirty="0">
                <a:solidFill>
                  <a:srgbClr val="CC0000"/>
                </a:solidFill>
                <a:latin typeface="Verdana"/>
                <a:cs typeface="Verdana"/>
              </a:rPr>
              <a:t>–header</a:t>
            </a:r>
            <a:endParaRPr sz="160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</a:pPr>
            <a:r>
              <a:rPr sz="1600" spc="-5" dirty="0">
                <a:solidFill>
                  <a:srgbClr val="CC0000"/>
                </a:solidFill>
                <a:latin typeface="Verdana"/>
                <a:cs typeface="Verdana"/>
              </a:rPr>
              <a:t>{</a:t>
            </a:r>
            <a:endParaRPr sz="1600">
              <a:latin typeface="Verdana"/>
              <a:cs typeface="Verdana"/>
            </a:endParaRPr>
          </a:p>
          <a:p>
            <a:pPr marL="927100">
              <a:lnSpc>
                <a:spcPct val="100000"/>
              </a:lnSpc>
            </a:pPr>
            <a:r>
              <a:rPr sz="1600" spc="-10" dirty="0">
                <a:solidFill>
                  <a:srgbClr val="CC0000"/>
                </a:solidFill>
                <a:latin typeface="Verdana"/>
                <a:cs typeface="Verdana"/>
              </a:rPr>
              <a:t>function</a:t>
            </a:r>
            <a:r>
              <a:rPr sz="1600" spc="-5" dirty="0">
                <a:solidFill>
                  <a:srgbClr val="CC0000"/>
                </a:solidFill>
                <a:latin typeface="Verdana"/>
                <a:cs typeface="Verdana"/>
              </a:rPr>
              <a:t> </a:t>
            </a:r>
            <a:r>
              <a:rPr sz="1600" spc="-10" dirty="0">
                <a:solidFill>
                  <a:srgbClr val="CC0000"/>
                </a:solidFill>
                <a:latin typeface="Verdana"/>
                <a:cs typeface="Verdana"/>
              </a:rPr>
              <a:t>body</a:t>
            </a:r>
            <a:endParaRPr sz="160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</a:pPr>
            <a:r>
              <a:rPr sz="1600" spc="-5" dirty="0">
                <a:solidFill>
                  <a:srgbClr val="CC0000"/>
                </a:solidFill>
                <a:latin typeface="Verdana"/>
                <a:cs typeface="Verdana"/>
              </a:rPr>
              <a:t>}</a:t>
            </a:r>
            <a:endParaRPr sz="1600">
              <a:latin typeface="Verdana"/>
              <a:cs typeface="Verdana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688340" y="5122545"/>
            <a:ext cx="986790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spc="-10" dirty="0">
                <a:solidFill>
                  <a:srgbClr val="CC0000"/>
                </a:solidFill>
                <a:latin typeface="Verdana"/>
                <a:cs typeface="Verdana"/>
              </a:rPr>
              <a:t>Example:</a:t>
            </a:r>
            <a:endParaRPr sz="1600">
              <a:latin typeface="Verdana"/>
              <a:cs typeface="Verdana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866847" y="5122545"/>
            <a:ext cx="2938145" cy="10007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spc="-10" dirty="0">
                <a:solidFill>
                  <a:srgbClr val="CC0000"/>
                </a:solidFill>
                <a:latin typeface="Verdana"/>
                <a:cs typeface="Verdana"/>
              </a:rPr>
              <a:t>inline </a:t>
            </a:r>
            <a:r>
              <a:rPr sz="1600" spc="-5" dirty="0">
                <a:solidFill>
                  <a:srgbClr val="CC0000"/>
                </a:solidFill>
                <a:latin typeface="Verdana"/>
                <a:cs typeface="Verdana"/>
              </a:rPr>
              <a:t>double </a:t>
            </a:r>
            <a:r>
              <a:rPr sz="1600" spc="-10" dirty="0">
                <a:solidFill>
                  <a:srgbClr val="CC0000"/>
                </a:solidFill>
                <a:latin typeface="Verdana"/>
                <a:cs typeface="Verdana"/>
              </a:rPr>
              <a:t>cube(double</a:t>
            </a:r>
            <a:r>
              <a:rPr sz="1600" spc="55" dirty="0">
                <a:solidFill>
                  <a:srgbClr val="CC0000"/>
                </a:solidFill>
                <a:latin typeface="Verdana"/>
                <a:cs typeface="Verdana"/>
              </a:rPr>
              <a:t> </a:t>
            </a:r>
            <a:r>
              <a:rPr sz="1600" spc="-5" dirty="0">
                <a:solidFill>
                  <a:srgbClr val="CC0000"/>
                </a:solidFill>
                <a:latin typeface="Verdana"/>
                <a:cs typeface="Verdana"/>
              </a:rPr>
              <a:t>a)</a:t>
            </a:r>
            <a:endParaRPr sz="1600">
              <a:latin typeface="Verdana"/>
              <a:cs typeface="Verdana"/>
            </a:endParaRPr>
          </a:p>
          <a:p>
            <a:pPr marL="33655">
              <a:lnSpc>
                <a:spcPct val="100000"/>
              </a:lnSpc>
              <a:spcBef>
                <a:spcPts val="5"/>
              </a:spcBef>
            </a:pPr>
            <a:r>
              <a:rPr sz="1600" spc="-5" dirty="0">
                <a:solidFill>
                  <a:srgbClr val="CC0000"/>
                </a:solidFill>
                <a:latin typeface="Verdana"/>
                <a:cs typeface="Verdana"/>
              </a:rPr>
              <a:t>{</a:t>
            </a:r>
            <a:endParaRPr sz="1600">
              <a:latin typeface="Verdana"/>
              <a:cs typeface="Verdana"/>
            </a:endParaRPr>
          </a:p>
          <a:p>
            <a:pPr marL="662940">
              <a:lnSpc>
                <a:spcPct val="100000"/>
              </a:lnSpc>
            </a:pPr>
            <a:r>
              <a:rPr sz="1600" spc="-5" dirty="0">
                <a:solidFill>
                  <a:srgbClr val="CC0000"/>
                </a:solidFill>
                <a:latin typeface="Verdana"/>
                <a:cs typeface="Verdana"/>
              </a:rPr>
              <a:t>return(a * a *</a:t>
            </a:r>
            <a:r>
              <a:rPr sz="1600" spc="5" dirty="0">
                <a:solidFill>
                  <a:srgbClr val="CC0000"/>
                </a:solidFill>
                <a:latin typeface="Verdana"/>
                <a:cs typeface="Verdana"/>
              </a:rPr>
              <a:t> </a:t>
            </a:r>
            <a:r>
              <a:rPr sz="1600" spc="-5" dirty="0">
                <a:solidFill>
                  <a:srgbClr val="CC0000"/>
                </a:solidFill>
                <a:latin typeface="Verdana"/>
                <a:cs typeface="Verdana"/>
              </a:rPr>
              <a:t>a);</a:t>
            </a:r>
            <a:endParaRPr sz="1600">
              <a:latin typeface="Verdana"/>
              <a:cs typeface="Verdana"/>
            </a:endParaRPr>
          </a:p>
          <a:p>
            <a:pPr marL="105410">
              <a:lnSpc>
                <a:spcPct val="100000"/>
              </a:lnSpc>
            </a:pPr>
            <a:r>
              <a:rPr sz="1600" spc="-5" dirty="0">
                <a:solidFill>
                  <a:srgbClr val="CC0000"/>
                </a:solidFill>
                <a:latin typeface="Verdana"/>
                <a:cs typeface="Verdana"/>
              </a:rPr>
              <a:t>}</a:t>
            </a:r>
            <a:endParaRPr sz="1600">
              <a:latin typeface="Verdana"/>
              <a:cs typeface="Verdana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4343272" y="4838700"/>
            <a:ext cx="995680" cy="617855"/>
          </a:xfrm>
          <a:custGeom>
            <a:avLst/>
            <a:gdLst/>
            <a:ahLst/>
            <a:cxnLst/>
            <a:rect l="l" t="t" r="r" b="b"/>
            <a:pathLst>
              <a:path w="995679" h="617854">
                <a:moveTo>
                  <a:pt x="995426" y="0"/>
                </a:moveTo>
                <a:lnTo>
                  <a:pt x="0" y="617601"/>
                </a:lnTo>
              </a:path>
            </a:pathLst>
          </a:custGeom>
          <a:ln w="952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 txBox="1"/>
          <p:nvPr/>
        </p:nvSpPr>
        <p:spPr>
          <a:xfrm>
            <a:off x="5499861" y="4756784"/>
            <a:ext cx="2955290" cy="130683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7940" marR="19685" algn="ctr">
              <a:lnSpc>
                <a:spcPct val="100000"/>
              </a:lnSpc>
              <a:spcBef>
                <a:spcPts val="100"/>
              </a:spcBef>
            </a:pPr>
            <a:r>
              <a:rPr sz="1400" spc="-5" dirty="0">
                <a:latin typeface="Verdana"/>
                <a:cs typeface="Verdana"/>
              </a:rPr>
              <a:t>The above </a:t>
            </a:r>
            <a:r>
              <a:rPr sz="1400" spc="5" dirty="0">
                <a:latin typeface="Verdana"/>
                <a:cs typeface="Verdana"/>
              </a:rPr>
              <a:t>inline </a:t>
            </a:r>
            <a:r>
              <a:rPr sz="1400" dirty="0">
                <a:latin typeface="Verdana"/>
                <a:cs typeface="Verdana"/>
              </a:rPr>
              <a:t>function can</a:t>
            </a:r>
            <a:r>
              <a:rPr sz="1400" spc="-160" dirty="0">
                <a:latin typeface="Verdana"/>
                <a:cs typeface="Verdana"/>
              </a:rPr>
              <a:t> </a:t>
            </a:r>
            <a:r>
              <a:rPr sz="1400" spc="-5" dirty="0">
                <a:latin typeface="Verdana"/>
                <a:cs typeface="Verdana"/>
              </a:rPr>
              <a:t>be  invoked by </a:t>
            </a:r>
            <a:r>
              <a:rPr sz="1400" dirty="0">
                <a:latin typeface="Verdana"/>
                <a:cs typeface="Verdana"/>
              </a:rPr>
              <a:t>statements</a:t>
            </a:r>
            <a:r>
              <a:rPr sz="1400" spc="-110" dirty="0">
                <a:latin typeface="Verdana"/>
                <a:cs typeface="Verdana"/>
              </a:rPr>
              <a:t> </a:t>
            </a:r>
            <a:r>
              <a:rPr sz="1400" spc="-5" dirty="0">
                <a:latin typeface="Verdana"/>
                <a:cs typeface="Verdana"/>
              </a:rPr>
              <a:t>like</a:t>
            </a:r>
            <a:endParaRPr sz="1400">
              <a:latin typeface="Verdana"/>
              <a:cs typeface="Verdana"/>
            </a:endParaRPr>
          </a:p>
          <a:p>
            <a:pPr marL="635" algn="ctr">
              <a:lnSpc>
                <a:spcPct val="100000"/>
              </a:lnSpc>
              <a:spcBef>
                <a:spcPts val="5"/>
              </a:spcBef>
            </a:pPr>
            <a:r>
              <a:rPr sz="1400" dirty="0">
                <a:latin typeface="Verdana"/>
                <a:cs typeface="Verdana"/>
              </a:rPr>
              <a:t>c =</a:t>
            </a:r>
            <a:r>
              <a:rPr sz="1400" spc="-40" dirty="0">
                <a:latin typeface="Verdana"/>
                <a:cs typeface="Verdana"/>
              </a:rPr>
              <a:t> </a:t>
            </a:r>
            <a:r>
              <a:rPr sz="1400" spc="-5" dirty="0">
                <a:latin typeface="Verdana"/>
                <a:cs typeface="Verdana"/>
              </a:rPr>
              <a:t>cube(3.0);</a:t>
            </a:r>
            <a:endParaRPr sz="1400">
              <a:latin typeface="Verdana"/>
              <a:cs typeface="Verdana"/>
            </a:endParaRPr>
          </a:p>
          <a:p>
            <a:pPr algn="ctr">
              <a:lnSpc>
                <a:spcPct val="100000"/>
              </a:lnSpc>
            </a:pPr>
            <a:r>
              <a:rPr sz="1400" dirty="0">
                <a:latin typeface="Verdana"/>
                <a:cs typeface="Verdana"/>
              </a:rPr>
              <a:t>d = </a:t>
            </a:r>
            <a:r>
              <a:rPr sz="1400" spc="-5" dirty="0">
                <a:latin typeface="Verdana"/>
                <a:cs typeface="Verdana"/>
              </a:rPr>
              <a:t>(2.5 </a:t>
            </a:r>
            <a:r>
              <a:rPr sz="1400" dirty="0">
                <a:latin typeface="Verdana"/>
                <a:cs typeface="Verdana"/>
              </a:rPr>
              <a:t>+</a:t>
            </a:r>
            <a:r>
              <a:rPr sz="1400" spc="-50" dirty="0">
                <a:latin typeface="Verdana"/>
                <a:cs typeface="Verdana"/>
              </a:rPr>
              <a:t> </a:t>
            </a:r>
            <a:r>
              <a:rPr sz="1400" dirty="0">
                <a:latin typeface="Verdana"/>
                <a:cs typeface="Verdana"/>
              </a:rPr>
              <a:t>1.5);</a:t>
            </a:r>
            <a:endParaRPr sz="1400">
              <a:latin typeface="Verdana"/>
              <a:cs typeface="Verdana"/>
            </a:endParaRPr>
          </a:p>
          <a:p>
            <a:pPr marL="12700" marR="5080" algn="ctr">
              <a:lnSpc>
                <a:spcPct val="100000"/>
              </a:lnSpc>
            </a:pPr>
            <a:r>
              <a:rPr sz="1400" spc="-5" dirty="0">
                <a:latin typeface="Verdana"/>
                <a:cs typeface="Verdana"/>
              </a:rPr>
              <a:t>The value </a:t>
            </a:r>
            <a:r>
              <a:rPr sz="1400" dirty="0">
                <a:latin typeface="Verdana"/>
                <a:cs typeface="Verdana"/>
              </a:rPr>
              <a:t>of c &amp; d will </a:t>
            </a:r>
            <a:r>
              <a:rPr sz="1400" spc="-5" dirty="0">
                <a:latin typeface="Verdana"/>
                <a:cs typeface="Verdana"/>
              </a:rPr>
              <a:t>be 27</a:t>
            </a:r>
            <a:r>
              <a:rPr sz="1400" spc="-155" dirty="0">
                <a:latin typeface="Verdana"/>
                <a:cs typeface="Verdana"/>
              </a:rPr>
              <a:t> </a:t>
            </a:r>
            <a:r>
              <a:rPr sz="1400" dirty="0">
                <a:latin typeface="Verdana"/>
                <a:cs typeface="Verdana"/>
              </a:rPr>
              <a:t>and  </a:t>
            </a:r>
            <a:r>
              <a:rPr sz="1400" spc="-5" dirty="0">
                <a:latin typeface="Verdana"/>
                <a:cs typeface="Verdana"/>
              </a:rPr>
              <a:t>64</a:t>
            </a:r>
            <a:endParaRPr sz="140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609600" y="1566862"/>
            <a:ext cx="4655820" cy="109855"/>
          </a:xfrm>
          <a:custGeom>
            <a:avLst/>
            <a:gdLst/>
            <a:ahLst/>
            <a:cxnLst/>
            <a:rect l="l" t="t" r="r" b="b"/>
            <a:pathLst>
              <a:path w="4655820" h="109855">
                <a:moveTo>
                  <a:pt x="0" y="109537"/>
                </a:moveTo>
                <a:lnTo>
                  <a:pt x="4655566" y="109537"/>
                </a:lnTo>
                <a:lnTo>
                  <a:pt x="4655566" y="0"/>
                </a:lnTo>
                <a:lnTo>
                  <a:pt x="0" y="0"/>
                </a:lnTo>
                <a:lnTo>
                  <a:pt x="0" y="109537"/>
                </a:lnTo>
                <a:close/>
              </a:path>
            </a:pathLst>
          </a:custGeom>
          <a:solidFill>
            <a:srgbClr val="CC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609600" y="1566925"/>
            <a:ext cx="7958455" cy="0"/>
          </a:xfrm>
          <a:custGeom>
            <a:avLst/>
            <a:gdLst/>
            <a:ahLst/>
            <a:cxnLst/>
            <a:rect l="l" t="t" r="r" b="b"/>
            <a:pathLst>
              <a:path w="7958455">
                <a:moveTo>
                  <a:pt x="0" y="0"/>
                </a:moveTo>
                <a:lnTo>
                  <a:pt x="7958201" y="0"/>
                </a:lnTo>
              </a:path>
            </a:pathLst>
          </a:custGeom>
          <a:ln w="9525">
            <a:solidFill>
              <a:srgbClr val="CC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609600" y="6172200"/>
            <a:ext cx="7924800" cy="0"/>
          </a:xfrm>
          <a:custGeom>
            <a:avLst/>
            <a:gdLst/>
            <a:ahLst/>
            <a:cxnLst/>
            <a:rect l="l" t="t" r="r" b="b"/>
            <a:pathLst>
              <a:path w="7924800">
                <a:moveTo>
                  <a:pt x="0" y="0"/>
                </a:moveTo>
                <a:lnTo>
                  <a:pt x="7924800" y="0"/>
                </a:lnTo>
              </a:path>
            </a:pathLst>
          </a:custGeom>
          <a:ln w="3175">
            <a:solidFill>
              <a:srgbClr val="CC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653592" y="702612"/>
            <a:ext cx="5671008" cy="782907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Inline</a:t>
            </a:r>
            <a:r>
              <a:rPr spc="-75" dirty="0"/>
              <a:t> </a:t>
            </a:r>
            <a:r>
              <a:rPr dirty="0"/>
              <a:t>function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688340" y="2020900"/>
            <a:ext cx="7328534" cy="365315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36245" indent="-424180">
              <a:lnSpc>
                <a:spcPct val="100000"/>
              </a:lnSpc>
              <a:spcBef>
                <a:spcPts val="100"/>
              </a:spcBef>
              <a:buChar char="•"/>
              <a:tabLst>
                <a:tab pos="436245" algn="l"/>
                <a:tab pos="436880" algn="l"/>
              </a:tabLst>
            </a:pPr>
            <a:r>
              <a:rPr sz="1800" dirty="0">
                <a:latin typeface="Verdana"/>
                <a:cs typeface="Verdana"/>
              </a:rPr>
              <a:t>It is </a:t>
            </a:r>
            <a:r>
              <a:rPr sz="1800" spc="-5" dirty="0">
                <a:latin typeface="Verdana"/>
                <a:cs typeface="Verdana"/>
              </a:rPr>
              <a:t>easy to make </a:t>
            </a:r>
            <a:r>
              <a:rPr sz="1800" dirty="0">
                <a:latin typeface="Verdana"/>
                <a:cs typeface="Verdana"/>
              </a:rPr>
              <a:t>an function inline. All </a:t>
            </a:r>
            <a:r>
              <a:rPr sz="1800" spc="-5" dirty="0">
                <a:latin typeface="Verdana"/>
                <a:cs typeface="Verdana"/>
              </a:rPr>
              <a:t>we need to do </a:t>
            </a:r>
            <a:r>
              <a:rPr sz="1800" dirty="0">
                <a:latin typeface="Verdana"/>
                <a:cs typeface="Verdana"/>
              </a:rPr>
              <a:t>is</a:t>
            </a:r>
            <a:r>
              <a:rPr sz="1800" spc="15" dirty="0">
                <a:latin typeface="Verdana"/>
                <a:cs typeface="Verdana"/>
              </a:rPr>
              <a:t> </a:t>
            </a:r>
            <a:r>
              <a:rPr sz="1800" spc="-5" dirty="0">
                <a:latin typeface="Verdana"/>
                <a:cs typeface="Verdana"/>
              </a:rPr>
              <a:t>to</a:t>
            </a:r>
            <a:endParaRPr sz="1800">
              <a:latin typeface="Verdana"/>
              <a:cs typeface="Verdana"/>
            </a:endParaRPr>
          </a:p>
          <a:p>
            <a:pPr marL="355600">
              <a:lnSpc>
                <a:spcPct val="100000"/>
              </a:lnSpc>
            </a:pPr>
            <a:r>
              <a:rPr sz="1800" spc="-5" dirty="0">
                <a:latin typeface="Verdana"/>
                <a:cs typeface="Verdana"/>
              </a:rPr>
              <a:t>prefix the keyword </a:t>
            </a:r>
            <a:r>
              <a:rPr sz="1800" dirty="0">
                <a:solidFill>
                  <a:srgbClr val="CC0000"/>
                </a:solidFill>
                <a:latin typeface="Verdana"/>
                <a:cs typeface="Verdana"/>
              </a:rPr>
              <a:t>inline </a:t>
            </a:r>
            <a:r>
              <a:rPr sz="1800" spc="-5" dirty="0">
                <a:latin typeface="Verdana"/>
                <a:cs typeface="Verdana"/>
              </a:rPr>
              <a:t>to the </a:t>
            </a:r>
            <a:r>
              <a:rPr sz="1800" dirty="0">
                <a:latin typeface="Verdana"/>
                <a:cs typeface="Verdana"/>
              </a:rPr>
              <a:t>function</a:t>
            </a:r>
            <a:r>
              <a:rPr sz="1800" spc="1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definition.</a:t>
            </a:r>
            <a:endParaRPr sz="1800">
              <a:latin typeface="Verdana"/>
              <a:cs typeface="Verdana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850">
              <a:latin typeface="Times New Roman"/>
              <a:cs typeface="Times New Roman"/>
            </a:endParaRPr>
          </a:p>
          <a:p>
            <a:pPr marL="436245" indent="-424180">
              <a:lnSpc>
                <a:spcPct val="100000"/>
              </a:lnSpc>
              <a:buChar char="•"/>
              <a:tabLst>
                <a:tab pos="436245" algn="l"/>
                <a:tab pos="436880" algn="l"/>
              </a:tabLst>
            </a:pPr>
            <a:r>
              <a:rPr sz="1800" spc="5" dirty="0">
                <a:latin typeface="Verdana"/>
                <a:cs typeface="Verdana"/>
              </a:rPr>
              <a:t>All </a:t>
            </a:r>
            <a:r>
              <a:rPr sz="1800" dirty="0">
                <a:latin typeface="Verdana"/>
                <a:cs typeface="Verdana"/>
              </a:rPr>
              <a:t>inline function must </a:t>
            </a:r>
            <a:r>
              <a:rPr sz="1800" spc="-5" dirty="0">
                <a:latin typeface="Verdana"/>
                <a:cs typeface="Verdana"/>
              </a:rPr>
              <a:t>be defined before they </a:t>
            </a:r>
            <a:r>
              <a:rPr sz="1800" dirty="0">
                <a:latin typeface="Verdana"/>
                <a:cs typeface="Verdana"/>
              </a:rPr>
              <a:t>are</a:t>
            </a:r>
            <a:r>
              <a:rPr sz="1800" spc="25" dirty="0">
                <a:latin typeface="Verdana"/>
                <a:cs typeface="Verdana"/>
              </a:rPr>
              <a:t> </a:t>
            </a:r>
            <a:r>
              <a:rPr sz="1800" spc="-5" dirty="0">
                <a:latin typeface="Verdana"/>
                <a:cs typeface="Verdana"/>
              </a:rPr>
              <a:t>called.</a:t>
            </a:r>
            <a:endParaRPr sz="1800">
              <a:latin typeface="Verdana"/>
              <a:cs typeface="Verdana"/>
            </a:endParaRPr>
          </a:p>
          <a:p>
            <a:pPr>
              <a:lnSpc>
                <a:spcPct val="100000"/>
              </a:lnSpc>
              <a:spcBef>
                <a:spcPts val="30"/>
              </a:spcBef>
              <a:buFont typeface="Verdana"/>
              <a:buChar char="•"/>
            </a:pPr>
            <a:endParaRPr sz="1850">
              <a:latin typeface="Times New Roman"/>
              <a:cs typeface="Times New Roman"/>
            </a:endParaRPr>
          </a:p>
          <a:p>
            <a:pPr marL="436245" indent="-424180">
              <a:lnSpc>
                <a:spcPct val="100000"/>
              </a:lnSpc>
              <a:buChar char="•"/>
              <a:tabLst>
                <a:tab pos="436245" algn="l"/>
                <a:tab pos="436880" algn="l"/>
              </a:tabLst>
            </a:pPr>
            <a:r>
              <a:rPr sz="1800" dirty="0">
                <a:latin typeface="Verdana"/>
                <a:cs typeface="Verdana"/>
              </a:rPr>
              <a:t>Some </a:t>
            </a:r>
            <a:r>
              <a:rPr sz="1800" spc="-5" dirty="0">
                <a:latin typeface="Verdana"/>
                <a:cs typeface="Verdana"/>
              </a:rPr>
              <a:t>situations where </a:t>
            </a:r>
            <a:r>
              <a:rPr sz="1800" dirty="0">
                <a:latin typeface="Verdana"/>
                <a:cs typeface="Verdana"/>
              </a:rPr>
              <a:t>inline </a:t>
            </a:r>
            <a:r>
              <a:rPr sz="1800" spc="-5" dirty="0">
                <a:latin typeface="Verdana"/>
                <a:cs typeface="Verdana"/>
              </a:rPr>
              <a:t>expansion may </a:t>
            </a:r>
            <a:r>
              <a:rPr sz="1800" dirty="0">
                <a:latin typeface="Verdana"/>
                <a:cs typeface="Verdana"/>
              </a:rPr>
              <a:t>not </a:t>
            </a:r>
            <a:r>
              <a:rPr sz="1800" spc="-5" dirty="0">
                <a:latin typeface="Verdana"/>
                <a:cs typeface="Verdana"/>
              </a:rPr>
              <a:t>work</a:t>
            </a:r>
            <a:r>
              <a:rPr sz="1800" spc="-20" dirty="0">
                <a:latin typeface="Verdana"/>
                <a:cs typeface="Verdana"/>
              </a:rPr>
              <a:t> </a:t>
            </a:r>
            <a:r>
              <a:rPr sz="1800" spc="-5" dirty="0">
                <a:latin typeface="Verdana"/>
                <a:cs typeface="Verdana"/>
              </a:rPr>
              <a:t>are:</a:t>
            </a:r>
            <a:endParaRPr sz="1800">
              <a:latin typeface="Verdana"/>
              <a:cs typeface="Verdana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185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spcBef>
                <a:spcPts val="5"/>
              </a:spcBef>
              <a:buAutoNum type="arabicPeriod"/>
              <a:tabLst>
                <a:tab pos="354965" algn="l"/>
                <a:tab pos="355600" algn="l"/>
              </a:tabLst>
            </a:pPr>
            <a:r>
              <a:rPr sz="1600" spc="-20" dirty="0">
                <a:solidFill>
                  <a:srgbClr val="CC0000"/>
                </a:solidFill>
                <a:latin typeface="Verdana"/>
                <a:cs typeface="Verdana"/>
              </a:rPr>
              <a:t>For </a:t>
            </a:r>
            <a:r>
              <a:rPr sz="1600" spc="-10" dirty="0">
                <a:solidFill>
                  <a:srgbClr val="CC0000"/>
                </a:solidFill>
                <a:latin typeface="Verdana"/>
                <a:cs typeface="Verdana"/>
              </a:rPr>
              <a:t>function </a:t>
            </a:r>
            <a:r>
              <a:rPr sz="1600" spc="-5" dirty="0">
                <a:solidFill>
                  <a:srgbClr val="CC0000"/>
                </a:solidFill>
                <a:latin typeface="Verdana"/>
                <a:cs typeface="Verdana"/>
              </a:rPr>
              <a:t>returning </a:t>
            </a:r>
            <a:r>
              <a:rPr sz="1600" spc="-10" dirty="0">
                <a:solidFill>
                  <a:srgbClr val="CC0000"/>
                </a:solidFill>
                <a:latin typeface="Verdana"/>
                <a:cs typeface="Verdana"/>
              </a:rPr>
              <a:t>values, if </a:t>
            </a:r>
            <a:r>
              <a:rPr sz="1600" spc="-5" dirty="0">
                <a:solidFill>
                  <a:srgbClr val="CC0000"/>
                </a:solidFill>
                <a:latin typeface="Verdana"/>
                <a:cs typeface="Verdana"/>
              </a:rPr>
              <a:t>a </a:t>
            </a:r>
            <a:r>
              <a:rPr sz="1600" spc="-10" dirty="0">
                <a:solidFill>
                  <a:srgbClr val="CC0000"/>
                </a:solidFill>
                <a:latin typeface="Verdana"/>
                <a:cs typeface="Verdana"/>
              </a:rPr>
              <a:t>loop, </a:t>
            </a:r>
            <a:r>
              <a:rPr sz="1600" spc="-5" dirty="0">
                <a:solidFill>
                  <a:srgbClr val="CC0000"/>
                </a:solidFill>
                <a:latin typeface="Verdana"/>
                <a:cs typeface="Verdana"/>
              </a:rPr>
              <a:t>a switch, or goto</a:t>
            </a:r>
            <a:r>
              <a:rPr sz="1600" spc="260" dirty="0">
                <a:solidFill>
                  <a:srgbClr val="CC0000"/>
                </a:solidFill>
                <a:latin typeface="Verdana"/>
                <a:cs typeface="Verdana"/>
              </a:rPr>
              <a:t> </a:t>
            </a:r>
            <a:r>
              <a:rPr sz="1600" spc="-5" dirty="0">
                <a:solidFill>
                  <a:srgbClr val="CC0000"/>
                </a:solidFill>
                <a:latin typeface="Verdana"/>
                <a:cs typeface="Verdana"/>
              </a:rPr>
              <a:t>exists.</a:t>
            </a:r>
            <a:endParaRPr sz="1600">
              <a:latin typeface="Verdana"/>
              <a:cs typeface="Verdana"/>
            </a:endParaRPr>
          </a:p>
          <a:p>
            <a:pPr>
              <a:lnSpc>
                <a:spcPct val="100000"/>
              </a:lnSpc>
              <a:spcBef>
                <a:spcPts val="20"/>
              </a:spcBef>
              <a:buClr>
                <a:srgbClr val="CC0000"/>
              </a:buClr>
              <a:buFont typeface="Verdana"/>
              <a:buAutoNum type="arabicPeriod"/>
            </a:pPr>
            <a:endParaRPr sz="165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buAutoNum type="arabicPeriod"/>
              <a:tabLst>
                <a:tab pos="354965" algn="l"/>
                <a:tab pos="355600" algn="l"/>
              </a:tabLst>
            </a:pPr>
            <a:r>
              <a:rPr sz="1600" spc="-20" dirty="0">
                <a:solidFill>
                  <a:srgbClr val="CC0000"/>
                </a:solidFill>
                <a:latin typeface="Verdana"/>
                <a:cs typeface="Verdana"/>
              </a:rPr>
              <a:t>For </a:t>
            </a:r>
            <a:r>
              <a:rPr sz="1600" spc="-10" dirty="0">
                <a:solidFill>
                  <a:srgbClr val="CC0000"/>
                </a:solidFill>
                <a:latin typeface="Verdana"/>
                <a:cs typeface="Verdana"/>
              </a:rPr>
              <a:t>function </a:t>
            </a:r>
            <a:r>
              <a:rPr sz="1600" spc="-5" dirty="0">
                <a:solidFill>
                  <a:srgbClr val="CC0000"/>
                </a:solidFill>
                <a:latin typeface="Verdana"/>
                <a:cs typeface="Verdana"/>
              </a:rPr>
              <a:t>not returning </a:t>
            </a:r>
            <a:r>
              <a:rPr sz="1600" spc="-10" dirty="0">
                <a:solidFill>
                  <a:srgbClr val="CC0000"/>
                </a:solidFill>
                <a:latin typeface="Verdana"/>
                <a:cs typeface="Verdana"/>
              </a:rPr>
              <a:t>values, if </a:t>
            </a:r>
            <a:r>
              <a:rPr sz="1600" spc="-5" dirty="0">
                <a:solidFill>
                  <a:srgbClr val="CC0000"/>
                </a:solidFill>
                <a:latin typeface="Verdana"/>
                <a:cs typeface="Verdana"/>
              </a:rPr>
              <a:t>a return </a:t>
            </a:r>
            <a:r>
              <a:rPr sz="1600" spc="-10" dirty="0">
                <a:solidFill>
                  <a:srgbClr val="CC0000"/>
                </a:solidFill>
                <a:latin typeface="Verdana"/>
                <a:cs typeface="Verdana"/>
              </a:rPr>
              <a:t>statement</a:t>
            </a:r>
            <a:r>
              <a:rPr sz="1600" spc="245" dirty="0">
                <a:solidFill>
                  <a:srgbClr val="CC0000"/>
                </a:solidFill>
                <a:latin typeface="Verdana"/>
                <a:cs typeface="Verdana"/>
              </a:rPr>
              <a:t> </a:t>
            </a:r>
            <a:r>
              <a:rPr sz="1600" spc="-5" dirty="0">
                <a:solidFill>
                  <a:srgbClr val="CC0000"/>
                </a:solidFill>
                <a:latin typeface="Verdana"/>
                <a:cs typeface="Verdana"/>
              </a:rPr>
              <a:t>exists.</a:t>
            </a:r>
            <a:endParaRPr sz="1600">
              <a:latin typeface="Verdana"/>
              <a:cs typeface="Verdana"/>
            </a:endParaRPr>
          </a:p>
          <a:p>
            <a:pPr>
              <a:lnSpc>
                <a:spcPct val="100000"/>
              </a:lnSpc>
              <a:spcBef>
                <a:spcPts val="20"/>
              </a:spcBef>
              <a:buClr>
                <a:srgbClr val="CC0000"/>
              </a:buClr>
              <a:buFont typeface="Verdana"/>
              <a:buAutoNum type="arabicPeriod"/>
            </a:pPr>
            <a:endParaRPr sz="165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spcBef>
                <a:spcPts val="5"/>
              </a:spcBef>
              <a:buAutoNum type="arabicPeriod"/>
              <a:tabLst>
                <a:tab pos="354965" algn="l"/>
                <a:tab pos="355600" algn="l"/>
              </a:tabLst>
            </a:pPr>
            <a:r>
              <a:rPr sz="1600" spc="-5" dirty="0">
                <a:solidFill>
                  <a:srgbClr val="CC0000"/>
                </a:solidFill>
                <a:latin typeface="Verdana"/>
                <a:cs typeface="Verdana"/>
              </a:rPr>
              <a:t>If functions contain </a:t>
            </a:r>
            <a:r>
              <a:rPr sz="1600" spc="-10" dirty="0">
                <a:solidFill>
                  <a:srgbClr val="CC0000"/>
                </a:solidFill>
                <a:latin typeface="Verdana"/>
                <a:cs typeface="Verdana"/>
              </a:rPr>
              <a:t>static</a:t>
            </a:r>
            <a:r>
              <a:rPr sz="1600" spc="85" dirty="0">
                <a:solidFill>
                  <a:srgbClr val="CC0000"/>
                </a:solidFill>
                <a:latin typeface="Verdana"/>
                <a:cs typeface="Verdana"/>
              </a:rPr>
              <a:t> </a:t>
            </a:r>
            <a:r>
              <a:rPr sz="1600" spc="-10" dirty="0">
                <a:solidFill>
                  <a:srgbClr val="CC0000"/>
                </a:solidFill>
                <a:latin typeface="Verdana"/>
                <a:cs typeface="Verdana"/>
              </a:rPr>
              <a:t>variables.</a:t>
            </a:r>
            <a:endParaRPr sz="1600">
              <a:latin typeface="Verdana"/>
              <a:cs typeface="Verdana"/>
            </a:endParaRPr>
          </a:p>
          <a:p>
            <a:pPr>
              <a:lnSpc>
                <a:spcPct val="100000"/>
              </a:lnSpc>
              <a:spcBef>
                <a:spcPts val="20"/>
              </a:spcBef>
              <a:buClr>
                <a:srgbClr val="CC0000"/>
              </a:buClr>
              <a:buFont typeface="Verdana"/>
              <a:buAutoNum type="arabicPeriod"/>
            </a:pPr>
            <a:endParaRPr sz="165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spcBef>
                <a:spcPts val="5"/>
              </a:spcBef>
              <a:buAutoNum type="arabicPeriod"/>
              <a:tabLst>
                <a:tab pos="354965" algn="l"/>
                <a:tab pos="355600" algn="l"/>
              </a:tabLst>
            </a:pPr>
            <a:r>
              <a:rPr sz="1600" spc="-5" dirty="0">
                <a:solidFill>
                  <a:srgbClr val="CC0000"/>
                </a:solidFill>
                <a:latin typeface="Verdana"/>
                <a:cs typeface="Verdana"/>
              </a:rPr>
              <a:t>If </a:t>
            </a:r>
            <a:r>
              <a:rPr sz="1600" spc="-10" dirty="0">
                <a:solidFill>
                  <a:srgbClr val="CC0000"/>
                </a:solidFill>
                <a:latin typeface="Verdana"/>
                <a:cs typeface="Verdana"/>
              </a:rPr>
              <a:t>inline </a:t>
            </a:r>
            <a:r>
              <a:rPr sz="1600" spc="-5" dirty="0">
                <a:solidFill>
                  <a:srgbClr val="CC0000"/>
                </a:solidFill>
                <a:latin typeface="Verdana"/>
                <a:cs typeface="Verdana"/>
              </a:rPr>
              <a:t>functions are</a:t>
            </a:r>
            <a:r>
              <a:rPr sz="1600" spc="65" dirty="0">
                <a:solidFill>
                  <a:srgbClr val="CC0000"/>
                </a:solidFill>
                <a:latin typeface="Verdana"/>
                <a:cs typeface="Verdana"/>
              </a:rPr>
              <a:t> </a:t>
            </a:r>
            <a:r>
              <a:rPr sz="1600" spc="-10" dirty="0">
                <a:solidFill>
                  <a:srgbClr val="CC0000"/>
                </a:solidFill>
                <a:latin typeface="Verdana"/>
                <a:cs typeface="Verdana"/>
              </a:rPr>
              <a:t>recursive</a:t>
            </a:r>
            <a:endParaRPr sz="160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609600" y="1566862"/>
            <a:ext cx="4655820" cy="109855"/>
          </a:xfrm>
          <a:custGeom>
            <a:avLst/>
            <a:gdLst/>
            <a:ahLst/>
            <a:cxnLst/>
            <a:rect l="l" t="t" r="r" b="b"/>
            <a:pathLst>
              <a:path w="4655820" h="109855">
                <a:moveTo>
                  <a:pt x="0" y="109537"/>
                </a:moveTo>
                <a:lnTo>
                  <a:pt x="4655566" y="109537"/>
                </a:lnTo>
                <a:lnTo>
                  <a:pt x="4655566" y="0"/>
                </a:lnTo>
                <a:lnTo>
                  <a:pt x="0" y="0"/>
                </a:lnTo>
                <a:lnTo>
                  <a:pt x="0" y="109537"/>
                </a:lnTo>
                <a:close/>
              </a:path>
            </a:pathLst>
          </a:custGeom>
          <a:solidFill>
            <a:srgbClr val="CC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609600" y="1566925"/>
            <a:ext cx="7958455" cy="0"/>
          </a:xfrm>
          <a:custGeom>
            <a:avLst/>
            <a:gdLst/>
            <a:ahLst/>
            <a:cxnLst/>
            <a:rect l="l" t="t" r="r" b="b"/>
            <a:pathLst>
              <a:path w="7958455">
                <a:moveTo>
                  <a:pt x="0" y="0"/>
                </a:moveTo>
                <a:lnTo>
                  <a:pt x="7958201" y="0"/>
                </a:lnTo>
              </a:path>
            </a:pathLst>
          </a:custGeom>
          <a:ln w="9525">
            <a:solidFill>
              <a:srgbClr val="CC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653592" y="702612"/>
            <a:ext cx="5137608" cy="782907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Inline</a:t>
            </a:r>
            <a:r>
              <a:rPr spc="-75" dirty="0"/>
              <a:t> </a:t>
            </a:r>
            <a:r>
              <a:rPr dirty="0"/>
              <a:t>function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3968465" y="2091308"/>
            <a:ext cx="1644014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spc="-10" dirty="0">
                <a:solidFill>
                  <a:srgbClr val="CC0000"/>
                </a:solidFill>
                <a:latin typeface="Verdana"/>
                <a:cs typeface="Verdana"/>
              </a:rPr>
              <a:t>//inline</a:t>
            </a:r>
            <a:r>
              <a:rPr sz="1600" spc="-5" dirty="0">
                <a:solidFill>
                  <a:srgbClr val="CC0000"/>
                </a:solidFill>
                <a:latin typeface="Verdana"/>
                <a:cs typeface="Verdana"/>
              </a:rPr>
              <a:t> </a:t>
            </a:r>
            <a:r>
              <a:rPr sz="1600" spc="-10" dirty="0">
                <a:solidFill>
                  <a:srgbClr val="CC0000"/>
                </a:solidFill>
                <a:latin typeface="Verdana"/>
                <a:cs typeface="Verdana"/>
              </a:rPr>
              <a:t>function</a:t>
            </a:r>
            <a:endParaRPr sz="1600">
              <a:latin typeface="Verdana"/>
              <a:cs typeface="Verdana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612140" y="1603374"/>
            <a:ext cx="3167380" cy="12446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spc="-5" dirty="0">
                <a:solidFill>
                  <a:srgbClr val="CC0000"/>
                </a:solidFill>
                <a:latin typeface="Verdana"/>
                <a:cs typeface="Verdana"/>
              </a:rPr>
              <a:t>#include&lt;iostream.h&gt;</a:t>
            </a:r>
            <a:endParaRPr sz="160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</a:pPr>
            <a:r>
              <a:rPr sz="1600" spc="-10" dirty="0">
                <a:solidFill>
                  <a:srgbClr val="CC0000"/>
                </a:solidFill>
                <a:latin typeface="Verdana"/>
                <a:cs typeface="Verdana"/>
              </a:rPr>
              <a:t>#include&lt;conio.h&gt;</a:t>
            </a:r>
            <a:endParaRPr sz="160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</a:pPr>
            <a:r>
              <a:rPr sz="1600" spc="-10" dirty="0">
                <a:solidFill>
                  <a:srgbClr val="CC0000"/>
                </a:solidFill>
                <a:latin typeface="Verdana"/>
                <a:cs typeface="Verdana"/>
              </a:rPr>
              <a:t>inline </a:t>
            </a:r>
            <a:r>
              <a:rPr sz="1600" spc="-5" dirty="0">
                <a:solidFill>
                  <a:srgbClr val="CC0000"/>
                </a:solidFill>
                <a:latin typeface="Verdana"/>
                <a:cs typeface="Verdana"/>
              </a:rPr>
              <a:t>float </a:t>
            </a:r>
            <a:r>
              <a:rPr sz="1600" spc="-10" dirty="0">
                <a:solidFill>
                  <a:srgbClr val="CC0000"/>
                </a:solidFill>
                <a:latin typeface="Verdana"/>
                <a:cs typeface="Verdana"/>
              </a:rPr>
              <a:t>mul(float </a:t>
            </a:r>
            <a:r>
              <a:rPr sz="1600" spc="-5" dirty="0">
                <a:solidFill>
                  <a:srgbClr val="CC0000"/>
                </a:solidFill>
                <a:latin typeface="Verdana"/>
                <a:cs typeface="Verdana"/>
              </a:rPr>
              <a:t>x, float</a:t>
            </a:r>
            <a:r>
              <a:rPr sz="1600" spc="95" dirty="0">
                <a:solidFill>
                  <a:srgbClr val="CC0000"/>
                </a:solidFill>
                <a:latin typeface="Verdana"/>
                <a:cs typeface="Verdana"/>
              </a:rPr>
              <a:t> </a:t>
            </a:r>
            <a:r>
              <a:rPr sz="1600" spc="-5" dirty="0">
                <a:solidFill>
                  <a:srgbClr val="CC0000"/>
                </a:solidFill>
                <a:latin typeface="Verdana"/>
                <a:cs typeface="Verdana"/>
              </a:rPr>
              <a:t>y)</a:t>
            </a:r>
            <a:endParaRPr sz="160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</a:pPr>
            <a:r>
              <a:rPr sz="1600" spc="-5" dirty="0">
                <a:solidFill>
                  <a:srgbClr val="CC0000"/>
                </a:solidFill>
                <a:latin typeface="Verdana"/>
                <a:cs typeface="Verdana"/>
              </a:rPr>
              <a:t>{</a:t>
            </a:r>
            <a:endParaRPr sz="160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</a:pPr>
            <a:r>
              <a:rPr sz="1600" spc="-5" dirty="0">
                <a:solidFill>
                  <a:srgbClr val="CC0000"/>
                </a:solidFill>
                <a:latin typeface="Verdana"/>
                <a:cs typeface="Verdana"/>
              </a:rPr>
              <a:t>return (x *</a:t>
            </a:r>
            <a:r>
              <a:rPr sz="1600" spc="10" dirty="0">
                <a:solidFill>
                  <a:srgbClr val="CC0000"/>
                </a:solidFill>
                <a:latin typeface="Verdana"/>
                <a:cs typeface="Verdana"/>
              </a:rPr>
              <a:t> </a:t>
            </a:r>
            <a:r>
              <a:rPr sz="1600" spc="-5" dirty="0">
                <a:solidFill>
                  <a:srgbClr val="CC0000"/>
                </a:solidFill>
                <a:latin typeface="Verdana"/>
                <a:cs typeface="Verdana"/>
              </a:rPr>
              <a:t>y);</a:t>
            </a:r>
            <a:endParaRPr sz="1600">
              <a:latin typeface="Verdana"/>
              <a:cs typeface="Verdana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4587879" y="3066668"/>
            <a:ext cx="1644650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spc="-10" dirty="0">
                <a:solidFill>
                  <a:srgbClr val="CC0000"/>
                </a:solidFill>
                <a:latin typeface="Verdana"/>
                <a:cs typeface="Verdana"/>
              </a:rPr>
              <a:t>//inline</a:t>
            </a:r>
            <a:r>
              <a:rPr sz="1600" dirty="0">
                <a:solidFill>
                  <a:srgbClr val="CC0000"/>
                </a:solidFill>
                <a:latin typeface="Verdana"/>
                <a:cs typeface="Verdana"/>
              </a:rPr>
              <a:t> </a:t>
            </a:r>
            <a:r>
              <a:rPr sz="1600" spc="-10" dirty="0">
                <a:solidFill>
                  <a:srgbClr val="CC0000"/>
                </a:solidFill>
                <a:latin typeface="Verdana"/>
                <a:cs typeface="Verdana"/>
              </a:rPr>
              <a:t>function</a:t>
            </a:r>
            <a:endParaRPr sz="1600">
              <a:latin typeface="Verdana"/>
              <a:cs typeface="Verdana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612140" y="2822829"/>
            <a:ext cx="3786504" cy="295211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spc="-5" dirty="0">
                <a:solidFill>
                  <a:srgbClr val="CC0000"/>
                </a:solidFill>
                <a:latin typeface="Verdana"/>
                <a:cs typeface="Verdana"/>
              </a:rPr>
              <a:t>}</a:t>
            </a:r>
            <a:endParaRPr sz="1600" dirty="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</a:pPr>
            <a:r>
              <a:rPr sz="1600" spc="-10" dirty="0">
                <a:solidFill>
                  <a:srgbClr val="CC0000"/>
                </a:solidFill>
                <a:latin typeface="Verdana"/>
                <a:cs typeface="Verdana"/>
              </a:rPr>
              <a:t>inline </a:t>
            </a:r>
            <a:r>
              <a:rPr sz="1600" spc="-5" dirty="0">
                <a:solidFill>
                  <a:srgbClr val="CC0000"/>
                </a:solidFill>
                <a:latin typeface="Verdana"/>
                <a:cs typeface="Verdana"/>
              </a:rPr>
              <a:t>double </a:t>
            </a:r>
            <a:r>
              <a:rPr sz="1600" spc="-10" dirty="0">
                <a:solidFill>
                  <a:srgbClr val="CC0000"/>
                </a:solidFill>
                <a:latin typeface="Verdana"/>
                <a:cs typeface="Verdana"/>
              </a:rPr>
              <a:t>div(double </a:t>
            </a:r>
            <a:r>
              <a:rPr sz="1600" spc="-15" dirty="0">
                <a:solidFill>
                  <a:srgbClr val="CC0000"/>
                </a:solidFill>
                <a:latin typeface="Verdana"/>
                <a:cs typeface="Verdana"/>
              </a:rPr>
              <a:t>p, </a:t>
            </a:r>
            <a:r>
              <a:rPr sz="1600" spc="-5" dirty="0">
                <a:solidFill>
                  <a:srgbClr val="CC0000"/>
                </a:solidFill>
                <a:latin typeface="Verdana"/>
                <a:cs typeface="Verdana"/>
              </a:rPr>
              <a:t>double</a:t>
            </a:r>
            <a:r>
              <a:rPr sz="1600" spc="100" dirty="0">
                <a:solidFill>
                  <a:srgbClr val="CC0000"/>
                </a:solidFill>
                <a:latin typeface="Verdana"/>
                <a:cs typeface="Verdana"/>
              </a:rPr>
              <a:t> </a:t>
            </a:r>
            <a:r>
              <a:rPr sz="1600" spc="-10" dirty="0">
                <a:solidFill>
                  <a:srgbClr val="CC0000"/>
                </a:solidFill>
                <a:latin typeface="Verdana"/>
                <a:cs typeface="Verdana"/>
              </a:rPr>
              <a:t>q)</a:t>
            </a:r>
            <a:endParaRPr sz="1600" dirty="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</a:pPr>
            <a:r>
              <a:rPr sz="1600" spc="-5" dirty="0">
                <a:solidFill>
                  <a:srgbClr val="CC0000"/>
                </a:solidFill>
                <a:latin typeface="Verdana"/>
                <a:cs typeface="Verdana"/>
              </a:rPr>
              <a:t>{</a:t>
            </a:r>
            <a:endParaRPr sz="1600" dirty="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</a:pPr>
            <a:r>
              <a:rPr sz="1600" spc="-5" dirty="0">
                <a:solidFill>
                  <a:srgbClr val="CC0000"/>
                </a:solidFill>
                <a:latin typeface="Verdana"/>
                <a:cs typeface="Verdana"/>
              </a:rPr>
              <a:t>return (p /</a:t>
            </a:r>
            <a:r>
              <a:rPr sz="1600" spc="10" dirty="0">
                <a:solidFill>
                  <a:srgbClr val="CC0000"/>
                </a:solidFill>
                <a:latin typeface="Verdana"/>
                <a:cs typeface="Verdana"/>
              </a:rPr>
              <a:t> </a:t>
            </a:r>
            <a:r>
              <a:rPr sz="1600" spc="-10" dirty="0">
                <a:solidFill>
                  <a:srgbClr val="CC0000"/>
                </a:solidFill>
                <a:latin typeface="Verdana"/>
                <a:cs typeface="Verdana"/>
              </a:rPr>
              <a:t>q);</a:t>
            </a:r>
            <a:endParaRPr sz="1600" dirty="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</a:pPr>
            <a:r>
              <a:rPr sz="1600" spc="-5" dirty="0">
                <a:solidFill>
                  <a:srgbClr val="CC0000"/>
                </a:solidFill>
                <a:latin typeface="Verdana"/>
                <a:cs typeface="Verdana"/>
              </a:rPr>
              <a:t>}</a:t>
            </a:r>
            <a:endParaRPr sz="1600" dirty="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</a:pPr>
            <a:r>
              <a:rPr sz="1600" spc="-5" dirty="0">
                <a:solidFill>
                  <a:srgbClr val="CC0000"/>
                </a:solidFill>
                <a:latin typeface="Verdana"/>
                <a:cs typeface="Verdana"/>
              </a:rPr>
              <a:t>void</a:t>
            </a:r>
            <a:r>
              <a:rPr sz="1600" spc="5" dirty="0">
                <a:solidFill>
                  <a:srgbClr val="CC0000"/>
                </a:solidFill>
                <a:latin typeface="Verdana"/>
                <a:cs typeface="Verdana"/>
              </a:rPr>
              <a:t> </a:t>
            </a:r>
            <a:r>
              <a:rPr sz="1600" spc="-10" dirty="0">
                <a:solidFill>
                  <a:srgbClr val="CC0000"/>
                </a:solidFill>
                <a:latin typeface="Verdana"/>
                <a:cs typeface="Verdana"/>
              </a:rPr>
              <a:t>main()</a:t>
            </a:r>
            <a:endParaRPr sz="1600" dirty="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</a:pPr>
            <a:r>
              <a:rPr sz="1600" spc="-5" dirty="0">
                <a:solidFill>
                  <a:srgbClr val="CC0000"/>
                </a:solidFill>
                <a:latin typeface="Verdana"/>
                <a:cs typeface="Verdana"/>
              </a:rPr>
              <a:t>{</a:t>
            </a:r>
            <a:endParaRPr sz="1600" dirty="0">
              <a:latin typeface="Verdana"/>
              <a:cs typeface="Verdana"/>
            </a:endParaRPr>
          </a:p>
          <a:p>
            <a:pPr marL="12700" marR="1997710">
              <a:lnSpc>
                <a:spcPct val="100000"/>
              </a:lnSpc>
            </a:pPr>
            <a:r>
              <a:rPr sz="1600" spc="-5" dirty="0">
                <a:solidFill>
                  <a:srgbClr val="CC0000"/>
                </a:solidFill>
                <a:latin typeface="Verdana"/>
                <a:cs typeface="Verdana"/>
              </a:rPr>
              <a:t>float a =</a:t>
            </a:r>
            <a:r>
              <a:rPr sz="1600" spc="-45" dirty="0">
                <a:solidFill>
                  <a:srgbClr val="CC0000"/>
                </a:solidFill>
                <a:latin typeface="Verdana"/>
                <a:cs typeface="Verdana"/>
              </a:rPr>
              <a:t> </a:t>
            </a:r>
            <a:r>
              <a:rPr sz="1600" spc="-5" dirty="0">
                <a:solidFill>
                  <a:srgbClr val="CC0000"/>
                </a:solidFill>
                <a:latin typeface="Verdana"/>
                <a:cs typeface="Verdana"/>
              </a:rPr>
              <a:t>12.345;  float b = 9.82;  </a:t>
            </a:r>
            <a:r>
              <a:rPr sz="1600" spc="-10" dirty="0">
                <a:solidFill>
                  <a:srgbClr val="CC0000"/>
                </a:solidFill>
                <a:latin typeface="Verdana"/>
                <a:cs typeface="Verdana"/>
              </a:rPr>
              <a:t>clrscr();</a:t>
            </a:r>
            <a:endParaRPr sz="1600" dirty="0">
              <a:latin typeface="Verdana"/>
              <a:cs typeface="Verdana"/>
            </a:endParaRPr>
          </a:p>
          <a:p>
            <a:pPr marL="12700" marR="947419">
              <a:lnSpc>
                <a:spcPct val="100000"/>
              </a:lnSpc>
              <a:spcBef>
                <a:spcPts val="5"/>
              </a:spcBef>
            </a:pPr>
            <a:r>
              <a:rPr sz="1600" spc="-5" dirty="0">
                <a:solidFill>
                  <a:srgbClr val="CC0000"/>
                </a:solidFill>
                <a:latin typeface="Verdana"/>
                <a:cs typeface="Verdana"/>
              </a:rPr>
              <a:t>cou</a:t>
            </a:r>
            <a:r>
              <a:rPr sz="1600" spc="-15" dirty="0">
                <a:solidFill>
                  <a:srgbClr val="CC0000"/>
                </a:solidFill>
                <a:latin typeface="Verdana"/>
                <a:cs typeface="Verdana"/>
              </a:rPr>
              <a:t>t</a:t>
            </a:r>
            <a:r>
              <a:rPr sz="1600" spc="-10" dirty="0">
                <a:solidFill>
                  <a:srgbClr val="CC0000"/>
                </a:solidFill>
                <a:latin typeface="Verdana"/>
                <a:cs typeface="Verdana"/>
              </a:rPr>
              <a:t>&lt;</a:t>
            </a:r>
            <a:r>
              <a:rPr sz="1600" spc="-5" dirty="0">
                <a:solidFill>
                  <a:srgbClr val="CC0000"/>
                </a:solidFill>
                <a:latin typeface="Verdana"/>
                <a:cs typeface="Verdana"/>
              </a:rPr>
              <a:t>&lt;e</a:t>
            </a:r>
            <a:r>
              <a:rPr sz="1600" spc="-10" dirty="0">
                <a:solidFill>
                  <a:srgbClr val="CC0000"/>
                </a:solidFill>
                <a:latin typeface="Verdana"/>
                <a:cs typeface="Verdana"/>
              </a:rPr>
              <a:t>ndl&lt;&lt;en</a:t>
            </a:r>
            <a:r>
              <a:rPr sz="1600" dirty="0">
                <a:solidFill>
                  <a:srgbClr val="CC0000"/>
                </a:solidFill>
                <a:latin typeface="Verdana"/>
                <a:cs typeface="Verdana"/>
              </a:rPr>
              <a:t>d</a:t>
            </a:r>
            <a:r>
              <a:rPr sz="1600" spc="-15" dirty="0">
                <a:solidFill>
                  <a:srgbClr val="CC0000"/>
                </a:solidFill>
                <a:latin typeface="Verdana"/>
                <a:cs typeface="Verdana"/>
              </a:rPr>
              <a:t>l</a:t>
            </a:r>
            <a:r>
              <a:rPr sz="1600" spc="-10" dirty="0">
                <a:solidFill>
                  <a:srgbClr val="CC0000"/>
                </a:solidFill>
                <a:latin typeface="Verdana"/>
                <a:cs typeface="Verdana"/>
              </a:rPr>
              <a:t>&lt;</a:t>
            </a:r>
            <a:r>
              <a:rPr sz="1600" spc="10" dirty="0">
                <a:solidFill>
                  <a:srgbClr val="CC0000"/>
                </a:solidFill>
                <a:latin typeface="Verdana"/>
                <a:cs typeface="Verdana"/>
              </a:rPr>
              <a:t>&lt;</a:t>
            </a:r>
            <a:r>
              <a:rPr sz="1600" spc="-5" dirty="0">
                <a:solidFill>
                  <a:srgbClr val="CC0000"/>
                </a:solidFill>
                <a:latin typeface="Verdana"/>
                <a:cs typeface="Verdana"/>
              </a:rPr>
              <a:t>e</a:t>
            </a:r>
            <a:r>
              <a:rPr sz="1600" spc="-10" dirty="0">
                <a:solidFill>
                  <a:srgbClr val="CC0000"/>
                </a:solidFill>
                <a:latin typeface="Verdana"/>
                <a:cs typeface="Verdana"/>
              </a:rPr>
              <a:t>n</a:t>
            </a:r>
            <a:r>
              <a:rPr sz="1600" spc="5" dirty="0">
                <a:solidFill>
                  <a:srgbClr val="CC0000"/>
                </a:solidFill>
                <a:latin typeface="Verdana"/>
                <a:cs typeface="Verdana"/>
              </a:rPr>
              <a:t>d</a:t>
            </a:r>
            <a:r>
              <a:rPr sz="1600" spc="-15" dirty="0">
                <a:solidFill>
                  <a:srgbClr val="CC0000"/>
                </a:solidFill>
                <a:latin typeface="Verdana"/>
                <a:cs typeface="Verdana"/>
              </a:rPr>
              <a:t>l</a:t>
            </a:r>
            <a:r>
              <a:rPr sz="1600" spc="-5" dirty="0">
                <a:solidFill>
                  <a:srgbClr val="CC0000"/>
                </a:solidFill>
                <a:latin typeface="Verdana"/>
                <a:cs typeface="Verdana"/>
              </a:rPr>
              <a:t>;  cout&lt;&lt; </a:t>
            </a:r>
            <a:r>
              <a:rPr sz="1600" spc="-10" dirty="0">
                <a:solidFill>
                  <a:srgbClr val="CC0000"/>
                </a:solidFill>
                <a:latin typeface="Verdana"/>
                <a:cs typeface="Verdana"/>
              </a:rPr>
              <a:t>mul(a,b) &lt;&lt;</a:t>
            </a:r>
            <a:r>
              <a:rPr sz="1600" spc="60" dirty="0">
                <a:solidFill>
                  <a:srgbClr val="CC0000"/>
                </a:solidFill>
                <a:latin typeface="Verdana"/>
                <a:cs typeface="Verdana"/>
              </a:rPr>
              <a:t> </a:t>
            </a:r>
            <a:r>
              <a:rPr sz="1600" spc="-5" dirty="0">
                <a:solidFill>
                  <a:srgbClr val="CC0000"/>
                </a:solidFill>
                <a:latin typeface="Verdana"/>
                <a:cs typeface="Verdana"/>
              </a:rPr>
              <a:t>"\n";</a:t>
            </a:r>
            <a:endParaRPr sz="1600" dirty="0">
              <a:latin typeface="Verdana"/>
              <a:cs typeface="Verdana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612140" y="5749544"/>
            <a:ext cx="7934959" cy="5130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spc="-5" dirty="0">
                <a:solidFill>
                  <a:srgbClr val="CC0000"/>
                </a:solidFill>
                <a:latin typeface="Verdana"/>
                <a:cs typeface="Verdana"/>
              </a:rPr>
              <a:t>cout&lt;&lt; div(a,b) </a:t>
            </a:r>
            <a:r>
              <a:rPr sz="1600" spc="-10" dirty="0">
                <a:solidFill>
                  <a:srgbClr val="CC0000"/>
                </a:solidFill>
                <a:latin typeface="Verdana"/>
                <a:cs typeface="Verdana"/>
              </a:rPr>
              <a:t>&lt;&lt;</a:t>
            </a:r>
            <a:r>
              <a:rPr sz="1600" spc="70" dirty="0">
                <a:solidFill>
                  <a:srgbClr val="CC0000"/>
                </a:solidFill>
                <a:latin typeface="Verdana"/>
                <a:cs typeface="Verdana"/>
              </a:rPr>
              <a:t> </a:t>
            </a:r>
            <a:r>
              <a:rPr sz="1600" spc="-5" dirty="0">
                <a:solidFill>
                  <a:srgbClr val="CC0000"/>
                </a:solidFill>
                <a:latin typeface="Verdana"/>
                <a:cs typeface="Verdana"/>
              </a:rPr>
              <a:t>"\n";</a:t>
            </a:r>
            <a:endParaRPr sz="160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  <a:tabLst>
                <a:tab pos="7921625" algn="l"/>
              </a:tabLst>
            </a:pPr>
            <a:r>
              <a:rPr sz="1600" strike="sngStrike" spc="-10" dirty="0">
                <a:solidFill>
                  <a:srgbClr val="CC0000"/>
                </a:solidFill>
                <a:latin typeface="Verdana"/>
                <a:cs typeface="Verdana"/>
              </a:rPr>
              <a:t>getch();	</a:t>
            </a:r>
            <a:endParaRPr sz="1600">
              <a:latin typeface="Verdana"/>
              <a:cs typeface="Verdana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612140" y="6237223"/>
            <a:ext cx="154305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spc="-5" dirty="0">
                <a:solidFill>
                  <a:srgbClr val="CC0000"/>
                </a:solidFill>
                <a:latin typeface="Verdana"/>
                <a:cs typeface="Verdana"/>
              </a:rPr>
              <a:t>}</a:t>
            </a:r>
            <a:endParaRPr sz="160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609600" y="1566862"/>
            <a:ext cx="4655820" cy="109855"/>
          </a:xfrm>
          <a:custGeom>
            <a:avLst/>
            <a:gdLst/>
            <a:ahLst/>
            <a:cxnLst/>
            <a:rect l="l" t="t" r="r" b="b"/>
            <a:pathLst>
              <a:path w="4655820" h="109855">
                <a:moveTo>
                  <a:pt x="0" y="109537"/>
                </a:moveTo>
                <a:lnTo>
                  <a:pt x="4655566" y="109537"/>
                </a:lnTo>
                <a:lnTo>
                  <a:pt x="4655566" y="0"/>
                </a:lnTo>
                <a:lnTo>
                  <a:pt x="0" y="0"/>
                </a:lnTo>
                <a:lnTo>
                  <a:pt x="0" y="109537"/>
                </a:lnTo>
                <a:close/>
              </a:path>
            </a:pathLst>
          </a:custGeom>
          <a:solidFill>
            <a:srgbClr val="CC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609600" y="1566925"/>
            <a:ext cx="7958455" cy="0"/>
          </a:xfrm>
          <a:custGeom>
            <a:avLst/>
            <a:gdLst/>
            <a:ahLst/>
            <a:cxnLst/>
            <a:rect l="l" t="t" r="r" b="b"/>
            <a:pathLst>
              <a:path w="7958455">
                <a:moveTo>
                  <a:pt x="0" y="0"/>
                </a:moveTo>
                <a:lnTo>
                  <a:pt x="7958201" y="0"/>
                </a:lnTo>
              </a:path>
            </a:pathLst>
          </a:custGeom>
          <a:ln w="9525">
            <a:solidFill>
              <a:srgbClr val="CC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609600" y="6172200"/>
            <a:ext cx="7924800" cy="0"/>
          </a:xfrm>
          <a:custGeom>
            <a:avLst/>
            <a:gdLst/>
            <a:ahLst/>
            <a:cxnLst/>
            <a:rect l="l" t="t" r="r" b="b"/>
            <a:pathLst>
              <a:path w="7924800">
                <a:moveTo>
                  <a:pt x="0" y="0"/>
                </a:moveTo>
                <a:lnTo>
                  <a:pt x="7924800" y="0"/>
                </a:lnTo>
              </a:path>
            </a:pathLst>
          </a:custGeom>
          <a:ln w="3175">
            <a:solidFill>
              <a:srgbClr val="CC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653592" y="702612"/>
            <a:ext cx="5975808" cy="782907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/>
              <a:t>Default</a:t>
            </a:r>
            <a:r>
              <a:rPr spc="-45" dirty="0"/>
              <a:t> </a:t>
            </a:r>
            <a:r>
              <a:rPr spc="-5" dirty="0"/>
              <a:t>Arguments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764540" y="1886203"/>
            <a:ext cx="7692390" cy="4140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715" algn="just">
              <a:lnSpc>
                <a:spcPct val="100000"/>
              </a:lnSpc>
              <a:spcBef>
                <a:spcPts val="100"/>
              </a:spcBef>
              <a:buClr>
                <a:srgbClr val="CC0000"/>
              </a:buClr>
              <a:buSzPct val="69444"/>
              <a:buFont typeface="Wingdings"/>
              <a:buChar char=""/>
              <a:tabLst>
                <a:tab pos="236854" algn="l"/>
              </a:tabLst>
            </a:pPr>
            <a:r>
              <a:rPr sz="1800" dirty="0">
                <a:latin typeface="Verdana"/>
                <a:cs typeface="Verdana"/>
              </a:rPr>
              <a:t>C++ </a:t>
            </a:r>
            <a:r>
              <a:rPr sz="1800" spc="-5" dirty="0">
                <a:latin typeface="Verdana"/>
                <a:cs typeface="Verdana"/>
              </a:rPr>
              <a:t>allows </a:t>
            </a:r>
            <a:r>
              <a:rPr sz="1800" dirty="0">
                <a:latin typeface="Verdana"/>
                <a:cs typeface="Verdana"/>
              </a:rPr>
              <a:t>us </a:t>
            </a:r>
            <a:r>
              <a:rPr sz="1800" spc="-5" dirty="0">
                <a:latin typeface="Verdana"/>
                <a:cs typeface="Verdana"/>
              </a:rPr>
              <a:t>to call </a:t>
            </a:r>
            <a:r>
              <a:rPr sz="1800" dirty="0">
                <a:latin typeface="Verdana"/>
                <a:cs typeface="Verdana"/>
              </a:rPr>
              <a:t>a </a:t>
            </a:r>
            <a:r>
              <a:rPr sz="1800" spc="-5" dirty="0">
                <a:latin typeface="Verdana"/>
                <a:cs typeface="Verdana"/>
              </a:rPr>
              <a:t>function without specifying </a:t>
            </a:r>
            <a:r>
              <a:rPr sz="1800" dirty="0">
                <a:latin typeface="Verdana"/>
                <a:cs typeface="Verdana"/>
              </a:rPr>
              <a:t>all </a:t>
            </a:r>
            <a:r>
              <a:rPr sz="1800" spc="-5" dirty="0">
                <a:latin typeface="Verdana"/>
                <a:cs typeface="Verdana"/>
              </a:rPr>
              <a:t>its  arguments.</a:t>
            </a:r>
            <a:endParaRPr sz="1800">
              <a:latin typeface="Verdana"/>
              <a:cs typeface="Verdana"/>
            </a:endParaRPr>
          </a:p>
          <a:p>
            <a:pPr>
              <a:lnSpc>
                <a:spcPct val="100000"/>
              </a:lnSpc>
              <a:buClr>
                <a:srgbClr val="CC0000"/>
              </a:buClr>
              <a:buFont typeface="Wingdings"/>
              <a:buChar char=""/>
            </a:pPr>
            <a:endParaRPr sz="2200">
              <a:latin typeface="Times New Roman"/>
              <a:cs typeface="Times New Roman"/>
            </a:endParaRPr>
          </a:p>
          <a:p>
            <a:pPr marL="12700" marR="5080" algn="just">
              <a:lnSpc>
                <a:spcPct val="100000"/>
              </a:lnSpc>
              <a:spcBef>
                <a:spcPts val="1789"/>
              </a:spcBef>
              <a:buClr>
                <a:srgbClr val="CC0000"/>
              </a:buClr>
              <a:buSzPct val="69444"/>
              <a:buFont typeface="Wingdings"/>
              <a:buChar char=""/>
              <a:tabLst>
                <a:tab pos="236854" algn="l"/>
              </a:tabLst>
            </a:pPr>
            <a:r>
              <a:rPr sz="1800" spc="-5" dirty="0">
                <a:latin typeface="Verdana"/>
                <a:cs typeface="Verdana"/>
              </a:rPr>
              <a:t>In </a:t>
            </a:r>
            <a:r>
              <a:rPr sz="1800" dirty="0">
                <a:latin typeface="Verdana"/>
                <a:cs typeface="Verdana"/>
              </a:rPr>
              <a:t>such </a:t>
            </a:r>
            <a:r>
              <a:rPr sz="1800" spc="-5" dirty="0">
                <a:latin typeface="Verdana"/>
                <a:cs typeface="Verdana"/>
              </a:rPr>
              <a:t>cases, the </a:t>
            </a:r>
            <a:r>
              <a:rPr sz="1800" dirty="0">
                <a:latin typeface="Verdana"/>
                <a:cs typeface="Verdana"/>
              </a:rPr>
              <a:t>function </a:t>
            </a:r>
            <a:r>
              <a:rPr sz="1800" spc="-5" dirty="0">
                <a:latin typeface="Verdana"/>
                <a:cs typeface="Verdana"/>
              </a:rPr>
              <a:t>assigns </a:t>
            </a:r>
            <a:r>
              <a:rPr sz="1800" dirty="0">
                <a:latin typeface="Verdana"/>
                <a:cs typeface="Verdana"/>
              </a:rPr>
              <a:t>a </a:t>
            </a:r>
            <a:r>
              <a:rPr sz="1800" spc="-5" dirty="0">
                <a:latin typeface="Verdana"/>
                <a:cs typeface="Verdana"/>
              </a:rPr>
              <a:t>default </a:t>
            </a:r>
            <a:r>
              <a:rPr sz="1800" spc="-10" dirty="0">
                <a:latin typeface="Verdana"/>
                <a:cs typeface="Verdana"/>
              </a:rPr>
              <a:t>value </a:t>
            </a:r>
            <a:r>
              <a:rPr sz="1800" spc="-5" dirty="0">
                <a:latin typeface="Verdana"/>
                <a:cs typeface="Verdana"/>
              </a:rPr>
              <a:t>to the  </a:t>
            </a:r>
            <a:r>
              <a:rPr sz="1800" spc="-10" dirty="0">
                <a:latin typeface="Verdana"/>
                <a:cs typeface="Verdana"/>
              </a:rPr>
              <a:t>parameter </a:t>
            </a:r>
            <a:r>
              <a:rPr sz="1800" dirty="0">
                <a:latin typeface="Verdana"/>
                <a:cs typeface="Verdana"/>
              </a:rPr>
              <a:t>which </a:t>
            </a:r>
            <a:r>
              <a:rPr sz="1800" spc="-5" dirty="0">
                <a:latin typeface="Verdana"/>
                <a:cs typeface="Verdana"/>
              </a:rPr>
              <a:t>does </a:t>
            </a:r>
            <a:r>
              <a:rPr sz="1800" dirty="0">
                <a:latin typeface="Verdana"/>
                <a:cs typeface="Verdana"/>
              </a:rPr>
              <a:t>not </a:t>
            </a:r>
            <a:r>
              <a:rPr sz="1800" spc="-10" dirty="0">
                <a:latin typeface="Verdana"/>
                <a:cs typeface="Verdana"/>
              </a:rPr>
              <a:t>have </a:t>
            </a:r>
            <a:r>
              <a:rPr sz="1800" dirty="0">
                <a:latin typeface="Verdana"/>
                <a:cs typeface="Verdana"/>
              </a:rPr>
              <a:t>a matching </a:t>
            </a:r>
            <a:r>
              <a:rPr sz="1800" spc="-5" dirty="0">
                <a:latin typeface="Verdana"/>
                <a:cs typeface="Verdana"/>
              </a:rPr>
              <a:t>argument </a:t>
            </a:r>
            <a:r>
              <a:rPr sz="1800" dirty="0">
                <a:latin typeface="Verdana"/>
                <a:cs typeface="Verdana"/>
              </a:rPr>
              <a:t>in the  function</a:t>
            </a:r>
            <a:r>
              <a:rPr sz="1800" spc="-1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call.</a:t>
            </a:r>
            <a:endParaRPr sz="1800">
              <a:latin typeface="Verdana"/>
              <a:cs typeface="Verdana"/>
            </a:endParaRPr>
          </a:p>
          <a:p>
            <a:pPr>
              <a:lnSpc>
                <a:spcPct val="100000"/>
              </a:lnSpc>
              <a:buClr>
                <a:srgbClr val="CC0000"/>
              </a:buClr>
              <a:buFont typeface="Wingdings"/>
              <a:buChar char=""/>
            </a:pPr>
            <a:endParaRPr sz="2200">
              <a:latin typeface="Times New Roman"/>
              <a:cs typeface="Times New Roman"/>
            </a:endParaRPr>
          </a:p>
          <a:p>
            <a:pPr marL="236220" indent="-224154" algn="just">
              <a:lnSpc>
                <a:spcPct val="100000"/>
              </a:lnSpc>
              <a:spcBef>
                <a:spcPts val="1789"/>
              </a:spcBef>
              <a:buClr>
                <a:srgbClr val="CC0000"/>
              </a:buClr>
              <a:buSzPct val="69444"/>
              <a:buFont typeface="Wingdings"/>
              <a:buChar char=""/>
              <a:tabLst>
                <a:tab pos="236854" algn="l"/>
              </a:tabLst>
            </a:pPr>
            <a:r>
              <a:rPr sz="1800" dirty="0">
                <a:latin typeface="Verdana"/>
                <a:cs typeface="Verdana"/>
              </a:rPr>
              <a:t>Default </a:t>
            </a:r>
            <a:r>
              <a:rPr sz="1800" spc="-10" dirty="0">
                <a:latin typeface="Verdana"/>
                <a:cs typeface="Verdana"/>
              </a:rPr>
              <a:t>value </a:t>
            </a:r>
            <a:r>
              <a:rPr sz="1800" dirty="0">
                <a:latin typeface="Verdana"/>
                <a:cs typeface="Verdana"/>
              </a:rPr>
              <a:t>are </a:t>
            </a:r>
            <a:r>
              <a:rPr sz="1800" spc="-5" dirty="0">
                <a:latin typeface="Verdana"/>
                <a:cs typeface="Verdana"/>
              </a:rPr>
              <a:t>specified when the </a:t>
            </a:r>
            <a:r>
              <a:rPr sz="1800" dirty="0">
                <a:latin typeface="Verdana"/>
                <a:cs typeface="Verdana"/>
              </a:rPr>
              <a:t>function </a:t>
            </a:r>
            <a:r>
              <a:rPr sz="1800" spc="5" dirty="0">
                <a:latin typeface="Verdana"/>
                <a:cs typeface="Verdana"/>
              </a:rPr>
              <a:t>is</a:t>
            </a:r>
            <a:r>
              <a:rPr sz="1800" spc="30" dirty="0">
                <a:latin typeface="Verdana"/>
                <a:cs typeface="Verdana"/>
              </a:rPr>
              <a:t> </a:t>
            </a:r>
            <a:r>
              <a:rPr sz="1800" spc="-5" dirty="0">
                <a:latin typeface="Verdana"/>
                <a:cs typeface="Verdana"/>
              </a:rPr>
              <a:t>declared.</a:t>
            </a:r>
            <a:endParaRPr sz="1800">
              <a:latin typeface="Verdana"/>
              <a:cs typeface="Verdana"/>
            </a:endParaRPr>
          </a:p>
          <a:p>
            <a:pPr>
              <a:lnSpc>
                <a:spcPct val="100000"/>
              </a:lnSpc>
              <a:buClr>
                <a:srgbClr val="CC0000"/>
              </a:buClr>
              <a:buFont typeface="Wingdings"/>
              <a:buChar char=""/>
            </a:pPr>
            <a:endParaRPr sz="2200">
              <a:latin typeface="Times New Roman"/>
              <a:cs typeface="Times New Roman"/>
            </a:endParaRPr>
          </a:p>
          <a:p>
            <a:pPr marL="12700" marR="5080" algn="just">
              <a:lnSpc>
                <a:spcPct val="100000"/>
              </a:lnSpc>
              <a:spcBef>
                <a:spcPts val="1795"/>
              </a:spcBef>
              <a:buClr>
                <a:srgbClr val="CC0000"/>
              </a:buClr>
              <a:buSzPct val="69444"/>
              <a:buFont typeface="Wingdings"/>
              <a:buChar char=""/>
              <a:tabLst>
                <a:tab pos="236854" algn="l"/>
              </a:tabLst>
            </a:pPr>
            <a:r>
              <a:rPr sz="1800" spc="-5" dirty="0">
                <a:latin typeface="Verdana"/>
                <a:cs typeface="Verdana"/>
              </a:rPr>
              <a:t>The </a:t>
            </a:r>
            <a:r>
              <a:rPr sz="1800" dirty="0">
                <a:latin typeface="Verdana"/>
                <a:cs typeface="Verdana"/>
              </a:rPr>
              <a:t>compiler looks </a:t>
            </a:r>
            <a:r>
              <a:rPr sz="1800" spc="-5" dirty="0">
                <a:latin typeface="Verdana"/>
                <a:cs typeface="Verdana"/>
              </a:rPr>
              <a:t>at the prototype to </a:t>
            </a:r>
            <a:r>
              <a:rPr sz="1800" dirty="0">
                <a:latin typeface="Verdana"/>
                <a:cs typeface="Verdana"/>
              </a:rPr>
              <a:t>see how </a:t>
            </a:r>
            <a:r>
              <a:rPr sz="1800" spc="-10" dirty="0">
                <a:latin typeface="Verdana"/>
                <a:cs typeface="Verdana"/>
              </a:rPr>
              <a:t>many  </a:t>
            </a:r>
            <a:r>
              <a:rPr sz="1800" spc="-5" dirty="0">
                <a:latin typeface="Verdana"/>
                <a:cs typeface="Verdana"/>
              </a:rPr>
              <a:t>arguments </a:t>
            </a:r>
            <a:r>
              <a:rPr sz="1800" dirty="0">
                <a:latin typeface="Verdana"/>
                <a:cs typeface="Verdana"/>
              </a:rPr>
              <a:t>a function </a:t>
            </a:r>
            <a:r>
              <a:rPr sz="1800" spc="-5" dirty="0">
                <a:latin typeface="Verdana"/>
                <a:cs typeface="Verdana"/>
              </a:rPr>
              <a:t>uses </a:t>
            </a:r>
            <a:r>
              <a:rPr sz="1800" dirty="0">
                <a:latin typeface="Verdana"/>
                <a:cs typeface="Verdana"/>
              </a:rPr>
              <a:t>and alerts </a:t>
            </a:r>
            <a:r>
              <a:rPr sz="1800" spc="-5" dirty="0">
                <a:latin typeface="Verdana"/>
                <a:cs typeface="Verdana"/>
              </a:rPr>
              <a:t>the </a:t>
            </a:r>
            <a:r>
              <a:rPr sz="1800" spc="-10" dirty="0">
                <a:latin typeface="Verdana"/>
                <a:cs typeface="Verdana"/>
              </a:rPr>
              <a:t>program </a:t>
            </a:r>
            <a:r>
              <a:rPr sz="1800" dirty="0">
                <a:latin typeface="Verdana"/>
                <a:cs typeface="Verdana"/>
              </a:rPr>
              <a:t>for possible  </a:t>
            </a:r>
            <a:r>
              <a:rPr sz="1800" spc="-5" dirty="0">
                <a:latin typeface="Verdana"/>
                <a:cs typeface="Verdana"/>
              </a:rPr>
              <a:t>default</a:t>
            </a:r>
            <a:r>
              <a:rPr sz="1800" spc="10" dirty="0">
                <a:latin typeface="Verdana"/>
                <a:cs typeface="Verdana"/>
              </a:rPr>
              <a:t> </a:t>
            </a:r>
            <a:r>
              <a:rPr sz="1800" spc="-5" dirty="0">
                <a:latin typeface="Verdana"/>
                <a:cs typeface="Verdana"/>
              </a:rPr>
              <a:t>values.</a:t>
            </a:r>
            <a:endParaRPr sz="180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609600" y="6172200"/>
            <a:ext cx="7924800" cy="0"/>
          </a:xfrm>
          <a:custGeom>
            <a:avLst/>
            <a:gdLst/>
            <a:ahLst/>
            <a:cxnLst/>
            <a:rect l="l" t="t" r="r" b="b"/>
            <a:pathLst>
              <a:path w="7924800">
                <a:moveTo>
                  <a:pt x="0" y="0"/>
                </a:moveTo>
                <a:lnTo>
                  <a:pt x="7924800" y="0"/>
                </a:lnTo>
              </a:path>
            </a:pathLst>
          </a:custGeom>
          <a:ln w="3175">
            <a:solidFill>
              <a:srgbClr val="CC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612140" y="1016000"/>
            <a:ext cx="7690484" cy="496443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169545">
              <a:lnSpc>
                <a:spcPct val="100000"/>
              </a:lnSpc>
              <a:spcBef>
                <a:spcPts val="100"/>
              </a:spcBef>
            </a:pPr>
            <a:r>
              <a:rPr sz="1800" spc="-5" dirty="0">
                <a:latin typeface="Verdana"/>
                <a:cs typeface="Verdana"/>
              </a:rPr>
              <a:t>Here </a:t>
            </a:r>
            <a:r>
              <a:rPr sz="1800" spc="5" dirty="0">
                <a:latin typeface="Verdana"/>
                <a:cs typeface="Verdana"/>
              </a:rPr>
              <a:t>is </a:t>
            </a:r>
            <a:r>
              <a:rPr sz="1800" dirty="0">
                <a:latin typeface="Verdana"/>
                <a:cs typeface="Verdana"/>
              </a:rPr>
              <a:t>an </a:t>
            </a:r>
            <a:r>
              <a:rPr sz="1800" spc="-5" dirty="0">
                <a:latin typeface="Verdana"/>
                <a:cs typeface="Verdana"/>
              </a:rPr>
              <a:t>example </a:t>
            </a:r>
            <a:r>
              <a:rPr sz="1800" dirty="0">
                <a:latin typeface="Verdana"/>
                <a:cs typeface="Verdana"/>
              </a:rPr>
              <a:t>of a </a:t>
            </a:r>
            <a:r>
              <a:rPr sz="1800" spc="-5" dirty="0">
                <a:latin typeface="Verdana"/>
                <a:cs typeface="Verdana"/>
              </a:rPr>
              <a:t>prototype </a:t>
            </a:r>
            <a:r>
              <a:rPr sz="1800" dirty="0">
                <a:latin typeface="Verdana"/>
                <a:cs typeface="Verdana"/>
              </a:rPr>
              <a:t>(i.e. function </a:t>
            </a:r>
            <a:r>
              <a:rPr sz="1800" spc="-5" dirty="0">
                <a:latin typeface="Verdana"/>
                <a:cs typeface="Verdana"/>
              </a:rPr>
              <a:t>declaration) with  default</a:t>
            </a:r>
            <a:r>
              <a:rPr sz="1800" spc="5" dirty="0">
                <a:latin typeface="Verdana"/>
                <a:cs typeface="Verdana"/>
              </a:rPr>
              <a:t> </a:t>
            </a:r>
            <a:r>
              <a:rPr sz="1800" spc="-10" dirty="0">
                <a:latin typeface="Verdana"/>
                <a:cs typeface="Verdana"/>
              </a:rPr>
              <a:t>values:</a:t>
            </a:r>
            <a:endParaRPr sz="1800">
              <a:latin typeface="Verdana"/>
              <a:cs typeface="Verdana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1850">
              <a:latin typeface="Times New Roman"/>
              <a:cs typeface="Times New Roman"/>
            </a:endParaRPr>
          </a:p>
          <a:p>
            <a:pPr marL="579755">
              <a:lnSpc>
                <a:spcPct val="100000"/>
              </a:lnSpc>
              <a:spcBef>
                <a:spcPts val="5"/>
              </a:spcBef>
            </a:pPr>
            <a:r>
              <a:rPr sz="1800" dirty="0">
                <a:solidFill>
                  <a:srgbClr val="CC0000"/>
                </a:solidFill>
                <a:latin typeface="Verdana"/>
                <a:cs typeface="Verdana"/>
              </a:rPr>
              <a:t>float amount(float principal, int </a:t>
            </a:r>
            <a:r>
              <a:rPr sz="1800" spc="-5" dirty="0">
                <a:solidFill>
                  <a:srgbClr val="CC0000"/>
                </a:solidFill>
                <a:latin typeface="Verdana"/>
                <a:cs typeface="Verdana"/>
              </a:rPr>
              <a:t>period, </a:t>
            </a:r>
            <a:r>
              <a:rPr sz="1600" b="1" spc="-10" dirty="0">
                <a:solidFill>
                  <a:srgbClr val="CC0000"/>
                </a:solidFill>
                <a:latin typeface="Verdana"/>
                <a:cs typeface="Verdana"/>
              </a:rPr>
              <a:t>float </a:t>
            </a:r>
            <a:r>
              <a:rPr sz="1600" b="1" spc="-5" dirty="0">
                <a:solidFill>
                  <a:srgbClr val="CC0000"/>
                </a:solidFill>
                <a:latin typeface="Verdana"/>
                <a:cs typeface="Verdana"/>
              </a:rPr>
              <a:t>rate =</a:t>
            </a:r>
            <a:r>
              <a:rPr sz="1600" b="1" spc="5" dirty="0">
                <a:solidFill>
                  <a:srgbClr val="CC0000"/>
                </a:solidFill>
                <a:latin typeface="Verdana"/>
                <a:cs typeface="Verdana"/>
              </a:rPr>
              <a:t> </a:t>
            </a:r>
            <a:r>
              <a:rPr sz="1600" b="1" spc="-5" dirty="0">
                <a:solidFill>
                  <a:srgbClr val="CC0000"/>
                </a:solidFill>
                <a:latin typeface="Verdana"/>
                <a:cs typeface="Verdana"/>
              </a:rPr>
              <a:t>0.15);</a:t>
            </a:r>
            <a:endParaRPr sz="1600">
              <a:latin typeface="Verdana"/>
              <a:cs typeface="Verdana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1850">
              <a:latin typeface="Times New Roman"/>
              <a:cs typeface="Times New Roman"/>
            </a:endParaRPr>
          </a:p>
          <a:p>
            <a:pPr marL="12700" marR="311150">
              <a:lnSpc>
                <a:spcPct val="100000"/>
              </a:lnSpc>
              <a:buChar char="•"/>
              <a:tabLst>
                <a:tab pos="218440" algn="l"/>
              </a:tabLst>
            </a:pPr>
            <a:r>
              <a:rPr sz="1800" spc="-5" dirty="0">
                <a:latin typeface="Verdana"/>
                <a:cs typeface="Verdana"/>
              </a:rPr>
              <a:t>The default </a:t>
            </a:r>
            <a:r>
              <a:rPr sz="1800" spc="-10" dirty="0">
                <a:latin typeface="Verdana"/>
                <a:cs typeface="Verdana"/>
              </a:rPr>
              <a:t>value </a:t>
            </a:r>
            <a:r>
              <a:rPr sz="1800" dirty="0">
                <a:latin typeface="Verdana"/>
                <a:cs typeface="Verdana"/>
              </a:rPr>
              <a:t>is </a:t>
            </a:r>
            <a:r>
              <a:rPr sz="1800" spc="-5" dirty="0">
                <a:latin typeface="Verdana"/>
                <a:cs typeface="Verdana"/>
              </a:rPr>
              <a:t>specified </a:t>
            </a:r>
            <a:r>
              <a:rPr sz="1800" dirty="0">
                <a:latin typeface="Verdana"/>
                <a:cs typeface="Verdana"/>
              </a:rPr>
              <a:t>in a manner syntactically similar  </a:t>
            </a:r>
            <a:r>
              <a:rPr sz="1800" spc="-5" dirty="0">
                <a:latin typeface="Verdana"/>
                <a:cs typeface="Verdana"/>
              </a:rPr>
              <a:t>to </a:t>
            </a:r>
            <a:r>
              <a:rPr sz="1800" dirty="0">
                <a:latin typeface="Verdana"/>
                <a:cs typeface="Verdana"/>
              </a:rPr>
              <a:t>a </a:t>
            </a:r>
            <a:r>
              <a:rPr sz="1800" spc="-5" dirty="0">
                <a:latin typeface="Verdana"/>
                <a:cs typeface="Verdana"/>
              </a:rPr>
              <a:t>variable</a:t>
            </a:r>
            <a:r>
              <a:rPr sz="1800" spc="-1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initialization.</a:t>
            </a:r>
            <a:endParaRPr sz="1800">
              <a:latin typeface="Verdana"/>
              <a:cs typeface="Verdana"/>
            </a:endParaRPr>
          </a:p>
          <a:p>
            <a:pPr>
              <a:lnSpc>
                <a:spcPct val="100000"/>
              </a:lnSpc>
              <a:spcBef>
                <a:spcPts val="35"/>
              </a:spcBef>
              <a:buFont typeface="Verdana"/>
              <a:buChar char="•"/>
            </a:pPr>
            <a:endParaRPr sz="1850">
              <a:latin typeface="Times New Roman"/>
              <a:cs typeface="Times New Roman"/>
            </a:endParaRPr>
          </a:p>
          <a:p>
            <a:pPr marL="137795" indent="-125730">
              <a:lnSpc>
                <a:spcPct val="100000"/>
              </a:lnSpc>
              <a:buChar char="•"/>
              <a:tabLst>
                <a:tab pos="138430" algn="l"/>
              </a:tabLst>
            </a:pPr>
            <a:r>
              <a:rPr sz="1800" spc="-5" dirty="0">
                <a:latin typeface="Verdana"/>
                <a:cs typeface="Verdana"/>
              </a:rPr>
              <a:t>The </a:t>
            </a:r>
            <a:r>
              <a:rPr sz="1800" spc="-10" dirty="0">
                <a:latin typeface="Verdana"/>
                <a:cs typeface="Verdana"/>
              </a:rPr>
              <a:t>above </a:t>
            </a:r>
            <a:r>
              <a:rPr sz="1800" spc="-5" dirty="0">
                <a:latin typeface="Verdana"/>
                <a:cs typeface="Verdana"/>
              </a:rPr>
              <a:t>prototype declares </a:t>
            </a:r>
            <a:r>
              <a:rPr sz="1800" dirty="0">
                <a:latin typeface="Verdana"/>
                <a:cs typeface="Verdana"/>
              </a:rPr>
              <a:t>a </a:t>
            </a:r>
            <a:r>
              <a:rPr sz="1800" spc="-5" dirty="0">
                <a:latin typeface="Verdana"/>
                <a:cs typeface="Verdana"/>
              </a:rPr>
              <a:t>default </a:t>
            </a:r>
            <a:r>
              <a:rPr sz="1800" spc="-10" dirty="0">
                <a:latin typeface="Verdana"/>
                <a:cs typeface="Verdana"/>
              </a:rPr>
              <a:t>value </a:t>
            </a:r>
            <a:r>
              <a:rPr sz="1800" dirty="0">
                <a:latin typeface="Verdana"/>
                <a:cs typeface="Verdana"/>
              </a:rPr>
              <a:t>of 0.15 </a:t>
            </a:r>
            <a:r>
              <a:rPr sz="1800" spc="-5" dirty="0">
                <a:latin typeface="Verdana"/>
                <a:cs typeface="Verdana"/>
              </a:rPr>
              <a:t>to</a:t>
            </a:r>
            <a:r>
              <a:rPr sz="1800" spc="80" dirty="0">
                <a:latin typeface="Verdana"/>
                <a:cs typeface="Verdana"/>
              </a:rPr>
              <a:t> </a:t>
            </a:r>
            <a:r>
              <a:rPr sz="1800" spc="-5" dirty="0">
                <a:latin typeface="Verdana"/>
                <a:cs typeface="Verdana"/>
              </a:rPr>
              <a:t>the</a:t>
            </a:r>
            <a:endParaRPr sz="180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</a:pPr>
            <a:r>
              <a:rPr sz="1800" spc="-5" dirty="0">
                <a:latin typeface="Verdana"/>
                <a:cs typeface="Verdana"/>
              </a:rPr>
              <a:t>argument </a:t>
            </a:r>
            <a:r>
              <a:rPr sz="1600" b="1" spc="-5" dirty="0">
                <a:latin typeface="Verdana"/>
                <a:cs typeface="Verdana"/>
              </a:rPr>
              <a:t>rate. </a:t>
            </a:r>
            <a:r>
              <a:rPr sz="1800" dirty="0">
                <a:latin typeface="Verdana"/>
                <a:cs typeface="Verdana"/>
              </a:rPr>
              <a:t>A </a:t>
            </a:r>
            <a:r>
              <a:rPr sz="1800" spc="-5" dirty="0">
                <a:latin typeface="Verdana"/>
                <a:cs typeface="Verdana"/>
              </a:rPr>
              <a:t>subsequent </a:t>
            </a:r>
            <a:r>
              <a:rPr sz="1800" dirty="0">
                <a:latin typeface="Verdana"/>
                <a:cs typeface="Verdana"/>
              </a:rPr>
              <a:t>function </a:t>
            </a:r>
            <a:r>
              <a:rPr sz="1800" spc="-5" dirty="0">
                <a:latin typeface="Verdana"/>
                <a:cs typeface="Verdana"/>
              </a:rPr>
              <a:t>call</a:t>
            </a:r>
            <a:r>
              <a:rPr sz="1800" spc="40" dirty="0">
                <a:latin typeface="Verdana"/>
                <a:cs typeface="Verdana"/>
              </a:rPr>
              <a:t> </a:t>
            </a:r>
            <a:r>
              <a:rPr sz="1800" spc="-5" dirty="0">
                <a:latin typeface="Verdana"/>
                <a:cs typeface="Verdana"/>
              </a:rPr>
              <a:t>like</a:t>
            </a:r>
            <a:endParaRPr sz="1800">
              <a:latin typeface="Verdana"/>
              <a:cs typeface="Verdana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850">
              <a:latin typeface="Times New Roman"/>
              <a:cs typeface="Times New Roman"/>
            </a:endParaRPr>
          </a:p>
          <a:p>
            <a:pPr marL="579755">
              <a:lnSpc>
                <a:spcPct val="100000"/>
              </a:lnSpc>
              <a:tabLst>
                <a:tab pos="3670300" algn="l"/>
              </a:tabLst>
            </a:pPr>
            <a:r>
              <a:rPr sz="1800" spc="-5" dirty="0">
                <a:solidFill>
                  <a:srgbClr val="CC0000"/>
                </a:solidFill>
                <a:latin typeface="Verdana"/>
                <a:cs typeface="Verdana"/>
              </a:rPr>
              <a:t>value=amount(5000,7);	// </a:t>
            </a:r>
            <a:r>
              <a:rPr sz="1800" dirty="0">
                <a:solidFill>
                  <a:srgbClr val="CC0000"/>
                </a:solidFill>
                <a:latin typeface="Verdana"/>
                <a:cs typeface="Verdana"/>
              </a:rPr>
              <a:t>one </a:t>
            </a:r>
            <a:r>
              <a:rPr sz="1800" spc="-5" dirty="0">
                <a:solidFill>
                  <a:srgbClr val="CC0000"/>
                </a:solidFill>
                <a:latin typeface="Verdana"/>
                <a:cs typeface="Verdana"/>
              </a:rPr>
              <a:t>argument</a:t>
            </a:r>
            <a:r>
              <a:rPr sz="1800" spc="-10" dirty="0">
                <a:solidFill>
                  <a:srgbClr val="CC0000"/>
                </a:solidFill>
                <a:latin typeface="Verdana"/>
                <a:cs typeface="Verdana"/>
              </a:rPr>
              <a:t> </a:t>
            </a:r>
            <a:r>
              <a:rPr sz="1800" dirty="0">
                <a:solidFill>
                  <a:srgbClr val="CC0000"/>
                </a:solidFill>
                <a:latin typeface="Verdana"/>
                <a:cs typeface="Verdana"/>
              </a:rPr>
              <a:t>missing</a:t>
            </a:r>
            <a:endParaRPr sz="1800">
              <a:latin typeface="Verdana"/>
              <a:cs typeface="Verdana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1850">
              <a:latin typeface="Times New Roman"/>
              <a:cs typeface="Times New Roman"/>
            </a:endParaRPr>
          </a:p>
          <a:p>
            <a:pPr marL="12700" marR="487680">
              <a:lnSpc>
                <a:spcPct val="100000"/>
              </a:lnSpc>
            </a:pPr>
            <a:r>
              <a:rPr sz="1800" spc="-10" dirty="0">
                <a:latin typeface="Verdana"/>
                <a:cs typeface="Verdana"/>
              </a:rPr>
              <a:t>Passes </a:t>
            </a:r>
            <a:r>
              <a:rPr sz="1800" spc="-5" dirty="0">
                <a:latin typeface="Verdana"/>
                <a:cs typeface="Verdana"/>
              </a:rPr>
              <a:t>the </a:t>
            </a:r>
            <a:r>
              <a:rPr sz="1800" spc="-10" dirty="0">
                <a:latin typeface="Verdana"/>
                <a:cs typeface="Verdana"/>
              </a:rPr>
              <a:t>value </a:t>
            </a:r>
            <a:r>
              <a:rPr sz="1800" dirty="0">
                <a:latin typeface="Verdana"/>
                <a:cs typeface="Verdana"/>
              </a:rPr>
              <a:t>of </a:t>
            </a:r>
            <a:r>
              <a:rPr sz="1800" spc="-5" dirty="0">
                <a:latin typeface="Verdana"/>
                <a:cs typeface="Verdana"/>
              </a:rPr>
              <a:t>5000 to </a:t>
            </a:r>
            <a:r>
              <a:rPr sz="1800" spc="-5" dirty="0">
                <a:solidFill>
                  <a:srgbClr val="CC0000"/>
                </a:solidFill>
                <a:latin typeface="Verdana"/>
                <a:cs typeface="Verdana"/>
              </a:rPr>
              <a:t>principal </a:t>
            </a:r>
            <a:r>
              <a:rPr sz="1800" dirty="0">
                <a:latin typeface="Verdana"/>
                <a:cs typeface="Verdana"/>
              </a:rPr>
              <a:t>and 7 </a:t>
            </a:r>
            <a:r>
              <a:rPr sz="1800" spc="-5" dirty="0">
                <a:latin typeface="Verdana"/>
                <a:cs typeface="Verdana"/>
              </a:rPr>
              <a:t>to </a:t>
            </a:r>
            <a:r>
              <a:rPr sz="1800" spc="-5" dirty="0">
                <a:solidFill>
                  <a:srgbClr val="CC0000"/>
                </a:solidFill>
                <a:latin typeface="Verdana"/>
                <a:cs typeface="Verdana"/>
              </a:rPr>
              <a:t>period </a:t>
            </a:r>
            <a:r>
              <a:rPr sz="1800" dirty="0">
                <a:latin typeface="Verdana"/>
                <a:cs typeface="Verdana"/>
              </a:rPr>
              <a:t>and </a:t>
            </a:r>
            <a:r>
              <a:rPr sz="1800" spc="-5" dirty="0">
                <a:latin typeface="Verdana"/>
                <a:cs typeface="Verdana"/>
              </a:rPr>
              <a:t>then  </a:t>
            </a:r>
            <a:r>
              <a:rPr sz="1800" dirty="0">
                <a:latin typeface="Verdana"/>
                <a:cs typeface="Verdana"/>
              </a:rPr>
              <a:t>lets </a:t>
            </a:r>
            <a:r>
              <a:rPr sz="1800" spc="-5" dirty="0">
                <a:latin typeface="Verdana"/>
                <a:cs typeface="Verdana"/>
              </a:rPr>
              <a:t>the </a:t>
            </a:r>
            <a:r>
              <a:rPr sz="1800" dirty="0">
                <a:latin typeface="Verdana"/>
                <a:cs typeface="Verdana"/>
              </a:rPr>
              <a:t>function use </a:t>
            </a:r>
            <a:r>
              <a:rPr sz="1800" spc="-5" dirty="0">
                <a:latin typeface="Verdana"/>
                <a:cs typeface="Verdana"/>
              </a:rPr>
              <a:t>default </a:t>
            </a:r>
            <a:r>
              <a:rPr sz="1800" spc="-10" dirty="0">
                <a:latin typeface="Verdana"/>
                <a:cs typeface="Verdana"/>
              </a:rPr>
              <a:t>value </a:t>
            </a:r>
            <a:r>
              <a:rPr sz="1800" dirty="0">
                <a:latin typeface="Verdana"/>
                <a:cs typeface="Verdana"/>
              </a:rPr>
              <a:t>of 0.15 for</a:t>
            </a:r>
            <a:r>
              <a:rPr sz="1800" spc="35" dirty="0">
                <a:latin typeface="Verdana"/>
                <a:cs typeface="Verdana"/>
              </a:rPr>
              <a:t> </a:t>
            </a:r>
            <a:r>
              <a:rPr sz="1800" spc="-10" dirty="0">
                <a:solidFill>
                  <a:srgbClr val="CC0000"/>
                </a:solidFill>
                <a:latin typeface="Verdana"/>
                <a:cs typeface="Verdana"/>
              </a:rPr>
              <a:t>rate.</a:t>
            </a:r>
            <a:endParaRPr sz="1800">
              <a:latin typeface="Verdana"/>
              <a:cs typeface="Verdana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850">
              <a:latin typeface="Times New Roman"/>
              <a:cs typeface="Times New Roman"/>
            </a:endParaRPr>
          </a:p>
          <a:p>
            <a:pPr marL="12700" marR="5080">
              <a:lnSpc>
                <a:spcPct val="100000"/>
              </a:lnSpc>
              <a:buChar char="•"/>
              <a:tabLst>
                <a:tab pos="218440" algn="l"/>
                <a:tab pos="588645" algn="l"/>
                <a:tab pos="1594485" algn="l"/>
                <a:tab pos="2922270" algn="l"/>
                <a:tab pos="3318510" algn="l"/>
                <a:tab pos="4461510" algn="l"/>
                <a:tab pos="4993640" algn="l"/>
                <a:tab pos="5708650" algn="l"/>
                <a:tab pos="6148705" algn="l"/>
                <a:tab pos="6732905" algn="l"/>
                <a:tab pos="7458075" algn="l"/>
              </a:tabLst>
            </a:pPr>
            <a:r>
              <a:rPr sz="1800" dirty="0">
                <a:latin typeface="Verdana"/>
                <a:cs typeface="Verdana"/>
              </a:rPr>
              <a:t>A	</a:t>
            </a:r>
            <a:r>
              <a:rPr sz="1800" spc="-10" dirty="0">
                <a:latin typeface="Verdana"/>
                <a:cs typeface="Verdana"/>
              </a:rPr>
              <a:t>d</a:t>
            </a:r>
            <a:r>
              <a:rPr sz="1800" dirty="0">
                <a:latin typeface="Verdana"/>
                <a:cs typeface="Verdana"/>
              </a:rPr>
              <a:t>efau</a:t>
            </a:r>
            <a:r>
              <a:rPr sz="1800" spc="5" dirty="0">
                <a:latin typeface="Verdana"/>
                <a:cs typeface="Verdana"/>
              </a:rPr>
              <a:t>l</a:t>
            </a:r>
            <a:r>
              <a:rPr sz="1800" dirty="0">
                <a:latin typeface="Verdana"/>
                <a:cs typeface="Verdana"/>
              </a:rPr>
              <a:t>t	ar</a:t>
            </a:r>
            <a:r>
              <a:rPr sz="1800" spc="-10" dirty="0">
                <a:latin typeface="Verdana"/>
                <a:cs typeface="Verdana"/>
              </a:rPr>
              <a:t>g</a:t>
            </a:r>
            <a:r>
              <a:rPr sz="1800" dirty="0">
                <a:latin typeface="Verdana"/>
                <a:cs typeface="Verdana"/>
              </a:rPr>
              <a:t>ument	</a:t>
            </a:r>
            <a:r>
              <a:rPr sz="1800" spc="10" dirty="0">
                <a:latin typeface="Verdana"/>
                <a:cs typeface="Verdana"/>
              </a:rPr>
              <a:t>i</a:t>
            </a:r>
            <a:r>
              <a:rPr sz="1800" dirty="0">
                <a:latin typeface="Verdana"/>
                <a:cs typeface="Verdana"/>
              </a:rPr>
              <a:t>s	ch</a:t>
            </a:r>
            <a:r>
              <a:rPr sz="1800" spc="-10" dirty="0">
                <a:latin typeface="Verdana"/>
                <a:cs typeface="Verdana"/>
              </a:rPr>
              <a:t>e</a:t>
            </a:r>
            <a:r>
              <a:rPr sz="1800" dirty="0">
                <a:latin typeface="Verdana"/>
                <a:cs typeface="Verdana"/>
              </a:rPr>
              <a:t>c</a:t>
            </a:r>
            <a:r>
              <a:rPr sz="1800" spc="-15" dirty="0">
                <a:latin typeface="Verdana"/>
                <a:cs typeface="Verdana"/>
              </a:rPr>
              <a:t>k</a:t>
            </a:r>
            <a:r>
              <a:rPr sz="1800" dirty="0">
                <a:latin typeface="Verdana"/>
                <a:cs typeface="Verdana"/>
              </a:rPr>
              <a:t>ed	</a:t>
            </a:r>
            <a:r>
              <a:rPr sz="1800" spc="10" dirty="0">
                <a:latin typeface="Verdana"/>
                <a:cs typeface="Verdana"/>
              </a:rPr>
              <a:t>f</a:t>
            </a:r>
            <a:r>
              <a:rPr sz="1800" dirty="0">
                <a:latin typeface="Verdana"/>
                <a:cs typeface="Verdana"/>
              </a:rPr>
              <a:t>or	</a:t>
            </a:r>
            <a:r>
              <a:rPr sz="1800" spc="-15" dirty="0">
                <a:latin typeface="Verdana"/>
                <a:cs typeface="Verdana"/>
              </a:rPr>
              <a:t>t</a:t>
            </a:r>
            <a:r>
              <a:rPr sz="1800" dirty="0">
                <a:latin typeface="Verdana"/>
                <a:cs typeface="Verdana"/>
              </a:rPr>
              <a:t>ype	</a:t>
            </a:r>
            <a:r>
              <a:rPr sz="1800" spc="-5" dirty="0">
                <a:latin typeface="Verdana"/>
                <a:cs typeface="Verdana"/>
              </a:rPr>
              <a:t>a</a:t>
            </a:r>
            <a:r>
              <a:rPr sz="1800" dirty="0">
                <a:latin typeface="Verdana"/>
                <a:cs typeface="Verdana"/>
              </a:rPr>
              <a:t>t	</a:t>
            </a:r>
            <a:r>
              <a:rPr sz="1800" spc="-5" dirty="0">
                <a:latin typeface="Verdana"/>
                <a:cs typeface="Verdana"/>
              </a:rPr>
              <a:t>th</a:t>
            </a:r>
            <a:r>
              <a:rPr sz="1800" dirty="0">
                <a:latin typeface="Verdana"/>
                <a:cs typeface="Verdana"/>
              </a:rPr>
              <a:t>e	</a:t>
            </a:r>
            <a:r>
              <a:rPr sz="1800" spc="-5" dirty="0">
                <a:latin typeface="Verdana"/>
                <a:cs typeface="Verdana"/>
              </a:rPr>
              <a:t>t</a:t>
            </a:r>
            <a:r>
              <a:rPr sz="1800" spc="5" dirty="0">
                <a:latin typeface="Verdana"/>
                <a:cs typeface="Verdana"/>
              </a:rPr>
              <a:t>i</a:t>
            </a:r>
            <a:r>
              <a:rPr sz="1800" dirty="0">
                <a:latin typeface="Verdana"/>
                <a:cs typeface="Verdana"/>
              </a:rPr>
              <a:t>me	</a:t>
            </a:r>
            <a:r>
              <a:rPr sz="1800" spc="-5" dirty="0">
                <a:latin typeface="Verdana"/>
                <a:cs typeface="Verdana"/>
              </a:rPr>
              <a:t>of  declaration </a:t>
            </a:r>
            <a:r>
              <a:rPr sz="1800" dirty="0">
                <a:latin typeface="Verdana"/>
                <a:cs typeface="Verdana"/>
              </a:rPr>
              <a:t>and </a:t>
            </a:r>
            <a:r>
              <a:rPr sz="1800" spc="-5" dirty="0">
                <a:latin typeface="Verdana"/>
                <a:cs typeface="Verdana"/>
              </a:rPr>
              <a:t>evaluated at the </a:t>
            </a:r>
            <a:r>
              <a:rPr sz="1800" dirty="0">
                <a:latin typeface="Verdana"/>
                <a:cs typeface="Verdana"/>
              </a:rPr>
              <a:t>time </a:t>
            </a:r>
            <a:r>
              <a:rPr sz="1800" spc="-5" dirty="0">
                <a:latin typeface="Verdana"/>
                <a:cs typeface="Verdana"/>
              </a:rPr>
              <a:t>of</a:t>
            </a:r>
            <a:r>
              <a:rPr sz="1800" spc="3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call.</a:t>
            </a:r>
            <a:endParaRPr sz="180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609600" y="1566862"/>
            <a:ext cx="4655820" cy="109855"/>
          </a:xfrm>
          <a:custGeom>
            <a:avLst/>
            <a:gdLst/>
            <a:ahLst/>
            <a:cxnLst/>
            <a:rect l="l" t="t" r="r" b="b"/>
            <a:pathLst>
              <a:path w="4655820" h="109855">
                <a:moveTo>
                  <a:pt x="0" y="109537"/>
                </a:moveTo>
                <a:lnTo>
                  <a:pt x="4655566" y="109537"/>
                </a:lnTo>
                <a:lnTo>
                  <a:pt x="4655566" y="0"/>
                </a:lnTo>
                <a:lnTo>
                  <a:pt x="0" y="0"/>
                </a:lnTo>
                <a:lnTo>
                  <a:pt x="0" y="109537"/>
                </a:lnTo>
                <a:close/>
              </a:path>
            </a:pathLst>
          </a:custGeom>
          <a:solidFill>
            <a:srgbClr val="CC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609600" y="1566925"/>
            <a:ext cx="7958455" cy="0"/>
          </a:xfrm>
          <a:custGeom>
            <a:avLst/>
            <a:gdLst/>
            <a:ahLst/>
            <a:cxnLst/>
            <a:rect l="l" t="t" r="r" b="b"/>
            <a:pathLst>
              <a:path w="7958455">
                <a:moveTo>
                  <a:pt x="0" y="0"/>
                </a:moveTo>
                <a:lnTo>
                  <a:pt x="7958201" y="0"/>
                </a:lnTo>
              </a:path>
            </a:pathLst>
          </a:custGeom>
          <a:ln w="9525">
            <a:solidFill>
              <a:srgbClr val="CC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609600" y="6172200"/>
            <a:ext cx="7924800" cy="0"/>
          </a:xfrm>
          <a:custGeom>
            <a:avLst/>
            <a:gdLst/>
            <a:ahLst/>
            <a:cxnLst/>
            <a:rect l="l" t="t" r="r" b="b"/>
            <a:pathLst>
              <a:path w="7924800">
                <a:moveTo>
                  <a:pt x="0" y="0"/>
                </a:moveTo>
                <a:lnTo>
                  <a:pt x="7924800" y="0"/>
                </a:lnTo>
              </a:path>
            </a:pathLst>
          </a:custGeom>
          <a:ln w="3175">
            <a:solidFill>
              <a:srgbClr val="CC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653592" y="702612"/>
            <a:ext cx="5671008" cy="782907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/>
              <a:t>Default</a:t>
            </a:r>
            <a:r>
              <a:rPr spc="-45" dirty="0"/>
              <a:t> </a:t>
            </a:r>
            <a:r>
              <a:rPr spc="-5" dirty="0"/>
              <a:t>Arguments</a:t>
            </a:r>
          </a:p>
        </p:txBody>
      </p:sp>
      <p:sp>
        <p:nvSpPr>
          <p:cNvPr id="9" name="object 9"/>
          <p:cNvSpPr txBox="1">
            <a:spLocks noGrp="1"/>
          </p:cNvSpPr>
          <p:nvPr>
            <p:ph idx="1"/>
          </p:nvPr>
        </p:nvSpPr>
        <p:spPr>
          <a:xfrm>
            <a:off x="457200" y="1935480"/>
            <a:ext cx="8229600" cy="321164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endParaRPr lang="en-IN" spc="-10" dirty="0" smtClean="0"/>
          </a:p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spc="-10" dirty="0" smtClean="0">
                <a:latin typeface="Times New Roman" pitchFamily="18" charset="0"/>
                <a:cs typeface="Times New Roman" pitchFamily="18" charset="0"/>
              </a:rPr>
              <a:t>Passes </a:t>
            </a:r>
            <a:r>
              <a:rPr sz="2000" dirty="0">
                <a:latin typeface="Times New Roman" pitchFamily="18" charset="0"/>
                <a:cs typeface="Times New Roman" pitchFamily="18" charset="0"/>
              </a:rPr>
              <a:t>an explicit </a:t>
            </a:r>
            <a:r>
              <a:rPr sz="2000" spc="-10" dirty="0">
                <a:latin typeface="Times New Roman" pitchFamily="18" charset="0"/>
                <a:cs typeface="Times New Roman" pitchFamily="18" charset="0"/>
              </a:rPr>
              <a:t>value </a:t>
            </a:r>
            <a:r>
              <a:rPr sz="2000" dirty="0">
                <a:latin typeface="Times New Roman" pitchFamily="18" charset="0"/>
                <a:cs typeface="Times New Roman" pitchFamily="18" charset="0"/>
              </a:rPr>
              <a:t>of 0.12 </a:t>
            </a:r>
            <a:r>
              <a:rPr sz="2000" spc="-5" dirty="0">
                <a:latin typeface="Times New Roman" pitchFamily="18" charset="0"/>
                <a:cs typeface="Times New Roman" pitchFamily="18" charset="0"/>
              </a:rPr>
              <a:t>to</a:t>
            </a:r>
            <a:r>
              <a:rPr sz="2000" spc="4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000" b="1" spc="-10" dirty="0">
                <a:latin typeface="Times New Roman" pitchFamily="18" charset="0"/>
                <a:cs typeface="Times New Roman" pitchFamily="18" charset="0"/>
              </a:rPr>
              <a:t>rate.</a:t>
            </a:r>
            <a:endParaRPr sz="2000" dirty="0">
              <a:latin typeface="Times New Roman" pitchFamily="18" charset="0"/>
              <a:cs typeface="Times New Roman" pitchFamily="18" charset="0"/>
            </a:endParaRPr>
          </a:p>
          <a:p>
            <a:pPr marL="12700" marR="1143000">
              <a:lnSpc>
                <a:spcPct val="100000"/>
              </a:lnSpc>
              <a:spcBef>
                <a:spcPts val="1920"/>
              </a:spcBef>
              <a:buChar char="•"/>
              <a:tabLst>
                <a:tab pos="218440" algn="l"/>
              </a:tabLst>
            </a:pPr>
            <a:r>
              <a:rPr sz="2000" dirty="0">
                <a:latin typeface="Times New Roman" pitchFamily="18" charset="0"/>
                <a:cs typeface="Times New Roman" pitchFamily="18" charset="0"/>
              </a:rPr>
              <a:t>Default </a:t>
            </a:r>
            <a:r>
              <a:rPr sz="2000" spc="-5" dirty="0">
                <a:latin typeface="Times New Roman" pitchFamily="18" charset="0"/>
                <a:cs typeface="Times New Roman" pitchFamily="18" charset="0"/>
              </a:rPr>
              <a:t>arguments </a:t>
            </a:r>
            <a:r>
              <a:rPr sz="2000" dirty="0">
                <a:latin typeface="Times New Roman" pitchFamily="18" charset="0"/>
                <a:cs typeface="Times New Roman" pitchFamily="18" charset="0"/>
              </a:rPr>
              <a:t>are </a:t>
            </a:r>
            <a:r>
              <a:rPr sz="2000" spc="-5" dirty="0">
                <a:latin typeface="Times New Roman" pitchFamily="18" charset="0"/>
                <a:cs typeface="Times New Roman" pitchFamily="18" charset="0"/>
              </a:rPr>
              <a:t>useful </a:t>
            </a:r>
            <a:r>
              <a:rPr sz="2000" dirty="0">
                <a:latin typeface="Times New Roman" pitchFamily="18" charset="0"/>
                <a:cs typeface="Times New Roman" pitchFamily="18" charset="0"/>
              </a:rPr>
              <a:t>in </a:t>
            </a:r>
            <a:r>
              <a:rPr sz="2000" spc="-5" dirty="0">
                <a:latin typeface="Times New Roman" pitchFamily="18" charset="0"/>
                <a:cs typeface="Times New Roman" pitchFamily="18" charset="0"/>
              </a:rPr>
              <a:t>situations where </a:t>
            </a:r>
            <a:r>
              <a:rPr sz="2000" dirty="0">
                <a:latin typeface="Times New Roman" pitchFamily="18" charset="0"/>
                <a:cs typeface="Times New Roman" pitchFamily="18" charset="0"/>
              </a:rPr>
              <a:t>some  </a:t>
            </a:r>
            <a:r>
              <a:rPr sz="2000" spc="-5" dirty="0">
                <a:latin typeface="Times New Roman" pitchFamily="18" charset="0"/>
                <a:cs typeface="Times New Roman" pitchFamily="18" charset="0"/>
              </a:rPr>
              <a:t>arguments always </a:t>
            </a:r>
            <a:r>
              <a:rPr sz="2000" spc="-10" dirty="0">
                <a:latin typeface="Times New Roman" pitchFamily="18" charset="0"/>
                <a:cs typeface="Times New Roman" pitchFamily="18" charset="0"/>
              </a:rPr>
              <a:t>have </a:t>
            </a:r>
            <a:r>
              <a:rPr sz="2000" spc="-5" dirty="0">
                <a:latin typeface="Times New Roman" pitchFamily="18" charset="0"/>
                <a:cs typeface="Times New Roman" pitchFamily="18" charset="0"/>
              </a:rPr>
              <a:t>the </a:t>
            </a:r>
            <a:r>
              <a:rPr sz="2000" dirty="0">
                <a:latin typeface="Times New Roman" pitchFamily="18" charset="0"/>
                <a:cs typeface="Times New Roman" pitchFamily="18" charset="0"/>
              </a:rPr>
              <a:t>same</a:t>
            </a:r>
            <a:r>
              <a:rPr sz="2000" spc="-2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000" spc="-5" dirty="0">
                <a:latin typeface="Times New Roman" pitchFamily="18" charset="0"/>
                <a:cs typeface="Times New Roman" pitchFamily="18" charset="0"/>
              </a:rPr>
              <a:t>value</a:t>
            </a:r>
            <a:r>
              <a:rPr sz="2000" spc="-5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IN" sz="2000" spc="-5" dirty="0" smtClean="0">
              <a:latin typeface="Times New Roman" pitchFamily="18" charset="0"/>
              <a:cs typeface="Times New Roman" pitchFamily="18" charset="0"/>
            </a:endParaRPr>
          </a:p>
          <a:p>
            <a:pPr marL="218440" indent="-205740">
              <a:lnSpc>
                <a:spcPct val="100000"/>
              </a:lnSpc>
              <a:buChar char="•"/>
              <a:tabLst>
                <a:tab pos="218440" algn="l"/>
              </a:tabLst>
            </a:pPr>
            <a:r>
              <a:rPr lang="en-IN" sz="2000" spc="-5" dirty="0">
                <a:latin typeface="Times New Roman" pitchFamily="18" charset="0"/>
                <a:cs typeface="Times New Roman" pitchFamily="18" charset="0"/>
              </a:rPr>
              <a:t>It </a:t>
            </a:r>
            <a:r>
              <a:rPr lang="en-IN" sz="2000" dirty="0">
                <a:latin typeface="Times New Roman" pitchFamily="18" charset="0"/>
                <a:cs typeface="Times New Roman" pitchFamily="18" charset="0"/>
              </a:rPr>
              <a:t>also </a:t>
            </a:r>
            <a:r>
              <a:rPr lang="en-IN" sz="2000" spc="-5" dirty="0">
                <a:latin typeface="Times New Roman" pitchFamily="18" charset="0"/>
                <a:cs typeface="Times New Roman" pitchFamily="18" charset="0"/>
              </a:rPr>
              <a:t>provides greater </a:t>
            </a:r>
            <a:r>
              <a:rPr lang="en-IN" sz="2000" dirty="0">
                <a:latin typeface="Times New Roman" pitchFamily="18" charset="0"/>
                <a:cs typeface="Times New Roman" pitchFamily="18" charset="0"/>
              </a:rPr>
              <a:t>flexibility </a:t>
            </a:r>
            <a:r>
              <a:rPr lang="en-IN" sz="2000" spc="-5" dirty="0">
                <a:latin typeface="Times New Roman" pitchFamily="18" charset="0"/>
                <a:cs typeface="Times New Roman" pitchFamily="18" charset="0"/>
              </a:rPr>
              <a:t>to the</a:t>
            </a:r>
            <a:r>
              <a:rPr lang="en-IN" sz="2000" spc="6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N" sz="2000" spc="-10" dirty="0">
                <a:latin typeface="Times New Roman" pitchFamily="18" charset="0"/>
                <a:cs typeface="Times New Roman" pitchFamily="18" charset="0"/>
              </a:rPr>
              <a:t>programmers.</a:t>
            </a:r>
          </a:p>
          <a:p>
            <a:pPr marL="137795" indent="-125730">
              <a:lnSpc>
                <a:spcPct val="100000"/>
              </a:lnSpc>
              <a:buChar char="•"/>
              <a:tabLst>
                <a:tab pos="138430" algn="l"/>
              </a:tabLst>
            </a:pPr>
            <a:r>
              <a:rPr lang="en-IN" sz="2000" dirty="0" smtClean="0">
                <a:latin typeface="Times New Roman" pitchFamily="18" charset="0"/>
                <a:cs typeface="Times New Roman" pitchFamily="18" charset="0"/>
              </a:rPr>
              <a:t>F</a:t>
            </a:r>
            <a:r>
              <a:rPr sz="2000" dirty="0" smtClean="0">
                <a:latin typeface="Times New Roman" pitchFamily="18" charset="0"/>
                <a:cs typeface="Times New Roman" pitchFamily="18" charset="0"/>
              </a:rPr>
              <a:t>or </a:t>
            </a:r>
            <a:r>
              <a:rPr sz="2000" spc="-5" dirty="0">
                <a:latin typeface="Times New Roman" pitchFamily="18" charset="0"/>
                <a:cs typeface="Times New Roman" pitchFamily="18" charset="0"/>
              </a:rPr>
              <a:t>e.g. bank interest may remain the same </a:t>
            </a:r>
            <a:r>
              <a:rPr sz="2000" dirty="0">
                <a:latin typeface="Times New Roman" pitchFamily="18" charset="0"/>
                <a:cs typeface="Times New Roman" pitchFamily="18" charset="0"/>
              </a:rPr>
              <a:t>for all </a:t>
            </a:r>
            <a:r>
              <a:rPr sz="2000" spc="-5" dirty="0">
                <a:latin typeface="Times New Roman" pitchFamily="18" charset="0"/>
                <a:cs typeface="Times New Roman" pitchFamily="18" charset="0"/>
              </a:rPr>
              <a:t>customers </a:t>
            </a:r>
            <a:r>
              <a:rPr sz="2000" dirty="0">
                <a:latin typeface="Times New Roman" pitchFamily="18" charset="0"/>
                <a:cs typeface="Times New Roman" pitchFamily="18" charset="0"/>
              </a:rPr>
              <a:t>for</a:t>
            </a:r>
            <a:r>
              <a:rPr sz="2000" spc="6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000" dirty="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IN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000" dirty="0" smtClean="0">
                <a:latin typeface="Times New Roman" pitchFamily="18" charset="0"/>
                <a:cs typeface="Times New Roman" pitchFamily="18" charset="0"/>
              </a:rPr>
              <a:t>particular </a:t>
            </a:r>
            <a:r>
              <a:rPr sz="2000" spc="-5" dirty="0">
                <a:latin typeface="Times New Roman" pitchFamily="18" charset="0"/>
                <a:cs typeface="Times New Roman" pitchFamily="18" charset="0"/>
              </a:rPr>
              <a:t>period </a:t>
            </a:r>
            <a:r>
              <a:rPr sz="2000" dirty="0">
                <a:latin typeface="Times New Roman" pitchFamily="18" charset="0"/>
                <a:cs typeface="Times New Roman" pitchFamily="18" charset="0"/>
              </a:rPr>
              <a:t>of</a:t>
            </a:r>
            <a:r>
              <a:rPr sz="2000" spc="-1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000" spc="-5" dirty="0">
                <a:latin typeface="Times New Roman" pitchFamily="18" charset="0"/>
                <a:cs typeface="Times New Roman" pitchFamily="18" charset="0"/>
              </a:rPr>
              <a:t>deposit</a:t>
            </a:r>
            <a:r>
              <a:rPr spc="-5" dirty="0">
                <a:solidFill>
                  <a:srgbClr val="CC0000"/>
                </a:solidFill>
              </a:rPr>
              <a:t>.</a:t>
            </a:r>
          </a:p>
          <a:p>
            <a:pPr marL="218440" indent="-205740">
              <a:lnSpc>
                <a:spcPct val="100000"/>
              </a:lnSpc>
              <a:buChar char="•"/>
              <a:tabLst>
                <a:tab pos="218440" algn="l"/>
              </a:tabLst>
            </a:pPr>
            <a:r>
              <a:rPr lang="en-IN" spc="-5" dirty="0" smtClean="0"/>
              <a:t>E.g.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764540" y="1631950"/>
            <a:ext cx="91059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5" dirty="0">
                <a:latin typeface="Verdana"/>
                <a:cs typeface="Verdana"/>
              </a:rPr>
              <a:t>The</a:t>
            </a:r>
            <a:r>
              <a:rPr sz="1800" spc="-8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call</a:t>
            </a:r>
            <a:endParaRPr sz="1800">
              <a:latin typeface="Verdana"/>
              <a:cs typeface="Verdana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371600" y="2057400"/>
            <a:ext cx="3424554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5" dirty="0" smtClean="0">
                <a:solidFill>
                  <a:srgbClr val="CC0000"/>
                </a:solidFill>
                <a:latin typeface="Verdana"/>
                <a:cs typeface="Verdana"/>
              </a:rPr>
              <a:t>value=amount(5000,5,0.12);</a:t>
            </a:r>
            <a:endParaRPr sz="1800" dirty="0">
              <a:latin typeface="Verdana"/>
              <a:cs typeface="Verdana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5029200" y="2039867"/>
            <a:ext cx="266573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5" dirty="0">
                <a:solidFill>
                  <a:srgbClr val="CC0000"/>
                </a:solidFill>
                <a:latin typeface="Verdana"/>
                <a:cs typeface="Verdana"/>
              </a:rPr>
              <a:t>//no </a:t>
            </a:r>
            <a:r>
              <a:rPr sz="1800" dirty="0">
                <a:solidFill>
                  <a:srgbClr val="CC0000"/>
                </a:solidFill>
                <a:latin typeface="Verdana"/>
                <a:cs typeface="Verdana"/>
              </a:rPr>
              <a:t>missing</a:t>
            </a:r>
            <a:r>
              <a:rPr sz="1800" spc="-65" dirty="0">
                <a:solidFill>
                  <a:srgbClr val="CC0000"/>
                </a:solidFill>
                <a:latin typeface="Verdana"/>
                <a:cs typeface="Verdana"/>
              </a:rPr>
              <a:t> </a:t>
            </a:r>
            <a:r>
              <a:rPr sz="1800" spc="-5" dirty="0">
                <a:solidFill>
                  <a:srgbClr val="CC0000"/>
                </a:solidFill>
                <a:latin typeface="Verdana"/>
                <a:cs typeface="Verdana"/>
              </a:rPr>
              <a:t>argument</a:t>
            </a:r>
            <a:endParaRPr sz="1800" dirty="0">
              <a:latin typeface="Verdana"/>
              <a:cs typeface="Verdana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1675130" y="4689615"/>
            <a:ext cx="3577590" cy="10007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300990">
              <a:lnSpc>
                <a:spcPct val="100000"/>
              </a:lnSpc>
              <a:spcBef>
                <a:spcPts val="95"/>
              </a:spcBef>
            </a:pPr>
            <a:r>
              <a:rPr sz="1600" spc="-10" dirty="0">
                <a:solidFill>
                  <a:srgbClr val="CC0000"/>
                </a:solidFill>
                <a:latin typeface="Verdana"/>
                <a:cs typeface="Verdana"/>
              </a:rPr>
              <a:t>int mul(int i, int </a:t>
            </a:r>
            <a:r>
              <a:rPr sz="1600" spc="-5" dirty="0">
                <a:solidFill>
                  <a:srgbClr val="CC0000"/>
                </a:solidFill>
                <a:latin typeface="Verdana"/>
                <a:cs typeface="Verdana"/>
              </a:rPr>
              <a:t>j=5, </a:t>
            </a:r>
            <a:r>
              <a:rPr sz="1600" spc="-10" dirty="0">
                <a:solidFill>
                  <a:srgbClr val="CC0000"/>
                </a:solidFill>
                <a:latin typeface="Verdana"/>
                <a:cs typeface="Verdana"/>
              </a:rPr>
              <a:t>int </a:t>
            </a:r>
            <a:r>
              <a:rPr sz="1600" spc="-5" dirty="0">
                <a:solidFill>
                  <a:srgbClr val="CC0000"/>
                </a:solidFill>
                <a:latin typeface="Verdana"/>
                <a:cs typeface="Verdana"/>
              </a:rPr>
              <a:t>k=10);  </a:t>
            </a:r>
            <a:r>
              <a:rPr sz="1600" spc="-10" dirty="0">
                <a:solidFill>
                  <a:srgbClr val="CC0000"/>
                </a:solidFill>
                <a:latin typeface="Verdana"/>
                <a:cs typeface="Verdana"/>
              </a:rPr>
              <a:t>int mul(int </a:t>
            </a:r>
            <a:r>
              <a:rPr sz="1600" spc="-5" dirty="0">
                <a:solidFill>
                  <a:srgbClr val="CC0000"/>
                </a:solidFill>
                <a:latin typeface="Verdana"/>
                <a:cs typeface="Verdana"/>
              </a:rPr>
              <a:t>i=5, </a:t>
            </a:r>
            <a:r>
              <a:rPr sz="1600" spc="-10" dirty="0">
                <a:solidFill>
                  <a:srgbClr val="CC0000"/>
                </a:solidFill>
                <a:latin typeface="Verdana"/>
                <a:cs typeface="Verdana"/>
              </a:rPr>
              <a:t>int</a:t>
            </a:r>
            <a:r>
              <a:rPr sz="1600" spc="55" dirty="0">
                <a:solidFill>
                  <a:srgbClr val="CC0000"/>
                </a:solidFill>
                <a:latin typeface="Verdana"/>
                <a:cs typeface="Verdana"/>
              </a:rPr>
              <a:t> </a:t>
            </a:r>
            <a:r>
              <a:rPr sz="1600" spc="-5" dirty="0">
                <a:solidFill>
                  <a:srgbClr val="CC0000"/>
                </a:solidFill>
                <a:latin typeface="Verdana"/>
                <a:cs typeface="Verdana"/>
              </a:rPr>
              <a:t>j);</a:t>
            </a:r>
            <a:endParaRPr sz="1600" dirty="0">
              <a:latin typeface="Verdana"/>
              <a:cs typeface="Verdana"/>
            </a:endParaRPr>
          </a:p>
          <a:p>
            <a:pPr marL="12700" marR="5080">
              <a:lnSpc>
                <a:spcPct val="100000"/>
              </a:lnSpc>
            </a:pPr>
            <a:r>
              <a:rPr sz="1600" spc="-10" dirty="0">
                <a:solidFill>
                  <a:srgbClr val="CC0000"/>
                </a:solidFill>
                <a:latin typeface="Verdana"/>
                <a:cs typeface="Verdana"/>
              </a:rPr>
              <a:t>int mul(int </a:t>
            </a:r>
            <a:r>
              <a:rPr sz="1600" spc="-5" dirty="0">
                <a:solidFill>
                  <a:srgbClr val="CC0000"/>
                </a:solidFill>
                <a:latin typeface="Verdana"/>
                <a:cs typeface="Verdana"/>
              </a:rPr>
              <a:t>i=0;int j; </a:t>
            </a:r>
            <a:r>
              <a:rPr sz="1600" spc="-10" dirty="0">
                <a:solidFill>
                  <a:srgbClr val="CC0000"/>
                </a:solidFill>
                <a:latin typeface="Verdana"/>
                <a:cs typeface="Verdana"/>
              </a:rPr>
              <a:t>int </a:t>
            </a:r>
            <a:r>
              <a:rPr sz="1600" spc="-5" dirty="0">
                <a:solidFill>
                  <a:srgbClr val="CC0000"/>
                </a:solidFill>
                <a:latin typeface="Verdana"/>
                <a:cs typeface="Verdana"/>
              </a:rPr>
              <a:t>k=10);  </a:t>
            </a:r>
            <a:r>
              <a:rPr sz="1600" spc="-10" dirty="0">
                <a:solidFill>
                  <a:srgbClr val="CC0000"/>
                </a:solidFill>
                <a:latin typeface="Verdana"/>
                <a:cs typeface="Verdana"/>
              </a:rPr>
              <a:t>int mul(int </a:t>
            </a:r>
            <a:r>
              <a:rPr sz="1600" spc="-5" dirty="0">
                <a:solidFill>
                  <a:srgbClr val="CC0000"/>
                </a:solidFill>
                <a:latin typeface="Verdana"/>
                <a:cs typeface="Verdana"/>
              </a:rPr>
              <a:t>i=2, </a:t>
            </a:r>
            <a:r>
              <a:rPr sz="1600" spc="-10" dirty="0">
                <a:solidFill>
                  <a:srgbClr val="CC0000"/>
                </a:solidFill>
                <a:latin typeface="Verdana"/>
                <a:cs typeface="Verdana"/>
              </a:rPr>
              <a:t>int </a:t>
            </a:r>
            <a:r>
              <a:rPr sz="1600" spc="-5" dirty="0">
                <a:solidFill>
                  <a:srgbClr val="CC0000"/>
                </a:solidFill>
                <a:latin typeface="Verdana"/>
                <a:cs typeface="Verdana"/>
              </a:rPr>
              <a:t>j=5, </a:t>
            </a:r>
            <a:r>
              <a:rPr sz="1600" spc="-10" dirty="0">
                <a:solidFill>
                  <a:srgbClr val="CC0000"/>
                </a:solidFill>
                <a:latin typeface="Verdana"/>
                <a:cs typeface="Verdana"/>
              </a:rPr>
              <a:t>int</a:t>
            </a:r>
            <a:r>
              <a:rPr sz="1600" spc="90" dirty="0">
                <a:solidFill>
                  <a:srgbClr val="CC0000"/>
                </a:solidFill>
                <a:latin typeface="Verdana"/>
                <a:cs typeface="Verdana"/>
              </a:rPr>
              <a:t> </a:t>
            </a:r>
            <a:r>
              <a:rPr sz="1600" spc="-5" dirty="0">
                <a:solidFill>
                  <a:srgbClr val="CC0000"/>
                </a:solidFill>
                <a:latin typeface="Verdana"/>
                <a:cs typeface="Verdana"/>
              </a:rPr>
              <a:t>k=10);</a:t>
            </a:r>
            <a:endParaRPr sz="1600" dirty="0">
              <a:latin typeface="Verdana"/>
              <a:cs typeface="Verdana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5237210" y="4674513"/>
            <a:ext cx="661670" cy="1123315"/>
          </a:xfrm>
          <a:prstGeom prst="rect">
            <a:avLst/>
          </a:prstGeom>
        </p:spPr>
        <p:txBody>
          <a:bodyPr vert="horz" wrap="square" lIns="0" tIns="1041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820"/>
              </a:spcBef>
            </a:pPr>
            <a:r>
              <a:rPr sz="1200" spc="-5" dirty="0">
                <a:latin typeface="Verdana"/>
                <a:cs typeface="Verdana"/>
              </a:rPr>
              <a:t>//</a:t>
            </a:r>
            <a:r>
              <a:rPr sz="1200" spc="-20" dirty="0">
                <a:latin typeface="Verdana"/>
                <a:cs typeface="Verdana"/>
              </a:rPr>
              <a:t> </a:t>
            </a:r>
            <a:r>
              <a:rPr sz="1200" spc="-5" dirty="0">
                <a:latin typeface="Verdana"/>
                <a:cs typeface="Verdana"/>
              </a:rPr>
              <a:t>legal</a:t>
            </a:r>
            <a:endParaRPr sz="1200" dirty="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  <a:spcBef>
                <a:spcPts val="720"/>
              </a:spcBef>
            </a:pPr>
            <a:r>
              <a:rPr sz="1200" spc="-5" dirty="0">
                <a:latin typeface="Verdana"/>
                <a:cs typeface="Verdana"/>
              </a:rPr>
              <a:t>//</a:t>
            </a:r>
            <a:r>
              <a:rPr sz="1200" spc="-80" dirty="0">
                <a:latin typeface="Verdana"/>
                <a:cs typeface="Verdana"/>
              </a:rPr>
              <a:t> </a:t>
            </a:r>
            <a:r>
              <a:rPr sz="1200" spc="-5" dirty="0">
                <a:latin typeface="Verdana"/>
                <a:cs typeface="Verdana"/>
              </a:rPr>
              <a:t>illegal</a:t>
            </a:r>
            <a:endParaRPr sz="1200" dirty="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  <a:spcBef>
                <a:spcPts val="720"/>
              </a:spcBef>
            </a:pPr>
            <a:r>
              <a:rPr sz="1200" spc="-5" dirty="0">
                <a:latin typeface="Verdana"/>
                <a:cs typeface="Verdana"/>
              </a:rPr>
              <a:t>//</a:t>
            </a:r>
            <a:r>
              <a:rPr sz="1200" spc="-80" dirty="0">
                <a:latin typeface="Verdana"/>
                <a:cs typeface="Verdana"/>
              </a:rPr>
              <a:t> </a:t>
            </a:r>
            <a:r>
              <a:rPr sz="1200" spc="-5" dirty="0">
                <a:latin typeface="Verdana"/>
                <a:cs typeface="Verdana"/>
              </a:rPr>
              <a:t>illegal</a:t>
            </a:r>
            <a:endParaRPr sz="1200" dirty="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  <a:spcBef>
                <a:spcPts val="720"/>
              </a:spcBef>
            </a:pPr>
            <a:r>
              <a:rPr sz="1200" spc="-5" dirty="0">
                <a:latin typeface="Verdana"/>
                <a:cs typeface="Verdana"/>
              </a:rPr>
              <a:t>//</a:t>
            </a:r>
            <a:r>
              <a:rPr sz="1200" spc="-20" dirty="0">
                <a:latin typeface="Verdana"/>
                <a:cs typeface="Verdana"/>
              </a:rPr>
              <a:t> </a:t>
            </a:r>
            <a:r>
              <a:rPr sz="1200" spc="-5" dirty="0">
                <a:latin typeface="Verdana"/>
                <a:cs typeface="Verdana"/>
              </a:rPr>
              <a:t>legal</a:t>
            </a:r>
            <a:endParaRPr sz="1200" dirty="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82956" y="107695"/>
            <a:ext cx="5058410" cy="25863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3102610">
              <a:lnSpc>
                <a:spcPct val="100000"/>
              </a:lnSpc>
              <a:spcBef>
                <a:spcPts val="100"/>
              </a:spcBef>
            </a:pPr>
            <a:r>
              <a:rPr sz="1200" b="1" spc="-5" dirty="0">
                <a:solidFill>
                  <a:srgbClr val="CC0000"/>
                </a:solidFill>
                <a:latin typeface="Verdana"/>
                <a:cs typeface="Verdana"/>
              </a:rPr>
              <a:t>#include&lt;iost</a:t>
            </a:r>
            <a:r>
              <a:rPr sz="1200" b="1" dirty="0">
                <a:solidFill>
                  <a:srgbClr val="CC0000"/>
                </a:solidFill>
                <a:latin typeface="Verdana"/>
                <a:cs typeface="Verdana"/>
              </a:rPr>
              <a:t>r</a:t>
            </a:r>
            <a:r>
              <a:rPr sz="1200" b="1" spc="-5" dirty="0">
                <a:solidFill>
                  <a:srgbClr val="CC0000"/>
                </a:solidFill>
                <a:latin typeface="Verdana"/>
                <a:cs typeface="Verdana"/>
              </a:rPr>
              <a:t>e</a:t>
            </a:r>
            <a:r>
              <a:rPr sz="1200" b="1" dirty="0">
                <a:solidFill>
                  <a:srgbClr val="CC0000"/>
                </a:solidFill>
                <a:latin typeface="Verdana"/>
                <a:cs typeface="Verdana"/>
              </a:rPr>
              <a:t>am</a:t>
            </a:r>
            <a:r>
              <a:rPr sz="1200" b="1" spc="-5" dirty="0">
                <a:solidFill>
                  <a:srgbClr val="CC0000"/>
                </a:solidFill>
                <a:latin typeface="Verdana"/>
                <a:cs typeface="Verdana"/>
              </a:rPr>
              <a:t>.h&gt;  #include&lt;conio.h&gt;  #include&lt;stdio.h&gt;  main()</a:t>
            </a:r>
            <a:endParaRPr sz="120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</a:pPr>
            <a:r>
              <a:rPr sz="1200" b="1" dirty="0">
                <a:solidFill>
                  <a:srgbClr val="CC0000"/>
                </a:solidFill>
                <a:latin typeface="Verdana"/>
                <a:cs typeface="Verdana"/>
              </a:rPr>
              <a:t>{</a:t>
            </a:r>
            <a:endParaRPr sz="120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</a:pPr>
            <a:r>
              <a:rPr sz="1200" b="1" spc="-5" dirty="0">
                <a:solidFill>
                  <a:srgbClr val="CC0000"/>
                </a:solidFill>
                <a:latin typeface="Verdana"/>
                <a:cs typeface="Verdana"/>
              </a:rPr>
              <a:t>float</a:t>
            </a:r>
            <a:r>
              <a:rPr sz="1200" b="1" spc="5" dirty="0">
                <a:solidFill>
                  <a:srgbClr val="CC0000"/>
                </a:solidFill>
                <a:latin typeface="Verdana"/>
                <a:cs typeface="Verdana"/>
              </a:rPr>
              <a:t> </a:t>
            </a:r>
            <a:r>
              <a:rPr sz="1200" b="1" spc="-5" dirty="0">
                <a:solidFill>
                  <a:srgbClr val="CC0000"/>
                </a:solidFill>
                <a:latin typeface="Verdana"/>
                <a:cs typeface="Verdana"/>
              </a:rPr>
              <a:t>amount;</a:t>
            </a:r>
            <a:endParaRPr sz="120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</a:pPr>
            <a:r>
              <a:rPr sz="1200" b="1" spc="-5" dirty="0">
                <a:solidFill>
                  <a:srgbClr val="CC0000"/>
                </a:solidFill>
                <a:latin typeface="Verdana"/>
                <a:cs typeface="Verdana"/>
              </a:rPr>
              <a:t>float value(float p, int n, float r=0.15);</a:t>
            </a:r>
            <a:r>
              <a:rPr sz="1200" b="1" spc="80" dirty="0">
                <a:solidFill>
                  <a:srgbClr val="CC0000"/>
                </a:solidFill>
                <a:latin typeface="Verdana"/>
                <a:cs typeface="Verdana"/>
              </a:rPr>
              <a:t> </a:t>
            </a:r>
            <a:r>
              <a:rPr sz="1200" b="1" spc="-5" dirty="0">
                <a:solidFill>
                  <a:srgbClr val="CC0000"/>
                </a:solidFill>
                <a:latin typeface="Verdana"/>
                <a:cs typeface="Verdana"/>
              </a:rPr>
              <a:t>//prototype</a:t>
            </a:r>
            <a:endParaRPr sz="1200">
              <a:latin typeface="Verdana"/>
              <a:cs typeface="Verdana"/>
            </a:endParaRPr>
          </a:p>
          <a:p>
            <a:pPr>
              <a:lnSpc>
                <a:spcPct val="100000"/>
              </a:lnSpc>
            </a:pP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1100">
              <a:latin typeface="Times New Roman"/>
              <a:cs typeface="Times New Roman"/>
            </a:endParaRPr>
          </a:p>
          <a:p>
            <a:pPr marL="12700" marR="392430">
              <a:lnSpc>
                <a:spcPct val="100000"/>
              </a:lnSpc>
              <a:tabLst>
                <a:tab pos="1123950" algn="l"/>
              </a:tabLst>
            </a:pPr>
            <a:r>
              <a:rPr sz="1200" b="1" dirty="0">
                <a:solidFill>
                  <a:srgbClr val="CC0000"/>
                </a:solidFill>
                <a:latin typeface="Verdana"/>
                <a:cs typeface="Verdana"/>
              </a:rPr>
              <a:t>void </a:t>
            </a:r>
            <a:r>
              <a:rPr sz="1200" b="1" spc="-5" dirty="0">
                <a:solidFill>
                  <a:srgbClr val="CC0000"/>
                </a:solidFill>
                <a:latin typeface="Verdana"/>
                <a:cs typeface="Verdana"/>
              </a:rPr>
              <a:t>printline(char ch </a:t>
            </a:r>
            <a:r>
              <a:rPr sz="1200" b="1" dirty="0">
                <a:solidFill>
                  <a:srgbClr val="CC0000"/>
                </a:solidFill>
                <a:latin typeface="Verdana"/>
                <a:cs typeface="Verdana"/>
              </a:rPr>
              <a:t>= </a:t>
            </a:r>
            <a:r>
              <a:rPr sz="1200" b="1" spc="-5" dirty="0">
                <a:solidFill>
                  <a:srgbClr val="CC0000"/>
                </a:solidFill>
                <a:latin typeface="Verdana"/>
                <a:cs typeface="Verdana"/>
              </a:rPr>
              <a:t>'*', int len </a:t>
            </a:r>
            <a:r>
              <a:rPr sz="1200" b="1" dirty="0">
                <a:solidFill>
                  <a:srgbClr val="CC0000"/>
                </a:solidFill>
                <a:latin typeface="Verdana"/>
                <a:cs typeface="Verdana"/>
              </a:rPr>
              <a:t>= </a:t>
            </a:r>
            <a:r>
              <a:rPr sz="1200" b="1" spc="-5" dirty="0">
                <a:solidFill>
                  <a:srgbClr val="CC0000"/>
                </a:solidFill>
                <a:latin typeface="Verdana"/>
                <a:cs typeface="Verdana"/>
              </a:rPr>
              <a:t>40); //prototype  printline();	//uses default values for</a:t>
            </a:r>
            <a:r>
              <a:rPr sz="1200" b="1" spc="20" dirty="0">
                <a:solidFill>
                  <a:srgbClr val="CC0000"/>
                </a:solidFill>
                <a:latin typeface="Verdana"/>
                <a:cs typeface="Verdana"/>
              </a:rPr>
              <a:t> </a:t>
            </a:r>
            <a:r>
              <a:rPr sz="1200" b="1" spc="-5" dirty="0">
                <a:solidFill>
                  <a:srgbClr val="CC0000"/>
                </a:solidFill>
                <a:latin typeface="Verdana"/>
                <a:cs typeface="Verdana"/>
              </a:rPr>
              <a:t>arguments</a:t>
            </a:r>
            <a:endParaRPr sz="1200">
              <a:latin typeface="Verdana"/>
              <a:cs typeface="Verdana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1250">
              <a:latin typeface="Times New Roman"/>
              <a:cs typeface="Times New Roman"/>
            </a:endParaRPr>
          </a:p>
          <a:p>
            <a:pPr marL="12700" marR="5080">
              <a:lnSpc>
                <a:spcPct val="100000"/>
              </a:lnSpc>
              <a:tabLst>
                <a:tab pos="1158240" algn="l"/>
                <a:tab pos="2703830" algn="l"/>
              </a:tabLst>
            </a:pPr>
            <a:r>
              <a:rPr sz="1200" b="1" spc="-5" dirty="0">
                <a:solidFill>
                  <a:srgbClr val="CC0000"/>
                </a:solidFill>
                <a:latin typeface="Verdana"/>
                <a:cs typeface="Verdana"/>
              </a:rPr>
              <a:t>amount </a:t>
            </a:r>
            <a:r>
              <a:rPr sz="1200" b="1" dirty="0">
                <a:solidFill>
                  <a:srgbClr val="CC0000"/>
                </a:solidFill>
                <a:latin typeface="Verdana"/>
                <a:cs typeface="Verdana"/>
              </a:rPr>
              <a:t>=</a:t>
            </a:r>
            <a:r>
              <a:rPr sz="1200" b="1" spc="15" dirty="0">
                <a:solidFill>
                  <a:srgbClr val="CC0000"/>
                </a:solidFill>
                <a:latin typeface="Verdana"/>
                <a:cs typeface="Verdana"/>
              </a:rPr>
              <a:t> </a:t>
            </a:r>
            <a:r>
              <a:rPr sz="1200" b="1" spc="-5" dirty="0">
                <a:solidFill>
                  <a:srgbClr val="CC0000"/>
                </a:solidFill>
                <a:latin typeface="Verdana"/>
                <a:cs typeface="Verdana"/>
              </a:rPr>
              <a:t>value(5000.00,</a:t>
            </a:r>
            <a:r>
              <a:rPr sz="1200" b="1" spc="5" dirty="0">
                <a:solidFill>
                  <a:srgbClr val="CC0000"/>
                </a:solidFill>
                <a:latin typeface="Verdana"/>
                <a:cs typeface="Verdana"/>
              </a:rPr>
              <a:t> </a:t>
            </a:r>
            <a:r>
              <a:rPr sz="1200" b="1" spc="-5" dirty="0">
                <a:solidFill>
                  <a:srgbClr val="CC0000"/>
                </a:solidFill>
                <a:latin typeface="Verdana"/>
                <a:cs typeface="Verdana"/>
              </a:rPr>
              <a:t>5);	//default for </a:t>
            </a:r>
            <a:r>
              <a:rPr sz="1200" b="1" dirty="0">
                <a:solidFill>
                  <a:srgbClr val="CC0000"/>
                </a:solidFill>
                <a:latin typeface="Verdana"/>
                <a:cs typeface="Verdana"/>
              </a:rPr>
              <a:t>3rd </a:t>
            </a:r>
            <a:r>
              <a:rPr sz="1200" b="1" spc="-5" dirty="0">
                <a:solidFill>
                  <a:srgbClr val="CC0000"/>
                </a:solidFill>
                <a:latin typeface="Verdana"/>
                <a:cs typeface="Verdana"/>
              </a:rPr>
              <a:t>argument  cout&lt;&lt;"\n	Final Value </a:t>
            </a:r>
            <a:r>
              <a:rPr sz="1200" b="1" dirty="0">
                <a:solidFill>
                  <a:srgbClr val="CC0000"/>
                </a:solidFill>
                <a:latin typeface="Verdana"/>
                <a:cs typeface="Verdana"/>
              </a:rPr>
              <a:t>= " &lt;&lt; </a:t>
            </a:r>
            <a:r>
              <a:rPr sz="1200" b="1" spc="-5" dirty="0">
                <a:solidFill>
                  <a:srgbClr val="CC0000"/>
                </a:solidFill>
                <a:latin typeface="Verdana"/>
                <a:cs typeface="Verdana"/>
              </a:rPr>
              <a:t>amount</a:t>
            </a:r>
            <a:r>
              <a:rPr sz="1200" b="1" spc="-30" dirty="0">
                <a:solidFill>
                  <a:srgbClr val="CC0000"/>
                </a:solidFill>
                <a:latin typeface="Verdana"/>
                <a:cs typeface="Verdana"/>
              </a:rPr>
              <a:t> </a:t>
            </a:r>
            <a:r>
              <a:rPr sz="1200" b="1" spc="-5" dirty="0">
                <a:solidFill>
                  <a:srgbClr val="CC0000"/>
                </a:solidFill>
                <a:latin typeface="Verdana"/>
                <a:cs typeface="Verdana"/>
              </a:rPr>
              <a:t>&lt;&lt;"\n\n";</a:t>
            </a:r>
            <a:endParaRPr sz="1200">
              <a:latin typeface="Verdana"/>
              <a:cs typeface="Verdana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2974594" y="2851530"/>
            <a:ext cx="3561079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spc="-5" dirty="0">
                <a:solidFill>
                  <a:srgbClr val="CC0000"/>
                </a:solidFill>
                <a:latin typeface="Verdana"/>
                <a:cs typeface="Verdana"/>
              </a:rPr>
              <a:t>// uses </a:t>
            </a:r>
            <a:r>
              <a:rPr sz="1200" b="1" dirty="0">
                <a:solidFill>
                  <a:srgbClr val="CC0000"/>
                </a:solidFill>
                <a:latin typeface="Verdana"/>
                <a:cs typeface="Verdana"/>
              </a:rPr>
              <a:t>a </a:t>
            </a:r>
            <a:r>
              <a:rPr sz="1200" b="1" spc="-5" dirty="0">
                <a:solidFill>
                  <a:srgbClr val="CC0000"/>
                </a:solidFill>
                <a:latin typeface="Verdana"/>
                <a:cs typeface="Verdana"/>
              </a:rPr>
              <a:t>default </a:t>
            </a:r>
            <a:r>
              <a:rPr sz="1200" b="1" dirty="0">
                <a:solidFill>
                  <a:srgbClr val="CC0000"/>
                </a:solidFill>
                <a:latin typeface="Verdana"/>
                <a:cs typeface="Verdana"/>
              </a:rPr>
              <a:t>value </a:t>
            </a:r>
            <a:r>
              <a:rPr sz="1200" b="1" spc="-5" dirty="0">
                <a:solidFill>
                  <a:srgbClr val="CC0000"/>
                </a:solidFill>
                <a:latin typeface="Verdana"/>
                <a:cs typeface="Verdana"/>
              </a:rPr>
              <a:t>for 2nd</a:t>
            </a:r>
            <a:r>
              <a:rPr sz="1200" b="1" spc="-25" dirty="0">
                <a:solidFill>
                  <a:srgbClr val="CC0000"/>
                </a:solidFill>
                <a:latin typeface="Verdana"/>
                <a:cs typeface="Verdana"/>
              </a:rPr>
              <a:t> </a:t>
            </a:r>
            <a:r>
              <a:rPr sz="1200" b="1" spc="-5" dirty="0">
                <a:solidFill>
                  <a:srgbClr val="CC0000"/>
                </a:solidFill>
                <a:latin typeface="Verdana"/>
                <a:cs typeface="Verdana"/>
              </a:rPr>
              <a:t>argument</a:t>
            </a:r>
            <a:endParaRPr sz="1200">
              <a:latin typeface="Verdana"/>
              <a:cs typeface="Verdana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82956" y="2851530"/>
            <a:ext cx="121031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1200" b="1" spc="-5" dirty="0">
                <a:solidFill>
                  <a:srgbClr val="CC0000"/>
                </a:solidFill>
                <a:latin typeface="Verdana"/>
                <a:cs typeface="Verdana"/>
              </a:rPr>
              <a:t>p</a:t>
            </a:r>
            <a:r>
              <a:rPr sz="1200" b="1" dirty="0">
                <a:solidFill>
                  <a:srgbClr val="CC0000"/>
                </a:solidFill>
                <a:latin typeface="Verdana"/>
                <a:cs typeface="Verdana"/>
              </a:rPr>
              <a:t>ri</a:t>
            </a:r>
            <a:r>
              <a:rPr sz="1200" b="1" spc="-5" dirty="0">
                <a:solidFill>
                  <a:srgbClr val="CC0000"/>
                </a:solidFill>
                <a:latin typeface="Verdana"/>
                <a:cs typeface="Verdana"/>
              </a:rPr>
              <a:t>n</a:t>
            </a:r>
            <a:r>
              <a:rPr sz="1200" b="1" dirty="0">
                <a:solidFill>
                  <a:srgbClr val="CC0000"/>
                </a:solidFill>
                <a:latin typeface="Verdana"/>
                <a:cs typeface="Verdana"/>
              </a:rPr>
              <a:t>tl</a:t>
            </a:r>
            <a:r>
              <a:rPr sz="1200" b="1" spc="-5" dirty="0">
                <a:solidFill>
                  <a:srgbClr val="CC0000"/>
                </a:solidFill>
                <a:latin typeface="Verdana"/>
                <a:cs typeface="Verdana"/>
              </a:rPr>
              <a:t>in</a:t>
            </a:r>
            <a:r>
              <a:rPr sz="1200" b="1" spc="-10" dirty="0">
                <a:solidFill>
                  <a:srgbClr val="CC0000"/>
                </a:solidFill>
                <a:latin typeface="Verdana"/>
                <a:cs typeface="Verdana"/>
              </a:rPr>
              <a:t>e</a:t>
            </a:r>
            <a:r>
              <a:rPr sz="1200" b="1" spc="-5" dirty="0">
                <a:solidFill>
                  <a:srgbClr val="CC0000"/>
                </a:solidFill>
                <a:latin typeface="Verdana"/>
                <a:cs typeface="Verdana"/>
              </a:rPr>
              <a:t>(</a:t>
            </a:r>
            <a:r>
              <a:rPr sz="1200" b="1" spc="-10" dirty="0">
                <a:solidFill>
                  <a:srgbClr val="CC0000"/>
                </a:solidFill>
                <a:latin typeface="Verdana"/>
                <a:cs typeface="Verdana"/>
              </a:rPr>
              <a:t>'</a:t>
            </a:r>
            <a:r>
              <a:rPr sz="1200" b="1" spc="-5" dirty="0">
                <a:solidFill>
                  <a:srgbClr val="CC0000"/>
                </a:solidFill>
                <a:latin typeface="Verdana"/>
                <a:cs typeface="Verdana"/>
              </a:rPr>
              <a:t>=');  getch();</a:t>
            </a:r>
            <a:endParaRPr sz="120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</a:pPr>
            <a:r>
              <a:rPr sz="1200" b="1" dirty="0">
                <a:solidFill>
                  <a:srgbClr val="CC0000"/>
                </a:solidFill>
                <a:latin typeface="Verdana"/>
                <a:cs typeface="Verdana"/>
              </a:rPr>
              <a:t>}</a:t>
            </a:r>
            <a:endParaRPr sz="1200">
              <a:latin typeface="Verdana"/>
              <a:cs typeface="Verdana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31140" y="3400171"/>
            <a:ext cx="8315959" cy="29521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4317365">
              <a:lnSpc>
                <a:spcPct val="100000"/>
              </a:lnSpc>
              <a:spcBef>
                <a:spcPts val="100"/>
              </a:spcBef>
            </a:pPr>
            <a:r>
              <a:rPr sz="1200" b="1" spc="-5" dirty="0">
                <a:solidFill>
                  <a:srgbClr val="CC0000"/>
                </a:solidFill>
                <a:latin typeface="Verdana"/>
                <a:cs typeface="Verdana"/>
              </a:rPr>
              <a:t>//....................function declaration.................  float value(float p, int n, float</a:t>
            </a:r>
            <a:r>
              <a:rPr sz="1200" b="1" spc="45" dirty="0">
                <a:solidFill>
                  <a:srgbClr val="CC0000"/>
                </a:solidFill>
                <a:latin typeface="Verdana"/>
                <a:cs typeface="Verdana"/>
              </a:rPr>
              <a:t> </a:t>
            </a:r>
            <a:r>
              <a:rPr sz="1200" b="1" spc="-5" dirty="0">
                <a:solidFill>
                  <a:srgbClr val="CC0000"/>
                </a:solidFill>
                <a:latin typeface="Verdana"/>
                <a:cs typeface="Verdana"/>
              </a:rPr>
              <a:t>r)</a:t>
            </a:r>
            <a:endParaRPr sz="120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</a:pPr>
            <a:r>
              <a:rPr sz="1200" b="1" dirty="0">
                <a:solidFill>
                  <a:srgbClr val="CC0000"/>
                </a:solidFill>
                <a:latin typeface="Verdana"/>
                <a:cs typeface="Verdana"/>
              </a:rPr>
              <a:t>{</a:t>
            </a:r>
            <a:endParaRPr sz="1200">
              <a:latin typeface="Verdana"/>
              <a:cs typeface="Verdana"/>
            </a:endParaRPr>
          </a:p>
          <a:p>
            <a:pPr marL="12700" marR="7189470">
              <a:lnSpc>
                <a:spcPct val="100000"/>
              </a:lnSpc>
            </a:pPr>
            <a:r>
              <a:rPr sz="1200" b="1" spc="-5" dirty="0">
                <a:solidFill>
                  <a:srgbClr val="CC0000"/>
                </a:solidFill>
                <a:latin typeface="Verdana"/>
                <a:cs typeface="Verdana"/>
              </a:rPr>
              <a:t>int year=1;  float</a:t>
            </a:r>
            <a:r>
              <a:rPr sz="1200" b="1" spc="-70" dirty="0">
                <a:solidFill>
                  <a:srgbClr val="CC0000"/>
                </a:solidFill>
                <a:latin typeface="Verdana"/>
                <a:cs typeface="Verdana"/>
              </a:rPr>
              <a:t> </a:t>
            </a:r>
            <a:r>
              <a:rPr sz="1200" b="1" spc="-5" dirty="0">
                <a:solidFill>
                  <a:srgbClr val="CC0000"/>
                </a:solidFill>
                <a:latin typeface="Verdana"/>
                <a:cs typeface="Verdana"/>
              </a:rPr>
              <a:t>sum=p;</a:t>
            </a:r>
            <a:endParaRPr sz="120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</a:pPr>
            <a:r>
              <a:rPr sz="1200" b="1" spc="-5" dirty="0">
                <a:solidFill>
                  <a:srgbClr val="CC0000"/>
                </a:solidFill>
                <a:latin typeface="Verdana"/>
                <a:cs typeface="Verdana"/>
              </a:rPr>
              <a:t>while(year &lt;=</a:t>
            </a:r>
            <a:r>
              <a:rPr sz="1200" b="1" spc="15" dirty="0">
                <a:solidFill>
                  <a:srgbClr val="CC0000"/>
                </a:solidFill>
                <a:latin typeface="Verdana"/>
                <a:cs typeface="Verdana"/>
              </a:rPr>
              <a:t> </a:t>
            </a:r>
            <a:r>
              <a:rPr sz="1200" b="1" spc="-5" dirty="0">
                <a:solidFill>
                  <a:srgbClr val="CC0000"/>
                </a:solidFill>
                <a:latin typeface="Verdana"/>
                <a:cs typeface="Verdana"/>
              </a:rPr>
              <a:t>n)</a:t>
            </a:r>
            <a:endParaRPr sz="120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</a:pPr>
            <a:r>
              <a:rPr sz="1200" b="1" dirty="0">
                <a:solidFill>
                  <a:srgbClr val="CC0000"/>
                </a:solidFill>
                <a:latin typeface="Verdana"/>
                <a:cs typeface="Verdana"/>
              </a:rPr>
              <a:t>{</a:t>
            </a:r>
            <a:endParaRPr sz="1200">
              <a:latin typeface="Verdana"/>
              <a:cs typeface="Verdana"/>
            </a:endParaRPr>
          </a:p>
          <a:p>
            <a:pPr marL="12700" marR="6582409">
              <a:lnSpc>
                <a:spcPct val="100000"/>
              </a:lnSpc>
            </a:pPr>
            <a:r>
              <a:rPr sz="1200" b="1" spc="-5" dirty="0">
                <a:solidFill>
                  <a:srgbClr val="CC0000"/>
                </a:solidFill>
                <a:latin typeface="Verdana"/>
                <a:cs typeface="Verdana"/>
              </a:rPr>
              <a:t>sum </a:t>
            </a:r>
            <a:r>
              <a:rPr sz="1200" b="1" dirty="0">
                <a:solidFill>
                  <a:srgbClr val="CC0000"/>
                </a:solidFill>
                <a:latin typeface="Verdana"/>
                <a:cs typeface="Verdana"/>
              </a:rPr>
              <a:t>= </a:t>
            </a:r>
            <a:r>
              <a:rPr sz="1200" b="1" spc="-5" dirty="0">
                <a:solidFill>
                  <a:srgbClr val="CC0000"/>
                </a:solidFill>
                <a:latin typeface="Verdana"/>
                <a:cs typeface="Verdana"/>
              </a:rPr>
              <a:t>sum </a:t>
            </a:r>
            <a:r>
              <a:rPr sz="1200" b="1" dirty="0">
                <a:solidFill>
                  <a:srgbClr val="CC0000"/>
                </a:solidFill>
                <a:latin typeface="Verdana"/>
                <a:cs typeface="Verdana"/>
              </a:rPr>
              <a:t>*</a:t>
            </a:r>
            <a:r>
              <a:rPr sz="1200" b="1" spc="-75" dirty="0">
                <a:solidFill>
                  <a:srgbClr val="CC0000"/>
                </a:solidFill>
                <a:latin typeface="Verdana"/>
                <a:cs typeface="Verdana"/>
              </a:rPr>
              <a:t> </a:t>
            </a:r>
            <a:r>
              <a:rPr sz="1200" b="1" spc="-5" dirty="0">
                <a:solidFill>
                  <a:srgbClr val="CC0000"/>
                </a:solidFill>
                <a:latin typeface="Verdana"/>
                <a:cs typeface="Verdana"/>
              </a:rPr>
              <a:t>(1+r);  year </a:t>
            </a:r>
            <a:r>
              <a:rPr sz="1200" b="1" dirty="0">
                <a:solidFill>
                  <a:srgbClr val="CC0000"/>
                </a:solidFill>
                <a:latin typeface="Verdana"/>
                <a:cs typeface="Verdana"/>
              </a:rPr>
              <a:t>= </a:t>
            </a:r>
            <a:r>
              <a:rPr sz="1200" b="1" spc="-5" dirty="0">
                <a:solidFill>
                  <a:srgbClr val="CC0000"/>
                </a:solidFill>
                <a:latin typeface="Verdana"/>
                <a:cs typeface="Verdana"/>
              </a:rPr>
              <a:t>year </a:t>
            </a:r>
            <a:r>
              <a:rPr sz="1200" b="1" dirty="0">
                <a:solidFill>
                  <a:srgbClr val="CC0000"/>
                </a:solidFill>
                <a:latin typeface="Verdana"/>
                <a:cs typeface="Verdana"/>
              </a:rPr>
              <a:t>+</a:t>
            </a:r>
            <a:r>
              <a:rPr sz="1200" b="1" spc="-25" dirty="0">
                <a:solidFill>
                  <a:srgbClr val="CC0000"/>
                </a:solidFill>
                <a:latin typeface="Verdana"/>
                <a:cs typeface="Verdana"/>
              </a:rPr>
              <a:t> </a:t>
            </a:r>
            <a:r>
              <a:rPr sz="1200" b="1" dirty="0">
                <a:solidFill>
                  <a:srgbClr val="CC0000"/>
                </a:solidFill>
                <a:latin typeface="Verdana"/>
                <a:cs typeface="Verdana"/>
              </a:rPr>
              <a:t>1;</a:t>
            </a:r>
            <a:endParaRPr sz="120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</a:pPr>
            <a:r>
              <a:rPr sz="1200" b="1" dirty="0">
                <a:solidFill>
                  <a:srgbClr val="CC0000"/>
                </a:solidFill>
                <a:latin typeface="Verdana"/>
                <a:cs typeface="Verdana"/>
              </a:rPr>
              <a:t>}</a:t>
            </a:r>
            <a:endParaRPr sz="120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</a:pPr>
            <a:r>
              <a:rPr sz="1200" b="1" spc="-5" dirty="0">
                <a:solidFill>
                  <a:srgbClr val="CC0000"/>
                </a:solidFill>
                <a:latin typeface="Verdana"/>
                <a:cs typeface="Verdana"/>
              </a:rPr>
              <a:t>return(sum);</a:t>
            </a:r>
            <a:endParaRPr sz="120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1200" b="1" dirty="0">
                <a:solidFill>
                  <a:srgbClr val="CC0000"/>
                </a:solidFill>
                <a:latin typeface="Verdana"/>
                <a:cs typeface="Verdana"/>
              </a:rPr>
              <a:t>}</a:t>
            </a:r>
            <a:endParaRPr sz="120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</a:pPr>
            <a:r>
              <a:rPr sz="1200" b="1" dirty="0">
                <a:solidFill>
                  <a:srgbClr val="CC0000"/>
                </a:solidFill>
                <a:latin typeface="Verdana"/>
                <a:cs typeface="Verdana"/>
              </a:rPr>
              <a:t>void </a:t>
            </a:r>
            <a:r>
              <a:rPr sz="1200" b="1" spc="-5" dirty="0">
                <a:solidFill>
                  <a:srgbClr val="CC0000"/>
                </a:solidFill>
                <a:latin typeface="Verdana"/>
                <a:cs typeface="Verdana"/>
              </a:rPr>
              <a:t>printline(char ch, int</a:t>
            </a:r>
            <a:r>
              <a:rPr sz="1200" b="1" spc="10" dirty="0">
                <a:solidFill>
                  <a:srgbClr val="CC0000"/>
                </a:solidFill>
                <a:latin typeface="Verdana"/>
                <a:cs typeface="Verdana"/>
              </a:rPr>
              <a:t> </a:t>
            </a:r>
            <a:r>
              <a:rPr sz="1200" b="1" spc="-5" dirty="0">
                <a:solidFill>
                  <a:srgbClr val="CC0000"/>
                </a:solidFill>
                <a:latin typeface="Verdana"/>
                <a:cs typeface="Verdana"/>
              </a:rPr>
              <a:t>len)</a:t>
            </a:r>
            <a:endParaRPr sz="120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</a:pPr>
            <a:r>
              <a:rPr sz="1200" b="1" dirty="0">
                <a:solidFill>
                  <a:srgbClr val="CC0000"/>
                </a:solidFill>
                <a:latin typeface="Verdana"/>
                <a:cs typeface="Verdana"/>
              </a:rPr>
              <a:t>{</a:t>
            </a:r>
            <a:endParaRPr sz="1200">
              <a:latin typeface="Verdana"/>
              <a:cs typeface="Verdana"/>
            </a:endParaRPr>
          </a:p>
          <a:p>
            <a:pPr marL="12700" marR="5080">
              <a:lnSpc>
                <a:spcPct val="100000"/>
              </a:lnSpc>
              <a:tabLst>
                <a:tab pos="8302625" algn="l"/>
              </a:tabLst>
            </a:pPr>
            <a:r>
              <a:rPr sz="1200" b="1" spc="-5" dirty="0">
                <a:solidFill>
                  <a:srgbClr val="CC0000"/>
                </a:solidFill>
                <a:latin typeface="Verdana"/>
                <a:cs typeface="Verdana"/>
              </a:rPr>
              <a:t>for(i</a:t>
            </a:r>
            <a:r>
              <a:rPr sz="1200" b="1" u="sng" spc="-5" dirty="0">
                <a:solidFill>
                  <a:srgbClr val="CC0000"/>
                </a:solidFill>
                <a:uFill>
                  <a:solidFill>
                    <a:srgbClr val="CC0000"/>
                  </a:solidFill>
                </a:uFill>
                <a:latin typeface="Verdana"/>
                <a:cs typeface="Verdana"/>
              </a:rPr>
              <a:t>nt </a:t>
            </a:r>
            <a:r>
              <a:rPr sz="1200" b="1" u="sng" dirty="0">
                <a:solidFill>
                  <a:srgbClr val="CC0000"/>
                </a:solidFill>
                <a:uFill>
                  <a:solidFill>
                    <a:srgbClr val="CC0000"/>
                  </a:solidFill>
                </a:uFill>
                <a:latin typeface="Verdana"/>
                <a:cs typeface="Verdana"/>
              </a:rPr>
              <a:t>i=1;</a:t>
            </a:r>
            <a:r>
              <a:rPr sz="1200" b="1" u="sng" spc="-35" dirty="0">
                <a:solidFill>
                  <a:srgbClr val="CC0000"/>
                </a:solidFill>
                <a:uFill>
                  <a:solidFill>
                    <a:srgbClr val="CC0000"/>
                  </a:solidFill>
                </a:uFill>
                <a:latin typeface="Verdana"/>
                <a:cs typeface="Verdana"/>
              </a:rPr>
              <a:t> </a:t>
            </a:r>
            <a:r>
              <a:rPr sz="1200" b="1" u="sng" spc="-5" dirty="0">
                <a:solidFill>
                  <a:srgbClr val="CC0000"/>
                </a:solidFill>
                <a:uFill>
                  <a:solidFill>
                    <a:srgbClr val="CC0000"/>
                  </a:solidFill>
                </a:uFill>
                <a:latin typeface="Verdana"/>
                <a:cs typeface="Verdana"/>
              </a:rPr>
              <a:t>i&lt;=len;</a:t>
            </a:r>
            <a:r>
              <a:rPr sz="1200" b="1" u="sng" spc="-20" dirty="0">
                <a:solidFill>
                  <a:srgbClr val="CC0000"/>
                </a:solidFill>
                <a:uFill>
                  <a:solidFill>
                    <a:srgbClr val="CC0000"/>
                  </a:solidFill>
                </a:uFill>
                <a:latin typeface="Verdana"/>
                <a:cs typeface="Verdana"/>
              </a:rPr>
              <a:t> </a:t>
            </a:r>
            <a:r>
              <a:rPr sz="1200" b="1" u="sng" dirty="0">
                <a:solidFill>
                  <a:srgbClr val="CC0000"/>
                </a:solidFill>
                <a:uFill>
                  <a:solidFill>
                    <a:srgbClr val="CC0000"/>
                  </a:solidFill>
                </a:uFill>
                <a:latin typeface="Verdana"/>
                <a:cs typeface="Verdana"/>
              </a:rPr>
              <a:t>i++) 	</a:t>
            </a:r>
            <a:r>
              <a:rPr sz="1200" b="1" dirty="0">
                <a:solidFill>
                  <a:srgbClr val="CC0000"/>
                </a:solidFill>
                <a:latin typeface="Verdana"/>
                <a:cs typeface="Verdana"/>
              </a:rPr>
              <a:t> </a:t>
            </a:r>
            <a:r>
              <a:rPr sz="1200" b="1" spc="-5" dirty="0">
                <a:solidFill>
                  <a:srgbClr val="CC0000"/>
                </a:solidFill>
                <a:latin typeface="Verdana"/>
                <a:cs typeface="Verdana"/>
              </a:rPr>
              <a:t>                                                                                               </a:t>
            </a:r>
            <a:r>
              <a:rPr sz="1200" b="1" spc="60" dirty="0">
                <a:solidFill>
                  <a:srgbClr val="CC0000"/>
                </a:solidFill>
                <a:latin typeface="Verdana"/>
                <a:cs typeface="Verdana"/>
              </a:rPr>
              <a:t> </a:t>
            </a:r>
            <a:r>
              <a:rPr sz="1200" b="1" spc="-5" dirty="0">
                <a:solidFill>
                  <a:srgbClr val="CC0000"/>
                </a:solidFill>
                <a:latin typeface="Verdana"/>
                <a:cs typeface="Verdana"/>
              </a:rPr>
              <a:t>printf("%c",ch);</a:t>
            </a:r>
            <a:endParaRPr sz="1200">
              <a:latin typeface="Verdana"/>
              <a:cs typeface="Verdana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31140" y="6326835"/>
            <a:ext cx="112204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spc="-5" dirty="0">
                <a:solidFill>
                  <a:srgbClr val="CC0000"/>
                </a:solidFill>
                <a:latin typeface="Verdana"/>
                <a:cs typeface="Verdana"/>
              </a:rPr>
              <a:t>printf("\n");</a:t>
            </a:r>
            <a:endParaRPr sz="120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</a:pPr>
            <a:r>
              <a:rPr sz="1200" b="1" dirty="0">
                <a:solidFill>
                  <a:srgbClr val="CC0000"/>
                </a:solidFill>
                <a:latin typeface="Verdana"/>
                <a:cs typeface="Verdana"/>
              </a:rPr>
              <a:t>}</a:t>
            </a:r>
            <a:endParaRPr sz="120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609600" y="1566862"/>
            <a:ext cx="4655820" cy="109855"/>
          </a:xfrm>
          <a:custGeom>
            <a:avLst/>
            <a:gdLst/>
            <a:ahLst/>
            <a:cxnLst/>
            <a:rect l="l" t="t" r="r" b="b"/>
            <a:pathLst>
              <a:path w="4655820" h="109855">
                <a:moveTo>
                  <a:pt x="0" y="109537"/>
                </a:moveTo>
                <a:lnTo>
                  <a:pt x="4655566" y="109537"/>
                </a:lnTo>
                <a:lnTo>
                  <a:pt x="4655566" y="0"/>
                </a:lnTo>
                <a:lnTo>
                  <a:pt x="0" y="0"/>
                </a:lnTo>
                <a:lnTo>
                  <a:pt x="0" y="109537"/>
                </a:lnTo>
                <a:close/>
              </a:path>
            </a:pathLst>
          </a:custGeom>
          <a:solidFill>
            <a:srgbClr val="CC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609600" y="1566925"/>
            <a:ext cx="7958455" cy="0"/>
          </a:xfrm>
          <a:custGeom>
            <a:avLst/>
            <a:gdLst/>
            <a:ahLst/>
            <a:cxnLst/>
            <a:rect l="l" t="t" r="r" b="b"/>
            <a:pathLst>
              <a:path w="7958455">
                <a:moveTo>
                  <a:pt x="0" y="0"/>
                </a:moveTo>
                <a:lnTo>
                  <a:pt x="7958201" y="0"/>
                </a:lnTo>
              </a:path>
            </a:pathLst>
          </a:custGeom>
          <a:ln w="9525">
            <a:solidFill>
              <a:srgbClr val="CC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609600" y="6172200"/>
            <a:ext cx="7924800" cy="0"/>
          </a:xfrm>
          <a:custGeom>
            <a:avLst/>
            <a:gdLst/>
            <a:ahLst/>
            <a:cxnLst/>
            <a:rect l="l" t="t" r="r" b="b"/>
            <a:pathLst>
              <a:path w="7924800">
                <a:moveTo>
                  <a:pt x="0" y="0"/>
                </a:moveTo>
                <a:lnTo>
                  <a:pt x="7924800" y="0"/>
                </a:lnTo>
              </a:path>
            </a:pathLst>
          </a:custGeom>
          <a:ln w="3175">
            <a:solidFill>
              <a:srgbClr val="CC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653592" y="702612"/>
            <a:ext cx="6737808" cy="782907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Function</a:t>
            </a:r>
            <a:r>
              <a:rPr spc="-70" dirty="0"/>
              <a:t> </a:t>
            </a:r>
            <a:r>
              <a:rPr spc="-5" dirty="0"/>
              <a:t>Overloading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688340" y="1708150"/>
            <a:ext cx="7842250" cy="44157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  <a:buChar char="•"/>
              <a:tabLst>
                <a:tab pos="218440" algn="l"/>
                <a:tab pos="1743710" algn="l"/>
                <a:tab pos="2559685" algn="l"/>
                <a:tab pos="2936240" algn="l"/>
                <a:tab pos="3455670" algn="l"/>
                <a:tab pos="4004310" algn="l"/>
                <a:tab pos="4373245" algn="l"/>
                <a:tab pos="4893310" algn="l"/>
                <a:tab pos="5656580" algn="l"/>
                <a:tab pos="6389370" algn="l"/>
                <a:tab pos="6856095" algn="l"/>
              </a:tabLst>
            </a:pPr>
            <a:r>
              <a:rPr sz="1800" spc="-5" dirty="0">
                <a:latin typeface="Verdana"/>
                <a:cs typeface="Verdana"/>
              </a:rPr>
              <a:t>O</a:t>
            </a:r>
            <a:r>
              <a:rPr sz="1800" spc="-15" dirty="0">
                <a:latin typeface="Verdana"/>
                <a:cs typeface="Verdana"/>
              </a:rPr>
              <a:t>v</a:t>
            </a:r>
            <a:r>
              <a:rPr sz="1800" dirty="0">
                <a:latin typeface="Verdana"/>
                <a:cs typeface="Verdana"/>
              </a:rPr>
              <a:t>e</a:t>
            </a:r>
            <a:r>
              <a:rPr sz="1800" spc="-5" dirty="0">
                <a:latin typeface="Verdana"/>
                <a:cs typeface="Verdana"/>
              </a:rPr>
              <a:t>rloa</a:t>
            </a:r>
            <a:r>
              <a:rPr sz="1800" spc="-10" dirty="0">
                <a:latin typeface="Verdana"/>
                <a:cs typeface="Verdana"/>
              </a:rPr>
              <a:t>d</a:t>
            </a:r>
            <a:r>
              <a:rPr sz="1800" spc="5" dirty="0">
                <a:latin typeface="Verdana"/>
                <a:cs typeface="Verdana"/>
              </a:rPr>
              <a:t>i</a:t>
            </a:r>
            <a:r>
              <a:rPr sz="1800" dirty="0">
                <a:latin typeface="Verdana"/>
                <a:cs typeface="Verdana"/>
              </a:rPr>
              <a:t>ng	r</a:t>
            </a:r>
            <a:r>
              <a:rPr sz="1800" spc="-5" dirty="0">
                <a:latin typeface="Verdana"/>
                <a:cs typeface="Verdana"/>
              </a:rPr>
              <a:t>e</a:t>
            </a:r>
            <a:r>
              <a:rPr sz="1800" dirty="0">
                <a:latin typeface="Verdana"/>
                <a:cs typeface="Verdana"/>
              </a:rPr>
              <a:t>fers	</a:t>
            </a:r>
            <a:r>
              <a:rPr sz="1800" spc="-5" dirty="0">
                <a:latin typeface="Verdana"/>
                <a:cs typeface="Verdana"/>
              </a:rPr>
              <a:t>t</a:t>
            </a:r>
            <a:r>
              <a:rPr sz="1800" dirty="0">
                <a:latin typeface="Verdana"/>
                <a:cs typeface="Verdana"/>
              </a:rPr>
              <a:t>o	</a:t>
            </a:r>
            <a:r>
              <a:rPr sz="1800" spc="5" dirty="0">
                <a:latin typeface="Verdana"/>
                <a:cs typeface="Verdana"/>
              </a:rPr>
              <a:t>t</a:t>
            </a:r>
            <a:r>
              <a:rPr sz="1800" dirty="0">
                <a:latin typeface="Verdana"/>
                <a:cs typeface="Verdana"/>
              </a:rPr>
              <a:t>he	use	</a:t>
            </a:r>
            <a:r>
              <a:rPr sz="1800" spc="-5" dirty="0">
                <a:latin typeface="Verdana"/>
                <a:cs typeface="Verdana"/>
              </a:rPr>
              <a:t>o</a:t>
            </a:r>
            <a:r>
              <a:rPr sz="1800" dirty="0">
                <a:latin typeface="Verdana"/>
                <a:cs typeface="Verdana"/>
              </a:rPr>
              <a:t>f	</a:t>
            </a:r>
            <a:r>
              <a:rPr sz="1800" spc="5" dirty="0">
                <a:latin typeface="Verdana"/>
                <a:cs typeface="Verdana"/>
              </a:rPr>
              <a:t>t</a:t>
            </a:r>
            <a:r>
              <a:rPr sz="1800" dirty="0">
                <a:latin typeface="Verdana"/>
                <a:cs typeface="Verdana"/>
              </a:rPr>
              <a:t>he	same	</a:t>
            </a:r>
            <a:r>
              <a:rPr sz="1800" spc="-5" dirty="0">
                <a:latin typeface="Verdana"/>
                <a:cs typeface="Verdana"/>
              </a:rPr>
              <a:t>th</a:t>
            </a:r>
            <a:r>
              <a:rPr sz="1800" spc="5" dirty="0">
                <a:latin typeface="Verdana"/>
                <a:cs typeface="Verdana"/>
              </a:rPr>
              <a:t>i</a:t>
            </a:r>
            <a:r>
              <a:rPr sz="1800" dirty="0">
                <a:latin typeface="Verdana"/>
                <a:cs typeface="Verdana"/>
              </a:rPr>
              <a:t>ng	for	</a:t>
            </a:r>
            <a:r>
              <a:rPr sz="1800" spc="-10" dirty="0">
                <a:latin typeface="Verdana"/>
                <a:cs typeface="Verdana"/>
              </a:rPr>
              <a:t>d</a:t>
            </a:r>
            <a:r>
              <a:rPr sz="1800" spc="5" dirty="0">
                <a:latin typeface="Verdana"/>
                <a:cs typeface="Verdana"/>
              </a:rPr>
              <a:t>i</a:t>
            </a:r>
            <a:r>
              <a:rPr sz="1800" dirty="0">
                <a:latin typeface="Verdana"/>
                <a:cs typeface="Verdana"/>
              </a:rPr>
              <a:t>ffe</a:t>
            </a:r>
            <a:r>
              <a:rPr sz="1800" spc="5" dirty="0">
                <a:latin typeface="Verdana"/>
                <a:cs typeface="Verdana"/>
              </a:rPr>
              <a:t>r</a:t>
            </a:r>
            <a:r>
              <a:rPr sz="1800" dirty="0">
                <a:latin typeface="Verdana"/>
                <a:cs typeface="Verdana"/>
              </a:rPr>
              <a:t>ent  </a:t>
            </a:r>
            <a:r>
              <a:rPr sz="1800" spc="-5" dirty="0">
                <a:latin typeface="Verdana"/>
                <a:cs typeface="Verdana"/>
              </a:rPr>
              <a:t>purposes. </a:t>
            </a:r>
            <a:r>
              <a:rPr sz="1800" dirty="0">
                <a:latin typeface="Verdana"/>
                <a:cs typeface="Verdana"/>
              </a:rPr>
              <a:t>C++ also </a:t>
            </a:r>
            <a:r>
              <a:rPr sz="1800" spc="-5" dirty="0">
                <a:latin typeface="Verdana"/>
                <a:cs typeface="Verdana"/>
              </a:rPr>
              <a:t>permits overloading of</a:t>
            </a:r>
            <a:r>
              <a:rPr sz="1800" spc="2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functions.</a:t>
            </a:r>
            <a:endParaRPr sz="1800">
              <a:latin typeface="Verdana"/>
              <a:cs typeface="Verdana"/>
            </a:endParaRPr>
          </a:p>
          <a:p>
            <a:pPr>
              <a:lnSpc>
                <a:spcPct val="100000"/>
              </a:lnSpc>
              <a:spcBef>
                <a:spcPts val="35"/>
              </a:spcBef>
              <a:buFont typeface="Verdana"/>
              <a:buChar char="•"/>
            </a:pPr>
            <a:endParaRPr sz="1850">
              <a:latin typeface="Times New Roman"/>
              <a:cs typeface="Times New Roman"/>
            </a:endParaRPr>
          </a:p>
          <a:p>
            <a:pPr marL="12700" marR="269875">
              <a:lnSpc>
                <a:spcPct val="100000"/>
              </a:lnSpc>
              <a:buChar char="•"/>
              <a:tabLst>
                <a:tab pos="218440" algn="l"/>
              </a:tabLst>
            </a:pPr>
            <a:r>
              <a:rPr sz="1800" spc="-5" dirty="0">
                <a:latin typeface="Verdana"/>
                <a:cs typeface="Verdana"/>
              </a:rPr>
              <a:t>This means that we </a:t>
            </a:r>
            <a:r>
              <a:rPr sz="1800" dirty="0">
                <a:latin typeface="Verdana"/>
                <a:cs typeface="Verdana"/>
              </a:rPr>
              <a:t>can use </a:t>
            </a:r>
            <a:r>
              <a:rPr sz="1800" spc="-5" dirty="0">
                <a:latin typeface="Verdana"/>
                <a:cs typeface="Verdana"/>
              </a:rPr>
              <a:t>the </a:t>
            </a:r>
            <a:r>
              <a:rPr sz="1800" dirty="0">
                <a:latin typeface="Verdana"/>
                <a:cs typeface="Verdana"/>
              </a:rPr>
              <a:t>same function name </a:t>
            </a:r>
            <a:r>
              <a:rPr sz="1800" spc="-5" dirty="0">
                <a:latin typeface="Verdana"/>
                <a:cs typeface="Verdana"/>
              </a:rPr>
              <a:t>to create  </a:t>
            </a:r>
            <a:r>
              <a:rPr sz="1800" dirty="0">
                <a:latin typeface="Verdana"/>
                <a:cs typeface="Verdana"/>
              </a:rPr>
              <a:t>functions </a:t>
            </a:r>
            <a:r>
              <a:rPr sz="1800" spc="-5" dirty="0">
                <a:latin typeface="Verdana"/>
                <a:cs typeface="Verdana"/>
              </a:rPr>
              <a:t>that performs </a:t>
            </a:r>
            <a:r>
              <a:rPr sz="1800" dirty="0">
                <a:latin typeface="Verdana"/>
                <a:cs typeface="Verdana"/>
              </a:rPr>
              <a:t>a </a:t>
            </a:r>
            <a:r>
              <a:rPr sz="1800" spc="-10" dirty="0">
                <a:latin typeface="Verdana"/>
                <a:cs typeface="Verdana"/>
              </a:rPr>
              <a:t>variety </a:t>
            </a:r>
            <a:r>
              <a:rPr sz="1800" dirty="0">
                <a:latin typeface="Verdana"/>
                <a:cs typeface="Verdana"/>
              </a:rPr>
              <a:t>of </a:t>
            </a:r>
            <a:r>
              <a:rPr sz="1800" spc="-5" dirty="0">
                <a:latin typeface="Verdana"/>
                <a:cs typeface="Verdana"/>
              </a:rPr>
              <a:t>different tasks. This </a:t>
            </a:r>
            <a:r>
              <a:rPr sz="1800" dirty="0">
                <a:latin typeface="Verdana"/>
                <a:cs typeface="Verdana"/>
              </a:rPr>
              <a:t>is known  </a:t>
            </a:r>
            <a:r>
              <a:rPr sz="1800" spc="-5" dirty="0">
                <a:latin typeface="Verdana"/>
                <a:cs typeface="Verdana"/>
              </a:rPr>
              <a:t>as </a:t>
            </a:r>
            <a:r>
              <a:rPr sz="1600" i="1" spc="-10" dirty="0">
                <a:solidFill>
                  <a:srgbClr val="CC0000"/>
                </a:solidFill>
                <a:latin typeface="Verdana"/>
                <a:cs typeface="Verdana"/>
              </a:rPr>
              <a:t>function </a:t>
            </a:r>
            <a:r>
              <a:rPr sz="1600" i="1" spc="-5" dirty="0">
                <a:solidFill>
                  <a:srgbClr val="CC0000"/>
                </a:solidFill>
                <a:latin typeface="Verdana"/>
                <a:cs typeface="Verdana"/>
              </a:rPr>
              <a:t>polymorphism </a:t>
            </a:r>
            <a:r>
              <a:rPr sz="1800" dirty="0">
                <a:latin typeface="Verdana"/>
                <a:cs typeface="Verdana"/>
              </a:rPr>
              <a:t>in</a:t>
            </a:r>
            <a:r>
              <a:rPr sz="1800" spc="105" dirty="0">
                <a:latin typeface="Verdana"/>
                <a:cs typeface="Verdana"/>
              </a:rPr>
              <a:t> </a:t>
            </a:r>
            <a:r>
              <a:rPr sz="1800" spc="-70" dirty="0">
                <a:latin typeface="Verdana"/>
                <a:cs typeface="Verdana"/>
              </a:rPr>
              <a:t>OOP.</a:t>
            </a:r>
            <a:endParaRPr sz="1800">
              <a:latin typeface="Verdana"/>
              <a:cs typeface="Verdana"/>
            </a:endParaRPr>
          </a:p>
          <a:p>
            <a:pPr>
              <a:lnSpc>
                <a:spcPct val="100000"/>
              </a:lnSpc>
              <a:spcBef>
                <a:spcPts val="30"/>
              </a:spcBef>
              <a:buFont typeface="Verdana"/>
              <a:buChar char="•"/>
            </a:pPr>
            <a:endParaRPr sz="1850">
              <a:latin typeface="Times New Roman"/>
              <a:cs typeface="Times New Roman"/>
            </a:endParaRPr>
          </a:p>
          <a:p>
            <a:pPr marL="12700" marR="34925">
              <a:lnSpc>
                <a:spcPct val="100000"/>
              </a:lnSpc>
              <a:buChar char="•"/>
              <a:tabLst>
                <a:tab pos="218440" algn="l"/>
              </a:tabLst>
            </a:pPr>
            <a:r>
              <a:rPr sz="1800" dirty="0">
                <a:latin typeface="Verdana"/>
                <a:cs typeface="Verdana"/>
              </a:rPr>
              <a:t>Using </a:t>
            </a:r>
            <a:r>
              <a:rPr sz="1800" spc="-5" dirty="0">
                <a:latin typeface="Verdana"/>
                <a:cs typeface="Verdana"/>
              </a:rPr>
              <a:t>the concept </a:t>
            </a:r>
            <a:r>
              <a:rPr sz="1800" dirty="0">
                <a:latin typeface="Verdana"/>
                <a:cs typeface="Verdana"/>
              </a:rPr>
              <a:t>of function </a:t>
            </a:r>
            <a:r>
              <a:rPr sz="1800" spc="-5" dirty="0">
                <a:latin typeface="Verdana"/>
                <a:cs typeface="Verdana"/>
              </a:rPr>
              <a:t>overloading, we </a:t>
            </a:r>
            <a:r>
              <a:rPr sz="1800" dirty="0">
                <a:latin typeface="Verdana"/>
                <a:cs typeface="Verdana"/>
              </a:rPr>
              <a:t>can </a:t>
            </a:r>
            <a:r>
              <a:rPr sz="1800" spc="-5" dirty="0">
                <a:latin typeface="Verdana"/>
                <a:cs typeface="Verdana"/>
              </a:rPr>
              <a:t>design </a:t>
            </a:r>
            <a:r>
              <a:rPr sz="1800" dirty="0">
                <a:latin typeface="Verdana"/>
                <a:cs typeface="Verdana"/>
              </a:rPr>
              <a:t>a family  of functions with one function name </a:t>
            </a:r>
            <a:r>
              <a:rPr sz="1800" spc="-5" dirty="0">
                <a:latin typeface="Verdana"/>
                <a:cs typeface="Verdana"/>
              </a:rPr>
              <a:t>but </a:t>
            </a:r>
            <a:r>
              <a:rPr sz="1800" dirty="0">
                <a:latin typeface="Verdana"/>
                <a:cs typeface="Verdana"/>
              </a:rPr>
              <a:t>with </a:t>
            </a:r>
            <a:r>
              <a:rPr sz="1800" spc="-5" dirty="0">
                <a:latin typeface="Verdana"/>
                <a:cs typeface="Verdana"/>
              </a:rPr>
              <a:t>different argument  </a:t>
            </a:r>
            <a:r>
              <a:rPr sz="1800" dirty="0">
                <a:latin typeface="Verdana"/>
                <a:cs typeface="Verdana"/>
              </a:rPr>
              <a:t>lists.</a:t>
            </a:r>
            <a:endParaRPr sz="1800">
              <a:latin typeface="Verdana"/>
              <a:cs typeface="Verdana"/>
            </a:endParaRPr>
          </a:p>
          <a:p>
            <a:pPr>
              <a:lnSpc>
                <a:spcPct val="100000"/>
              </a:lnSpc>
              <a:spcBef>
                <a:spcPts val="35"/>
              </a:spcBef>
              <a:buFont typeface="Verdana"/>
              <a:buChar char="•"/>
            </a:pPr>
            <a:endParaRPr sz="1850">
              <a:latin typeface="Times New Roman"/>
              <a:cs typeface="Times New Roman"/>
            </a:endParaRPr>
          </a:p>
          <a:p>
            <a:pPr marL="12700" marR="408940">
              <a:lnSpc>
                <a:spcPct val="100000"/>
              </a:lnSpc>
              <a:buChar char="•"/>
              <a:tabLst>
                <a:tab pos="218440" algn="l"/>
              </a:tabLst>
            </a:pPr>
            <a:r>
              <a:rPr sz="1800" spc="-5" dirty="0">
                <a:latin typeface="Verdana"/>
                <a:cs typeface="Verdana"/>
              </a:rPr>
              <a:t>This </a:t>
            </a:r>
            <a:r>
              <a:rPr sz="1800" dirty="0">
                <a:latin typeface="Verdana"/>
                <a:cs typeface="Verdana"/>
              </a:rPr>
              <a:t>function </a:t>
            </a:r>
            <a:r>
              <a:rPr sz="1800" spc="-5" dirty="0">
                <a:latin typeface="Verdana"/>
                <a:cs typeface="Verdana"/>
              </a:rPr>
              <a:t>would perform different operations depending </a:t>
            </a:r>
            <a:r>
              <a:rPr sz="1800" dirty="0">
                <a:latin typeface="Verdana"/>
                <a:cs typeface="Verdana"/>
              </a:rPr>
              <a:t>on  </a:t>
            </a:r>
            <a:r>
              <a:rPr sz="1800" spc="-5" dirty="0">
                <a:latin typeface="Verdana"/>
                <a:cs typeface="Verdana"/>
              </a:rPr>
              <a:t>the argument </a:t>
            </a:r>
            <a:r>
              <a:rPr sz="1800" dirty="0">
                <a:latin typeface="Verdana"/>
                <a:cs typeface="Verdana"/>
              </a:rPr>
              <a:t>list in </a:t>
            </a:r>
            <a:r>
              <a:rPr sz="1800" spc="-5" dirty="0">
                <a:latin typeface="Verdana"/>
                <a:cs typeface="Verdana"/>
              </a:rPr>
              <a:t>the </a:t>
            </a:r>
            <a:r>
              <a:rPr sz="1800" dirty="0">
                <a:latin typeface="Verdana"/>
                <a:cs typeface="Verdana"/>
              </a:rPr>
              <a:t>function</a:t>
            </a:r>
            <a:r>
              <a:rPr sz="1800" spc="1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call.</a:t>
            </a:r>
            <a:endParaRPr sz="1800">
              <a:latin typeface="Verdana"/>
              <a:cs typeface="Verdana"/>
            </a:endParaRPr>
          </a:p>
          <a:p>
            <a:pPr>
              <a:lnSpc>
                <a:spcPct val="100000"/>
              </a:lnSpc>
              <a:spcBef>
                <a:spcPts val="35"/>
              </a:spcBef>
              <a:buFont typeface="Verdana"/>
              <a:buChar char="•"/>
            </a:pPr>
            <a:endParaRPr sz="1850">
              <a:latin typeface="Times New Roman"/>
              <a:cs typeface="Times New Roman"/>
            </a:endParaRPr>
          </a:p>
          <a:p>
            <a:pPr marL="12700" marR="116839">
              <a:lnSpc>
                <a:spcPct val="100000"/>
              </a:lnSpc>
              <a:buChar char="•"/>
              <a:tabLst>
                <a:tab pos="218440" algn="l"/>
              </a:tabLst>
            </a:pPr>
            <a:r>
              <a:rPr sz="1800" spc="-5" dirty="0">
                <a:latin typeface="Verdana"/>
                <a:cs typeface="Verdana"/>
              </a:rPr>
              <a:t>The correct </a:t>
            </a:r>
            <a:r>
              <a:rPr sz="1800" dirty="0">
                <a:latin typeface="Verdana"/>
                <a:cs typeface="Verdana"/>
              </a:rPr>
              <a:t>function </a:t>
            </a:r>
            <a:r>
              <a:rPr sz="1800" spc="-5" dirty="0">
                <a:latin typeface="Verdana"/>
                <a:cs typeface="Verdana"/>
              </a:rPr>
              <a:t>to be invoked </a:t>
            </a:r>
            <a:r>
              <a:rPr sz="1800" dirty="0">
                <a:latin typeface="Verdana"/>
                <a:cs typeface="Verdana"/>
              </a:rPr>
              <a:t>is </a:t>
            </a:r>
            <a:r>
              <a:rPr sz="1800" spc="-5" dirty="0">
                <a:latin typeface="Verdana"/>
                <a:cs typeface="Verdana"/>
              </a:rPr>
              <a:t>determined by </a:t>
            </a:r>
            <a:r>
              <a:rPr sz="1800" dirty="0">
                <a:latin typeface="Verdana"/>
                <a:cs typeface="Verdana"/>
              </a:rPr>
              <a:t>checking </a:t>
            </a:r>
            <a:r>
              <a:rPr sz="1800" spc="-5" dirty="0">
                <a:latin typeface="Verdana"/>
                <a:cs typeface="Verdana"/>
              </a:rPr>
              <a:t>the  number </a:t>
            </a:r>
            <a:r>
              <a:rPr sz="1800" dirty="0">
                <a:latin typeface="Verdana"/>
                <a:cs typeface="Verdana"/>
              </a:rPr>
              <a:t>and </a:t>
            </a:r>
            <a:r>
              <a:rPr sz="1800" spc="-5" dirty="0">
                <a:latin typeface="Verdana"/>
                <a:cs typeface="Verdana"/>
              </a:rPr>
              <a:t>type </a:t>
            </a:r>
            <a:r>
              <a:rPr sz="1800" dirty="0">
                <a:latin typeface="Verdana"/>
                <a:cs typeface="Verdana"/>
              </a:rPr>
              <a:t>of </a:t>
            </a:r>
            <a:r>
              <a:rPr sz="1800" spc="-5" dirty="0">
                <a:latin typeface="Verdana"/>
                <a:cs typeface="Verdana"/>
              </a:rPr>
              <a:t>arguments but </a:t>
            </a:r>
            <a:r>
              <a:rPr sz="1800" dirty="0">
                <a:latin typeface="Verdana"/>
                <a:cs typeface="Verdana"/>
              </a:rPr>
              <a:t>not on </a:t>
            </a:r>
            <a:r>
              <a:rPr sz="1800" spc="-5" dirty="0">
                <a:latin typeface="Verdana"/>
                <a:cs typeface="Verdana"/>
              </a:rPr>
              <a:t>the </a:t>
            </a:r>
            <a:r>
              <a:rPr sz="1800" dirty="0">
                <a:latin typeface="Verdana"/>
                <a:cs typeface="Verdana"/>
              </a:rPr>
              <a:t>function</a:t>
            </a:r>
            <a:r>
              <a:rPr sz="1800" spc="25" dirty="0">
                <a:latin typeface="Verdana"/>
                <a:cs typeface="Verdana"/>
              </a:rPr>
              <a:t> </a:t>
            </a:r>
            <a:r>
              <a:rPr sz="1800" spc="-5" dirty="0">
                <a:latin typeface="Verdana"/>
                <a:cs typeface="Verdana"/>
              </a:rPr>
              <a:t>type.</a:t>
            </a:r>
            <a:endParaRPr sz="180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609600" y="1566862"/>
            <a:ext cx="4655820" cy="109855"/>
          </a:xfrm>
          <a:custGeom>
            <a:avLst/>
            <a:gdLst/>
            <a:ahLst/>
            <a:cxnLst/>
            <a:rect l="l" t="t" r="r" b="b"/>
            <a:pathLst>
              <a:path w="4655820" h="109855">
                <a:moveTo>
                  <a:pt x="0" y="109537"/>
                </a:moveTo>
                <a:lnTo>
                  <a:pt x="4655566" y="109537"/>
                </a:lnTo>
                <a:lnTo>
                  <a:pt x="4655566" y="0"/>
                </a:lnTo>
                <a:lnTo>
                  <a:pt x="0" y="0"/>
                </a:lnTo>
                <a:lnTo>
                  <a:pt x="0" y="109537"/>
                </a:lnTo>
                <a:close/>
              </a:path>
            </a:pathLst>
          </a:custGeom>
          <a:solidFill>
            <a:srgbClr val="CC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609600" y="1566925"/>
            <a:ext cx="7958455" cy="0"/>
          </a:xfrm>
          <a:custGeom>
            <a:avLst/>
            <a:gdLst/>
            <a:ahLst/>
            <a:cxnLst/>
            <a:rect l="l" t="t" r="r" b="b"/>
            <a:pathLst>
              <a:path w="7958455">
                <a:moveTo>
                  <a:pt x="0" y="0"/>
                </a:moveTo>
                <a:lnTo>
                  <a:pt x="7958201" y="0"/>
                </a:lnTo>
              </a:path>
            </a:pathLst>
          </a:custGeom>
          <a:ln w="9525">
            <a:solidFill>
              <a:srgbClr val="CC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609600" y="6172200"/>
            <a:ext cx="7924800" cy="0"/>
          </a:xfrm>
          <a:custGeom>
            <a:avLst/>
            <a:gdLst/>
            <a:ahLst/>
            <a:cxnLst/>
            <a:rect l="l" t="t" r="r" b="b"/>
            <a:pathLst>
              <a:path w="7924800">
                <a:moveTo>
                  <a:pt x="0" y="0"/>
                </a:moveTo>
                <a:lnTo>
                  <a:pt x="7924800" y="0"/>
                </a:lnTo>
              </a:path>
            </a:pathLst>
          </a:custGeom>
          <a:ln w="3175">
            <a:solidFill>
              <a:srgbClr val="CC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381000" y="457200"/>
            <a:ext cx="8229600" cy="9983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 algn="ctr">
              <a:lnSpc>
                <a:spcPct val="100000"/>
              </a:lnSpc>
              <a:spcBef>
                <a:spcPts val="105"/>
              </a:spcBef>
            </a:pPr>
            <a:r>
              <a:rPr sz="3200" dirty="0">
                <a:latin typeface="Times New Roman" pitchFamily="18" charset="0"/>
                <a:cs typeface="Times New Roman" pitchFamily="18" charset="0"/>
              </a:rPr>
              <a:t>Striking features of </a:t>
            </a:r>
            <a:r>
              <a:rPr sz="3200" spc="-5" dirty="0">
                <a:latin typeface="Times New Roman" pitchFamily="18" charset="0"/>
                <a:cs typeface="Times New Roman" pitchFamily="18" charset="0"/>
              </a:rPr>
              <a:t>Object-oriented  programming: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645668" y="1645894"/>
            <a:ext cx="7602855" cy="4477385"/>
          </a:xfrm>
          <a:prstGeom prst="rect">
            <a:avLst/>
          </a:prstGeom>
        </p:spPr>
        <p:txBody>
          <a:bodyPr vert="horz" wrap="square" lIns="0" tIns="73660" rIns="0" bIns="0" rtlCol="0">
            <a:spAutoFit/>
          </a:bodyPr>
          <a:lstStyle/>
          <a:p>
            <a:pPr marL="481965" indent="-469900">
              <a:lnSpc>
                <a:spcPct val="100000"/>
              </a:lnSpc>
              <a:spcBef>
                <a:spcPts val="580"/>
              </a:spcBef>
              <a:buClr>
                <a:srgbClr val="CC0000"/>
              </a:buClr>
              <a:buSzPct val="70000"/>
              <a:buFont typeface="Wingdings"/>
              <a:buChar char=""/>
              <a:tabLst>
                <a:tab pos="481965" algn="l"/>
                <a:tab pos="482600" algn="l"/>
              </a:tabLst>
            </a:pPr>
            <a:r>
              <a:rPr sz="2000" spc="-5" dirty="0">
                <a:latin typeface="Verdana"/>
                <a:cs typeface="Verdana"/>
              </a:rPr>
              <a:t>Emphasis </a:t>
            </a:r>
            <a:r>
              <a:rPr sz="2000" spc="-10" dirty="0">
                <a:latin typeface="Verdana"/>
                <a:cs typeface="Verdana"/>
              </a:rPr>
              <a:t>is </a:t>
            </a:r>
            <a:r>
              <a:rPr sz="2000" dirty="0">
                <a:latin typeface="Verdana"/>
                <a:cs typeface="Verdana"/>
              </a:rPr>
              <a:t>on </a:t>
            </a:r>
            <a:r>
              <a:rPr sz="2000" spc="-5" dirty="0">
                <a:latin typeface="Verdana"/>
                <a:cs typeface="Verdana"/>
              </a:rPr>
              <a:t>data </a:t>
            </a:r>
            <a:r>
              <a:rPr sz="2000" dirty="0">
                <a:latin typeface="Verdana"/>
                <a:cs typeface="Verdana"/>
              </a:rPr>
              <a:t>rather </a:t>
            </a:r>
            <a:r>
              <a:rPr sz="2000" spc="-5" dirty="0">
                <a:latin typeface="Verdana"/>
                <a:cs typeface="Verdana"/>
              </a:rPr>
              <a:t>than</a:t>
            </a:r>
            <a:r>
              <a:rPr sz="2000" spc="-85" dirty="0">
                <a:latin typeface="Verdana"/>
                <a:cs typeface="Verdana"/>
              </a:rPr>
              <a:t> </a:t>
            </a:r>
            <a:r>
              <a:rPr sz="2000" spc="-5" dirty="0">
                <a:latin typeface="Verdana"/>
                <a:cs typeface="Verdana"/>
              </a:rPr>
              <a:t>procedure.</a:t>
            </a:r>
            <a:endParaRPr sz="2000" dirty="0">
              <a:latin typeface="Verdana"/>
              <a:cs typeface="Verdana"/>
            </a:endParaRPr>
          </a:p>
          <a:p>
            <a:pPr marL="481965" indent="-469900">
              <a:lnSpc>
                <a:spcPct val="100000"/>
              </a:lnSpc>
              <a:spcBef>
                <a:spcPts val="484"/>
              </a:spcBef>
              <a:buClr>
                <a:srgbClr val="CC0000"/>
              </a:buClr>
              <a:buSzPct val="70000"/>
              <a:buFont typeface="Wingdings"/>
              <a:buChar char=""/>
              <a:tabLst>
                <a:tab pos="481965" algn="l"/>
                <a:tab pos="482600" algn="l"/>
              </a:tabLst>
            </a:pPr>
            <a:r>
              <a:rPr sz="2000" spc="-5" dirty="0">
                <a:latin typeface="Verdana"/>
                <a:cs typeface="Verdana"/>
              </a:rPr>
              <a:t>Programs are divided into </a:t>
            </a:r>
            <a:r>
              <a:rPr sz="2000" dirty="0">
                <a:latin typeface="Verdana"/>
                <a:cs typeface="Verdana"/>
              </a:rPr>
              <a:t>what </a:t>
            </a:r>
            <a:r>
              <a:rPr sz="2000" spc="-5" dirty="0">
                <a:latin typeface="Verdana"/>
                <a:cs typeface="Verdana"/>
              </a:rPr>
              <a:t>are </a:t>
            </a:r>
            <a:r>
              <a:rPr sz="2000" dirty="0">
                <a:latin typeface="Verdana"/>
                <a:cs typeface="Verdana"/>
              </a:rPr>
              <a:t>known as</a:t>
            </a:r>
            <a:r>
              <a:rPr sz="2000" spc="-55" dirty="0">
                <a:latin typeface="Verdana"/>
                <a:cs typeface="Verdana"/>
              </a:rPr>
              <a:t> </a:t>
            </a:r>
            <a:r>
              <a:rPr sz="2000" spc="-5" dirty="0">
                <a:latin typeface="Verdana"/>
                <a:cs typeface="Verdana"/>
              </a:rPr>
              <a:t>objects.</a:t>
            </a:r>
            <a:endParaRPr sz="2000" dirty="0">
              <a:latin typeface="Verdana"/>
              <a:cs typeface="Verdana"/>
            </a:endParaRPr>
          </a:p>
          <a:p>
            <a:pPr marL="481965" marR="986155" indent="-469900">
              <a:lnSpc>
                <a:spcPct val="100000"/>
              </a:lnSpc>
              <a:spcBef>
                <a:spcPts val="480"/>
              </a:spcBef>
              <a:buClr>
                <a:srgbClr val="CC0000"/>
              </a:buClr>
              <a:buSzPct val="70000"/>
              <a:buFont typeface="Wingdings"/>
              <a:buChar char=""/>
              <a:tabLst>
                <a:tab pos="481965" algn="l"/>
                <a:tab pos="482600" algn="l"/>
              </a:tabLst>
            </a:pPr>
            <a:r>
              <a:rPr sz="2000" dirty="0">
                <a:latin typeface="Verdana"/>
                <a:cs typeface="Verdana"/>
              </a:rPr>
              <a:t>Data </a:t>
            </a:r>
            <a:r>
              <a:rPr sz="2000" spc="-5" dirty="0">
                <a:latin typeface="Verdana"/>
                <a:cs typeface="Verdana"/>
              </a:rPr>
              <a:t>structures are designed </a:t>
            </a:r>
            <a:r>
              <a:rPr sz="2000" dirty="0">
                <a:latin typeface="Verdana"/>
                <a:cs typeface="Verdana"/>
              </a:rPr>
              <a:t>such </a:t>
            </a:r>
            <a:r>
              <a:rPr sz="2000" spc="-5" dirty="0">
                <a:latin typeface="Verdana"/>
                <a:cs typeface="Verdana"/>
              </a:rPr>
              <a:t>that they</a:t>
            </a:r>
            <a:r>
              <a:rPr sz="2000" spc="-114" dirty="0">
                <a:latin typeface="Verdana"/>
                <a:cs typeface="Verdana"/>
              </a:rPr>
              <a:t> </a:t>
            </a:r>
            <a:r>
              <a:rPr sz="2000" spc="-5" dirty="0">
                <a:latin typeface="Verdana"/>
                <a:cs typeface="Verdana"/>
              </a:rPr>
              <a:t>are  characterize the</a:t>
            </a:r>
            <a:r>
              <a:rPr sz="2000" spc="-60" dirty="0">
                <a:latin typeface="Verdana"/>
                <a:cs typeface="Verdana"/>
              </a:rPr>
              <a:t> </a:t>
            </a:r>
            <a:r>
              <a:rPr sz="2000" spc="-5" dirty="0">
                <a:latin typeface="Verdana"/>
                <a:cs typeface="Verdana"/>
              </a:rPr>
              <a:t>objects.</a:t>
            </a:r>
            <a:endParaRPr sz="2000" dirty="0">
              <a:latin typeface="Verdana"/>
              <a:cs typeface="Verdana"/>
            </a:endParaRPr>
          </a:p>
          <a:p>
            <a:pPr marL="481965" marR="5080" indent="-469900">
              <a:lnSpc>
                <a:spcPct val="100000"/>
              </a:lnSpc>
              <a:spcBef>
                <a:spcPts val="480"/>
              </a:spcBef>
              <a:buClr>
                <a:srgbClr val="CC0000"/>
              </a:buClr>
              <a:buSzPct val="70000"/>
              <a:buFont typeface="Wingdings"/>
              <a:buChar char=""/>
              <a:tabLst>
                <a:tab pos="481965" algn="l"/>
                <a:tab pos="482600" algn="l"/>
              </a:tabLst>
            </a:pPr>
            <a:r>
              <a:rPr sz="2000" dirty="0">
                <a:latin typeface="Verdana"/>
                <a:cs typeface="Verdana"/>
              </a:rPr>
              <a:t>Functions </a:t>
            </a:r>
            <a:r>
              <a:rPr sz="2000" spc="-5" dirty="0">
                <a:latin typeface="Verdana"/>
                <a:cs typeface="Verdana"/>
              </a:rPr>
              <a:t>that operate </a:t>
            </a:r>
            <a:r>
              <a:rPr sz="2000" dirty="0">
                <a:latin typeface="Verdana"/>
                <a:cs typeface="Verdana"/>
              </a:rPr>
              <a:t>on </a:t>
            </a:r>
            <a:r>
              <a:rPr sz="2000" spc="-5" dirty="0">
                <a:latin typeface="Verdana"/>
                <a:cs typeface="Verdana"/>
              </a:rPr>
              <a:t>the data </a:t>
            </a:r>
            <a:r>
              <a:rPr sz="2000" dirty="0">
                <a:latin typeface="Verdana"/>
                <a:cs typeface="Verdana"/>
              </a:rPr>
              <a:t>of an </a:t>
            </a:r>
            <a:r>
              <a:rPr sz="2000" spc="-5" dirty="0">
                <a:latin typeface="Verdana"/>
                <a:cs typeface="Verdana"/>
              </a:rPr>
              <a:t>object are</a:t>
            </a:r>
            <a:r>
              <a:rPr sz="2000" spc="-145" dirty="0">
                <a:latin typeface="Verdana"/>
                <a:cs typeface="Verdana"/>
              </a:rPr>
              <a:t> </a:t>
            </a:r>
            <a:r>
              <a:rPr sz="2000" spc="-5" dirty="0">
                <a:latin typeface="Verdana"/>
                <a:cs typeface="Verdana"/>
              </a:rPr>
              <a:t>tied  together </a:t>
            </a:r>
            <a:r>
              <a:rPr sz="2000" spc="-10" dirty="0">
                <a:latin typeface="Verdana"/>
                <a:cs typeface="Verdana"/>
              </a:rPr>
              <a:t>in </a:t>
            </a:r>
            <a:r>
              <a:rPr sz="2000" spc="-5" dirty="0">
                <a:latin typeface="Verdana"/>
                <a:cs typeface="Verdana"/>
              </a:rPr>
              <a:t>the data</a:t>
            </a:r>
            <a:r>
              <a:rPr sz="2000" spc="-55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structure.</a:t>
            </a:r>
          </a:p>
          <a:p>
            <a:pPr marL="481965" indent="-469900">
              <a:lnSpc>
                <a:spcPct val="100000"/>
              </a:lnSpc>
              <a:spcBef>
                <a:spcPts val="480"/>
              </a:spcBef>
              <a:buClr>
                <a:srgbClr val="CC0000"/>
              </a:buClr>
              <a:buSzPct val="70000"/>
              <a:buFont typeface="Wingdings"/>
              <a:buChar char=""/>
              <a:tabLst>
                <a:tab pos="481965" algn="l"/>
                <a:tab pos="482600" algn="l"/>
              </a:tabLst>
            </a:pPr>
            <a:r>
              <a:rPr sz="2000" dirty="0">
                <a:latin typeface="Verdana"/>
                <a:cs typeface="Verdana"/>
              </a:rPr>
              <a:t>Data </a:t>
            </a:r>
            <a:r>
              <a:rPr sz="2000" spc="-5" dirty="0">
                <a:latin typeface="Verdana"/>
                <a:cs typeface="Verdana"/>
              </a:rPr>
              <a:t>is hidden </a:t>
            </a:r>
            <a:r>
              <a:rPr sz="2000" dirty="0">
                <a:latin typeface="Verdana"/>
                <a:cs typeface="Verdana"/>
              </a:rPr>
              <a:t>and cannot be </a:t>
            </a:r>
            <a:r>
              <a:rPr sz="2000" spc="-5" dirty="0">
                <a:latin typeface="Verdana"/>
                <a:cs typeface="Verdana"/>
              </a:rPr>
              <a:t>accessed </a:t>
            </a:r>
            <a:r>
              <a:rPr sz="2000" dirty="0">
                <a:latin typeface="Verdana"/>
                <a:cs typeface="Verdana"/>
              </a:rPr>
              <a:t>by</a:t>
            </a:r>
            <a:r>
              <a:rPr sz="2000" spc="-120" dirty="0">
                <a:latin typeface="Verdana"/>
                <a:cs typeface="Verdana"/>
              </a:rPr>
              <a:t> </a:t>
            </a:r>
            <a:r>
              <a:rPr sz="2000" spc="-5" dirty="0">
                <a:latin typeface="Verdana"/>
                <a:cs typeface="Verdana"/>
              </a:rPr>
              <a:t>external</a:t>
            </a:r>
            <a:endParaRPr sz="2000" dirty="0">
              <a:latin typeface="Verdana"/>
              <a:cs typeface="Verdana"/>
            </a:endParaRPr>
          </a:p>
          <a:p>
            <a:pPr marL="481965">
              <a:lnSpc>
                <a:spcPct val="100000"/>
              </a:lnSpc>
            </a:pPr>
            <a:r>
              <a:rPr sz="2000" dirty="0">
                <a:latin typeface="Verdana"/>
                <a:cs typeface="Verdana"/>
              </a:rPr>
              <a:t>functions.</a:t>
            </a:r>
          </a:p>
          <a:p>
            <a:pPr marL="481965" marR="1022985" indent="-469900">
              <a:lnSpc>
                <a:spcPct val="100000"/>
              </a:lnSpc>
              <a:spcBef>
                <a:spcPts val="480"/>
              </a:spcBef>
              <a:buClr>
                <a:srgbClr val="CC0000"/>
              </a:buClr>
              <a:buSzPct val="70000"/>
              <a:buFont typeface="Wingdings"/>
              <a:buChar char=""/>
              <a:tabLst>
                <a:tab pos="481965" algn="l"/>
                <a:tab pos="482600" algn="l"/>
              </a:tabLst>
            </a:pPr>
            <a:r>
              <a:rPr sz="2000" spc="-5" dirty="0">
                <a:latin typeface="Verdana"/>
                <a:cs typeface="Verdana"/>
              </a:rPr>
              <a:t>Objects may </a:t>
            </a:r>
            <a:r>
              <a:rPr sz="2000" dirty="0">
                <a:latin typeface="Verdana"/>
                <a:cs typeface="Verdana"/>
              </a:rPr>
              <a:t>communicate </a:t>
            </a:r>
            <a:r>
              <a:rPr sz="2000" spc="-5" dirty="0">
                <a:latin typeface="Verdana"/>
                <a:cs typeface="Verdana"/>
              </a:rPr>
              <a:t>with each </a:t>
            </a:r>
            <a:r>
              <a:rPr sz="2000" dirty="0">
                <a:latin typeface="Verdana"/>
                <a:cs typeface="Verdana"/>
              </a:rPr>
              <a:t>other</a:t>
            </a:r>
            <a:r>
              <a:rPr sz="2000" spc="-100" dirty="0">
                <a:latin typeface="Verdana"/>
                <a:cs typeface="Verdana"/>
              </a:rPr>
              <a:t> </a:t>
            </a:r>
            <a:r>
              <a:rPr sz="2000" spc="-5" dirty="0">
                <a:latin typeface="Verdana"/>
                <a:cs typeface="Verdana"/>
              </a:rPr>
              <a:t>thru  </a:t>
            </a:r>
            <a:r>
              <a:rPr sz="2000" dirty="0">
                <a:latin typeface="Verdana"/>
                <a:cs typeface="Verdana"/>
              </a:rPr>
              <a:t>functions.</a:t>
            </a:r>
          </a:p>
          <a:p>
            <a:pPr marL="481965" marR="156210" indent="-469900">
              <a:lnSpc>
                <a:spcPct val="100000"/>
              </a:lnSpc>
              <a:spcBef>
                <a:spcPts val="480"/>
              </a:spcBef>
              <a:buClr>
                <a:srgbClr val="CC0000"/>
              </a:buClr>
              <a:buSzPct val="70000"/>
              <a:buFont typeface="Wingdings"/>
              <a:buChar char=""/>
              <a:tabLst>
                <a:tab pos="481965" algn="l"/>
                <a:tab pos="482600" algn="l"/>
              </a:tabLst>
            </a:pPr>
            <a:r>
              <a:rPr sz="2000" spc="-5" dirty="0">
                <a:latin typeface="Verdana"/>
                <a:cs typeface="Verdana"/>
              </a:rPr>
              <a:t>New data </a:t>
            </a:r>
            <a:r>
              <a:rPr sz="2000" dirty="0">
                <a:latin typeface="Verdana"/>
                <a:cs typeface="Verdana"/>
              </a:rPr>
              <a:t>and </a:t>
            </a:r>
            <a:r>
              <a:rPr sz="2000" spc="-5" dirty="0">
                <a:latin typeface="Verdana"/>
                <a:cs typeface="Verdana"/>
              </a:rPr>
              <a:t>functions </a:t>
            </a:r>
            <a:r>
              <a:rPr sz="2000" dirty="0">
                <a:latin typeface="Verdana"/>
                <a:cs typeface="Verdana"/>
              </a:rPr>
              <a:t>can </a:t>
            </a:r>
            <a:r>
              <a:rPr sz="2000" spc="-5" dirty="0">
                <a:latin typeface="Verdana"/>
                <a:cs typeface="Verdana"/>
              </a:rPr>
              <a:t>be easily </a:t>
            </a:r>
            <a:r>
              <a:rPr sz="2000" dirty="0">
                <a:latin typeface="Verdana"/>
                <a:cs typeface="Verdana"/>
              </a:rPr>
              <a:t>added whenever  necessary.</a:t>
            </a:r>
          </a:p>
          <a:p>
            <a:pPr marL="481965" indent="-469900">
              <a:lnSpc>
                <a:spcPct val="100000"/>
              </a:lnSpc>
              <a:spcBef>
                <a:spcPts val="484"/>
              </a:spcBef>
              <a:buClr>
                <a:srgbClr val="CC0000"/>
              </a:buClr>
              <a:buSzPct val="70000"/>
              <a:buFont typeface="Wingdings"/>
              <a:buChar char=""/>
              <a:tabLst>
                <a:tab pos="481965" algn="l"/>
                <a:tab pos="482600" algn="l"/>
              </a:tabLst>
            </a:pPr>
            <a:r>
              <a:rPr sz="2000" spc="-5" dirty="0">
                <a:latin typeface="Verdana"/>
                <a:cs typeface="Verdana"/>
              </a:rPr>
              <a:t>Follows bottom-up approach </a:t>
            </a:r>
            <a:r>
              <a:rPr sz="2000" spc="-10" dirty="0">
                <a:latin typeface="Verdana"/>
                <a:cs typeface="Verdana"/>
              </a:rPr>
              <a:t>in </a:t>
            </a:r>
            <a:r>
              <a:rPr sz="2000" spc="-5" dirty="0">
                <a:latin typeface="Verdana"/>
                <a:cs typeface="Verdana"/>
              </a:rPr>
              <a:t>the</a:t>
            </a:r>
            <a:r>
              <a:rPr sz="2000" spc="-25" dirty="0">
                <a:latin typeface="Verdana"/>
                <a:cs typeface="Verdana"/>
              </a:rPr>
              <a:t> </a:t>
            </a:r>
            <a:r>
              <a:rPr sz="2000" spc="-5" dirty="0">
                <a:latin typeface="Verdana"/>
                <a:cs typeface="Verdana"/>
              </a:rPr>
              <a:t>program.</a:t>
            </a:r>
            <a:endParaRPr sz="2000" dirty="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609600" y="1566862"/>
            <a:ext cx="4655820" cy="109855"/>
          </a:xfrm>
          <a:custGeom>
            <a:avLst/>
            <a:gdLst/>
            <a:ahLst/>
            <a:cxnLst/>
            <a:rect l="l" t="t" r="r" b="b"/>
            <a:pathLst>
              <a:path w="4655820" h="109855">
                <a:moveTo>
                  <a:pt x="0" y="109537"/>
                </a:moveTo>
                <a:lnTo>
                  <a:pt x="4655566" y="109537"/>
                </a:lnTo>
                <a:lnTo>
                  <a:pt x="4655566" y="0"/>
                </a:lnTo>
                <a:lnTo>
                  <a:pt x="0" y="0"/>
                </a:lnTo>
                <a:lnTo>
                  <a:pt x="0" y="109537"/>
                </a:lnTo>
                <a:close/>
              </a:path>
            </a:pathLst>
          </a:custGeom>
          <a:solidFill>
            <a:srgbClr val="CC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609600" y="1566925"/>
            <a:ext cx="7958455" cy="0"/>
          </a:xfrm>
          <a:custGeom>
            <a:avLst/>
            <a:gdLst/>
            <a:ahLst/>
            <a:cxnLst/>
            <a:rect l="l" t="t" r="r" b="b"/>
            <a:pathLst>
              <a:path w="7958455">
                <a:moveTo>
                  <a:pt x="0" y="0"/>
                </a:moveTo>
                <a:lnTo>
                  <a:pt x="7958201" y="0"/>
                </a:lnTo>
              </a:path>
            </a:pathLst>
          </a:custGeom>
          <a:ln w="9525">
            <a:solidFill>
              <a:srgbClr val="CC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653592" y="702612"/>
            <a:ext cx="6433008" cy="782907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Function</a:t>
            </a:r>
            <a:r>
              <a:rPr spc="-70" dirty="0"/>
              <a:t> </a:t>
            </a:r>
            <a:r>
              <a:rPr spc="-5" dirty="0"/>
              <a:t>Overloading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764540" y="1667002"/>
            <a:ext cx="7374890" cy="1117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1800" spc="-20" dirty="0">
                <a:latin typeface="Verdana"/>
                <a:cs typeface="Verdana"/>
              </a:rPr>
              <a:t>For </a:t>
            </a:r>
            <a:r>
              <a:rPr sz="1800" spc="-5" dirty="0">
                <a:latin typeface="Verdana"/>
                <a:cs typeface="Verdana"/>
              </a:rPr>
              <a:t>E.g. an overloaded </a:t>
            </a:r>
            <a:r>
              <a:rPr sz="1600" b="1" spc="-5" dirty="0">
                <a:latin typeface="Verdana"/>
                <a:cs typeface="Verdana"/>
              </a:rPr>
              <a:t>add() </a:t>
            </a:r>
            <a:r>
              <a:rPr sz="1800" dirty="0">
                <a:latin typeface="Verdana"/>
                <a:cs typeface="Verdana"/>
              </a:rPr>
              <a:t>function handles </a:t>
            </a:r>
            <a:r>
              <a:rPr sz="1800" spc="-5" dirty="0">
                <a:latin typeface="Verdana"/>
                <a:cs typeface="Verdana"/>
              </a:rPr>
              <a:t>different types </a:t>
            </a:r>
            <a:r>
              <a:rPr sz="1800" dirty="0">
                <a:latin typeface="Verdana"/>
                <a:cs typeface="Verdana"/>
              </a:rPr>
              <a:t>of  </a:t>
            </a:r>
            <a:r>
              <a:rPr sz="1800" spc="-5" dirty="0">
                <a:latin typeface="Verdana"/>
                <a:cs typeface="Verdana"/>
              </a:rPr>
              <a:t>data </a:t>
            </a:r>
            <a:r>
              <a:rPr sz="1800" dirty="0">
                <a:latin typeface="Verdana"/>
                <a:cs typeface="Verdana"/>
              </a:rPr>
              <a:t>as shown </a:t>
            </a:r>
            <a:r>
              <a:rPr sz="1800" spc="-5" dirty="0">
                <a:latin typeface="Verdana"/>
                <a:cs typeface="Verdana"/>
              </a:rPr>
              <a:t>below:</a:t>
            </a:r>
            <a:endParaRPr sz="1800">
              <a:latin typeface="Verdana"/>
              <a:cs typeface="Verdana"/>
            </a:endParaRPr>
          </a:p>
          <a:p>
            <a:pPr>
              <a:lnSpc>
                <a:spcPct val="100000"/>
              </a:lnSpc>
            </a:pPr>
            <a:endParaRPr sz="2050">
              <a:latin typeface="Times New Roman"/>
              <a:cs typeface="Times New Roman"/>
            </a:endParaRPr>
          </a:p>
          <a:p>
            <a:pPr marL="927100">
              <a:lnSpc>
                <a:spcPct val="100000"/>
              </a:lnSpc>
            </a:pPr>
            <a:r>
              <a:rPr sz="1600" spc="-5" dirty="0">
                <a:solidFill>
                  <a:srgbClr val="CC0000"/>
                </a:solidFill>
                <a:latin typeface="Verdana"/>
                <a:cs typeface="Verdana"/>
              </a:rPr>
              <a:t>// </a:t>
            </a:r>
            <a:r>
              <a:rPr sz="1600" spc="-10" dirty="0">
                <a:solidFill>
                  <a:srgbClr val="CC0000"/>
                </a:solidFill>
                <a:latin typeface="Verdana"/>
                <a:cs typeface="Verdana"/>
              </a:rPr>
              <a:t>Declarations</a:t>
            </a:r>
            <a:endParaRPr sz="1600">
              <a:latin typeface="Verdana"/>
              <a:cs typeface="Verdana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679194" y="3008502"/>
            <a:ext cx="3328035" cy="10007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spc="-10" dirty="0">
                <a:solidFill>
                  <a:srgbClr val="CC0000"/>
                </a:solidFill>
                <a:latin typeface="Verdana"/>
                <a:cs typeface="Verdana"/>
              </a:rPr>
              <a:t>int </a:t>
            </a:r>
            <a:r>
              <a:rPr sz="1600" spc="-5" dirty="0">
                <a:solidFill>
                  <a:srgbClr val="CC0000"/>
                </a:solidFill>
                <a:latin typeface="Verdana"/>
                <a:cs typeface="Verdana"/>
              </a:rPr>
              <a:t>add(int a, </a:t>
            </a:r>
            <a:r>
              <a:rPr sz="1600" spc="-10" dirty="0">
                <a:solidFill>
                  <a:srgbClr val="CC0000"/>
                </a:solidFill>
                <a:latin typeface="Verdana"/>
                <a:cs typeface="Verdana"/>
              </a:rPr>
              <a:t>int</a:t>
            </a:r>
            <a:r>
              <a:rPr sz="1600" spc="40" dirty="0">
                <a:solidFill>
                  <a:srgbClr val="CC0000"/>
                </a:solidFill>
                <a:latin typeface="Verdana"/>
                <a:cs typeface="Verdana"/>
              </a:rPr>
              <a:t> </a:t>
            </a:r>
            <a:r>
              <a:rPr sz="1600" spc="-10" dirty="0">
                <a:solidFill>
                  <a:srgbClr val="CC0000"/>
                </a:solidFill>
                <a:latin typeface="Verdana"/>
                <a:cs typeface="Verdana"/>
              </a:rPr>
              <a:t>b);</a:t>
            </a:r>
            <a:endParaRPr sz="1600">
              <a:latin typeface="Verdana"/>
              <a:cs typeface="Verdana"/>
            </a:endParaRPr>
          </a:p>
          <a:p>
            <a:pPr marL="12700" marR="5080">
              <a:lnSpc>
                <a:spcPct val="100000"/>
              </a:lnSpc>
            </a:pPr>
            <a:r>
              <a:rPr sz="1600" spc="-10" dirty="0">
                <a:solidFill>
                  <a:srgbClr val="CC0000"/>
                </a:solidFill>
                <a:latin typeface="Verdana"/>
                <a:cs typeface="Verdana"/>
              </a:rPr>
              <a:t>int </a:t>
            </a:r>
            <a:r>
              <a:rPr sz="1600" spc="-5" dirty="0">
                <a:solidFill>
                  <a:srgbClr val="CC0000"/>
                </a:solidFill>
                <a:latin typeface="Verdana"/>
                <a:cs typeface="Verdana"/>
              </a:rPr>
              <a:t>add(int a, </a:t>
            </a:r>
            <a:r>
              <a:rPr sz="1600" spc="-10" dirty="0">
                <a:solidFill>
                  <a:srgbClr val="CC0000"/>
                </a:solidFill>
                <a:latin typeface="Verdana"/>
                <a:cs typeface="Verdana"/>
              </a:rPr>
              <a:t>int </a:t>
            </a:r>
            <a:r>
              <a:rPr sz="1600" spc="-15" dirty="0">
                <a:solidFill>
                  <a:srgbClr val="CC0000"/>
                </a:solidFill>
                <a:latin typeface="Verdana"/>
                <a:cs typeface="Verdana"/>
              </a:rPr>
              <a:t>b, </a:t>
            </a:r>
            <a:r>
              <a:rPr sz="1600" spc="-10" dirty="0">
                <a:solidFill>
                  <a:srgbClr val="CC0000"/>
                </a:solidFill>
                <a:latin typeface="Verdana"/>
                <a:cs typeface="Verdana"/>
              </a:rPr>
              <a:t>int c);  </a:t>
            </a:r>
            <a:r>
              <a:rPr sz="1600" spc="-5" dirty="0">
                <a:solidFill>
                  <a:srgbClr val="CC0000"/>
                </a:solidFill>
                <a:latin typeface="Verdana"/>
                <a:cs typeface="Verdana"/>
              </a:rPr>
              <a:t>double add(double x, double y);  double add(int </a:t>
            </a:r>
            <a:r>
              <a:rPr sz="1600" spc="-15" dirty="0">
                <a:solidFill>
                  <a:srgbClr val="CC0000"/>
                </a:solidFill>
                <a:latin typeface="Verdana"/>
                <a:cs typeface="Verdana"/>
              </a:rPr>
              <a:t>p, </a:t>
            </a:r>
            <a:r>
              <a:rPr sz="1600" spc="-5" dirty="0">
                <a:solidFill>
                  <a:srgbClr val="CC0000"/>
                </a:solidFill>
                <a:latin typeface="Verdana"/>
                <a:cs typeface="Verdana"/>
              </a:rPr>
              <a:t>double</a:t>
            </a:r>
            <a:r>
              <a:rPr sz="1600" spc="50" dirty="0">
                <a:solidFill>
                  <a:srgbClr val="CC0000"/>
                </a:solidFill>
                <a:latin typeface="Verdana"/>
                <a:cs typeface="Verdana"/>
              </a:rPr>
              <a:t> </a:t>
            </a:r>
            <a:r>
              <a:rPr sz="1600" spc="-10" dirty="0">
                <a:solidFill>
                  <a:srgbClr val="CC0000"/>
                </a:solidFill>
                <a:latin typeface="Verdana"/>
                <a:cs typeface="Verdana"/>
              </a:rPr>
              <a:t>q);</a:t>
            </a:r>
            <a:endParaRPr sz="1600">
              <a:latin typeface="Verdana"/>
              <a:cs typeface="Verdana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679194" y="3983863"/>
            <a:ext cx="2499995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spc="-10" dirty="0">
                <a:solidFill>
                  <a:srgbClr val="CC0000"/>
                </a:solidFill>
                <a:latin typeface="Verdana"/>
                <a:cs typeface="Verdana"/>
              </a:rPr>
              <a:t>int </a:t>
            </a:r>
            <a:r>
              <a:rPr sz="1600" spc="-5" dirty="0">
                <a:solidFill>
                  <a:srgbClr val="CC0000"/>
                </a:solidFill>
                <a:latin typeface="Verdana"/>
                <a:cs typeface="Verdana"/>
              </a:rPr>
              <a:t>add(double </a:t>
            </a:r>
            <a:r>
              <a:rPr sz="1600" spc="-15" dirty="0">
                <a:solidFill>
                  <a:srgbClr val="CC0000"/>
                </a:solidFill>
                <a:latin typeface="Verdana"/>
                <a:cs typeface="Verdana"/>
              </a:rPr>
              <a:t>p, </a:t>
            </a:r>
            <a:r>
              <a:rPr sz="1600" spc="-10" dirty="0">
                <a:solidFill>
                  <a:srgbClr val="CC0000"/>
                </a:solidFill>
                <a:latin typeface="Verdana"/>
                <a:cs typeface="Verdana"/>
              </a:rPr>
              <a:t>int</a:t>
            </a:r>
            <a:r>
              <a:rPr sz="1600" spc="40" dirty="0">
                <a:solidFill>
                  <a:srgbClr val="CC0000"/>
                </a:solidFill>
                <a:latin typeface="Verdana"/>
                <a:cs typeface="Verdana"/>
              </a:rPr>
              <a:t> </a:t>
            </a:r>
            <a:r>
              <a:rPr sz="1600" spc="-10" dirty="0">
                <a:solidFill>
                  <a:srgbClr val="CC0000"/>
                </a:solidFill>
                <a:latin typeface="Verdana"/>
                <a:cs typeface="Verdana"/>
              </a:rPr>
              <a:t>q);</a:t>
            </a:r>
            <a:endParaRPr sz="1600">
              <a:latin typeface="Verdana"/>
              <a:cs typeface="Verdana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5399913" y="3008502"/>
            <a:ext cx="1406525" cy="12446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1590">
              <a:lnSpc>
                <a:spcPct val="100000"/>
              </a:lnSpc>
              <a:spcBef>
                <a:spcPts val="95"/>
              </a:spcBef>
            </a:pPr>
            <a:r>
              <a:rPr sz="1600" spc="-10" dirty="0">
                <a:solidFill>
                  <a:srgbClr val="CC0000"/>
                </a:solidFill>
                <a:latin typeface="Verdana"/>
                <a:cs typeface="Verdana"/>
              </a:rPr>
              <a:t>//prototype</a:t>
            </a:r>
            <a:r>
              <a:rPr sz="1600" spc="-25" dirty="0">
                <a:solidFill>
                  <a:srgbClr val="CC0000"/>
                </a:solidFill>
                <a:latin typeface="Verdana"/>
                <a:cs typeface="Verdana"/>
              </a:rPr>
              <a:t> </a:t>
            </a:r>
            <a:r>
              <a:rPr sz="1600" spc="-5" dirty="0">
                <a:solidFill>
                  <a:srgbClr val="CC0000"/>
                </a:solidFill>
                <a:latin typeface="Verdana"/>
                <a:cs typeface="Verdana"/>
              </a:rPr>
              <a:t>1</a:t>
            </a:r>
            <a:endParaRPr sz="160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</a:pPr>
            <a:r>
              <a:rPr sz="1600" spc="-10" dirty="0">
                <a:solidFill>
                  <a:srgbClr val="CC0000"/>
                </a:solidFill>
                <a:latin typeface="Verdana"/>
                <a:cs typeface="Verdana"/>
              </a:rPr>
              <a:t>//prototype</a:t>
            </a:r>
            <a:r>
              <a:rPr sz="1600" spc="-25" dirty="0">
                <a:solidFill>
                  <a:srgbClr val="CC0000"/>
                </a:solidFill>
                <a:latin typeface="Verdana"/>
                <a:cs typeface="Verdana"/>
              </a:rPr>
              <a:t> </a:t>
            </a:r>
            <a:r>
              <a:rPr sz="1600" spc="-5" dirty="0">
                <a:solidFill>
                  <a:srgbClr val="CC0000"/>
                </a:solidFill>
                <a:latin typeface="Verdana"/>
                <a:cs typeface="Verdana"/>
              </a:rPr>
              <a:t>2</a:t>
            </a:r>
            <a:endParaRPr sz="160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</a:pPr>
            <a:r>
              <a:rPr sz="1600" spc="-10" dirty="0">
                <a:solidFill>
                  <a:srgbClr val="CC0000"/>
                </a:solidFill>
                <a:latin typeface="Verdana"/>
                <a:cs typeface="Verdana"/>
              </a:rPr>
              <a:t>//prototype</a:t>
            </a:r>
            <a:r>
              <a:rPr sz="1600" spc="-25" dirty="0">
                <a:solidFill>
                  <a:srgbClr val="CC0000"/>
                </a:solidFill>
                <a:latin typeface="Verdana"/>
                <a:cs typeface="Verdana"/>
              </a:rPr>
              <a:t> </a:t>
            </a:r>
            <a:r>
              <a:rPr sz="1600" spc="-5" dirty="0">
                <a:solidFill>
                  <a:srgbClr val="CC0000"/>
                </a:solidFill>
                <a:latin typeface="Verdana"/>
                <a:cs typeface="Verdana"/>
              </a:rPr>
              <a:t>3</a:t>
            </a:r>
            <a:endParaRPr sz="160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</a:pPr>
            <a:r>
              <a:rPr sz="1600" spc="-10" dirty="0">
                <a:solidFill>
                  <a:srgbClr val="CC0000"/>
                </a:solidFill>
                <a:latin typeface="Verdana"/>
                <a:cs typeface="Verdana"/>
              </a:rPr>
              <a:t>//prototype</a:t>
            </a:r>
            <a:r>
              <a:rPr sz="1600" spc="-25" dirty="0">
                <a:solidFill>
                  <a:srgbClr val="CC0000"/>
                </a:solidFill>
                <a:latin typeface="Verdana"/>
                <a:cs typeface="Verdana"/>
              </a:rPr>
              <a:t> </a:t>
            </a:r>
            <a:r>
              <a:rPr sz="1600" spc="-5" dirty="0">
                <a:solidFill>
                  <a:srgbClr val="CC0000"/>
                </a:solidFill>
                <a:latin typeface="Verdana"/>
                <a:cs typeface="Verdana"/>
              </a:rPr>
              <a:t>4</a:t>
            </a:r>
            <a:endParaRPr sz="1600">
              <a:latin typeface="Verdana"/>
              <a:cs typeface="Verdana"/>
            </a:endParaRPr>
          </a:p>
          <a:p>
            <a:pPr marL="21590">
              <a:lnSpc>
                <a:spcPct val="100000"/>
              </a:lnSpc>
            </a:pPr>
            <a:r>
              <a:rPr sz="1600" spc="-10" dirty="0">
                <a:solidFill>
                  <a:srgbClr val="CC0000"/>
                </a:solidFill>
                <a:latin typeface="Verdana"/>
                <a:cs typeface="Verdana"/>
              </a:rPr>
              <a:t>//prototype</a:t>
            </a:r>
            <a:r>
              <a:rPr sz="1600" spc="-25" dirty="0">
                <a:solidFill>
                  <a:srgbClr val="CC0000"/>
                </a:solidFill>
                <a:latin typeface="Verdana"/>
                <a:cs typeface="Verdana"/>
              </a:rPr>
              <a:t> </a:t>
            </a:r>
            <a:r>
              <a:rPr sz="1600" spc="-5" dirty="0">
                <a:solidFill>
                  <a:srgbClr val="CC0000"/>
                </a:solidFill>
                <a:latin typeface="Verdana"/>
                <a:cs typeface="Verdana"/>
              </a:rPr>
              <a:t>5</a:t>
            </a:r>
            <a:endParaRPr sz="1600">
              <a:latin typeface="Verdana"/>
              <a:cs typeface="Verdana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1066800" y="5159375"/>
            <a:ext cx="609600" cy="0"/>
          </a:xfrm>
          <a:custGeom>
            <a:avLst/>
            <a:gdLst/>
            <a:ahLst/>
            <a:cxnLst/>
            <a:rect l="l" t="t" r="r" b="b"/>
            <a:pathLst>
              <a:path w="609600">
                <a:moveTo>
                  <a:pt x="609600" y="0"/>
                </a:moveTo>
                <a:lnTo>
                  <a:pt x="0" y="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/>
          <p:nvPr/>
        </p:nvSpPr>
        <p:spPr>
          <a:xfrm>
            <a:off x="596900" y="4471492"/>
            <a:ext cx="7950200" cy="173291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094740">
              <a:lnSpc>
                <a:spcPct val="100000"/>
              </a:lnSpc>
              <a:spcBef>
                <a:spcPts val="95"/>
              </a:spcBef>
            </a:pPr>
            <a:r>
              <a:rPr sz="1600" spc="-10" dirty="0">
                <a:solidFill>
                  <a:srgbClr val="CC0000"/>
                </a:solidFill>
                <a:latin typeface="Verdana"/>
                <a:cs typeface="Verdana"/>
              </a:rPr>
              <a:t>// Function</a:t>
            </a:r>
            <a:r>
              <a:rPr sz="1600" spc="35" dirty="0">
                <a:solidFill>
                  <a:srgbClr val="CC0000"/>
                </a:solidFill>
                <a:latin typeface="Verdana"/>
                <a:cs typeface="Verdana"/>
              </a:rPr>
              <a:t> </a:t>
            </a:r>
            <a:r>
              <a:rPr sz="1600" spc="-10" dirty="0">
                <a:solidFill>
                  <a:srgbClr val="CC0000"/>
                </a:solidFill>
                <a:latin typeface="Verdana"/>
                <a:cs typeface="Verdana"/>
              </a:rPr>
              <a:t>calls</a:t>
            </a:r>
            <a:endParaRPr sz="1600">
              <a:latin typeface="Verdana"/>
              <a:cs typeface="Verdana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1650">
              <a:latin typeface="Times New Roman"/>
              <a:cs typeface="Times New Roman"/>
            </a:endParaRPr>
          </a:p>
          <a:p>
            <a:pPr marL="1094740" marR="4486275">
              <a:lnSpc>
                <a:spcPct val="100000"/>
              </a:lnSpc>
            </a:pPr>
            <a:r>
              <a:rPr sz="1600" spc="-5" dirty="0">
                <a:solidFill>
                  <a:srgbClr val="CC0000"/>
                </a:solidFill>
                <a:latin typeface="Verdana"/>
                <a:cs typeface="Verdana"/>
              </a:rPr>
              <a:t>cout&lt;&lt;add(5,10);  cout&lt;&lt;add(15,10.0);  cout&lt;&lt;add(12.5,</a:t>
            </a:r>
            <a:r>
              <a:rPr sz="1600" spc="-50" dirty="0">
                <a:solidFill>
                  <a:srgbClr val="CC0000"/>
                </a:solidFill>
                <a:latin typeface="Verdana"/>
                <a:cs typeface="Verdana"/>
              </a:rPr>
              <a:t> </a:t>
            </a:r>
            <a:r>
              <a:rPr sz="1600" spc="-5" dirty="0">
                <a:solidFill>
                  <a:srgbClr val="CC0000"/>
                </a:solidFill>
                <a:latin typeface="Verdana"/>
                <a:cs typeface="Verdana"/>
              </a:rPr>
              <a:t>7.5);</a:t>
            </a:r>
            <a:endParaRPr sz="1600">
              <a:latin typeface="Verdana"/>
              <a:cs typeface="Verdana"/>
            </a:endParaRPr>
          </a:p>
          <a:p>
            <a:pPr marL="1094740">
              <a:lnSpc>
                <a:spcPct val="100000"/>
              </a:lnSpc>
            </a:pPr>
            <a:r>
              <a:rPr sz="1600" spc="-5" dirty="0">
                <a:solidFill>
                  <a:srgbClr val="CC0000"/>
                </a:solidFill>
                <a:latin typeface="Verdana"/>
                <a:cs typeface="Verdana"/>
              </a:rPr>
              <a:t>cout&lt;&lt;add(5, 10,</a:t>
            </a:r>
            <a:r>
              <a:rPr sz="1600" spc="-40" dirty="0">
                <a:solidFill>
                  <a:srgbClr val="CC0000"/>
                </a:solidFill>
                <a:latin typeface="Verdana"/>
                <a:cs typeface="Verdana"/>
              </a:rPr>
              <a:t> </a:t>
            </a:r>
            <a:r>
              <a:rPr sz="1600" spc="-5" dirty="0">
                <a:solidFill>
                  <a:srgbClr val="CC0000"/>
                </a:solidFill>
                <a:latin typeface="Verdana"/>
                <a:cs typeface="Verdana"/>
              </a:rPr>
              <a:t>15);</a:t>
            </a:r>
            <a:endParaRPr sz="160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  <a:tabLst>
                <a:tab pos="1094740" algn="l"/>
                <a:tab pos="7936865" algn="l"/>
              </a:tabLst>
            </a:pPr>
            <a:r>
              <a:rPr sz="1600" u="sng" spc="-5" dirty="0">
                <a:solidFill>
                  <a:srgbClr val="CC0000"/>
                </a:solidFill>
                <a:uFill>
                  <a:solidFill>
                    <a:srgbClr val="CC0000"/>
                  </a:solidFill>
                </a:uFill>
                <a:latin typeface="Verdana"/>
                <a:cs typeface="Verdana"/>
              </a:rPr>
              <a:t> 	cout&lt;&lt;add(0.75,</a:t>
            </a:r>
            <a:r>
              <a:rPr sz="1600" u="sng" spc="-50" dirty="0">
                <a:solidFill>
                  <a:srgbClr val="CC0000"/>
                </a:solidFill>
                <a:uFill>
                  <a:solidFill>
                    <a:srgbClr val="CC0000"/>
                  </a:solidFill>
                </a:uFill>
                <a:latin typeface="Verdana"/>
                <a:cs typeface="Verdana"/>
              </a:rPr>
              <a:t> </a:t>
            </a:r>
            <a:r>
              <a:rPr sz="1600" u="sng" spc="-5" dirty="0">
                <a:solidFill>
                  <a:srgbClr val="CC0000"/>
                </a:solidFill>
                <a:uFill>
                  <a:solidFill>
                    <a:srgbClr val="CC0000"/>
                  </a:solidFill>
                </a:uFill>
                <a:latin typeface="Verdana"/>
                <a:cs typeface="Verdana"/>
              </a:rPr>
              <a:t>5);	</a:t>
            </a:r>
            <a:endParaRPr sz="1600">
              <a:latin typeface="Verdana"/>
              <a:cs typeface="Verdana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1066800" y="3101975"/>
            <a:ext cx="0" cy="2057400"/>
          </a:xfrm>
          <a:custGeom>
            <a:avLst/>
            <a:gdLst/>
            <a:ahLst/>
            <a:cxnLst/>
            <a:rect l="l" t="t" r="r" b="b"/>
            <a:pathLst>
              <a:path h="2057400">
                <a:moveTo>
                  <a:pt x="0" y="2057400"/>
                </a:moveTo>
                <a:lnTo>
                  <a:pt x="0" y="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1068387" y="3076575"/>
            <a:ext cx="609600" cy="76200"/>
          </a:xfrm>
          <a:custGeom>
            <a:avLst/>
            <a:gdLst/>
            <a:ahLst/>
            <a:cxnLst/>
            <a:rect l="l" t="t" r="r" b="b"/>
            <a:pathLst>
              <a:path w="609600" h="76200">
                <a:moveTo>
                  <a:pt x="533336" y="0"/>
                </a:moveTo>
                <a:lnTo>
                  <a:pt x="533336" y="76200"/>
                </a:lnTo>
                <a:lnTo>
                  <a:pt x="596836" y="44450"/>
                </a:lnTo>
                <a:lnTo>
                  <a:pt x="546036" y="44450"/>
                </a:lnTo>
                <a:lnTo>
                  <a:pt x="546036" y="31750"/>
                </a:lnTo>
                <a:lnTo>
                  <a:pt x="596836" y="31750"/>
                </a:lnTo>
                <a:lnTo>
                  <a:pt x="533336" y="0"/>
                </a:lnTo>
                <a:close/>
              </a:path>
              <a:path w="609600" h="76200">
                <a:moveTo>
                  <a:pt x="533336" y="31750"/>
                </a:moveTo>
                <a:lnTo>
                  <a:pt x="0" y="31750"/>
                </a:lnTo>
                <a:lnTo>
                  <a:pt x="0" y="44450"/>
                </a:lnTo>
                <a:lnTo>
                  <a:pt x="533336" y="44450"/>
                </a:lnTo>
                <a:lnTo>
                  <a:pt x="533336" y="31750"/>
                </a:lnTo>
                <a:close/>
              </a:path>
              <a:path w="609600" h="76200">
                <a:moveTo>
                  <a:pt x="596836" y="31750"/>
                </a:moveTo>
                <a:lnTo>
                  <a:pt x="546036" y="31750"/>
                </a:lnTo>
                <a:lnTo>
                  <a:pt x="546036" y="44450"/>
                </a:lnTo>
                <a:lnTo>
                  <a:pt x="596836" y="44450"/>
                </a:lnTo>
                <a:lnTo>
                  <a:pt x="609536" y="38100"/>
                </a:lnTo>
                <a:lnTo>
                  <a:pt x="596836" y="3175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1371600" y="5410200"/>
            <a:ext cx="304800" cy="0"/>
          </a:xfrm>
          <a:custGeom>
            <a:avLst/>
            <a:gdLst/>
            <a:ahLst/>
            <a:cxnLst/>
            <a:rect l="l" t="t" r="r" b="b"/>
            <a:pathLst>
              <a:path w="304800">
                <a:moveTo>
                  <a:pt x="304800" y="0"/>
                </a:moveTo>
                <a:lnTo>
                  <a:pt x="0" y="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1371600" y="3886200"/>
            <a:ext cx="0" cy="1524000"/>
          </a:xfrm>
          <a:custGeom>
            <a:avLst/>
            <a:gdLst/>
            <a:ahLst/>
            <a:cxnLst/>
            <a:rect l="l" t="t" r="r" b="b"/>
            <a:pathLst>
              <a:path h="1524000">
                <a:moveTo>
                  <a:pt x="0" y="1524000"/>
                </a:moveTo>
                <a:lnTo>
                  <a:pt x="0" y="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1371600" y="3848100"/>
            <a:ext cx="304800" cy="76200"/>
          </a:xfrm>
          <a:custGeom>
            <a:avLst/>
            <a:gdLst/>
            <a:ahLst/>
            <a:cxnLst/>
            <a:rect l="l" t="t" r="r" b="b"/>
            <a:pathLst>
              <a:path w="304800" h="76200">
                <a:moveTo>
                  <a:pt x="228600" y="0"/>
                </a:moveTo>
                <a:lnTo>
                  <a:pt x="228600" y="76200"/>
                </a:lnTo>
                <a:lnTo>
                  <a:pt x="292100" y="44450"/>
                </a:lnTo>
                <a:lnTo>
                  <a:pt x="241300" y="44450"/>
                </a:lnTo>
                <a:lnTo>
                  <a:pt x="241300" y="31750"/>
                </a:lnTo>
                <a:lnTo>
                  <a:pt x="292100" y="31750"/>
                </a:lnTo>
                <a:lnTo>
                  <a:pt x="228600" y="0"/>
                </a:lnTo>
                <a:close/>
              </a:path>
              <a:path w="304800" h="76200">
                <a:moveTo>
                  <a:pt x="228600" y="31750"/>
                </a:moveTo>
                <a:lnTo>
                  <a:pt x="0" y="31750"/>
                </a:lnTo>
                <a:lnTo>
                  <a:pt x="0" y="44450"/>
                </a:lnTo>
                <a:lnTo>
                  <a:pt x="228600" y="44450"/>
                </a:lnTo>
                <a:lnTo>
                  <a:pt x="228600" y="31750"/>
                </a:lnTo>
                <a:close/>
              </a:path>
              <a:path w="304800" h="76200">
                <a:moveTo>
                  <a:pt x="292100" y="31750"/>
                </a:moveTo>
                <a:lnTo>
                  <a:pt x="241300" y="31750"/>
                </a:lnTo>
                <a:lnTo>
                  <a:pt x="241300" y="44450"/>
                </a:lnTo>
                <a:lnTo>
                  <a:pt x="292100" y="44450"/>
                </a:lnTo>
                <a:lnTo>
                  <a:pt x="304800" y="38100"/>
                </a:lnTo>
                <a:lnTo>
                  <a:pt x="292100" y="3175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4114800" y="5562600"/>
            <a:ext cx="1219200" cy="0"/>
          </a:xfrm>
          <a:custGeom>
            <a:avLst/>
            <a:gdLst/>
            <a:ahLst/>
            <a:cxnLst/>
            <a:rect l="l" t="t" r="r" b="b"/>
            <a:pathLst>
              <a:path w="1219200">
                <a:moveTo>
                  <a:pt x="0" y="0"/>
                </a:moveTo>
                <a:lnTo>
                  <a:pt x="1219200" y="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5334000" y="3657600"/>
            <a:ext cx="0" cy="1905000"/>
          </a:xfrm>
          <a:custGeom>
            <a:avLst/>
            <a:gdLst/>
            <a:ahLst/>
            <a:cxnLst/>
            <a:rect l="l" t="t" r="r" b="b"/>
            <a:pathLst>
              <a:path h="1905000">
                <a:moveTo>
                  <a:pt x="0" y="1905000"/>
                </a:moveTo>
                <a:lnTo>
                  <a:pt x="0" y="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5029200" y="3619500"/>
            <a:ext cx="304800" cy="76200"/>
          </a:xfrm>
          <a:custGeom>
            <a:avLst/>
            <a:gdLst/>
            <a:ahLst/>
            <a:cxnLst/>
            <a:rect l="l" t="t" r="r" b="b"/>
            <a:pathLst>
              <a:path w="304800" h="76200">
                <a:moveTo>
                  <a:pt x="76200" y="0"/>
                </a:moveTo>
                <a:lnTo>
                  <a:pt x="0" y="38100"/>
                </a:lnTo>
                <a:lnTo>
                  <a:pt x="76200" y="76200"/>
                </a:lnTo>
                <a:lnTo>
                  <a:pt x="76200" y="44450"/>
                </a:lnTo>
                <a:lnTo>
                  <a:pt x="63500" y="44450"/>
                </a:lnTo>
                <a:lnTo>
                  <a:pt x="63500" y="31750"/>
                </a:lnTo>
                <a:lnTo>
                  <a:pt x="76200" y="31750"/>
                </a:lnTo>
                <a:lnTo>
                  <a:pt x="76200" y="0"/>
                </a:lnTo>
                <a:close/>
              </a:path>
              <a:path w="304800" h="76200">
                <a:moveTo>
                  <a:pt x="76200" y="31750"/>
                </a:moveTo>
                <a:lnTo>
                  <a:pt x="63500" y="31750"/>
                </a:lnTo>
                <a:lnTo>
                  <a:pt x="63500" y="44450"/>
                </a:lnTo>
                <a:lnTo>
                  <a:pt x="76200" y="44450"/>
                </a:lnTo>
                <a:lnTo>
                  <a:pt x="76200" y="31750"/>
                </a:lnTo>
                <a:close/>
              </a:path>
              <a:path w="304800" h="76200">
                <a:moveTo>
                  <a:pt x="304800" y="31750"/>
                </a:moveTo>
                <a:lnTo>
                  <a:pt x="76200" y="31750"/>
                </a:lnTo>
                <a:lnTo>
                  <a:pt x="76200" y="44450"/>
                </a:lnTo>
                <a:lnTo>
                  <a:pt x="304800" y="44450"/>
                </a:lnTo>
                <a:lnTo>
                  <a:pt x="304800" y="3175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762000" y="5867400"/>
            <a:ext cx="838200" cy="0"/>
          </a:xfrm>
          <a:custGeom>
            <a:avLst/>
            <a:gdLst/>
            <a:ahLst/>
            <a:cxnLst/>
            <a:rect l="l" t="t" r="r" b="b"/>
            <a:pathLst>
              <a:path w="838200">
                <a:moveTo>
                  <a:pt x="838200" y="0"/>
                </a:moveTo>
                <a:lnTo>
                  <a:pt x="0" y="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762000" y="3429000"/>
            <a:ext cx="0" cy="2438400"/>
          </a:xfrm>
          <a:custGeom>
            <a:avLst/>
            <a:gdLst/>
            <a:ahLst/>
            <a:cxnLst/>
            <a:rect l="l" t="t" r="r" b="b"/>
            <a:pathLst>
              <a:path h="2438400">
                <a:moveTo>
                  <a:pt x="0" y="2438400"/>
                </a:moveTo>
                <a:lnTo>
                  <a:pt x="0" y="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762000" y="3390900"/>
            <a:ext cx="914400" cy="76200"/>
          </a:xfrm>
          <a:custGeom>
            <a:avLst/>
            <a:gdLst/>
            <a:ahLst/>
            <a:cxnLst/>
            <a:rect l="l" t="t" r="r" b="b"/>
            <a:pathLst>
              <a:path w="914400" h="76200">
                <a:moveTo>
                  <a:pt x="838200" y="0"/>
                </a:moveTo>
                <a:lnTo>
                  <a:pt x="838200" y="76200"/>
                </a:lnTo>
                <a:lnTo>
                  <a:pt x="901700" y="44450"/>
                </a:lnTo>
                <a:lnTo>
                  <a:pt x="850900" y="44450"/>
                </a:lnTo>
                <a:lnTo>
                  <a:pt x="850900" y="31750"/>
                </a:lnTo>
                <a:lnTo>
                  <a:pt x="901700" y="31750"/>
                </a:lnTo>
                <a:lnTo>
                  <a:pt x="838200" y="0"/>
                </a:lnTo>
                <a:close/>
              </a:path>
              <a:path w="914400" h="76200">
                <a:moveTo>
                  <a:pt x="838200" y="31750"/>
                </a:moveTo>
                <a:lnTo>
                  <a:pt x="0" y="31750"/>
                </a:lnTo>
                <a:lnTo>
                  <a:pt x="0" y="44450"/>
                </a:lnTo>
                <a:lnTo>
                  <a:pt x="838200" y="44450"/>
                </a:lnTo>
                <a:lnTo>
                  <a:pt x="838200" y="31750"/>
                </a:lnTo>
                <a:close/>
              </a:path>
              <a:path w="914400" h="76200">
                <a:moveTo>
                  <a:pt x="901700" y="31750"/>
                </a:moveTo>
                <a:lnTo>
                  <a:pt x="850900" y="31750"/>
                </a:lnTo>
                <a:lnTo>
                  <a:pt x="850900" y="44450"/>
                </a:lnTo>
                <a:lnTo>
                  <a:pt x="901700" y="44450"/>
                </a:lnTo>
                <a:lnTo>
                  <a:pt x="914400" y="38100"/>
                </a:lnTo>
                <a:lnTo>
                  <a:pt x="901700" y="3175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3886200" y="6096000"/>
            <a:ext cx="685800" cy="0"/>
          </a:xfrm>
          <a:custGeom>
            <a:avLst/>
            <a:gdLst/>
            <a:ahLst/>
            <a:cxnLst/>
            <a:rect l="l" t="t" r="r" b="b"/>
            <a:pathLst>
              <a:path w="685800">
                <a:moveTo>
                  <a:pt x="0" y="0"/>
                </a:moveTo>
                <a:lnTo>
                  <a:pt x="685800" y="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4572000" y="4114800"/>
            <a:ext cx="0" cy="1981200"/>
          </a:xfrm>
          <a:custGeom>
            <a:avLst/>
            <a:gdLst/>
            <a:ahLst/>
            <a:cxnLst/>
            <a:rect l="l" t="t" r="r" b="b"/>
            <a:pathLst>
              <a:path h="1981200">
                <a:moveTo>
                  <a:pt x="0" y="1981200"/>
                </a:moveTo>
                <a:lnTo>
                  <a:pt x="0" y="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4191000" y="4076700"/>
            <a:ext cx="381000" cy="76200"/>
          </a:xfrm>
          <a:custGeom>
            <a:avLst/>
            <a:gdLst/>
            <a:ahLst/>
            <a:cxnLst/>
            <a:rect l="l" t="t" r="r" b="b"/>
            <a:pathLst>
              <a:path w="381000" h="76200">
                <a:moveTo>
                  <a:pt x="76200" y="0"/>
                </a:moveTo>
                <a:lnTo>
                  <a:pt x="0" y="38100"/>
                </a:lnTo>
                <a:lnTo>
                  <a:pt x="76200" y="76200"/>
                </a:lnTo>
                <a:lnTo>
                  <a:pt x="76200" y="44450"/>
                </a:lnTo>
                <a:lnTo>
                  <a:pt x="63500" y="44450"/>
                </a:lnTo>
                <a:lnTo>
                  <a:pt x="63500" y="31750"/>
                </a:lnTo>
                <a:lnTo>
                  <a:pt x="76200" y="31750"/>
                </a:lnTo>
                <a:lnTo>
                  <a:pt x="76200" y="0"/>
                </a:lnTo>
                <a:close/>
              </a:path>
              <a:path w="381000" h="76200">
                <a:moveTo>
                  <a:pt x="76200" y="31750"/>
                </a:moveTo>
                <a:lnTo>
                  <a:pt x="63500" y="31750"/>
                </a:lnTo>
                <a:lnTo>
                  <a:pt x="63500" y="44450"/>
                </a:lnTo>
                <a:lnTo>
                  <a:pt x="76200" y="44450"/>
                </a:lnTo>
                <a:lnTo>
                  <a:pt x="76200" y="31750"/>
                </a:lnTo>
                <a:close/>
              </a:path>
              <a:path w="381000" h="76200">
                <a:moveTo>
                  <a:pt x="381000" y="31750"/>
                </a:moveTo>
                <a:lnTo>
                  <a:pt x="76200" y="31750"/>
                </a:lnTo>
                <a:lnTo>
                  <a:pt x="76200" y="44450"/>
                </a:lnTo>
                <a:lnTo>
                  <a:pt x="381000" y="44450"/>
                </a:lnTo>
                <a:lnTo>
                  <a:pt x="381000" y="3175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609600" y="1566862"/>
            <a:ext cx="4655820" cy="109855"/>
          </a:xfrm>
          <a:custGeom>
            <a:avLst/>
            <a:gdLst/>
            <a:ahLst/>
            <a:cxnLst/>
            <a:rect l="l" t="t" r="r" b="b"/>
            <a:pathLst>
              <a:path w="4655820" h="109855">
                <a:moveTo>
                  <a:pt x="0" y="109537"/>
                </a:moveTo>
                <a:lnTo>
                  <a:pt x="4655566" y="109537"/>
                </a:lnTo>
                <a:lnTo>
                  <a:pt x="4655566" y="0"/>
                </a:lnTo>
                <a:lnTo>
                  <a:pt x="0" y="0"/>
                </a:lnTo>
                <a:lnTo>
                  <a:pt x="0" y="109537"/>
                </a:lnTo>
                <a:close/>
              </a:path>
            </a:pathLst>
          </a:custGeom>
          <a:solidFill>
            <a:srgbClr val="CC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609600" y="1566925"/>
            <a:ext cx="7958455" cy="0"/>
          </a:xfrm>
          <a:custGeom>
            <a:avLst/>
            <a:gdLst/>
            <a:ahLst/>
            <a:cxnLst/>
            <a:rect l="l" t="t" r="r" b="b"/>
            <a:pathLst>
              <a:path w="7958455">
                <a:moveTo>
                  <a:pt x="0" y="0"/>
                </a:moveTo>
                <a:lnTo>
                  <a:pt x="7958201" y="0"/>
                </a:lnTo>
              </a:path>
            </a:pathLst>
          </a:custGeom>
          <a:ln w="9525">
            <a:solidFill>
              <a:srgbClr val="CC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609600" y="6172200"/>
            <a:ext cx="7924800" cy="0"/>
          </a:xfrm>
          <a:custGeom>
            <a:avLst/>
            <a:gdLst/>
            <a:ahLst/>
            <a:cxnLst/>
            <a:rect l="l" t="t" r="r" b="b"/>
            <a:pathLst>
              <a:path w="7924800">
                <a:moveTo>
                  <a:pt x="0" y="0"/>
                </a:moveTo>
                <a:lnTo>
                  <a:pt x="7924800" y="0"/>
                </a:lnTo>
              </a:path>
            </a:pathLst>
          </a:custGeom>
          <a:ln w="3175">
            <a:solidFill>
              <a:srgbClr val="CC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653592" y="1063244"/>
            <a:ext cx="3549015" cy="42227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Function</a:t>
            </a:r>
            <a:r>
              <a:rPr spc="-70" dirty="0"/>
              <a:t> </a:t>
            </a:r>
            <a:r>
              <a:rPr spc="-5" dirty="0"/>
              <a:t>Overloading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688340" y="1708150"/>
            <a:ext cx="7845425" cy="4140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marR="6350" indent="-342900" algn="just">
              <a:lnSpc>
                <a:spcPct val="100000"/>
              </a:lnSpc>
              <a:spcBef>
                <a:spcPts val="100"/>
              </a:spcBef>
              <a:buFont typeface="Verdana"/>
              <a:buChar char="•"/>
              <a:tabLst>
                <a:tab pos="436880" algn="l"/>
              </a:tabLst>
            </a:pPr>
            <a:r>
              <a:rPr dirty="0"/>
              <a:t>	</a:t>
            </a:r>
            <a:r>
              <a:rPr sz="1800" dirty="0">
                <a:latin typeface="Verdana"/>
                <a:cs typeface="Verdana"/>
              </a:rPr>
              <a:t>A function call first </a:t>
            </a:r>
            <a:r>
              <a:rPr sz="1800" spc="-10" dirty="0">
                <a:latin typeface="Verdana"/>
                <a:cs typeface="Verdana"/>
              </a:rPr>
              <a:t>matches </a:t>
            </a:r>
            <a:r>
              <a:rPr sz="1800" spc="-5" dirty="0">
                <a:latin typeface="Verdana"/>
                <a:cs typeface="Verdana"/>
              </a:rPr>
              <a:t>the prototype having the </a:t>
            </a:r>
            <a:r>
              <a:rPr sz="1800" dirty="0">
                <a:latin typeface="Verdana"/>
                <a:cs typeface="Verdana"/>
              </a:rPr>
              <a:t>same  </a:t>
            </a:r>
            <a:r>
              <a:rPr sz="1800" spc="-5" dirty="0">
                <a:latin typeface="Verdana"/>
                <a:cs typeface="Verdana"/>
              </a:rPr>
              <a:t>number </a:t>
            </a:r>
            <a:r>
              <a:rPr sz="1800" dirty="0">
                <a:latin typeface="Verdana"/>
                <a:cs typeface="Verdana"/>
              </a:rPr>
              <a:t>and </a:t>
            </a:r>
            <a:r>
              <a:rPr sz="1800" spc="-5" dirty="0">
                <a:latin typeface="Verdana"/>
                <a:cs typeface="Verdana"/>
              </a:rPr>
              <a:t>type of </a:t>
            </a:r>
            <a:r>
              <a:rPr sz="1800" dirty="0">
                <a:latin typeface="Verdana"/>
                <a:cs typeface="Verdana"/>
              </a:rPr>
              <a:t>arguments and then calls </a:t>
            </a:r>
            <a:r>
              <a:rPr sz="1800" spc="-5" dirty="0">
                <a:latin typeface="Verdana"/>
                <a:cs typeface="Verdana"/>
              </a:rPr>
              <a:t>the appropriate  </a:t>
            </a:r>
            <a:r>
              <a:rPr sz="1800" dirty="0">
                <a:latin typeface="Verdana"/>
                <a:cs typeface="Verdana"/>
              </a:rPr>
              <a:t>function for</a:t>
            </a:r>
            <a:r>
              <a:rPr sz="1800" spc="-20" dirty="0">
                <a:latin typeface="Verdana"/>
                <a:cs typeface="Verdana"/>
              </a:rPr>
              <a:t> </a:t>
            </a:r>
            <a:r>
              <a:rPr sz="1800" spc="-5" dirty="0">
                <a:latin typeface="Verdana"/>
                <a:cs typeface="Verdana"/>
              </a:rPr>
              <a:t>execution.</a:t>
            </a:r>
            <a:endParaRPr sz="1800">
              <a:latin typeface="Verdana"/>
              <a:cs typeface="Verdana"/>
            </a:endParaRPr>
          </a:p>
          <a:p>
            <a:pPr>
              <a:lnSpc>
                <a:spcPct val="100000"/>
              </a:lnSpc>
              <a:spcBef>
                <a:spcPts val="35"/>
              </a:spcBef>
              <a:buFont typeface="Verdana"/>
              <a:buChar char="•"/>
            </a:pPr>
            <a:endParaRPr sz="1850">
              <a:latin typeface="Times New Roman"/>
              <a:cs typeface="Times New Roman"/>
            </a:endParaRPr>
          </a:p>
          <a:p>
            <a:pPr marL="355600" marR="5080" indent="-342900" algn="just">
              <a:lnSpc>
                <a:spcPct val="100000"/>
              </a:lnSpc>
              <a:buFont typeface="Verdana"/>
              <a:buChar char="•"/>
              <a:tabLst>
                <a:tab pos="436880" algn="l"/>
              </a:tabLst>
            </a:pPr>
            <a:r>
              <a:rPr dirty="0"/>
              <a:t>	</a:t>
            </a:r>
            <a:r>
              <a:rPr sz="1800" dirty="0">
                <a:latin typeface="Verdana"/>
                <a:cs typeface="Verdana"/>
              </a:rPr>
              <a:t>A </a:t>
            </a:r>
            <a:r>
              <a:rPr sz="1800" spc="-5" dirty="0">
                <a:latin typeface="Verdana"/>
                <a:cs typeface="Verdana"/>
              </a:rPr>
              <a:t>best </a:t>
            </a:r>
            <a:r>
              <a:rPr sz="1800" dirty="0">
                <a:latin typeface="Verdana"/>
                <a:cs typeface="Verdana"/>
              </a:rPr>
              <a:t>match must be unique. </a:t>
            </a:r>
            <a:r>
              <a:rPr sz="1800" spc="-5" dirty="0">
                <a:latin typeface="Verdana"/>
                <a:cs typeface="Verdana"/>
              </a:rPr>
              <a:t>The </a:t>
            </a:r>
            <a:r>
              <a:rPr sz="1800" dirty="0">
                <a:latin typeface="Verdana"/>
                <a:cs typeface="Verdana"/>
              </a:rPr>
              <a:t>function selection </a:t>
            </a:r>
            <a:r>
              <a:rPr sz="1800" spc="-10" dirty="0">
                <a:latin typeface="Verdana"/>
                <a:cs typeface="Verdana"/>
              </a:rPr>
              <a:t>involves  </a:t>
            </a:r>
            <a:r>
              <a:rPr sz="1800" spc="-5" dirty="0">
                <a:latin typeface="Verdana"/>
                <a:cs typeface="Verdana"/>
              </a:rPr>
              <a:t>the </a:t>
            </a:r>
            <a:r>
              <a:rPr sz="1800" dirty="0">
                <a:latin typeface="Verdana"/>
                <a:cs typeface="Verdana"/>
              </a:rPr>
              <a:t>following</a:t>
            </a:r>
            <a:r>
              <a:rPr sz="1800" spc="-5" dirty="0">
                <a:latin typeface="Verdana"/>
                <a:cs typeface="Verdana"/>
              </a:rPr>
              <a:t> steps:</a:t>
            </a:r>
            <a:endParaRPr sz="1800">
              <a:latin typeface="Verdana"/>
              <a:cs typeface="Verdana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1850">
              <a:latin typeface="Times New Roman"/>
              <a:cs typeface="Times New Roman"/>
            </a:endParaRPr>
          </a:p>
          <a:p>
            <a:pPr marL="355600" marR="589280" indent="-342900">
              <a:lnSpc>
                <a:spcPct val="100000"/>
              </a:lnSpc>
              <a:spcBef>
                <a:spcPts val="5"/>
              </a:spcBef>
              <a:buAutoNum type="arabicPeriod"/>
              <a:tabLst>
                <a:tab pos="354965" algn="l"/>
                <a:tab pos="355600" algn="l"/>
              </a:tabLst>
            </a:pPr>
            <a:r>
              <a:rPr sz="1600" spc="-10" dirty="0">
                <a:solidFill>
                  <a:srgbClr val="CC0000"/>
                </a:solidFill>
                <a:latin typeface="Verdana"/>
                <a:cs typeface="Verdana"/>
              </a:rPr>
              <a:t>The compiler </a:t>
            </a:r>
            <a:r>
              <a:rPr sz="1600" spc="-5" dirty="0">
                <a:solidFill>
                  <a:srgbClr val="CC0000"/>
                </a:solidFill>
                <a:latin typeface="Verdana"/>
                <a:cs typeface="Verdana"/>
              </a:rPr>
              <a:t>first tries to find an exact </a:t>
            </a:r>
            <a:r>
              <a:rPr sz="1600" spc="-10" dirty="0">
                <a:solidFill>
                  <a:srgbClr val="CC0000"/>
                </a:solidFill>
                <a:latin typeface="Verdana"/>
                <a:cs typeface="Verdana"/>
              </a:rPr>
              <a:t>match in which </a:t>
            </a:r>
            <a:r>
              <a:rPr sz="1600" spc="-5" dirty="0">
                <a:solidFill>
                  <a:srgbClr val="CC0000"/>
                </a:solidFill>
                <a:latin typeface="Verdana"/>
                <a:cs typeface="Verdana"/>
              </a:rPr>
              <a:t>the </a:t>
            </a:r>
            <a:r>
              <a:rPr sz="1600" spc="-10" dirty="0">
                <a:solidFill>
                  <a:srgbClr val="CC0000"/>
                </a:solidFill>
                <a:latin typeface="Verdana"/>
                <a:cs typeface="Verdana"/>
              </a:rPr>
              <a:t>types </a:t>
            </a:r>
            <a:r>
              <a:rPr sz="1600" spc="-5" dirty="0">
                <a:solidFill>
                  <a:srgbClr val="CC0000"/>
                </a:solidFill>
                <a:latin typeface="Verdana"/>
                <a:cs typeface="Verdana"/>
              </a:rPr>
              <a:t>of  actual arguments are </a:t>
            </a:r>
            <a:r>
              <a:rPr sz="1600" spc="-10" dirty="0">
                <a:solidFill>
                  <a:srgbClr val="CC0000"/>
                </a:solidFill>
                <a:latin typeface="Verdana"/>
                <a:cs typeface="Verdana"/>
              </a:rPr>
              <a:t>the same </a:t>
            </a:r>
            <a:r>
              <a:rPr sz="1600" spc="-5" dirty="0">
                <a:solidFill>
                  <a:srgbClr val="CC0000"/>
                </a:solidFill>
                <a:latin typeface="Verdana"/>
                <a:cs typeface="Verdana"/>
              </a:rPr>
              <a:t>and </a:t>
            </a:r>
            <a:r>
              <a:rPr sz="1600" spc="-10" dirty="0">
                <a:solidFill>
                  <a:srgbClr val="CC0000"/>
                </a:solidFill>
                <a:latin typeface="Verdana"/>
                <a:cs typeface="Verdana"/>
              </a:rPr>
              <a:t>use </a:t>
            </a:r>
            <a:r>
              <a:rPr sz="1600" spc="-5" dirty="0">
                <a:solidFill>
                  <a:srgbClr val="CC0000"/>
                </a:solidFill>
                <a:latin typeface="Verdana"/>
                <a:cs typeface="Verdana"/>
              </a:rPr>
              <a:t>that</a:t>
            </a:r>
            <a:r>
              <a:rPr sz="1600" spc="140" dirty="0">
                <a:solidFill>
                  <a:srgbClr val="CC0000"/>
                </a:solidFill>
                <a:latin typeface="Verdana"/>
                <a:cs typeface="Verdana"/>
              </a:rPr>
              <a:t> </a:t>
            </a:r>
            <a:r>
              <a:rPr sz="1600" spc="-5" dirty="0">
                <a:solidFill>
                  <a:srgbClr val="CC0000"/>
                </a:solidFill>
                <a:latin typeface="Verdana"/>
                <a:cs typeface="Verdana"/>
              </a:rPr>
              <a:t>function.</a:t>
            </a:r>
            <a:endParaRPr sz="1600">
              <a:latin typeface="Verdana"/>
              <a:cs typeface="Verdana"/>
            </a:endParaRPr>
          </a:p>
          <a:p>
            <a:pPr>
              <a:lnSpc>
                <a:spcPct val="100000"/>
              </a:lnSpc>
              <a:spcBef>
                <a:spcPts val="20"/>
              </a:spcBef>
              <a:buClr>
                <a:srgbClr val="CC0000"/>
              </a:buClr>
              <a:buFont typeface="Verdana"/>
              <a:buAutoNum type="arabicPeriod"/>
            </a:pPr>
            <a:endParaRPr sz="1650">
              <a:latin typeface="Times New Roman"/>
              <a:cs typeface="Times New Roman"/>
            </a:endParaRPr>
          </a:p>
          <a:p>
            <a:pPr marL="355600" marR="1192530" indent="-342900">
              <a:lnSpc>
                <a:spcPct val="100000"/>
              </a:lnSpc>
              <a:spcBef>
                <a:spcPts val="5"/>
              </a:spcBef>
              <a:buAutoNum type="arabicPeriod"/>
              <a:tabLst>
                <a:tab pos="354965" algn="l"/>
                <a:tab pos="355600" algn="l"/>
              </a:tabLst>
            </a:pPr>
            <a:r>
              <a:rPr sz="1600" spc="-5" dirty="0">
                <a:solidFill>
                  <a:srgbClr val="CC0000"/>
                </a:solidFill>
                <a:latin typeface="Verdana"/>
                <a:cs typeface="Verdana"/>
              </a:rPr>
              <a:t>If an exact </a:t>
            </a:r>
            <a:r>
              <a:rPr sz="1600" spc="-10" dirty="0">
                <a:solidFill>
                  <a:srgbClr val="CC0000"/>
                </a:solidFill>
                <a:latin typeface="Verdana"/>
                <a:cs typeface="Verdana"/>
              </a:rPr>
              <a:t>match is </a:t>
            </a:r>
            <a:r>
              <a:rPr sz="1600" spc="-5" dirty="0">
                <a:solidFill>
                  <a:srgbClr val="CC0000"/>
                </a:solidFill>
                <a:latin typeface="Verdana"/>
                <a:cs typeface="Verdana"/>
              </a:rPr>
              <a:t>not found, the </a:t>
            </a:r>
            <a:r>
              <a:rPr sz="1600" spc="-10" dirty="0">
                <a:solidFill>
                  <a:srgbClr val="CC0000"/>
                </a:solidFill>
                <a:latin typeface="Verdana"/>
                <a:cs typeface="Verdana"/>
              </a:rPr>
              <a:t>compiler </a:t>
            </a:r>
            <a:r>
              <a:rPr sz="1600" spc="-5" dirty="0">
                <a:solidFill>
                  <a:srgbClr val="CC0000"/>
                </a:solidFill>
                <a:latin typeface="Verdana"/>
                <a:cs typeface="Verdana"/>
              </a:rPr>
              <a:t>uses the </a:t>
            </a:r>
            <a:r>
              <a:rPr sz="1600" spc="-10" dirty="0">
                <a:solidFill>
                  <a:srgbClr val="CC0000"/>
                </a:solidFill>
                <a:latin typeface="Verdana"/>
                <a:cs typeface="Verdana"/>
              </a:rPr>
              <a:t>integral  </a:t>
            </a:r>
            <a:r>
              <a:rPr sz="1600" spc="-5" dirty="0">
                <a:solidFill>
                  <a:srgbClr val="CC0000"/>
                </a:solidFill>
                <a:latin typeface="Verdana"/>
                <a:cs typeface="Verdana"/>
              </a:rPr>
              <a:t>promotions to the actual arguments, such</a:t>
            </a:r>
            <a:r>
              <a:rPr sz="1600" spc="140" dirty="0">
                <a:solidFill>
                  <a:srgbClr val="CC0000"/>
                </a:solidFill>
                <a:latin typeface="Verdana"/>
                <a:cs typeface="Verdana"/>
              </a:rPr>
              <a:t> </a:t>
            </a:r>
            <a:r>
              <a:rPr sz="1600" spc="-5" dirty="0">
                <a:solidFill>
                  <a:srgbClr val="CC0000"/>
                </a:solidFill>
                <a:latin typeface="Verdana"/>
                <a:cs typeface="Verdana"/>
              </a:rPr>
              <a:t>as,</a:t>
            </a:r>
            <a:endParaRPr sz="1600">
              <a:latin typeface="Verdana"/>
              <a:cs typeface="Verdana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650">
              <a:latin typeface="Times New Roman"/>
              <a:cs typeface="Times New Roman"/>
            </a:endParaRPr>
          </a:p>
          <a:p>
            <a:pPr marL="927100">
              <a:lnSpc>
                <a:spcPct val="100000"/>
              </a:lnSpc>
            </a:pPr>
            <a:r>
              <a:rPr sz="1600" b="1" spc="-10" dirty="0">
                <a:solidFill>
                  <a:srgbClr val="CC0000"/>
                </a:solidFill>
                <a:latin typeface="Verdana"/>
                <a:cs typeface="Verdana"/>
              </a:rPr>
              <a:t>char </a:t>
            </a:r>
            <a:r>
              <a:rPr sz="1600" spc="-5" dirty="0">
                <a:solidFill>
                  <a:srgbClr val="CC0000"/>
                </a:solidFill>
                <a:latin typeface="Verdana"/>
                <a:cs typeface="Verdana"/>
              </a:rPr>
              <a:t>to</a:t>
            </a:r>
            <a:r>
              <a:rPr sz="1600" spc="35" dirty="0">
                <a:solidFill>
                  <a:srgbClr val="CC0000"/>
                </a:solidFill>
                <a:latin typeface="Verdana"/>
                <a:cs typeface="Verdana"/>
              </a:rPr>
              <a:t> </a:t>
            </a:r>
            <a:r>
              <a:rPr sz="1600" b="1" spc="-10" dirty="0">
                <a:solidFill>
                  <a:srgbClr val="CC0000"/>
                </a:solidFill>
                <a:latin typeface="Verdana"/>
                <a:cs typeface="Verdana"/>
              </a:rPr>
              <a:t>int</a:t>
            </a:r>
            <a:endParaRPr sz="1600">
              <a:latin typeface="Verdana"/>
              <a:cs typeface="Verdana"/>
            </a:endParaRPr>
          </a:p>
          <a:p>
            <a:pPr marL="927100">
              <a:lnSpc>
                <a:spcPct val="100000"/>
              </a:lnSpc>
              <a:spcBef>
                <a:spcPts val="5"/>
              </a:spcBef>
            </a:pPr>
            <a:r>
              <a:rPr sz="1600" b="1" spc="-10" dirty="0">
                <a:solidFill>
                  <a:srgbClr val="CC0000"/>
                </a:solidFill>
                <a:latin typeface="Verdana"/>
                <a:cs typeface="Verdana"/>
              </a:rPr>
              <a:t>float </a:t>
            </a:r>
            <a:r>
              <a:rPr sz="1600" spc="-10" dirty="0">
                <a:solidFill>
                  <a:srgbClr val="CC0000"/>
                </a:solidFill>
                <a:latin typeface="Verdana"/>
                <a:cs typeface="Verdana"/>
              </a:rPr>
              <a:t>to</a:t>
            </a:r>
            <a:r>
              <a:rPr sz="1600" spc="35" dirty="0">
                <a:solidFill>
                  <a:srgbClr val="CC0000"/>
                </a:solidFill>
                <a:latin typeface="Verdana"/>
                <a:cs typeface="Verdana"/>
              </a:rPr>
              <a:t> </a:t>
            </a:r>
            <a:r>
              <a:rPr sz="1600" b="1" spc="-10" dirty="0">
                <a:solidFill>
                  <a:srgbClr val="CC0000"/>
                </a:solidFill>
                <a:latin typeface="Verdana"/>
                <a:cs typeface="Verdana"/>
              </a:rPr>
              <a:t>double</a:t>
            </a:r>
            <a:endParaRPr sz="160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</a:pPr>
            <a:r>
              <a:rPr sz="1600" spc="-5" dirty="0">
                <a:solidFill>
                  <a:srgbClr val="CC0000"/>
                </a:solidFill>
                <a:latin typeface="Verdana"/>
                <a:cs typeface="Verdana"/>
              </a:rPr>
              <a:t>to find a</a:t>
            </a:r>
            <a:r>
              <a:rPr sz="1600" spc="15" dirty="0">
                <a:solidFill>
                  <a:srgbClr val="CC0000"/>
                </a:solidFill>
                <a:latin typeface="Verdana"/>
                <a:cs typeface="Verdana"/>
              </a:rPr>
              <a:t> </a:t>
            </a:r>
            <a:r>
              <a:rPr sz="1600" spc="-10" dirty="0">
                <a:solidFill>
                  <a:srgbClr val="CC0000"/>
                </a:solidFill>
                <a:latin typeface="Verdana"/>
                <a:cs typeface="Verdana"/>
              </a:rPr>
              <a:t>match.</a:t>
            </a:r>
            <a:endParaRPr sz="160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609600" y="1566862"/>
            <a:ext cx="4655820" cy="109855"/>
          </a:xfrm>
          <a:custGeom>
            <a:avLst/>
            <a:gdLst/>
            <a:ahLst/>
            <a:cxnLst/>
            <a:rect l="l" t="t" r="r" b="b"/>
            <a:pathLst>
              <a:path w="4655820" h="109855">
                <a:moveTo>
                  <a:pt x="0" y="109537"/>
                </a:moveTo>
                <a:lnTo>
                  <a:pt x="4655566" y="109537"/>
                </a:lnTo>
                <a:lnTo>
                  <a:pt x="4655566" y="0"/>
                </a:lnTo>
                <a:lnTo>
                  <a:pt x="0" y="0"/>
                </a:lnTo>
                <a:lnTo>
                  <a:pt x="0" y="109537"/>
                </a:lnTo>
                <a:close/>
              </a:path>
            </a:pathLst>
          </a:custGeom>
          <a:solidFill>
            <a:srgbClr val="CC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609600" y="1566925"/>
            <a:ext cx="7958455" cy="0"/>
          </a:xfrm>
          <a:custGeom>
            <a:avLst/>
            <a:gdLst/>
            <a:ahLst/>
            <a:cxnLst/>
            <a:rect l="l" t="t" r="r" b="b"/>
            <a:pathLst>
              <a:path w="7958455">
                <a:moveTo>
                  <a:pt x="0" y="0"/>
                </a:moveTo>
                <a:lnTo>
                  <a:pt x="7958201" y="0"/>
                </a:lnTo>
              </a:path>
            </a:pathLst>
          </a:custGeom>
          <a:ln w="9525">
            <a:solidFill>
              <a:srgbClr val="CC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609600" y="6172200"/>
            <a:ext cx="7924800" cy="0"/>
          </a:xfrm>
          <a:custGeom>
            <a:avLst/>
            <a:gdLst/>
            <a:ahLst/>
            <a:cxnLst/>
            <a:rect l="l" t="t" r="r" b="b"/>
            <a:pathLst>
              <a:path w="7924800">
                <a:moveTo>
                  <a:pt x="0" y="0"/>
                </a:moveTo>
                <a:lnTo>
                  <a:pt x="7924800" y="0"/>
                </a:lnTo>
              </a:path>
            </a:pathLst>
          </a:custGeom>
          <a:ln w="3175">
            <a:solidFill>
              <a:srgbClr val="CC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653592" y="1002284"/>
            <a:ext cx="4090035" cy="482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000" dirty="0"/>
              <a:t>Function</a:t>
            </a:r>
            <a:r>
              <a:rPr sz="3000" spc="-85" dirty="0"/>
              <a:t> </a:t>
            </a:r>
            <a:r>
              <a:rPr sz="3000" dirty="0"/>
              <a:t>Overloading</a:t>
            </a:r>
            <a:endParaRPr sz="3000"/>
          </a:p>
        </p:txBody>
      </p:sp>
      <p:sp>
        <p:nvSpPr>
          <p:cNvPr id="6" name="object 6"/>
          <p:cNvSpPr txBox="1"/>
          <p:nvPr/>
        </p:nvSpPr>
        <p:spPr>
          <a:xfrm>
            <a:off x="612140" y="1939797"/>
            <a:ext cx="7769859" cy="408051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marR="5080" indent="-342900" algn="just">
              <a:lnSpc>
                <a:spcPct val="100000"/>
              </a:lnSpc>
              <a:spcBef>
                <a:spcPts val="100"/>
              </a:spcBef>
            </a:pPr>
            <a:r>
              <a:rPr sz="1800" spc="-5" dirty="0">
                <a:solidFill>
                  <a:srgbClr val="CC0000"/>
                </a:solidFill>
                <a:latin typeface="Verdana"/>
                <a:cs typeface="Verdana"/>
              </a:rPr>
              <a:t>3. When </a:t>
            </a:r>
            <a:r>
              <a:rPr sz="1800" dirty="0">
                <a:solidFill>
                  <a:srgbClr val="CC0000"/>
                </a:solidFill>
                <a:latin typeface="Verdana"/>
                <a:cs typeface="Verdana"/>
              </a:rPr>
              <a:t>either </a:t>
            </a:r>
            <a:r>
              <a:rPr sz="1800" spc="-5" dirty="0">
                <a:solidFill>
                  <a:srgbClr val="CC0000"/>
                </a:solidFill>
                <a:latin typeface="Verdana"/>
                <a:cs typeface="Verdana"/>
              </a:rPr>
              <a:t>of them </a:t>
            </a:r>
            <a:r>
              <a:rPr sz="1800" dirty="0">
                <a:solidFill>
                  <a:srgbClr val="CC0000"/>
                </a:solidFill>
                <a:latin typeface="Verdana"/>
                <a:cs typeface="Verdana"/>
              </a:rPr>
              <a:t>fails, </a:t>
            </a:r>
            <a:r>
              <a:rPr sz="1800" spc="-5" dirty="0">
                <a:solidFill>
                  <a:srgbClr val="CC0000"/>
                </a:solidFill>
                <a:latin typeface="Verdana"/>
                <a:cs typeface="Verdana"/>
              </a:rPr>
              <a:t>the </a:t>
            </a:r>
            <a:r>
              <a:rPr sz="1800" dirty="0">
                <a:solidFill>
                  <a:srgbClr val="CC0000"/>
                </a:solidFill>
                <a:latin typeface="Verdana"/>
                <a:cs typeface="Verdana"/>
              </a:rPr>
              <a:t>compiler </a:t>
            </a:r>
            <a:r>
              <a:rPr sz="1800" spc="-5" dirty="0">
                <a:solidFill>
                  <a:srgbClr val="CC0000"/>
                </a:solidFill>
                <a:latin typeface="Verdana"/>
                <a:cs typeface="Verdana"/>
              </a:rPr>
              <a:t>tries to </a:t>
            </a:r>
            <a:r>
              <a:rPr sz="1800" dirty="0">
                <a:solidFill>
                  <a:srgbClr val="CC0000"/>
                </a:solidFill>
                <a:latin typeface="Verdana"/>
                <a:cs typeface="Verdana"/>
              </a:rPr>
              <a:t>use </a:t>
            </a:r>
            <a:r>
              <a:rPr sz="1800" spc="-5" dirty="0">
                <a:solidFill>
                  <a:srgbClr val="CC0000"/>
                </a:solidFill>
                <a:latin typeface="Verdana"/>
                <a:cs typeface="Verdana"/>
              </a:rPr>
              <a:t>the built-in  conversions </a:t>
            </a:r>
            <a:r>
              <a:rPr sz="1800" spc="-10" dirty="0">
                <a:solidFill>
                  <a:srgbClr val="CC0000"/>
                </a:solidFill>
                <a:latin typeface="Verdana"/>
                <a:cs typeface="Verdana"/>
              </a:rPr>
              <a:t>to </a:t>
            </a:r>
            <a:r>
              <a:rPr sz="1800" spc="-5" dirty="0">
                <a:solidFill>
                  <a:srgbClr val="CC0000"/>
                </a:solidFill>
                <a:latin typeface="Verdana"/>
                <a:cs typeface="Verdana"/>
              </a:rPr>
              <a:t>the actual arguments </a:t>
            </a:r>
            <a:r>
              <a:rPr sz="1800" dirty="0">
                <a:solidFill>
                  <a:srgbClr val="CC0000"/>
                </a:solidFill>
                <a:latin typeface="Verdana"/>
                <a:cs typeface="Verdana"/>
              </a:rPr>
              <a:t>and </a:t>
            </a:r>
            <a:r>
              <a:rPr sz="1800" spc="-5" dirty="0">
                <a:solidFill>
                  <a:srgbClr val="CC0000"/>
                </a:solidFill>
                <a:latin typeface="Verdana"/>
                <a:cs typeface="Verdana"/>
              </a:rPr>
              <a:t>then </a:t>
            </a:r>
            <a:r>
              <a:rPr sz="1800" dirty="0">
                <a:solidFill>
                  <a:srgbClr val="CC0000"/>
                </a:solidFill>
                <a:latin typeface="Verdana"/>
                <a:cs typeface="Verdana"/>
              </a:rPr>
              <a:t>uses </a:t>
            </a:r>
            <a:r>
              <a:rPr sz="1800" spc="-5" dirty="0">
                <a:solidFill>
                  <a:srgbClr val="CC0000"/>
                </a:solidFill>
                <a:latin typeface="Verdana"/>
                <a:cs typeface="Verdana"/>
              </a:rPr>
              <a:t>the </a:t>
            </a:r>
            <a:r>
              <a:rPr sz="1800" dirty="0">
                <a:solidFill>
                  <a:srgbClr val="CC0000"/>
                </a:solidFill>
                <a:latin typeface="Verdana"/>
                <a:cs typeface="Verdana"/>
              </a:rPr>
              <a:t>function  </a:t>
            </a:r>
            <a:r>
              <a:rPr sz="1800" spc="-5" dirty="0">
                <a:solidFill>
                  <a:srgbClr val="CC0000"/>
                </a:solidFill>
                <a:latin typeface="Verdana"/>
                <a:cs typeface="Verdana"/>
              </a:rPr>
              <a:t>whose </a:t>
            </a:r>
            <a:r>
              <a:rPr sz="1800" dirty="0">
                <a:solidFill>
                  <a:srgbClr val="CC0000"/>
                </a:solidFill>
                <a:latin typeface="Verdana"/>
                <a:cs typeface="Verdana"/>
              </a:rPr>
              <a:t>match </a:t>
            </a:r>
            <a:r>
              <a:rPr sz="1800" spc="5" dirty="0">
                <a:solidFill>
                  <a:srgbClr val="CC0000"/>
                </a:solidFill>
                <a:latin typeface="Verdana"/>
                <a:cs typeface="Verdana"/>
              </a:rPr>
              <a:t>is </a:t>
            </a:r>
            <a:r>
              <a:rPr sz="1800" spc="-5" dirty="0">
                <a:solidFill>
                  <a:srgbClr val="CC0000"/>
                </a:solidFill>
                <a:latin typeface="Verdana"/>
                <a:cs typeface="Verdana"/>
              </a:rPr>
              <a:t>unique. If </a:t>
            </a:r>
            <a:r>
              <a:rPr sz="1800" dirty="0">
                <a:solidFill>
                  <a:srgbClr val="CC0000"/>
                </a:solidFill>
                <a:latin typeface="Verdana"/>
                <a:cs typeface="Verdana"/>
              </a:rPr>
              <a:t>the </a:t>
            </a:r>
            <a:r>
              <a:rPr sz="1800" spc="-5" dirty="0">
                <a:solidFill>
                  <a:srgbClr val="CC0000"/>
                </a:solidFill>
                <a:latin typeface="Verdana"/>
                <a:cs typeface="Verdana"/>
              </a:rPr>
              <a:t>conversion </a:t>
            </a:r>
            <a:r>
              <a:rPr sz="1800" spc="5" dirty="0">
                <a:solidFill>
                  <a:srgbClr val="CC0000"/>
                </a:solidFill>
                <a:latin typeface="Verdana"/>
                <a:cs typeface="Verdana"/>
              </a:rPr>
              <a:t>is </a:t>
            </a:r>
            <a:r>
              <a:rPr sz="1800" spc="-5" dirty="0">
                <a:solidFill>
                  <a:srgbClr val="CC0000"/>
                </a:solidFill>
                <a:latin typeface="Verdana"/>
                <a:cs typeface="Verdana"/>
              </a:rPr>
              <a:t>possible to </a:t>
            </a:r>
            <a:r>
              <a:rPr sz="1800" spc="-10" dirty="0">
                <a:solidFill>
                  <a:srgbClr val="CC0000"/>
                </a:solidFill>
                <a:latin typeface="Verdana"/>
                <a:cs typeface="Verdana"/>
              </a:rPr>
              <a:t>have  </a:t>
            </a:r>
            <a:r>
              <a:rPr sz="1800" dirty="0">
                <a:solidFill>
                  <a:srgbClr val="CC0000"/>
                </a:solidFill>
                <a:latin typeface="Verdana"/>
                <a:cs typeface="Verdana"/>
              </a:rPr>
              <a:t>multiple </a:t>
            </a:r>
            <a:r>
              <a:rPr sz="1800" spc="-5" dirty="0">
                <a:solidFill>
                  <a:srgbClr val="CC0000"/>
                </a:solidFill>
                <a:latin typeface="Verdana"/>
                <a:cs typeface="Verdana"/>
              </a:rPr>
              <a:t>matches, then the </a:t>
            </a:r>
            <a:r>
              <a:rPr sz="1800" dirty="0">
                <a:solidFill>
                  <a:srgbClr val="CC0000"/>
                </a:solidFill>
                <a:latin typeface="Verdana"/>
                <a:cs typeface="Verdana"/>
              </a:rPr>
              <a:t>compiler </a:t>
            </a:r>
            <a:r>
              <a:rPr sz="1800" spc="-10" dirty="0">
                <a:solidFill>
                  <a:srgbClr val="CC0000"/>
                </a:solidFill>
                <a:latin typeface="Verdana"/>
                <a:cs typeface="Verdana"/>
              </a:rPr>
              <a:t>generate </a:t>
            </a:r>
            <a:r>
              <a:rPr sz="1800" spc="-5" dirty="0">
                <a:solidFill>
                  <a:srgbClr val="CC0000"/>
                </a:solidFill>
                <a:latin typeface="Verdana"/>
                <a:cs typeface="Verdana"/>
              </a:rPr>
              <a:t>an error  message.</a:t>
            </a:r>
            <a:endParaRPr sz="1800">
              <a:latin typeface="Verdana"/>
              <a:cs typeface="Verdana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850">
              <a:latin typeface="Times New Roman"/>
              <a:cs typeface="Times New Roman"/>
            </a:endParaRPr>
          </a:p>
          <a:p>
            <a:pPr marL="355600" algn="just">
              <a:lnSpc>
                <a:spcPct val="100000"/>
              </a:lnSpc>
            </a:pPr>
            <a:r>
              <a:rPr sz="1800" spc="-5" dirty="0">
                <a:solidFill>
                  <a:srgbClr val="CC0000"/>
                </a:solidFill>
                <a:latin typeface="Verdana"/>
                <a:cs typeface="Verdana"/>
              </a:rPr>
              <a:t>suppose </a:t>
            </a:r>
            <a:r>
              <a:rPr sz="1800" dirty="0">
                <a:solidFill>
                  <a:srgbClr val="CC0000"/>
                </a:solidFill>
                <a:latin typeface="Verdana"/>
                <a:cs typeface="Verdana"/>
              </a:rPr>
              <a:t>we use </a:t>
            </a:r>
            <a:r>
              <a:rPr sz="1800" spc="-5" dirty="0">
                <a:solidFill>
                  <a:srgbClr val="CC0000"/>
                </a:solidFill>
                <a:latin typeface="Verdana"/>
                <a:cs typeface="Verdana"/>
              </a:rPr>
              <a:t>the </a:t>
            </a:r>
            <a:r>
              <a:rPr sz="1800" dirty="0">
                <a:solidFill>
                  <a:srgbClr val="CC0000"/>
                </a:solidFill>
                <a:latin typeface="Verdana"/>
                <a:cs typeface="Verdana"/>
              </a:rPr>
              <a:t>following </a:t>
            </a:r>
            <a:r>
              <a:rPr sz="1800" spc="-5" dirty="0">
                <a:solidFill>
                  <a:srgbClr val="CC0000"/>
                </a:solidFill>
                <a:latin typeface="Verdana"/>
                <a:cs typeface="Verdana"/>
              </a:rPr>
              <a:t>two</a:t>
            </a:r>
            <a:r>
              <a:rPr sz="1800" spc="15" dirty="0">
                <a:solidFill>
                  <a:srgbClr val="CC0000"/>
                </a:solidFill>
                <a:latin typeface="Verdana"/>
                <a:cs typeface="Verdana"/>
              </a:rPr>
              <a:t> </a:t>
            </a:r>
            <a:r>
              <a:rPr sz="1800" dirty="0">
                <a:solidFill>
                  <a:srgbClr val="CC0000"/>
                </a:solidFill>
                <a:latin typeface="Verdana"/>
                <a:cs typeface="Verdana"/>
              </a:rPr>
              <a:t>function</a:t>
            </a:r>
            <a:endParaRPr sz="1800">
              <a:latin typeface="Verdana"/>
              <a:cs typeface="Verdana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1850">
              <a:latin typeface="Times New Roman"/>
              <a:cs typeface="Times New Roman"/>
            </a:endParaRPr>
          </a:p>
          <a:p>
            <a:pPr marL="927100" marR="4006850">
              <a:lnSpc>
                <a:spcPct val="100000"/>
              </a:lnSpc>
            </a:pPr>
            <a:r>
              <a:rPr sz="1600" b="1" spc="-5" dirty="0">
                <a:solidFill>
                  <a:srgbClr val="CC0000"/>
                </a:solidFill>
                <a:latin typeface="Verdana"/>
                <a:cs typeface="Verdana"/>
              </a:rPr>
              <a:t>long </a:t>
            </a:r>
            <a:r>
              <a:rPr sz="1600" b="1" spc="-10" dirty="0">
                <a:solidFill>
                  <a:srgbClr val="CC0000"/>
                </a:solidFill>
                <a:latin typeface="Verdana"/>
                <a:cs typeface="Verdana"/>
              </a:rPr>
              <a:t>square(long </a:t>
            </a:r>
            <a:r>
              <a:rPr sz="1600" b="1" spc="-5" dirty="0">
                <a:solidFill>
                  <a:srgbClr val="CC0000"/>
                </a:solidFill>
                <a:latin typeface="Verdana"/>
                <a:cs typeface="Verdana"/>
              </a:rPr>
              <a:t>n)  </a:t>
            </a:r>
            <a:r>
              <a:rPr sz="1600" b="1" spc="-10" dirty="0">
                <a:solidFill>
                  <a:srgbClr val="CC0000"/>
                </a:solidFill>
                <a:latin typeface="Verdana"/>
                <a:cs typeface="Verdana"/>
              </a:rPr>
              <a:t>double </a:t>
            </a:r>
            <a:r>
              <a:rPr sz="1600" b="1" spc="-5" dirty="0">
                <a:solidFill>
                  <a:srgbClr val="CC0000"/>
                </a:solidFill>
                <a:latin typeface="Verdana"/>
                <a:cs typeface="Verdana"/>
              </a:rPr>
              <a:t>square(double</a:t>
            </a:r>
            <a:r>
              <a:rPr sz="1600" b="1" spc="35" dirty="0">
                <a:solidFill>
                  <a:srgbClr val="CC0000"/>
                </a:solidFill>
                <a:latin typeface="Verdana"/>
                <a:cs typeface="Verdana"/>
              </a:rPr>
              <a:t> </a:t>
            </a:r>
            <a:r>
              <a:rPr sz="1600" b="1" spc="-5" dirty="0">
                <a:solidFill>
                  <a:srgbClr val="CC0000"/>
                </a:solidFill>
                <a:latin typeface="Verdana"/>
                <a:cs typeface="Verdana"/>
              </a:rPr>
              <a:t>x)</a:t>
            </a:r>
            <a:endParaRPr sz="1600">
              <a:latin typeface="Verdana"/>
              <a:cs typeface="Verdana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850">
              <a:latin typeface="Times New Roman"/>
              <a:cs typeface="Times New Roman"/>
            </a:endParaRPr>
          </a:p>
          <a:p>
            <a:pPr marL="355600" marR="6350" algn="just">
              <a:lnSpc>
                <a:spcPct val="100000"/>
              </a:lnSpc>
            </a:pPr>
            <a:r>
              <a:rPr sz="1800" dirty="0">
                <a:solidFill>
                  <a:srgbClr val="CC0000"/>
                </a:solidFill>
                <a:latin typeface="Verdana"/>
                <a:cs typeface="Verdana"/>
              </a:rPr>
              <a:t>A function </a:t>
            </a:r>
            <a:r>
              <a:rPr sz="1800" spc="-5" dirty="0">
                <a:solidFill>
                  <a:srgbClr val="CC0000"/>
                </a:solidFill>
                <a:latin typeface="Verdana"/>
                <a:cs typeface="Verdana"/>
              </a:rPr>
              <a:t>call </a:t>
            </a:r>
            <a:r>
              <a:rPr sz="1800" dirty="0">
                <a:solidFill>
                  <a:srgbClr val="CC0000"/>
                </a:solidFill>
                <a:latin typeface="Verdana"/>
                <a:cs typeface="Verdana"/>
              </a:rPr>
              <a:t>such </a:t>
            </a:r>
            <a:r>
              <a:rPr sz="1800" spc="-5" dirty="0">
                <a:solidFill>
                  <a:srgbClr val="CC0000"/>
                </a:solidFill>
                <a:latin typeface="Verdana"/>
                <a:cs typeface="Verdana"/>
              </a:rPr>
              <a:t>as </a:t>
            </a:r>
            <a:r>
              <a:rPr sz="1600" b="1" spc="-5" dirty="0">
                <a:solidFill>
                  <a:srgbClr val="CC0000"/>
                </a:solidFill>
                <a:latin typeface="Verdana"/>
                <a:cs typeface="Verdana"/>
              </a:rPr>
              <a:t>square(10) </a:t>
            </a:r>
            <a:r>
              <a:rPr sz="1800" dirty="0">
                <a:solidFill>
                  <a:srgbClr val="CC0000"/>
                </a:solidFill>
                <a:latin typeface="Verdana"/>
                <a:cs typeface="Verdana"/>
              </a:rPr>
              <a:t>will cause </a:t>
            </a:r>
            <a:r>
              <a:rPr sz="1800" spc="-5" dirty="0">
                <a:solidFill>
                  <a:srgbClr val="CC0000"/>
                </a:solidFill>
                <a:latin typeface="Verdana"/>
                <a:cs typeface="Verdana"/>
              </a:rPr>
              <a:t>an </a:t>
            </a:r>
            <a:r>
              <a:rPr sz="1800" dirty="0">
                <a:solidFill>
                  <a:srgbClr val="CC0000"/>
                </a:solidFill>
                <a:latin typeface="Verdana"/>
                <a:cs typeface="Verdana"/>
              </a:rPr>
              <a:t>error </a:t>
            </a:r>
            <a:r>
              <a:rPr sz="1800" spc="-5" dirty="0">
                <a:solidFill>
                  <a:srgbClr val="CC0000"/>
                </a:solidFill>
                <a:latin typeface="Verdana"/>
                <a:cs typeface="Verdana"/>
              </a:rPr>
              <a:t>because  </a:t>
            </a:r>
            <a:r>
              <a:rPr sz="1600" b="1" spc="-10" dirty="0">
                <a:solidFill>
                  <a:srgbClr val="CC0000"/>
                </a:solidFill>
                <a:latin typeface="Verdana"/>
                <a:cs typeface="Verdana"/>
              </a:rPr>
              <a:t>int </a:t>
            </a:r>
            <a:r>
              <a:rPr sz="1800" spc="-5" dirty="0">
                <a:solidFill>
                  <a:srgbClr val="CC0000"/>
                </a:solidFill>
                <a:latin typeface="Verdana"/>
                <a:cs typeface="Verdana"/>
              </a:rPr>
              <a:t>argument can </a:t>
            </a:r>
            <a:r>
              <a:rPr sz="1800" dirty="0">
                <a:solidFill>
                  <a:srgbClr val="CC0000"/>
                </a:solidFill>
                <a:latin typeface="Verdana"/>
                <a:cs typeface="Verdana"/>
              </a:rPr>
              <a:t>be </a:t>
            </a:r>
            <a:r>
              <a:rPr sz="1800" spc="-10" dirty="0">
                <a:solidFill>
                  <a:srgbClr val="CC0000"/>
                </a:solidFill>
                <a:latin typeface="Verdana"/>
                <a:cs typeface="Verdana"/>
              </a:rPr>
              <a:t>converted </a:t>
            </a:r>
            <a:r>
              <a:rPr sz="1800" spc="-5" dirty="0">
                <a:solidFill>
                  <a:srgbClr val="CC0000"/>
                </a:solidFill>
                <a:latin typeface="Verdana"/>
                <a:cs typeface="Verdana"/>
              </a:rPr>
              <a:t>to </a:t>
            </a:r>
            <a:r>
              <a:rPr sz="1800" dirty="0">
                <a:solidFill>
                  <a:srgbClr val="CC0000"/>
                </a:solidFill>
                <a:latin typeface="Verdana"/>
                <a:cs typeface="Verdana"/>
              </a:rPr>
              <a:t>either </a:t>
            </a:r>
            <a:r>
              <a:rPr sz="1600" b="1" dirty="0">
                <a:solidFill>
                  <a:srgbClr val="CC0000"/>
                </a:solidFill>
                <a:latin typeface="Verdana"/>
                <a:cs typeface="Verdana"/>
              </a:rPr>
              <a:t>long </a:t>
            </a:r>
            <a:r>
              <a:rPr sz="1800" spc="-5" dirty="0">
                <a:solidFill>
                  <a:srgbClr val="CC0000"/>
                </a:solidFill>
                <a:latin typeface="Verdana"/>
                <a:cs typeface="Verdana"/>
              </a:rPr>
              <a:t>or </a:t>
            </a:r>
            <a:r>
              <a:rPr sz="1600" b="1" spc="-5" dirty="0">
                <a:solidFill>
                  <a:srgbClr val="CC0000"/>
                </a:solidFill>
                <a:latin typeface="Verdana"/>
                <a:cs typeface="Verdana"/>
              </a:rPr>
              <a:t>double, </a:t>
            </a:r>
            <a:r>
              <a:rPr sz="1800" spc="-5" dirty="0">
                <a:solidFill>
                  <a:srgbClr val="CC0000"/>
                </a:solidFill>
                <a:latin typeface="Verdana"/>
                <a:cs typeface="Verdana"/>
              </a:rPr>
              <a:t>thereby  creating an ambiguous </a:t>
            </a:r>
            <a:r>
              <a:rPr sz="1800" dirty="0">
                <a:solidFill>
                  <a:srgbClr val="CC0000"/>
                </a:solidFill>
                <a:latin typeface="Verdana"/>
                <a:cs typeface="Verdana"/>
              </a:rPr>
              <a:t>situation </a:t>
            </a:r>
            <a:r>
              <a:rPr sz="1800" spc="-5" dirty="0">
                <a:solidFill>
                  <a:srgbClr val="CC0000"/>
                </a:solidFill>
                <a:latin typeface="Verdana"/>
                <a:cs typeface="Verdana"/>
              </a:rPr>
              <a:t>as to </a:t>
            </a:r>
            <a:r>
              <a:rPr sz="1800" dirty="0">
                <a:solidFill>
                  <a:srgbClr val="CC0000"/>
                </a:solidFill>
                <a:latin typeface="Verdana"/>
                <a:cs typeface="Verdana"/>
              </a:rPr>
              <a:t>which </a:t>
            </a:r>
            <a:r>
              <a:rPr sz="1800" spc="-10" dirty="0">
                <a:solidFill>
                  <a:srgbClr val="CC0000"/>
                </a:solidFill>
                <a:latin typeface="Verdana"/>
                <a:cs typeface="Verdana"/>
              </a:rPr>
              <a:t>version </a:t>
            </a:r>
            <a:r>
              <a:rPr sz="1800" spc="-5" dirty="0">
                <a:solidFill>
                  <a:srgbClr val="CC0000"/>
                </a:solidFill>
                <a:latin typeface="Verdana"/>
                <a:cs typeface="Verdana"/>
              </a:rPr>
              <a:t>of </a:t>
            </a:r>
            <a:r>
              <a:rPr sz="1600" b="1" spc="-5" dirty="0">
                <a:solidFill>
                  <a:srgbClr val="CC0000"/>
                </a:solidFill>
                <a:latin typeface="Verdana"/>
                <a:cs typeface="Verdana"/>
              </a:rPr>
              <a:t>square()  </a:t>
            </a:r>
            <a:r>
              <a:rPr sz="1800" dirty="0">
                <a:solidFill>
                  <a:srgbClr val="CC0000"/>
                </a:solidFill>
                <a:latin typeface="Verdana"/>
                <a:cs typeface="Verdana"/>
              </a:rPr>
              <a:t>should </a:t>
            </a:r>
            <a:r>
              <a:rPr sz="1800" spc="-5" dirty="0">
                <a:solidFill>
                  <a:srgbClr val="CC0000"/>
                </a:solidFill>
                <a:latin typeface="Verdana"/>
                <a:cs typeface="Verdana"/>
              </a:rPr>
              <a:t>be</a:t>
            </a:r>
            <a:r>
              <a:rPr sz="1800" spc="5" dirty="0">
                <a:solidFill>
                  <a:srgbClr val="CC0000"/>
                </a:solidFill>
                <a:latin typeface="Verdana"/>
                <a:cs typeface="Verdana"/>
              </a:rPr>
              <a:t> </a:t>
            </a:r>
            <a:r>
              <a:rPr sz="1800" spc="-5" dirty="0">
                <a:solidFill>
                  <a:srgbClr val="CC0000"/>
                </a:solidFill>
                <a:latin typeface="Verdana"/>
                <a:cs typeface="Verdana"/>
              </a:rPr>
              <a:t>used.</a:t>
            </a:r>
            <a:endParaRPr sz="180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609600" y="6172200"/>
            <a:ext cx="7924800" cy="0"/>
          </a:xfrm>
          <a:custGeom>
            <a:avLst/>
            <a:gdLst/>
            <a:ahLst/>
            <a:cxnLst/>
            <a:rect l="l" t="t" r="r" b="b"/>
            <a:pathLst>
              <a:path w="7924800">
                <a:moveTo>
                  <a:pt x="0" y="0"/>
                </a:moveTo>
                <a:lnTo>
                  <a:pt x="7924800" y="0"/>
                </a:lnTo>
              </a:path>
            </a:pathLst>
          </a:custGeom>
          <a:ln w="3175">
            <a:solidFill>
              <a:srgbClr val="CC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383540" y="107696"/>
            <a:ext cx="4612005" cy="322707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2329815">
              <a:lnSpc>
                <a:spcPct val="100000"/>
              </a:lnSpc>
              <a:spcBef>
                <a:spcPts val="100"/>
              </a:spcBef>
            </a:pPr>
            <a:r>
              <a:rPr sz="1400" b="1" spc="-5" dirty="0">
                <a:solidFill>
                  <a:srgbClr val="CC0000"/>
                </a:solidFill>
                <a:latin typeface="Verdana"/>
                <a:cs typeface="Verdana"/>
              </a:rPr>
              <a:t>#include&lt;iostream.h&gt;  #include&lt;conio.h&gt;</a:t>
            </a:r>
            <a:endParaRPr sz="1400">
              <a:latin typeface="Verdana"/>
              <a:cs typeface="Verdana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14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400" b="1" dirty="0">
                <a:solidFill>
                  <a:srgbClr val="CC0000"/>
                </a:solidFill>
                <a:latin typeface="Verdana"/>
                <a:cs typeface="Verdana"/>
              </a:rPr>
              <a:t>int</a:t>
            </a:r>
            <a:r>
              <a:rPr sz="1400" b="1" spc="-15" dirty="0">
                <a:solidFill>
                  <a:srgbClr val="CC0000"/>
                </a:solidFill>
                <a:latin typeface="Verdana"/>
                <a:cs typeface="Verdana"/>
              </a:rPr>
              <a:t> </a:t>
            </a:r>
            <a:r>
              <a:rPr sz="1400" b="1" dirty="0">
                <a:solidFill>
                  <a:srgbClr val="CC0000"/>
                </a:solidFill>
                <a:latin typeface="Verdana"/>
                <a:cs typeface="Verdana"/>
              </a:rPr>
              <a:t>volume(int);</a:t>
            </a:r>
            <a:endParaRPr sz="1400">
              <a:latin typeface="Verdana"/>
              <a:cs typeface="Verdana"/>
            </a:endParaRPr>
          </a:p>
          <a:p>
            <a:pPr marL="12700" marR="1792605">
              <a:lnSpc>
                <a:spcPct val="100000"/>
              </a:lnSpc>
            </a:pPr>
            <a:r>
              <a:rPr sz="1400" b="1" spc="-5" dirty="0">
                <a:solidFill>
                  <a:srgbClr val="CC0000"/>
                </a:solidFill>
                <a:latin typeface="Verdana"/>
                <a:cs typeface="Verdana"/>
              </a:rPr>
              <a:t>double </a:t>
            </a:r>
            <a:r>
              <a:rPr sz="1400" b="1" dirty="0">
                <a:solidFill>
                  <a:srgbClr val="CC0000"/>
                </a:solidFill>
                <a:latin typeface="Verdana"/>
                <a:cs typeface="Verdana"/>
              </a:rPr>
              <a:t>volume(double,</a:t>
            </a:r>
            <a:r>
              <a:rPr sz="1400" b="1" spc="-165" dirty="0">
                <a:solidFill>
                  <a:srgbClr val="CC0000"/>
                </a:solidFill>
                <a:latin typeface="Verdana"/>
                <a:cs typeface="Verdana"/>
              </a:rPr>
              <a:t> </a:t>
            </a:r>
            <a:r>
              <a:rPr sz="1400" b="1" dirty="0">
                <a:solidFill>
                  <a:srgbClr val="CC0000"/>
                </a:solidFill>
                <a:latin typeface="Verdana"/>
                <a:cs typeface="Verdana"/>
              </a:rPr>
              <a:t>int);  </a:t>
            </a:r>
            <a:r>
              <a:rPr sz="1400" b="1" spc="-5" dirty="0">
                <a:solidFill>
                  <a:srgbClr val="CC0000"/>
                </a:solidFill>
                <a:latin typeface="Verdana"/>
                <a:cs typeface="Verdana"/>
              </a:rPr>
              <a:t>long </a:t>
            </a:r>
            <a:r>
              <a:rPr sz="1400" b="1" dirty="0">
                <a:solidFill>
                  <a:srgbClr val="CC0000"/>
                </a:solidFill>
                <a:latin typeface="Verdana"/>
                <a:cs typeface="Verdana"/>
              </a:rPr>
              <a:t>volume(long, </a:t>
            </a:r>
            <a:r>
              <a:rPr sz="1400" b="1" spc="-5" dirty="0">
                <a:solidFill>
                  <a:srgbClr val="CC0000"/>
                </a:solidFill>
                <a:latin typeface="Verdana"/>
                <a:cs typeface="Verdana"/>
              </a:rPr>
              <a:t>int,</a:t>
            </a:r>
            <a:r>
              <a:rPr sz="1400" b="1" spc="-80" dirty="0">
                <a:solidFill>
                  <a:srgbClr val="CC0000"/>
                </a:solidFill>
                <a:latin typeface="Verdana"/>
                <a:cs typeface="Verdana"/>
              </a:rPr>
              <a:t> </a:t>
            </a:r>
            <a:r>
              <a:rPr sz="1400" b="1" spc="-5" dirty="0">
                <a:solidFill>
                  <a:srgbClr val="CC0000"/>
                </a:solidFill>
                <a:latin typeface="Verdana"/>
                <a:cs typeface="Verdana"/>
              </a:rPr>
              <a:t>int);</a:t>
            </a:r>
            <a:endParaRPr sz="1400">
              <a:latin typeface="Verdana"/>
              <a:cs typeface="Verdana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14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400" b="1" spc="-5" dirty="0">
                <a:solidFill>
                  <a:srgbClr val="CC0000"/>
                </a:solidFill>
                <a:latin typeface="Verdana"/>
                <a:cs typeface="Verdana"/>
              </a:rPr>
              <a:t>main()</a:t>
            </a:r>
            <a:endParaRPr sz="140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</a:pPr>
            <a:r>
              <a:rPr sz="1400" b="1" dirty="0">
                <a:solidFill>
                  <a:srgbClr val="CC0000"/>
                </a:solidFill>
                <a:latin typeface="Verdana"/>
                <a:cs typeface="Verdana"/>
              </a:rPr>
              <a:t>{</a:t>
            </a:r>
            <a:endParaRPr sz="1400">
              <a:latin typeface="Verdana"/>
              <a:cs typeface="Verdana"/>
            </a:endParaRPr>
          </a:p>
          <a:p>
            <a:pPr marL="12700" marR="1513840">
              <a:lnSpc>
                <a:spcPct val="100000"/>
              </a:lnSpc>
            </a:pPr>
            <a:r>
              <a:rPr sz="1400" b="1" spc="-5" dirty="0">
                <a:solidFill>
                  <a:srgbClr val="CC0000"/>
                </a:solidFill>
                <a:latin typeface="Verdana"/>
                <a:cs typeface="Verdana"/>
              </a:rPr>
              <a:t>cout&lt;&lt;volume(10)&lt;&lt;"\n";  cout&lt;&lt;volume(2.5, </a:t>
            </a:r>
            <a:r>
              <a:rPr sz="1400" b="1" dirty="0">
                <a:solidFill>
                  <a:srgbClr val="CC0000"/>
                </a:solidFill>
                <a:latin typeface="Verdana"/>
                <a:cs typeface="Verdana"/>
              </a:rPr>
              <a:t>8)&lt;&lt;"\n";  </a:t>
            </a:r>
            <a:r>
              <a:rPr sz="1400" b="1" spc="-5" dirty="0">
                <a:solidFill>
                  <a:srgbClr val="CC0000"/>
                </a:solidFill>
                <a:latin typeface="Verdana"/>
                <a:cs typeface="Verdana"/>
              </a:rPr>
              <a:t>cout&lt;&lt;volume(100, </a:t>
            </a:r>
            <a:r>
              <a:rPr sz="1400" b="1" dirty="0">
                <a:solidFill>
                  <a:srgbClr val="CC0000"/>
                </a:solidFill>
                <a:latin typeface="Verdana"/>
                <a:cs typeface="Verdana"/>
              </a:rPr>
              <a:t>75,</a:t>
            </a:r>
            <a:r>
              <a:rPr sz="1400" b="1" spc="-25" dirty="0">
                <a:solidFill>
                  <a:srgbClr val="CC0000"/>
                </a:solidFill>
                <a:latin typeface="Verdana"/>
                <a:cs typeface="Verdana"/>
              </a:rPr>
              <a:t> </a:t>
            </a:r>
            <a:r>
              <a:rPr sz="1400" b="1" dirty="0">
                <a:solidFill>
                  <a:srgbClr val="CC0000"/>
                </a:solidFill>
                <a:latin typeface="Verdana"/>
                <a:cs typeface="Verdana"/>
              </a:rPr>
              <a:t>15);</a:t>
            </a:r>
            <a:endParaRPr sz="140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1400" b="1" dirty="0">
                <a:solidFill>
                  <a:srgbClr val="CC0000"/>
                </a:solidFill>
                <a:latin typeface="Verdana"/>
                <a:cs typeface="Verdana"/>
              </a:rPr>
              <a:t>}</a:t>
            </a:r>
            <a:endParaRPr sz="1400">
              <a:latin typeface="Verdana"/>
              <a:cs typeface="Verdana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14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400" b="1" spc="-10" dirty="0">
                <a:solidFill>
                  <a:srgbClr val="CC0000"/>
                </a:solidFill>
                <a:latin typeface="Verdana"/>
                <a:cs typeface="Verdana"/>
              </a:rPr>
              <a:t>//................FUNCTION</a:t>
            </a:r>
            <a:r>
              <a:rPr sz="1400" b="1" spc="20" dirty="0">
                <a:solidFill>
                  <a:srgbClr val="CC0000"/>
                </a:solidFill>
                <a:latin typeface="Verdana"/>
                <a:cs typeface="Verdana"/>
              </a:rPr>
              <a:t> </a:t>
            </a:r>
            <a:r>
              <a:rPr sz="1400" b="1" spc="-10" dirty="0">
                <a:solidFill>
                  <a:srgbClr val="CC0000"/>
                </a:solidFill>
                <a:latin typeface="Verdana"/>
                <a:cs typeface="Verdana"/>
              </a:rPr>
              <a:t>DEFINITION...............</a:t>
            </a:r>
            <a:endParaRPr sz="1400">
              <a:latin typeface="Verdana"/>
              <a:cs typeface="Verdana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553182" y="3735400"/>
            <a:ext cx="805180" cy="24002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b="1" dirty="0">
                <a:solidFill>
                  <a:srgbClr val="CC0000"/>
                </a:solidFill>
                <a:latin typeface="Verdana"/>
                <a:cs typeface="Verdana"/>
              </a:rPr>
              <a:t>//</a:t>
            </a:r>
            <a:r>
              <a:rPr sz="1400" b="1" spc="-85" dirty="0">
                <a:solidFill>
                  <a:srgbClr val="CC0000"/>
                </a:solidFill>
                <a:latin typeface="Verdana"/>
                <a:cs typeface="Verdana"/>
              </a:rPr>
              <a:t> </a:t>
            </a:r>
            <a:r>
              <a:rPr sz="1400" b="1" spc="-5" dirty="0">
                <a:solidFill>
                  <a:srgbClr val="CC0000"/>
                </a:solidFill>
                <a:latin typeface="Verdana"/>
                <a:cs typeface="Verdana"/>
              </a:rPr>
              <a:t>cube</a:t>
            </a:r>
            <a:endParaRPr sz="1400">
              <a:latin typeface="Verdana"/>
              <a:cs typeface="Verdana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83540" y="3735400"/>
            <a:ext cx="1791970" cy="88011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b="1" spc="-5" dirty="0">
                <a:solidFill>
                  <a:srgbClr val="CC0000"/>
                </a:solidFill>
                <a:latin typeface="Verdana"/>
                <a:cs typeface="Verdana"/>
              </a:rPr>
              <a:t>int </a:t>
            </a:r>
            <a:r>
              <a:rPr sz="1400" b="1" dirty="0">
                <a:solidFill>
                  <a:srgbClr val="CC0000"/>
                </a:solidFill>
                <a:latin typeface="Verdana"/>
                <a:cs typeface="Verdana"/>
              </a:rPr>
              <a:t>volume (int</a:t>
            </a:r>
            <a:r>
              <a:rPr sz="1400" b="1" spc="-105" dirty="0">
                <a:solidFill>
                  <a:srgbClr val="CC0000"/>
                </a:solidFill>
                <a:latin typeface="Verdana"/>
                <a:cs typeface="Verdana"/>
              </a:rPr>
              <a:t> </a:t>
            </a:r>
            <a:r>
              <a:rPr sz="1400" b="1" spc="-5" dirty="0">
                <a:solidFill>
                  <a:srgbClr val="CC0000"/>
                </a:solidFill>
                <a:latin typeface="Verdana"/>
                <a:cs typeface="Verdana"/>
              </a:rPr>
              <a:t>s)</a:t>
            </a:r>
            <a:endParaRPr sz="140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</a:pPr>
            <a:r>
              <a:rPr sz="1400" b="1" dirty="0">
                <a:solidFill>
                  <a:srgbClr val="CC0000"/>
                </a:solidFill>
                <a:latin typeface="Verdana"/>
                <a:cs typeface="Verdana"/>
              </a:rPr>
              <a:t>{</a:t>
            </a:r>
            <a:endParaRPr sz="140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</a:pPr>
            <a:r>
              <a:rPr sz="1400" b="1" spc="-5" dirty="0">
                <a:solidFill>
                  <a:srgbClr val="CC0000"/>
                </a:solidFill>
                <a:latin typeface="Verdana"/>
                <a:cs typeface="Verdana"/>
              </a:rPr>
              <a:t>return </a:t>
            </a:r>
            <a:r>
              <a:rPr sz="1400" b="1" dirty="0">
                <a:solidFill>
                  <a:srgbClr val="CC0000"/>
                </a:solidFill>
                <a:latin typeface="Verdana"/>
                <a:cs typeface="Verdana"/>
              </a:rPr>
              <a:t>(s * s *</a:t>
            </a:r>
            <a:r>
              <a:rPr sz="1400" b="1" spc="-105" dirty="0">
                <a:solidFill>
                  <a:srgbClr val="CC0000"/>
                </a:solidFill>
                <a:latin typeface="Verdana"/>
                <a:cs typeface="Verdana"/>
              </a:rPr>
              <a:t> </a:t>
            </a:r>
            <a:r>
              <a:rPr sz="1400" b="1" spc="-5" dirty="0">
                <a:solidFill>
                  <a:srgbClr val="CC0000"/>
                </a:solidFill>
                <a:latin typeface="Verdana"/>
                <a:cs typeface="Verdana"/>
              </a:rPr>
              <a:t>s);</a:t>
            </a:r>
            <a:endParaRPr sz="140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</a:pPr>
            <a:r>
              <a:rPr sz="1400" b="1" dirty="0">
                <a:solidFill>
                  <a:srgbClr val="CC0000"/>
                </a:solidFill>
                <a:latin typeface="Verdana"/>
                <a:cs typeface="Verdana"/>
              </a:rPr>
              <a:t>}</a:t>
            </a:r>
            <a:endParaRPr sz="1400">
              <a:latin typeface="Verdana"/>
              <a:cs typeface="Verdana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4041775" y="4802504"/>
            <a:ext cx="1071880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b="1" spc="-5" dirty="0">
                <a:solidFill>
                  <a:srgbClr val="CC0000"/>
                </a:solidFill>
                <a:latin typeface="Verdana"/>
                <a:cs typeface="Verdana"/>
              </a:rPr>
              <a:t>//cylinder</a:t>
            </a:r>
            <a:endParaRPr sz="1400">
              <a:latin typeface="Verdana"/>
              <a:cs typeface="Verdana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383540" y="4802504"/>
            <a:ext cx="3089275" cy="88011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b="1" spc="-5" dirty="0">
                <a:solidFill>
                  <a:srgbClr val="CC0000"/>
                </a:solidFill>
                <a:latin typeface="Verdana"/>
                <a:cs typeface="Verdana"/>
              </a:rPr>
              <a:t>double volume(double r, </a:t>
            </a:r>
            <a:r>
              <a:rPr sz="1400" b="1" dirty="0">
                <a:solidFill>
                  <a:srgbClr val="CC0000"/>
                </a:solidFill>
                <a:latin typeface="Verdana"/>
                <a:cs typeface="Verdana"/>
              </a:rPr>
              <a:t>int</a:t>
            </a:r>
            <a:r>
              <a:rPr sz="1400" b="1" spc="-85" dirty="0">
                <a:solidFill>
                  <a:srgbClr val="CC0000"/>
                </a:solidFill>
                <a:latin typeface="Verdana"/>
                <a:cs typeface="Verdana"/>
              </a:rPr>
              <a:t> </a:t>
            </a:r>
            <a:r>
              <a:rPr sz="1400" b="1" spc="-5" dirty="0">
                <a:solidFill>
                  <a:srgbClr val="CC0000"/>
                </a:solidFill>
                <a:latin typeface="Verdana"/>
                <a:cs typeface="Verdana"/>
              </a:rPr>
              <a:t>h)</a:t>
            </a:r>
            <a:endParaRPr sz="140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1400" b="1" dirty="0">
                <a:solidFill>
                  <a:srgbClr val="CC0000"/>
                </a:solidFill>
                <a:latin typeface="Verdana"/>
                <a:cs typeface="Verdana"/>
              </a:rPr>
              <a:t>{</a:t>
            </a:r>
            <a:endParaRPr sz="140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</a:pPr>
            <a:r>
              <a:rPr sz="1400" b="1" spc="-5" dirty="0">
                <a:solidFill>
                  <a:srgbClr val="CC0000"/>
                </a:solidFill>
                <a:latin typeface="Verdana"/>
                <a:cs typeface="Verdana"/>
              </a:rPr>
              <a:t>return(3.14519 </a:t>
            </a:r>
            <a:r>
              <a:rPr sz="1400" b="1" dirty="0">
                <a:solidFill>
                  <a:srgbClr val="CC0000"/>
                </a:solidFill>
                <a:latin typeface="Verdana"/>
                <a:cs typeface="Verdana"/>
              </a:rPr>
              <a:t>* r * r *</a:t>
            </a:r>
            <a:r>
              <a:rPr sz="1400" b="1" spc="-15" dirty="0">
                <a:solidFill>
                  <a:srgbClr val="CC0000"/>
                </a:solidFill>
                <a:latin typeface="Verdana"/>
                <a:cs typeface="Verdana"/>
              </a:rPr>
              <a:t> </a:t>
            </a:r>
            <a:r>
              <a:rPr sz="1400" b="1" spc="-5" dirty="0">
                <a:solidFill>
                  <a:srgbClr val="CC0000"/>
                </a:solidFill>
                <a:latin typeface="Verdana"/>
                <a:cs typeface="Verdana"/>
              </a:rPr>
              <a:t>h);</a:t>
            </a:r>
            <a:endParaRPr sz="140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</a:pPr>
            <a:r>
              <a:rPr sz="1400" b="1" dirty="0">
                <a:solidFill>
                  <a:srgbClr val="CC0000"/>
                </a:solidFill>
                <a:latin typeface="Verdana"/>
                <a:cs typeface="Verdana"/>
              </a:rPr>
              <a:t>}</a:t>
            </a:r>
            <a:endParaRPr sz="1400">
              <a:latin typeface="Verdana"/>
              <a:cs typeface="Verdana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383540" y="5869635"/>
            <a:ext cx="3154045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b="1" spc="-5" dirty="0">
                <a:solidFill>
                  <a:srgbClr val="CC0000"/>
                </a:solidFill>
                <a:latin typeface="Verdana"/>
                <a:cs typeface="Verdana"/>
              </a:rPr>
              <a:t>long </a:t>
            </a:r>
            <a:r>
              <a:rPr sz="1400" b="1" dirty="0">
                <a:solidFill>
                  <a:srgbClr val="CC0000"/>
                </a:solidFill>
                <a:latin typeface="Verdana"/>
                <a:cs typeface="Verdana"/>
              </a:rPr>
              <a:t>volume(long l, int </a:t>
            </a:r>
            <a:r>
              <a:rPr sz="1400" b="1" spc="-5" dirty="0">
                <a:solidFill>
                  <a:srgbClr val="CC0000"/>
                </a:solidFill>
                <a:latin typeface="Verdana"/>
                <a:cs typeface="Verdana"/>
              </a:rPr>
              <a:t>b, </a:t>
            </a:r>
            <a:r>
              <a:rPr sz="1400" b="1" dirty="0">
                <a:solidFill>
                  <a:srgbClr val="CC0000"/>
                </a:solidFill>
                <a:latin typeface="Verdana"/>
                <a:cs typeface="Verdana"/>
              </a:rPr>
              <a:t>int</a:t>
            </a:r>
            <a:r>
              <a:rPr sz="1400" b="1" spc="-140" dirty="0">
                <a:solidFill>
                  <a:srgbClr val="CC0000"/>
                </a:solidFill>
                <a:latin typeface="Verdana"/>
                <a:cs typeface="Verdana"/>
              </a:rPr>
              <a:t> </a:t>
            </a:r>
            <a:r>
              <a:rPr sz="1400" b="1" spc="-5" dirty="0">
                <a:solidFill>
                  <a:srgbClr val="CC0000"/>
                </a:solidFill>
                <a:latin typeface="Verdana"/>
                <a:cs typeface="Verdana"/>
              </a:rPr>
              <a:t>h)</a:t>
            </a:r>
            <a:endParaRPr sz="1400">
              <a:latin typeface="Verdana"/>
              <a:cs typeface="Verdana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3752767" y="5869635"/>
            <a:ext cx="1214755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b="1" spc="-5" dirty="0">
                <a:solidFill>
                  <a:srgbClr val="CC0000"/>
                </a:solidFill>
                <a:latin typeface="Verdana"/>
                <a:cs typeface="Verdana"/>
              </a:rPr>
              <a:t>//rectangle</a:t>
            </a:r>
            <a:endParaRPr sz="1400">
              <a:latin typeface="Verdana"/>
              <a:cs typeface="Verdana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383540" y="6082995"/>
            <a:ext cx="152400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b="1" dirty="0">
                <a:solidFill>
                  <a:srgbClr val="CC0000"/>
                </a:solidFill>
                <a:latin typeface="Verdana"/>
                <a:cs typeface="Verdana"/>
              </a:rPr>
              <a:t>{</a:t>
            </a:r>
            <a:endParaRPr sz="1400">
              <a:latin typeface="Verdana"/>
              <a:cs typeface="Verdana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383540" y="6296355"/>
            <a:ext cx="1727835" cy="4527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b="1" spc="-5" dirty="0">
                <a:solidFill>
                  <a:srgbClr val="CC0000"/>
                </a:solidFill>
                <a:latin typeface="Verdana"/>
                <a:cs typeface="Verdana"/>
              </a:rPr>
              <a:t>return(l </a:t>
            </a:r>
            <a:r>
              <a:rPr sz="1400" b="1" dirty="0">
                <a:solidFill>
                  <a:srgbClr val="CC0000"/>
                </a:solidFill>
                <a:latin typeface="Verdana"/>
                <a:cs typeface="Verdana"/>
              </a:rPr>
              <a:t>* b *</a:t>
            </a:r>
            <a:r>
              <a:rPr sz="1400" b="1" spc="-85" dirty="0">
                <a:solidFill>
                  <a:srgbClr val="CC0000"/>
                </a:solidFill>
                <a:latin typeface="Verdana"/>
                <a:cs typeface="Verdana"/>
              </a:rPr>
              <a:t> </a:t>
            </a:r>
            <a:r>
              <a:rPr sz="1400" b="1" spc="-5" dirty="0">
                <a:solidFill>
                  <a:srgbClr val="CC0000"/>
                </a:solidFill>
                <a:latin typeface="Verdana"/>
                <a:cs typeface="Verdana"/>
              </a:rPr>
              <a:t>h);</a:t>
            </a:r>
            <a:endParaRPr sz="140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1400" b="1" dirty="0">
                <a:solidFill>
                  <a:srgbClr val="CC0000"/>
                </a:solidFill>
                <a:latin typeface="Verdana"/>
                <a:cs typeface="Verdana"/>
              </a:rPr>
              <a:t>}</a:t>
            </a:r>
            <a:endParaRPr sz="140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438400" y="2514600"/>
            <a:ext cx="4876800" cy="1676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4400" dirty="0" smtClean="0"/>
              <a:t>Thank You</a:t>
            </a:r>
            <a:endParaRPr lang="en-IN" sz="4400" dirty="0"/>
          </a:p>
        </p:txBody>
      </p:sp>
    </p:spTree>
    <p:extLst>
      <p:ext uri="{BB962C8B-B14F-4D97-AF65-F5344CB8AC3E}">
        <p14:creationId xmlns:p14="http://schemas.microsoft.com/office/powerpoint/2010/main" val="28527770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609600" y="1566862"/>
            <a:ext cx="4655820" cy="109855"/>
          </a:xfrm>
          <a:custGeom>
            <a:avLst/>
            <a:gdLst/>
            <a:ahLst/>
            <a:cxnLst/>
            <a:rect l="l" t="t" r="r" b="b"/>
            <a:pathLst>
              <a:path w="4655820" h="109855">
                <a:moveTo>
                  <a:pt x="0" y="109537"/>
                </a:moveTo>
                <a:lnTo>
                  <a:pt x="4655566" y="109537"/>
                </a:lnTo>
                <a:lnTo>
                  <a:pt x="4655566" y="0"/>
                </a:lnTo>
                <a:lnTo>
                  <a:pt x="0" y="0"/>
                </a:lnTo>
                <a:lnTo>
                  <a:pt x="0" y="109537"/>
                </a:lnTo>
                <a:close/>
              </a:path>
            </a:pathLst>
          </a:custGeom>
          <a:solidFill>
            <a:srgbClr val="CC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609600" y="1566925"/>
            <a:ext cx="7958455" cy="0"/>
          </a:xfrm>
          <a:custGeom>
            <a:avLst/>
            <a:gdLst/>
            <a:ahLst/>
            <a:cxnLst/>
            <a:rect l="l" t="t" r="r" b="b"/>
            <a:pathLst>
              <a:path w="7958455">
                <a:moveTo>
                  <a:pt x="0" y="0"/>
                </a:moveTo>
                <a:lnTo>
                  <a:pt x="7958201" y="0"/>
                </a:lnTo>
              </a:path>
            </a:pathLst>
          </a:custGeom>
          <a:ln w="9525">
            <a:solidFill>
              <a:srgbClr val="CC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609600" y="6172200"/>
            <a:ext cx="7924800" cy="0"/>
          </a:xfrm>
          <a:custGeom>
            <a:avLst/>
            <a:gdLst/>
            <a:ahLst/>
            <a:cxnLst/>
            <a:rect l="l" t="t" r="r" b="b"/>
            <a:pathLst>
              <a:path w="7924800">
                <a:moveTo>
                  <a:pt x="0" y="0"/>
                </a:moveTo>
                <a:lnTo>
                  <a:pt x="7924800" y="0"/>
                </a:lnTo>
              </a:path>
            </a:pathLst>
          </a:custGeom>
          <a:ln w="3175">
            <a:solidFill>
              <a:srgbClr val="CC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383540" y="1063244"/>
            <a:ext cx="7965440" cy="42227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600" dirty="0">
                <a:solidFill>
                  <a:srgbClr val="CC0000"/>
                </a:solidFill>
                <a:latin typeface="Verdana"/>
                <a:cs typeface="Verdana"/>
              </a:rPr>
              <a:t>Basic concepts of Object-oriented</a:t>
            </a:r>
            <a:r>
              <a:rPr sz="2600" spc="-145" dirty="0">
                <a:solidFill>
                  <a:srgbClr val="CC0000"/>
                </a:solidFill>
                <a:latin typeface="Verdana"/>
                <a:cs typeface="Verdana"/>
              </a:rPr>
              <a:t> </a:t>
            </a:r>
            <a:r>
              <a:rPr sz="2600" spc="-5" dirty="0">
                <a:solidFill>
                  <a:srgbClr val="CC0000"/>
                </a:solidFill>
                <a:latin typeface="Verdana"/>
                <a:cs typeface="Verdana"/>
              </a:rPr>
              <a:t>programming</a:t>
            </a:r>
            <a:endParaRPr sz="2600">
              <a:latin typeface="Verdana"/>
              <a:cs typeface="Verdana"/>
            </a:endParaRPr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645668" y="1784349"/>
            <a:ext cx="1939925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583565" algn="l"/>
              </a:tabLst>
            </a:pPr>
            <a:r>
              <a:rPr sz="2800" spc="-5" dirty="0">
                <a:solidFill>
                  <a:srgbClr val="FF0000"/>
                </a:solidFill>
              </a:rPr>
              <a:t>1</a:t>
            </a:r>
            <a:r>
              <a:rPr sz="2800" spc="-5" dirty="0"/>
              <a:t>.	</a:t>
            </a:r>
            <a:r>
              <a:rPr sz="2800" spc="-10" dirty="0">
                <a:solidFill>
                  <a:srgbClr val="000000"/>
                </a:solidFill>
              </a:rPr>
              <a:t>Objects</a:t>
            </a:r>
            <a:endParaRPr sz="2800" dirty="0"/>
          </a:p>
        </p:txBody>
      </p:sp>
      <p:sp>
        <p:nvSpPr>
          <p:cNvPr id="7" name="object 7"/>
          <p:cNvSpPr txBox="1"/>
          <p:nvPr/>
        </p:nvSpPr>
        <p:spPr>
          <a:xfrm>
            <a:off x="645668" y="2210523"/>
            <a:ext cx="4031615" cy="3611245"/>
          </a:xfrm>
          <a:prstGeom prst="rect">
            <a:avLst/>
          </a:prstGeom>
        </p:spPr>
        <p:txBody>
          <a:bodyPr vert="horz" wrap="square" lIns="0" tIns="98425" rIns="0" bIns="0" rtlCol="0">
            <a:spAutoFit/>
          </a:bodyPr>
          <a:lstStyle/>
          <a:p>
            <a:pPr marL="584200" indent="-571500">
              <a:lnSpc>
                <a:spcPct val="100000"/>
              </a:lnSpc>
              <a:spcBef>
                <a:spcPts val="775"/>
              </a:spcBef>
              <a:buClr>
                <a:srgbClr val="CC0000"/>
              </a:buClr>
              <a:buAutoNum type="arabicPeriod" startAt="2"/>
              <a:tabLst>
                <a:tab pos="583565" algn="l"/>
                <a:tab pos="584200" algn="l"/>
              </a:tabLst>
            </a:pPr>
            <a:r>
              <a:rPr sz="2800" spc="-10" dirty="0">
                <a:latin typeface="Verdana"/>
                <a:cs typeface="Verdana"/>
              </a:rPr>
              <a:t>Classes</a:t>
            </a:r>
            <a:endParaRPr sz="2800" dirty="0">
              <a:latin typeface="Verdana"/>
              <a:cs typeface="Verdana"/>
            </a:endParaRPr>
          </a:p>
          <a:p>
            <a:pPr marL="584200" indent="-571500">
              <a:lnSpc>
                <a:spcPct val="100000"/>
              </a:lnSpc>
              <a:spcBef>
                <a:spcPts val="670"/>
              </a:spcBef>
              <a:buClr>
                <a:srgbClr val="CC0000"/>
              </a:buClr>
              <a:buAutoNum type="arabicPeriod" startAt="2"/>
              <a:tabLst>
                <a:tab pos="583565" algn="l"/>
                <a:tab pos="584200" algn="l"/>
              </a:tabLst>
            </a:pPr>
            <a:r>
              <a:rPr sz="2800" spc="-5" dirty="0">
                <a:latin typeface="Verdana"/>
                <a:cs typeface="Verdana"/>
              </a:rPr>
              <a:t>Data</a:t>
            </a:r>
            <a:r>
              <a:rPr sz="2800" dirty="0">
                <a:latin typeface="Verdana"/>
                <a:cs typeface="Verdana"/>
              </a:rPr>
              <a:t> </a:t>
            </a:r>
            <a:r>
              <a:rPr sz="2800" spc="-5" dirty="0">
                <a:latin typeface="Verdana"/>
                <a:cs typeface="Verdana"/>
              </a:rPr>
              <a:t>abstraction</a:t>
            </a:r>
            <a:endParaRPr sz="2800" dirty="0">
              <a:latin typeface="Verdana"/>
              <a:cs typeface="Verdana"/>
            </a:endParaRPr>
          </a:p>
          <a:p>
            <a:pPr marL="584200" indent="-571500">
              <a:lnSpc>
                <a:spcPct val="100000"/>
              </a:lnSpc>
              <a:spcBef>
                <a:spcPts val="675"/>
              </a:spcBef>
              <a:buClr>
                <a:srgbClr val="CC0000"/>
              </a:buClr>
              <a:buAutoNum type="arabicPeriod" startAt="2"/>
              <a:tabLst>
                <a:tab pos="583565" algn="l"/>
                <a:tab pos="584200" algn="l"/>
              </a:tabLst>
            </a:pPr>
            <a:r>
              <a:rPr sz="2800" spc="-5" dirty="0">
                <a:latin typeface="Verdana"/>
                <a:cs typeface="Verdana"/>
              </a:rPr>
              <a:t>Data</a:t>
            </a:r>
            <a:r>
              <a:rPr sz="2800" spc="-55" dirty="0">
                <a:latin typeface="Verdana"/>
                <a:cs typeface="Verdana"/>
              </a:rPr>
              <a:t> </a:t>
            </a:r>
            <a:r>
              <a:rPr sz="2800" spc="-5" dirty="0">
                <a:latin typeface="Verdana"/>
                <a:cs typeface="Verdana"/>
              </a:rPr>
              <a:t>Encapsulation</a:t>
            </a:r>
            <a:endParaRPr sz="2800" dirty="0">
              <a:latin typeface="Verdana"/>
              <a:cs typeface="Verdana"/>
            </a:endParaRPr>
          </a:p>
          <a:p>
            <a:pPr marL="584200" indent="-571500">
              <a:lnSpc>
                <a:spcPct val="100000"/>
              </a:lnSpc>
              <a:spcBef>
                <a:spcPts val="670"/>
              </a:spcBef>
              <a:buClr>
                <a:srgbClr val="CC0000"/>
              </a:buClr>
              <a:buAutoNum type="arabicPeriod" startAt="2"/>
              <a:tabLst>
                <a:tab pos="583565" algn="l"/>
                <a:tab pos="584200" algn="l"/>
              </a:tabLst>
            </a:pPr>
            <a:r>
              <a:rPr sz="2800" spc="-10" dirty="0">
                <a:latin typeface="Verdana"/>
                <a:cs typeface="Verdana"/>
              </a:rPr>
              <a:t>Inheritance</a:t>
            </a:r>
            <a:endParaRPr sz="2800" dirty="0">
              <a:latin typeface="Verdana"/>
              <a:cs typeface="Verdana"/>
            </a:endParaRPr>
          </a:p>
          <a:p>
            <a:pPr marL="584200" indent="-571500">
              <a:lnSpc>
                <a:spcPct val="100000"/>
              </a:lnSpc>
              <a:spcBef>
                <a:spcPts val="675"/>
              </a:spcBef>
              <a:buClr>
                <a:srgbClr val="CC0000"/>
              </a:buClr>
              <a:buAutoNum type="arabicPeriod" startAt="2"/>
              <a:tabLst>
                <a:tab pos="583565" algn="l"/>
                <a:tab pos="584200" algn="l"/>
              </a:tabLst>
            </a:pPr>
            <a:r>
              <a:rPr sz="2800" spc="-10" dirty="0">
                <a:latin typeface="Verdana"/>
                <a:cs typeface="Verdana"/>
              </a:rPr>
              <a:t>Polymorphism</a:t>
            </a:r>
            <a:endParaRPr sz="2800" dirty="0">
              <a:latin typeface="Verdana"/>
              <a:cs typeface="Verdana"/>
            </a:endParaRPr>
          </a:p>
          <a:p>
            <a:pPr marL="584200" indent="-571500">
              <a:lnSpc>
                <a:spcPct val="100000"/>
              </a:lnSpc>
              <a:spcBef>
                <a:spcPts val="670"/>
              </a:spcBef>
              <a:buClr>
                <a:srgbClr val="CC0000"/>
              </a:buClr>
              <a:buAutoNum type="arabicPeriod" startAt="2"/>
              <a:tabLst>
                <a:tab pos="583565" algn="l"/>
                <a:tab pos="584200" algn="l"/>
              </a:tabLst>
            </a:pPr>
            <a:r>
              <a:rPr sz="2800" spc="-5" dirty="0">
                <a:latin typeface="Verdana"/>
                <a:cs typeface="Verdana"/>
              </a:rPr>
              <a:t>Dynamic</a:t>
            </a:r>
            <a:r>
              <a:rPr sz="2800" spc="20" dirty="0">
                <a:latin typeface="Verdana"/>
                <a:cs typeface="Verdana"/>
              </a:rPr>
              <a:t> </a:t>
            </a:r>
            <a:r>
              <a:rPr sz="2800" spc="-10" dirty="0">
                <a:latin typeface="Verdana"/>
                <a:cs typeface="Verdana"/>
              </a:rPr>
              <a:t>binding</a:t>
            </a:r>
            <a:endParaRPr sz="2800" dirty="0">
              <a:latin typeface="Verdana"/>
              <a:cs typeface="Verdana"/>
            </a:endParaRPr>
          </a:p>
          <a:p>
            <a:pPr marL="584200" indent="-571500">
              <a:lnSpc>
                <a:spcPct val="100000"/>
              </a:lnSpc>
              <a:spcBef>
                <a:spcPts val="675"/>
              </a:spcBef>
              <a:buClr>
                <a:srgbClr val="CC0000"/>
              </a:buClr>
              <a:buAutoNum type="arabicPeriod" startAt="2"/>
              <a:tabLst>
                <a:tab pos="583565" algn="l"/>
                <a:tab pos="584200" algn="l"/>
              </a:tabLst>
            </a:pPr>
            <a:r>
              <a:rPr sz="2800" spc="-10" dirty="0">
                <a:latin typeface="Verdana"/>
                <a:cs typeface="Verdana"/>
              </a:rPr>
              <a:t>Message</a:t>
            </a:r>
            <a:r>
              <a:rPr sz="2800" spc="25" dirty="0">
                <a:latin typeface="Verdana"/>
                <a:cs typeface="Verdana"/>
              </a:rPr>
              <a:t> </a:t>
            </a:r>
            <a:r>
              <a:rPr sz="2800" spc="-10" dirty="0">
                <a:latin typeface="Verdana"/>
                <a:cs typeface="Verdana"/>
              </a:rPr>
              <a:t>passing</a:t>
            </a:r>
            <a:endParaRPr sz="2800" dirty="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609600" y="1566862"/>
            <a:ext cx="4655820" cy="109855"/>
          </a:xfrm>
          <a:custGeom>
            <a:avLst/>
            <a:gdLst/>
            <a:ahLst/>
            <a:cxnLst/>
            <a:rect l="l" t="t" r="r" b="b"/>
            <a:pathLst>
              <a:path w="4655820" h="109855">
                <a:moveTo>
                  <a:pt x="0" y="109537"/>
                </a:moveTo>
                <a:lnTo>
                  <a:pt x="4655566" y="109537"/>
                </a:lnTo>
                <a:lnTo>
                  <a:pt x="4655566" y="0"/>
                </a:lnTo>
                <a:lnTo>
                  <a:pt x="0" y="0"/>
                </a:lnTo>
                <a:lnTo>
                  <a:pt x="0" y="109537"/>
                </a:lnTo>
                <a:close/>
              </a:path>
            </a:pathLst>
          </a:custGeom>
          <a:solidFill>
            <a:srgbClr val="CC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609600" y="1566925"/>
            <a:ext cx="7958455" cy="0"/>
          </a:xfrm>
          <a:custGeom>
            <a:avLst/>
            <a:gdLst/>
            <a:ahLst/>
            <a:cxnLst/>
            <a:rect l="l" t="t" r="r" b="b"/>
            <a:pathLst>
              <a:path w="7958455">
                <a:moveTo>
                  <a:pt x="0" y="0"/>
                </a:moveTo>
                <a:lnTo>
                  <a:pt x="7958201" y="0"/>
                </a:lnTo>
              </a:path>
            </a:pathLst>
          </a:custGeom>
          <a:ln w="9525">
            <a:solidFill>
              <a:srgbClr val="CC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609600" y="6172200"/>
            <a:ext cx="7924800" cy="0"/>
          </a:xfrm>
          <a:custGeom>
            <a:avLst/>
            <a:gdLst/>
            <a:ahLst/>
            <a:cxnLst/>
            <a:rect l="l" t="t" r="r" b="b"/>
            <a:pathLst>
              <a:path w="7924800">
                <a:moveTo>
                  <a:pt x="0" y="0"/>
                </a:moveTo>
                <a:lnTo>
                  <a:pt x="7924800" y="0"/>
                </a:lnTo>
              </a:path>
            </a:pathLst>
          </a:custGeom>
          <a:ln w="3175">
            <a:solidFill>
              <a:srgbClr val="CC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653592" y="856501"/>
            <a:ext cx="6585408" cy="629018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000" dirty="0"/>
              <a:t>1.</a:t>
            </a:r>
            <a:r>
              <a:rPr sz="4000" spc="-55" dirty="0"/>
              <a:t> </a:t>
            </a:r>
            <a:r>
              <a:rPr sz="4000" spc="-5" dirty="0"/>
              <a:t>OBJECTS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645668" y="1782826"/>
            <a:ext cx="7842884" cy="374586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481965" indent="-469900">
              <a:lnSpc>
                <a:spcPct val="100000"/>
              </a:lnSpc>
              <a:spcBef>
                <a:spcPts val="105"/>
              </a:spcBef>
              <a:buClr>
                <a:srgbClr val="CC0000"/>
              </a:buClr>
              <a:buSzPct val="70000"/>
              <a:buFont typeface="Wingdings"/>
              <a:buChar char=""/>
              <a:tabLst>
                <a:tab pos="481965" algn="l"/>
                <a:tab pos="482600" algn="l"/>
                <a:tab pos="1623060" algn="l"/>
                <a:tab pos="2211705" algn="l"/>
                <a:tab pos="2802890" algn="l"/>
                <a:tab pos="3625850" algn="l"/>
                <a:tab pos="4917440" algn="l"/>
                <a:tab pos="6031230" algn="l"/>
                <a:tab pos="6438265" algn="l"/>
                <a:tab pos="6932295" algn="l"/>
              </a:tabLst>
            </a:pPr>
            <a:r>
              <a:rPr sz="2000" spc="-5" dirty="0">
                <a:latin typeface="Verdana"/>
                <a:cs typeface="Verdana"/>
              </a:rPr>
              <a:t>Ob</a:t>
            </a:r>
            <a:r>
              <a:rPr sz="2000" spc="-15" dirty="0">
                <a:latin typeface="Verdana"/>
                <a:cs typeface="Verdana"/>
              </a:rPr>
              <a:t>j</a:t>
            </a:r>
            <a:r>
              <a:rPr sz="2000" spc="-10" dirty="0">
                <a:latin typeface="Verdana"/>
                <a:cs typeface="Verdana"/>
              </a:rPr>
              <a:t>e</a:t>
            </a:r>
            <a:r>
              <a:rPr sz="2000" dirty="0">
                <a:latin typeface="Verdana"/>
                <a:cs typeface="Verdana"/>
              </a:rPr>
              <a:t>cts	</a:t>
            </a:r>
            <a:r>
              <a:rPr sz="2000" spc="-20" dirty="0">
                <a:latin typeface="Verdana"/>
                <a:cs typeface="Verdana"/>
              </a:rPr>
              <a:t>a</a:t>
            </a:r>
            <a:r>
              <a:rPr sz="2000" dirty="0">
                <a:latin typeface="Verdana"/>
                <a:cs typeface="Verdana"/>
              </a:rPr>
              <a:t>re	</a:t>
            </a:r>
            <a:r>
              <a:rPr sz="2000" spc="-15" dirty="0">
                <a:latin typeface="Verdana"/>
                <a:cs typeface="Verdana"/>
              </a:rPr>
              <a:t>t</a:t>
            </a:r>
            <a:r>
              <a:rPr sz="2000" dirty="0">
                <a:latin typeface="Verdana"/>
                <a:cs typeface="Verdana"/>
              </a:rPr>
              <a:t>he	</a:t>
            </a:r>
            <a:r>
              <a:rPr sz="2000" spc="-5" dirty="0">
                <a:latin typeface="Verdana"/>
                <a:cs typeface="Verdana"/>
              </a:rPr>
              <a:t>b</a:t>
            </a:r>
            <a:r>
              <a:rPr sz="2000" spc="-20" dirty="0">
                <a:latin typeface="Verdana"/>
                <a:cs typeface="Verdana"/>
              </a:rPr>
              <a:t>a</a:t>
            </a:r>
            <a:r>
              <a:rPr sz="2000" dirty="0">
                <a:latin typeface="Verdana"/>
                <a:cs typeface="Verdana"/>
              </a:rPr>
              <a:t>s</a:t>
            </a:r>
            <a:r>
              <a:rPr sz="2000" spc="-10" dirty="0">
                <a:latin typeface="Verdana"/>
                <a:cs typeface="Verdana"/>
              </a:rPr>
              <a:t>i</a:t>
            </a:r>
            <a:r>
              <a:rPr sz="2000" dirty="0">
                <a:latin typeface="Verdana"/>
                <a:cs typeface="Verdana"/>
              </a:rPr>
              <a:t>c	</a:t>
            </a:r>
            <a:r>
              <a:rPr sz="2000" spc="-20" dirty="0">
                <a:latin typeface="Verdana"/>
                <a:cs typeface="Verdana"/>
              </a:rPr>
              <a:t>r</a:t>
            </a:r>
            <a:r>
              <a:rPr sz="2000" dirty="0">
                <a:latin typeface="Verdana"/>
                <a:cs typeface="Verdana"/>
              </a:rPr>
              <a:t>u</a:t>
            </a:r>
            <a:r>
              <a:rPr sz="2000" spc="10" dirty="0">
                <a:latin typeface="Verdana"/>
                <a:cs typeface="Verdana"/>
              </a:rPr>
              <a:t>n</a:t>
            </a:r>
            <a:r>
              <a:rPr sz="2000" spc="-10" dirty="0">
                <a:latin typeface="Verdana"/>
                <a:cs typeface="Verdana"/>
              </a:rPr>
              <a:t>-</a:t>
            </a:r>
            <a:r>
              <a:rPr sz="2000" spc="-5" dirty="0">
                <a:latin typeface="Verdana"/>
                <a:cs typeface="Verdana"/>
              </a:rPr>
              <a:t>t</a:t>
            </a:r>
            <a:r>
              <a:rPr sz="2000" spc="-10" dirty="0">
                <a:latin typeface="Verdana"/>
                <a:cs typeface="Verdana"/>
              </a:rPr>
              <a:t>i</a:t>
            </a:r>
            <a:r>
              <a:rPr sz="2000" dirty="0">
                <a:latin typeface="Verdana"/>
                <a:cs typeface="Verdana"/>
              </a:rPr>
              <a:t>me	</a:t>
            </a:r>
            <a:r>
              <a:rPr sz="2000" spc="-10" dirty="0">
                <a:latin typeface="Verdana"/>
                <a:cs typeface="Verdana"/>
              </a:rPr>
              <a:t>e</a:t>
            </a:r>
            <a:r>
              <a:rPr sz="2000" dirty="0">
                <a:latin typeface="Verdana"/>
                <a:cs typeface="Verdana"/>
              </a:rPr>
              <a:t>ntit</a:t>
            </a:r>
            <a:r>
              <a:rPr sz="2000" spc="-10" dirty="0">
                <a:latin typeface="Verdana"/>
                <a:cs typeface="Verdana"/>
              </a:rPr>
              <a:t>ie</a:t>
            </a:r>
            <a:r>
              <a:rPr sz="2000" dirty="0">
                <a:latin typeface="Verdana"/>
                <a:cs typeface="Verdana"/>
              </a:rPr>
              <a:t>s	</a:t>
            </a:r>
            <a:r>
              <a:rPr sz="2000" spc="-10" dirty="0">
                <a:latin typeface="Verdana"/>
                <a:cs typeface="Verdana"/>
              </a:rPr>
              <a:t>i</a:t>
            </a:r>
            <a:r>
              <a:rPr sz="2000" dirty="0">
                <a:latin typeface="Verdana"/>
                <a:cs typeface="Verdana"/>
              </a:rPr>
              <a:t>n	</a:t>
            </a:r>
            <a:r>
              <a:rPr sz="2000" spc="-5" dirty="0">
                <a:latin typeface="Verdana"/>
                <a:cs typeface="Verdana"/>
              </a:rPr>
              <a:t>a</a:t>
            </a:r>
            <a:r>
              <a:rPr sz="2000" dirty="0">
                <a:latin typeface="Verdana"/>
                <a:cs typeface="Verdana"/>
              </a:rPr>
              <a:t>n	ob</a:t>
            </a:r>
            <a:r>
              <a:rPr sz="2000" spc="-10" dirty="0">
                <a:latin typeface="Verdana"/>
                <a:cs typeface="Verdana"/>
              </a:rPr>
              <a:t>je</a:t>
            </a:r>
            <a:r>
              <a:rPr sz="2000" spc="-15" dirty="0">
                <a:latin typeface="Verdana"/>
                <a:cs typeface="Verdana"/>
              </a:rPr>
              <a:t>c</a:t>
            </a:r>
            <a:r>
              <a:rPr sz="2000" dirty="0">
                <a:latin typeface="Verdana"/>
                <a:cs typeface="Verdana"/>
              </a:rPr>
              <a:t>t-</a:t>
            </a:r>
            <a:endParaRPr sz="2000">
              <a:latin typeface="Verdana"/>
              <a:cs typeface="Verdana"/>
            </a:endParaRPr>
          </a:p>
          <a:p>
            <a:pPr marL="481965">
              <a:lnSpc>
                <a:spcPct val="100000"/>
              </a:lnSpc>
            </a:pPr>
            <a:r>
              <a:rPr sz="2000" spc="-5" dirty="0">
                <a:latin typeface="Verdana"/>
                <a:cs typeface="Verdana"/>
              </a:rPr>
              <a:t>oriented</a:t>
            </a:r>
            <a:r>
              <a:rPr sz="2000" spc="-20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system.</a:t>
            </a:r>
            <a:endParaRPr sz="2000">
              <a:latin typeface="Verdana"/>
              <a:cs typeface="Verdana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2900">
              <a:latin typeface="Times New Roman"/>
              <a:cs typeface="Times New Roman"/>
            </a:endParaRPr>
          </a:p>
          <a:p>
            <a:pPr marL="481965" marR="48260" indent="-469900">
              <a:lnSpc>
                <a:spcPct val="100000"/>
              </a:lnSpc>
              <a:buClr>
                <a:srgbClr val="CC0000"/>
              </a:buClr>
              <a:buSzPct val="70000"/>
              <a:buFont typeface="Wingdings"/>
              <a:buChar char=""/>
              <a:tabLst>
                <a:tab pos="481965" algn="l"/>
                <a:tab pos="482600" algn="l"/>
              </a:tabLst>
            </a:pPr>
            <a:r>
              <a:rPr sz="2000" spc="-5" dirty="0">
                <a:latin typeface="Verdana"/>
                <a:cs typeface="Verdana"/>
              </a:rPr>
              <a:t>They may represent </a:t>
            </a:r>
            <a:r>
              <a:rPr sz="2000" dirty="0">
                <a:latin typeface="Verdana"/>
                <a:cs typeface="Verdana"/>
              </a:rPr>
              <a:t>a </a:t>
            </a:r>
            <a:r>
              <a:rPr sz="2000" spc="-5" dirty="0">
                <a:latin typeface="Verdana"/>
                <a:cs typeface="Verdana"/>
              </a:rPr>
              <a:t>person, </a:t>
            </a:r>
            <a:r>
              <a:rPr sz="2000" dirty="0">
                <a:latin typeface="Verdana"/>
                <a:cs typeface="Verdana"/>
              </a:rPr>
              <a:t>a </a:t>
            </a:r>
            <a:r>
              <a:rPr sz="2000" spc="-5" dirty="0">
                <a:latin typeface="Verdana"/>
                <a:cs typeface="Verdana"/>
              </a:rPr>
              <a:t>place, </a:t>
            </a:r>
            <a:r>
              <a:rPr sz="2000" dirty="0">
                <a:latin typeface="Verdana"/>
                <a:cs typeface="Verdana"/>
              </a:rPr>
              <a:t>a </a:t>
            </a:r>
            <a:r>
              <a:rPr sz="2000" spc="-5" dirty="0">
                <a:latin typeface="Verdana"/>
                <a:cs typeface="Verdana"/>
              </a:rPr>
              <a:t>bank </a:t>
            </a:r>
            <a:r>
              <a:rPr sz="2000" dirty="0">
                <a:latin typeface="Verdana"/>
                <a:cs typeface="Verdana"/>
              </a:rPr>
              <a:t>account, a  </a:t>
            </a:r>
            <a:r>
              <a:rPr sz="2000" spc="-5" dirty="0">
                <a:latin typeface="Verdana"/>
                <a:cs typeface="Verdana"/>
              </a:rPr>
              <a:t>table </a:t>
            </a:r>
            <a:r>
              <a:rPr sz="2000" dirty="0">
                <a:latin typeface="Verdana"/>
                <a:cs typeface="Verdana"/>
              </a:rPr>
              <a:t>of </a:t>
            </a:r>
            <a:r>
              <a:rPr sz="2000" spc="-5" dirty="0">
                <a:latin typeface="Verdana"/>
                <a:cs typeface="Verdana"/>
              </a:rPr>
              <a:t>data </a:t>
            </a:r>
            <a:r>
              <a:rPr sz="2000" dirty="0">
                <a:latin typeface="Verdana"/>
                <a:cs typeface="Verdana"/>
              </a:rPr>
              <a:t>or any </a:t>
            </a:r>
            <a:r>
              <a:rPr sz="2000" spc="-5" dirty="0">
                <a:latin typeface="Verdana"/>
                <a:cs typeface="Verdana"/>
              </a:rPr>
              <a:t>item that the program </a:t>
            </a:r>
            <a:r>
              <a:rPr sz="2000" dirty="0">
                <a:latin typeface="Verdana"/>
                <a:cs typeface="Verdana"/>
              </a:rPr>
              <a:t>must</a:t>
            </a:r>
            <a:r>
              <a:rPr sz="2000" spc="-95" dirty="0">
                <a:latin typeface="Verdana"/>
                <a:cs typeface="Verdana"/>
              </a:rPr>
              <a:t> </a:t>
            </a:r>
            <a:r>
              <a:rPr sz="2000" spc="-5" dirty="0">
                <a:latin typeface="Verdana"/>
                <a:cs typeface="Verdana"/>
              </a:rPr>
              <a:t>handle.</a:t>
            </a:r>
            <a:endParaRPr sz="2000">
              <a:latin typeface="Verdana"/>
              <a:cs typeface="Verdana"/>
            </a:endParaRPr>
          </a:p>
          <a:p>
            <a:pPr>
              <a:lnSpc>
                <a:spcPct val="100000"/>
              </a:lnSpc>
              <a:spcBef>
                <a:spcPts val="25"/>
              </a:spcBef>
              <a:buClr>
                <a:srgbClr val="CC0000"/>
              </a:buClr>
              <a:buFont typeface="Wingdings"/>
              <a:buChar char=""/>
            </a:pPr>
            <a:endParaRPr sz="2900">
              <a:latin typeface="Times New Roman"/>
              <a:cs typeface="Times New Roman"/>
            </a:endParaRPr>
          </a:p>
          <a:p>
            <a:pPr marL="481965" indent="-469900">
              <a:lnSpc>
                <a:spcPct val="100000"/>
              </a:lnSpc>
              <a:spcBef>
                <a:spcPts val="5"/>
              </a:spcBef>
              <a:buClr>
                <a:srgbClr val="CC0000"/>
              </a:buClr>
              <a:buSzPct val="70000"/>
              <a:buFont typeface="Wingdings"/>
              <a:buChar char=""/>
              <a:tabLst>
                <a:tab pos="481965" algn="l"/>
                <a:tab pos="482600" algn="l"/>
              </a:tabLst>
            </a:pPr>
            <a:r>
              <a:rPr sz="2000" spc="-5" dirty="0">
                <a:latin typeface="Verdana"/>
                <a:cs typeface="Verdana"/>
              </a:rPr>
              <a:t>Programming problem is </a:t>
            </a:r>
            <a:r>
              <a:rPr sz="2000" dirty="0">
                <a:latin typeface="Verdana"/>
                <a:cs typeface="Verdana"/>
              </a:rPr>
              <a:t>analyzed </a:t>
            </a:r>
            <a:r>
              <a:rPr sz="2000" spc="-5" dirty="0">
                <a:latin typeface="Verdana"/>
                <a:cs typeface="Verdana"/>
              </a:rPr>
              <a:t>in terms </a:t>
            </a:r>
            <a:r>
              <a:rPr sz="2000" dirty="0">
                <a:latin typeface="Verdana"/>
                <a:cs typeface="Verdana"/>
              </a:rPr>
              <a:t>of</a:t>
            </a:r>
            <a:r>
              <a:rPr sz="2000" spc="-35" dirty="0">
                <a:latin typeface="Verdana"/>
                <a:cs typeface="Verdana"/>
              </a:rPr>
              <a:t> </a:t>
            </a:r>
            <a:r>
              <a:rPr sz="2000" spc="-5" dirty="0">
                <a:latin typeface="Verdana"/>
                <a:cs typeface="Verdana"/>
              </a:rPr>
              <a:t>objects</a:t>
            </a:r>
            <a:endParaRPr sz="2000">
              <a:latin typeface="Verdana"/>
              <a:cs typeface="Verdana"/>
            </a:endParaRPr>
          </a:p>
          <a:p>
            <a:pPr marL="481965">
              <a:lnSpc>
                <a:spcPct val="100000"/>
              </a:lnSpc>
            </a:pPr>
            <a:r>
              <a:rPr sz="2000" dirty="0">
                <a:latin typeface="Verdana"/>
                <a:cs typeface="Verdana"/>
              </a:rPr>
              <a:t>and </a:t>
            </a:r>
            <a:r>
              <a:rPr sz="2000" spc="-5" dirty="0">
                <a:latin typeface="Verdana"/>
                <a:cs typeface="Verdana"/>
              </a:rPr>
              <a:t>the </a:t>
            </a:r>
            <a:r>
              <a:rPr sz="2000" dirty="0">
                <a:latin typeface="Verdana"/>
                <a:cs typeface="Verdana"/>
              </a:rPr>
              <a:t>nature of </a:t>
            </a:r>
            <a:r>
              <a:rPr sz="2000" spc="-5" dirty="0">
                <a:latin typeface="Verdana"/>
                <a:cs typeface="Verdana"/>
              </a:rPr>
              <a:t>communication between</a:t>
            </a:r>
            <a:r>
              <a:rPr sz="2000" spc="-95" dirty="0">
                <a:latin typeface="Verdana"/>
                <a:cs typeface="Verdana"/>
              </a:rPr>
              <a:t> </a:t>
            </a:r>
            <a:r>
              <a:rPr sz="2000" spc="-5" dirty="0">
                <a:latin typeface="Verdana"/>
                <a:cs typeface="Verdana"/>
              </a:rPr>
              <a:t>them.</a:t>
            </a:r>
            <a:endParaRPr sz="2000">
              <a:latin typeface="Verdana"/>
              <a:cs typeface="Verdana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2900">
              <a:latin typeface="Times New Roman"/>
              <a:cs typeface="Times New Roman"/>
            </a:endParaRPr>
          </a:p>
          <a:p>
            <a:pPr marL="481965" indent="-469900">
              <a:lnSpc>
                <a:spcPct val="100000"/>
              </a:lnSpc>
              <a:spcBef>
                <a:spcPts val="5"/>
              </a:spcBef>
              <a:buClr>
                <a:srgbClr val="CC0000"/>
              </a:buClr>
              <a:buSzPct val="70000"/>
              <a:buFont typeface="Wingdings"/>
              <a:buChar char=""/>
              <a:tabLst>
                <a:tab pos="481965" algn="l"/>
                <a:tab pos="482600" algn="l"/>
              </a:tabLst>
            </a:pPr>
            <a:r>
              <a:rPr sz="2000" spc="-5" dirty="0">
                <a:latin typeface="Verdana"/>
                <a:cs typeface="Verdana"/>
              </a:rPr>
              <a:t>Program objects </a:t>
            </a:r>
            <a:r>
              <a:rPr sz="2000" dirty="0">
                <a:latin typeface="Verdana"/>
                <a:cs typeface="Verdana"/>
              </a:rPr>
              <a:t>should </a:t>
            </a:r>
            <a:r>
              <a:rPr sz="2000" spc="-5" dirty="0">
                <a:latin typeface="Verdana"/>
                <a:cs typeface="Verdana"/>
              </a:rPr>
              <a:t>be </a:t>
            </a:r>
            <a:r>
              <a:rPr sz="2000" dirty="0">
                <a:latin typeface="Verdana"/>
                <a:cs typeface="Verdana"/>
              </a:rPr>
              <a:t>chosen such </a:t>
            </a:r>
            <a:r>
              <a:rPr sz="2000" spc="-5" dirty="0">
                <a:latin typeface="Verdana"/>
                <a:cs typeface="Verdana"/>
              </a:rPr>
              <a:t>that they</a:t>
            </a:r>
            <a:r>
              <a:rPr sz="2000" spc="-140" dirty="0">
                <a:latin typeface="Verdana"/>
                <a:cs typeface="Verdana"/>
              </a:rPr>
              <a:t> </a:t>
            </a:r>
            <a:r>
              <a:rPr sz="2000" spc="-5" dirty="0">
                <a:latin typeface="Verdana"/>
                <a:cs typeface="Verdana"/>
              </a:rPr>
              <a:t>match</a:t>
            </a:r>
            <a:endParaRPr sz="2000">
              <a:latin typeface="Verdana"/>
              <a:cs typeface="Verdana"/>
            </a:endParaRPr>
          </a:p>
          <a:p>
            <a:pPr marL="481965">
              <a:lnSpc>
                <a:spcPct val="100000"/>
              </a:lnSpc>
            </a:pPr>
            <a:r>
              <a:rPr sz="2000" spc="-5" dirty="0">
                <a:latin typeface="Verdana"/>
                <a:cs typeface="Verdana"/>
              </a:rPr>
              <a:t>closely with </a:t>
            </a:r>
            <a:r>
              <a:rPr sz="2000" dirty="0">
                <a:latin typeface="Verdana"/>
                <a:cs typeface="Verdana"/>
              </a:rPr>
              <a:t>the </a:t>
            </a:r>
            <a:r>
              <a:rPr sz="2000" spc="-5" dirty="0">
                <a:latin typeface="Verdana"/>
                <a:cs typeface="Verdana"/>
              </a:rPr>
              <a:t>real-world</a:t>
            </a:r>
            <a:r>
              <a:rPr sz="2000" spc="-35" dirty="0">
                <a:latin typeface="Verdana"/>
                <a:cs typeface="Verdana"/>
              </a:rPr>
              <a:t> </a:t>
            </a:r>
            <a:r>
              <a:rPr sz="2000" spc="-5" dirty="0">
                <a:latin typeface="Verdana"/>
                <a:cs typeface="Verdana"/>
              </a:rPr>
              <a:t>objects.</a:t>
            </a:r>
            <a:endParaRPr sz="200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609600" y="1566862"/>
            <a:ext cx="4655820" cy="109855"/>
          </a:xfrm>
          <a:custGeom>
            <a:avLst/>
            <a:gdLst/>
            <a:ahLst/>
            <a:cxnLst/>
            <a:rect l="l" t="t" r="r" b="b"/>
            <a:pathLst>
              <a:path w="4655820" h="109855">
                <a:moveTo>
                  <a:pt x="0" y="109537"/>
                </a:moveTo>
                <a:lnTo>
                  <a:pt x="4655566" y="109537"/>
                </a:lnTo>
                <a:lnTo>
                  <a:pt x="4655566" y="0"/>
                </a:lnTo>
                <a:lnTo>
                  <a:pt x="0" y="0"/>
                </a:lnTo>
                <a:lnTo>
                  <a:pt x="0" y="109537"/>
                </a:lnTo>
                <a:close/>
              </a:path>
            </a:pathLst>
          </a:custGeom>
          <a:solidFill>
            <a:srgbClr val="CC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609600" y="1566925"/>
            <a:ext cx="7958455" cy="0"/>
          </a:xfrm>
          <a:custGeom>
            <a:avLst/>
            <a:gdLst/>
            <a:ahLst/>
            <a:cxnLst/>
            <a:rect l="l" t="t" r="r" b="b"/>
            <a:pathLst>
              <a:path w="7958455">
                <a:moveTo>
                  <a:pt x="0" y="0"/>
                </a:moveTo>
                <a:lnTo>
                  <a:pt x="7958201" y="0"/>
                </a:lnTo>
              </a:path>
            </a:pathLst>
          </a:custGeom>
          <a:ln w="9525">
            <a:solidFill>
              <a:srgbClr val="CC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609600" y="6172200"/>
            <a:ext cx="7924800" cy="0"/>
          </a:xfrm>
          <a:custGeom>
            <a:avLst/>
            <a:gdLst/>
            <a:ahLst/>
            <a:cxnLst/>
            <a:rect l="l" t="t" r="r" b="b"/>
            <a:pathLst>
              <a:path w="7924800">
                <a:moveTo>
                  <a:pt x="0" y="0"/>
                </a:moveTo>
                <a:lnTo>
                  <a:pt x="7924800" y="0"/>
                </a:lnTo>
              </a:path>
            </a:pathLst>
          </a:custGeom>
          <a:ln w="3175">
            <a:solidFill>
              <a:srgbClr val="CC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653592" y="856501"/>
            <a:ext cx="5442408" cy="629018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000" dirty="0"/>
              <a:t>1.</a:t>
            </a:r>
            <a:r>
              <a:rPr sz="4000" spc="-55" dirty="0"/>
              <a:t> </a:t>
            </a:r>
            <a:r>
              <a:rPr sz="4000" spc="-5" dirty="0"/>
              <a:t>OBJECTS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645668" y="1782826"/>
            <a:ext cx="7845425" cy="405066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481965" indent="-469900">
              <a:lnSpc>
                <a:spcPct val="100000"/>
              </a:lnSpc>
              <a:spcBef>
                <a:spcPts val="105"/>
              </a:spcBef>
              <a:buClr>
                <a:srgbClr val="CC0000"/>
              </a:buClr>
              <a:buSzPct val="70000"/>
              <a:buFont typeface="Wingdings"/>
              <a:buChar char=""/>
              <a:tabLst>
                <a:tab pos="481965" algn="l"/>
                <a:tab pos="482600" algn="l"/>
                <a:tab pos="1371600" algn="l"/>
                <a:tab pos="1690370" algn="l"/>
                <a:tab pos="2943225" algn="l"/>
                <a:tab pos="3312160" algn="l"/>
                <a:tab pos="4723765" algn="l"/>
                <a:tab pos="5302885" algn="l"/>
                <a:tab pos="6383655" algn="l"/>
                <a:tab pos="7523480" algn="l"/>
              </a:tabLst>
            </a:pPr>
            <a:r>
              <a:rPr sz="2000" dirty="0">
                <a:latin typeface="Verdana"/>
                <a:cs typeface="Verdana"/>
              </a:rPr>
              <a:t>Wh</a:t>
            </a:r>
            <a:r>
              <a:rPr sz="2000" spc="-20" dirty="0">
                <a:latin typeface="Verdana"/>
                <a:cs typeface="Verdana"/>
              </a:rPr>
              <a:t>e</a:t>
            </a:r>
            <a:r>
              <a:rPr sz="2000" dirty="0">
                <a:latin typeface="Verdana"/>
                <a:cs typeface="Verdana"/>
              </a:rPr>
              <a:t>n	a	</a:t>
            </a:r>
            <a:r>
              <a:rPr sz="2000" spc="-5" dirty="0">
                <a:latin typeface="Verdana"/>
                <a:cs typeface="Verdana"/>
              </a:rPr>
              <a:t>p</a:t>
            </a:r>
            <a:r>
              <a:rPr sz="2000" spc="-20" dirty="0">
                <a:latin typeface="Verdana"/>
                <a:cs typeface="Verdana"/>
              </a:rPr>
              <a:t>r</a:t>
            </a:r>
            <a:r>
              <a:rPr sz="2000" dirty="0">
                <a:latin typeface="Verdana"/>
                <a:cs typeface="Verdana"/>
              </a:rPr>
              <a:t>og</a:t>
            </a:r>
            <a:r>
              <a:rPr sz="2000" spc="-10" dirty="0">
                <a:latin typeface="Verdana"/>
                <a:cs typeface="Verdana"/>
              </a:rPr>
              <a:t>r</a:t>
            </a:r>
            <a:r>
              <a:rPr sz="2000" dirty="0">
                <a:latin typeface="Verdana"/>
                <a:cs typeface="Verdana"/>
              </a:rPr>
              <a:t>am	</a:t>
            </a:r>
            <a:r>
              <a:rPr sz="2000" spc="-10" dirty="0">
                <a:latin typeface="Verdana"/>
                <a:cs typeface="Verdana"/>
              </a:rPr>
              <a:t>i</a:t>
            </a:r>
            <a:r>
              <a:rPr sz="2000" dirty="0">
                <a:latin typeface="Verdana"/>
                <a:cs typeface="Verdana"/>
              </a:rPr>
              <a:t>s	</a:t>
            </a:r>
            <a:r>
              <a:rPr sz="2000" spc="-20" dirty="0">
                <a:latin typeface="Verdana"/>
                <a:cs typeface="Verdana"/>
              </a:rPr>
              <a:t>e</a:t>
            </a:r>
            <a:r>
              <a:rPr sz="2000" dirty="0">
                <a:latin typeface="Verdana"/>
                <a:cs typeface="Verdana"/>
              </a:rPr>
              <a:t>xec</a:t>
            </a:r>
            <a:r>
              <a:rPr sz="2000" spc="-15" dirty="0">
                <a:latin typeface="Verdana"/>
                <a:cs typeface="Verdana"/>
              </a:rPr>
              <a:t>u</a:t>
            </a:r>
            <a:r>
              <a:rPr sz="2000" spc="-5" dirty="0">
                <a:latin typeface="Verdana"/>
                <a:cs typeface="Verdana"/>
              </a:rPr>
              <a:t>ted</a:t>
            </a:r>
            <a:r>
              <a:rPr sz="2000" dirty="0">
                <a:latin typeface="Verdana"/>
                <a:cs typeface="Verdana"/>
              </a:rPr>
              <a:t>,	</a:t>
            </a:r>
            <a:r>
              <a:rPr sz="2000" spc="-5" dirty="0">
                <a:latin typeface="Verdana"/>
                <a:cs typeface="Verdana"/>
              </a:rPr>
              <a:t>t</a:t>
            </a:r>
            <a:r>
              <a:rPr sz="2000" spc="-10" dirty="0">
                <a:latin typeface="Verdana"/>
                <a:cs typeface="Verdana"/>
              </a:rPr>
              <a:t>h</a:t>
            </a:r>
            <a:r>
              <a:rPr sz="2000" dirty="0">
                <a:latin typeface="Verdana"/>
                <a:cs typeface="Verdana"/>
              </a:rPr>
              <a:t>e	ob</a:t>
            </a:r>
            <a:r>
              <a:rPr sz="2000" spc="-10" dirty="0">
                <a:latin typeface="Verdana"/>
                <a:cs typeface="Verdana"/>
              </a:rPr>
              <a:t>je</a:t>
            </a:r>
            <a:r>
              <a:rPr sz="2000" spc="-15" dirty="0">
                <a:latin typeface="Verdana"/>
                <a:cs typeface="Verdana"/>
              </a:rPr>
              <a:t>c</a:t>
            </a:r>
            <a:r>
              <a:rPr sz="2000" spc="-5" dirty="0">
                <a:latin typeface="Verdana"/>
                <a:cs typeface="Verdana"/>
              </a:rPr>
              <a:t>t</a:t>
            </a:r>
            <a:r>
              <a:rPr sz="2000" dirty="0">
                <a:latin typeface="Verdana"/>
                <a:cs typeface="Verdana"/>
              </a:rPr>
              <a:t>s	</a:t>
            </a:r>
            <a:r>
              <a:rPr sz="2000" spc="-15" dirty="0">
                <a:latin typeface="Verdana"/>
                <a:cs typeface="Verdana"/>
              </a:rPr>
              <a:t>i</a:t>
            </a:r>
            <a:r>
              <a:rPr sz="2000" dirty="0">
                <a:latin typeface="Verdana"/>
                <a:cs typeface="Verdana"/>
              </a:rPr>
              <a:t>nter</a:t>
            </a:r>
            <a:r>
              <a:rPr sz="2000" spc="-20" dirty="0">
                <a:latin typeface="Verdana"/>
                <a:cs typeface="Verdana"/>
              </a:rPr>
              <a:t>a</a:t>
            </a:r>
            <a:r>
              <a:rPr sz="2000" dirty="0">
                <a:latin typeface="Verdana"/>
                <a:cs typeface="Verdana"/>
              </a:rPr>
              <a:t>ct	</a:t>
            </a:r>
            <a:r>
              <a:rPr sz="2000" spc="-15" dirty="0">
                <a:latin typeface="Verdana"/>
                <a:cs typeface="Verdana"/>
              </a:rPr>
              <a:t>by</a:t>
            </a:r>
            <a:endParaRPr sz="2000">
              <a:latin typeface="Verdana"/>
              <a:cs typeface="Verdana"/>
            </a:endParaRPr>
          </a:p>
          <a:p>
            <a:pPr marL="481965">
              <a:lnSpc>
                <a:spcPct val="100000"/>
              </a:lnSpc>
            </a:pPr>
            <a:r>
              <a:rPr sz="2000" dirty="0">
                <a:latin typeface="Verdana"/>
                <a:cs typeface="Verdana"/>
              </a:rPr>
              <a:t>sending </a:t>
            </a:r>
            <a:r>
              <a:rPr sz="2000" spc="-5" dirty="0">
                <a:latin typeface="Verdana"/>
                <a:cs typeface="Verdana"/>
              </a:rPr>
              <a:t>messages </a:t>
            </a:r>
            <a:r>
              <a:rPr sz="2000" dirty="0">
                <a:latin typeface="Verdana"/>
                <a:cs typeface="Verdana"/>
              </a:rPr>
              <a:t>to one</a:t>
            </a:r>
            <a:r>
              <a:rPr sz="2000" spc="-75" dirty="0">
                <a:latin typeface="Verdana"/>
                <a:cs typeface="Verdana"/>
              </a:rPr>
              <a:t> </a:t>
            </a:r>
            <a:r>
              <a:rPr sz="2000" spc="-5" dirty="0">
                <a:latin typeface="Verdana"/>
                <a:cs typeface="Verdana"/>
              </a:rPr>
              <a:t>another.</a:t>
            </a:r>
            <a:endParaRPr sz="2000">
              <a:latin typeface="Verdana"/>
              <a:cs typeface="Verdana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2900">
              <a:latin typeface="Times New Roman"/>
              <a:cs typeface="Times New Roman"/>
            </a:endParaRPr>
          </a:p>
          <a:p>
            <a:pPr marL="481965" marR="5080" indent="-469900" algn="just">
              <a:lnSpc>
                <a:spcPct val="100000"/>
              </a:lnSpc>
              <a:buClr>
                <a:srgbClr val="CC0000"/>
              </a:buClr>
              <a:buSzPct val="70000"/>
              <a:buFont typeface="Wingdings"/>
              <a:buChar char=""/>
              <a:tabLst>
                <a:tab pos="482600" algn="l"/>
              </a:tabLst>
            </a:pPr>
            <a:r>
              <a:rPr sz="2000" dirty="0">
                <a:latin typeface="Verdana"/>
                <a:cs typeface="Verdana"/>
              </a:rPr>
              <a:t>For </a:t>
            </a:r>
            <a:r>
              <a:rPr sz="2000" spc="-5" dirty="0">
                <a:latin typeface="Verdana"/>
                <a:cs typeface="Verdana"/>
              </a:rPr>
              <a:t>example, if </a:t>
            </a:r>
            <a:r>
              <a:rPr sz="2000" spc="-80" dirty="0">
                <a:latin typeface="Verdana"/>
                <a:cs typeface="Verdana"/>
              </a:rPr>
              <a:t>„customer‟ </a:t>
            </a:r>
            <a:r>
              <a:rPr sz="2000" dirty="0">
                <a:latin typeface="Verdana"/>
                <a:cs typeface="Verdana"/>
              </a:rPr>
              <a:t>and </a:t>
            </a:r>
            <a:r>
              <a:rPr sz="2000" spc="-90" dirty="0">
                <a:latin typeface="Verdana"/>
                <a:cs typeface="Verdana"/>
              </a:rPr>
              <a:t>„account‟ </a:t>
            </a:r>
            <a:r>
              <a:rPr sz="2000" spc="-5" dirty="0">
                <a:latin typeface="Verdana"/>
                <a:cs typeface="Verdana"/>
              </a:rPr>
              <a:t>are </a:t>
            </a:r>
            <a:r>
              <a:rPr sz="2000" dirty="0">
                <a:latin typeface="Verdana"/>
                <a:cs typeface="Verdana"/>
              </a:rPr>
              <a:t>two </a:t>
            </a:r>
            <a:r>
              <a:rPr sz="2000" spc="-5" dirty="0">
                <a:latin typeface="Verdana"/>
                <a:cs typeface="Verdana"/>
              </a:rPr>
              <a:t>objects  in </a:t>
            </a:r>
            <a:r>
              <a:rPr sz="2000" dirty="0">
                <a:latin typeface="Verdana"/>
                <a:cs typeface="Verdana"/>
              </a:rPr>
              <a:t>a </a:t>
            </a:r>
            <a:r>
              <a:rPr sz="2000" spc="-5" dirty="0">
                <a:latin typeface="Verdana"/>
                <a:cs typeface="Verdana"/>
              </a:rPr>
              <a:t>program, </a:t>
            </a:r>
            <a:r>
              <a:rPr sz="2000" spc="-10" dirty="0">
                <a:latin typeface="Verdana"/>
                <a:cs typeface="Verdana"/>
              </a:rPr>
              <a:t>then </a:t>
            </a:r>
            <a:r>
              <a:rPr sz="2000" spc="-5" dirty="0">
                <a:latin typeface="Verdana"/>
                <a:cs typeface="Verdana"/>
              </a:rPr>
              <a:t>the customer object may send </a:t>
            </a:r>
            <a:r>
              <a:rPr sz="2000" dirty="0">
                <a:latin typeface="Verdana"/>
                <a:cs typeface="Verdana"/>
              </a:rPr>
              <a:t>a  message to </a:t>
            </a:r>
            <a:r>
              <a:rPr sz="2000" spc="-5" dirty="0">
                <a:latin typeface="Verdana"/>
                <a:cs typeface="Verdana"/>
              </a:rPr>
              <a:t>the account object </a:t>
            </a:r>
            <a:r>
              <a:rPr sz="2000" spc="-10" dirty="0">
                <a:latin typeface="Verdana"/>
                <a:cs typeface="Verdana"/>
              </a:rPr>
              <a:t>requesting </a:t>
            </a:r>
            <a:r>
              <a:rPr sz="2000" spc="-5" dirty="0">
                <a:latin typeface="Verdana"/>
                <a:cs typeface="Verdana"/>
              </a:rPr>
              <a:t>for the bank  balance.</a:t>
            </a:r>
            <a:endParaRPr sz="2000">
              <a:latin typeface="Verdana"/>
              <a:cs typeface="Verdana"/>
            </a:endParaRPr>
          </a:p>
          <a:p>
            <a:pPr>
              <a:lnSpc>
                <a:spcPct val="100000"/>
              </a:lnSpc>
              <a:spcBef>
                <a:spcPts val="25"/>
              </a:spcBef>
              <a:buClr>
                <a:srgbClr val="CC0000"/>
              </a:buClr>
              <a:buFont typeface="Wingdings"/>
              <a:buChar char=""/>
            </a:pPr>
            <a:endParaRPr sz="2900">
              <a:latin typeface="Times New Roman"/>
              <a:cs typeface="Times New Roman"/>
            </a:endParaRPr>
          </a:p>
          <a:p>
            <a:pPr marL="481965" indent="-469900">
              <a:lnSpc>
                <a:spcPct val="100000"/>
              </a:lnSpc>
              <a:spcBef>
                <a:spcPts val="5"/>
              </a:spcBef>
              <a:buClr>
                <a:srgbClr val="CC0000"/>
              </a:buClr>
              <a:buSzPct val="70000"/>
              <a:buFont typeface="Wingdings"/>
              <a:buChar char=""/>
              <a:tabLst>
                <a:tab pos="481965" algn="l"/>
                <a:tab pos="482600" algn="l"/>
              </a:tabLst>
            </a:pPr>
            <a:r>
              <a:rPr sz="2000" spc="-5" dirty="0">
                <a:latin typeface="Verdana"/>
                <a:cs typeface="Verdana"/>
              </a:rPr>
              <a:t>Each object </a:t>
            </a:r>
            <a:r>
              <a:rPr sz="2000" dirty="0">
                <a:latin typeface="Verdana"/>
                <a:cs typeface="Verdana"/>
              </a:rPr>
              <a:t>contains </a:t>
            </a:r>
            <a:r>
              <a:rPr sz="2000" spc="-5" dirty="0">
                <a:latin typeface="Verdana"/>
                <a:cs typeface="Verdana"/>
              </a:rPr>
              <a:t>data </a:t>
            </a:r>
            <a:r>
              <a:rPr sz="2000" dirty="0">
                <a:latin typeface="Verdana"/>
                <a:cs typeface="Verdana"/>
              </a:rPr>
              <a:t>and code to </a:t>
            </a:r>
            <a:r>
              <a:rPr sz="2000" spc="-5" dirty="0">
                <a:latin typeface="Verdana"/>
                <a:cs typeface="Verdana"/>
              </a:rPr>
              <a:t>manipulate</a:t>
            </a:r>
            <a:r>
              <a:rPr sz="2000" spc="-85" dirty="0">
                <a:latin typeface="Verdana"/>
                <a:cs typeface="Verdana"/>
              </a:rPr>
              <a:t> </a:t>
            </a:r>
            <a:r>
              <a:rPr sz="2000" spc="-5" dirty="0">
                <a:latin typeface="Verdana"/>
                <a:cs typeface="Verdana"/>
              </a:rPr>
              <a:t>data.</a:t>
            </a:r>
            <a:endParaRPr sz="2000">
              <a:latin typeface="Verdana"/>
              <a:cs typeface="Verdana"/>
            </a:endParaRPr>
          </a:p>
          <a:p>
            <a:pPr>
              <a:lnSpc>
                <a:spcPct val="100000"/>
              </a:lnSpc>
              <a:spcBef>
                <a:spcPts val="25"/>
              </a:spcBef>
              <a:buClr>
                <a:srgbClr val="CC0000"/>
              </a:buClr>
              <a:buFont typeface="Wingdings"/>
              <a:buChar char=""/>
            </a:pPr>
            <a:endParaRPr sz="2900">
              <a:latin typeface="Times New Roman"/>
              <a:cs typeface="Times New Roman"/>
            </a:endParaRPr>
          </a:p>
          <a:p>
            <a:pPr marL="481965" marR="5080" indent="-469900" algn="just">
              <a:lnSpc>
                <a:spcPct val="100000"/>
              </a:lnSpc>
              <a:buClr>
                <a:srgbClr val="CC0000"/>
              </a:buClr>
              <a:buSzPct val="70000"/>
              <a:buFont typeface="Wingdings"/>
              <a:buChar char=""/>
              <a:tabLst>
                <a:tab pos="482600" algn="l"/>
              </a:tabLst>
            </a:pPr>
            <a:r>
              <a:rPr sz="2000" spc="-5" dirty="0">
                <a:latin typeface="Verdana"/>
                <a:cs typeface="Verdana"/>
              </a:rPr>
              <a:t>It is sufficient </a:t>
            </a:r>
            <a:r>
              <a:rPr sz="2000" dirty="0">
                <a:latin typeface="Verdana"/>
                <a:cs typeface="Verdana"/>
              </a:rPr>
              <a:t>to </a:t>
            </a:r>
            <a:r>
              <a:rPr sz="2000" spc="-5" dirty="0">
                <a:latin typeface="Verdana"/>
                <a:cs typeface="Verdana"/>
              </a:rPr>
              <a:t>know the type of messages </a:t>
            </a:r>
            <a:r>
              <a:rPr sz="2000" spc="-10" dirty="0">
                <a:latin typeface="Verdana"/>
                <a:cs typeface="Verdana"/>
              </a:rPr>
              <a:t>accepted  </a:t>
            </a:r>
            <a:r>
              <a:rPr sz="2000" dirty="0">
                <a:latin typeface="Verdana"/>
                <a:cs typeface="Verdana"/>
              </a:rPr>
              <a:t>and </a:t>
            </a:r>
            <a:r>
              <a:rPr sz="2000" spc="-5" dirty="0">
                <a:latin typeface="Verdana"/>
                <a:cs typeface="Verdana"/>
              </a:rPr>
              <a:t>the type returned by the</a:t>
            </a:r>
            <a:r>
              <a:rPr sz="2000" spc="-70" dirty="0">
                <a:latin typeface="Verdana"/>
                <a:cs typeface="Verdana"/>
              </a:rPr>
              <a:t> </a:t>
            </a:r>
            <a:r>
              <a:rPr sz="2000" spc="-5" dirty="0">
                <a:latin typeface="Verdana"/>
                <a:cs typeface="Verdana"/>
              </a:rPr>
              <a:t>objects.</a:t>
            </a:r>
            <a:endParaRPr sz="200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202</TotalTime>
  <Words>3661</Words>
  <Application>Microsoft Office PowerPoint</Application>
  <PresentationFormat>On-screen Show (4:3)</PresentationFormat>
  <Paragraphs>751</Paragraphs>
  <Slides>64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64</vt:i4>
      </vt:variant>
    </vt:vector>
  </HeadingPairs>
  <TitlesOfParts>
    <vt:vector size="65" baseType="lpstr">
      <vt:lpstr>Flow</vt:lpstr>
      <vt:lpstr>OBJECT ORIENTED PROGRAMMING</vt:lpstr>
      <vt:lpstr>A Typical program structure for Procedural programming</vt:lpstr>
      <vt:lpstr>Some characteristics exhibited by procedure-oriented  programming are:</vt:lpstr>
      <vt:lpstr>PowerPoint Presentation</vt:lpstr>
      <vt:lpstr>Organization of data and function in OOP</vt:lpstr>
      <vt:lpstr>Striking features of Object-oriented  programming:</vt:lpstr>
      <vt:lpstr>1. Objects</vt:lpstr>
      <vt:lpstr>1. OBJECTS</vt:lpstr>
      <vt:lpstr>1. OBJECTS</vt:lpstr>
      <vt:lpstr>1. OBJECTS</vt:lpstr>
      <vt:lpstr>2. CLASSES</vt:lpstr>
      <vt:lpstr>2. CLASSES</vt:lpstr>
      <vt:lpstr>3. DATA ABSTRACTION AND ENCAPSULATION</vt:lpstr>
      <vt:lpstr>Inheritance</vt:lpstr>
      <vt:lpstr>PowerPoint Presentation</vt:lpstr>
      <vt:lpstr>Polymorphism</vt:lpstr>
      <vt:lpstr>Polymorphism</vt:lpstr>
      <vt:lpstr>Polymorphism</vt:lpstr>
      <vt:lpstr>Dynamic Binding</vt:lpstr>
      <vt:lpstr>Message Passing</vt:lpstr>
      <vt:lpstr>Benefits of OOP</vt:lpstr>
      <vt:lpstr>Benefits of OOP</vt:lpstr>
      <vt:lpstr>Comments</vt:lpstr>
      <vt:lpstr>A simple C++ program</vt:lpstr>
      <vt:lpstr>Output operator</vt:lpstr>
      <vt:lpstr>Input operator</vt:lpstr>
      <vt:lpstr>Cascading of I/O operators</vt:lpstr>
      <vt:lpstr>Cascading of I/O operators</vt:lpstr>
      <vt:lpstr>Structure of C++ program</vt:lpstr>
      <vt:lpstr>An example with class</vt:lpstr>
      <vt:lpstr>Dynamic initialization of variables</vt:lpstr>
      <vt:lpstr>Reference variable</vt:lpstr>
      <vt:lpstr>Reference variable</vt:lpstr>
      <vt:lpstr>Operators in C++</vt:lpstr>
      <vt:lpstr>Scope resolution operator</vt:lpstr>
      <vt:lpstr>Scope resolution operator</vt:lpstr>
      <vt:lpstr>Member dereferencing operators</vt:lpstr>
      <vt:lpstr>Memory Management Operators</vt:lpstr>
      <vt:lpstr>Memory Management Operators</vt:lpstr>
      <vt:lpstr>Memory Management Operators</vt:lpstr>
      <vt:lpstr>Memory Management Operators</vt:lpstr>
      <vt:lpstr>Memory Management Operators</vt:lpstr>
      <vt:lpstr>Memory Management Operators</vt:lpstr>
      <vt:lpstr>Memory Management Operators</vt:lpstr>
      <vt:lpstr>Manipulators</vt:lpstr>
      <vt:lpstr>Manipulators</vt:lpstr>
      <vt:lpstr>PowerPoint Presentation</vt:lpstr>
      <vt:lpstr>PowerPoint Presentation</vt:lpstr>
      <vt:lpstr>Function prototyping</vt:lpstr>
      <vt:lpstr>Function prototyping</vt:lpstr>
      <vt:lpstr>Inline function</vt:lpstr>
      <vt:lpstr>Inline function</vt:lpstr>
      <vt:lpstr>Inline function</vt:lpstr>
      <vt:lpstr>Inline function</vt:lpstr>
      <vt:lpstr>Default Arguments</vt:lpstr>
      <vt:lpstr>PowerPoint Presentation</vt:lpstr>
      <vt:lpstr>Default Arguments</vt:lpstr>
      <vt:lpstr>PowerPoint Presentation</vt:lpstr>
      <vt:lpstr>Function Overloading</vt:lpstr>
      <vt:lpstr>Function Overloading</vt:lpstr>
      <vt:lpstr>Function Overloading</vt:lpstr>
      <vt:lpstr>Function Overloading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OBJECT ORIENTED PROGRAMMING</dc:title>
  <dc:creator>hh</dc:creator>
  <cp:lastModifiedBy>Bachchu</cp:lastModifiedBy>
  <cp:revision>19</cp:revision>
  <dcterms:created xsi:type="dcterms:W3CDTF">2019-08-01T09:18:42Z</dcterms:created>
  <dcterms:modified xsi:type="dcterms:W3CDTF">2019-10-26T17:34:53Z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2012-10-17T00:00:00Z</vt:filetime>
  </property>
  <property fmtid="{D5CDD505-2E9C-101B-9397-08002B2CF9AE}" pid="3" name="Creator">
    <vt:lpwstr>Microsoft® PowerPoint® 2010</vt:lpwstr>
  </property>
  <property fmtid="{D5CDD505-2E9C-101B-9397-08002B2CF9AE}" pid="4" name="LastSaved">
    <vt:filetime>2019-08-01T00:00:00Z</vt:filetime>
  </property>
</Properties>
</file>