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04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mtClean="0"/>
              <a:t>BY </a:t>
            </a:r>
            <a:r>
              <a:rPr lang="en-IN" spc="-10" smtClean="0"/>
              <a:t>A.Vijay</a:t>
            </a:r>
            <a:r>
              <a:rPr lang="en-IN" spc="-15" smtClean="0"/>
              <a:t> </a:t>
            </a:r>
            <a:r>
              <a:rPr lang="en-IN" spc="-10" smtClean="0"/>
              <a:t>Bharath</a:t>
            </a:r>
            <a:endParaRPr lang="en-IN" spc="-1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371600"/>
            <a:ext cx="4803775" cy="109855"/>
          </a:xfrm>
          <a:custGeom>
            <a:avLst/>
            <a:gdLst/>
            <a:ahLst/>
            <a:cxnLst/>
            <a:rect l="l" t="t" r="r" b="b"/>
            <a:pathLst>
              <a:path w="4803775" h="109855">
                <a:moveTo>
                  <a:pt x="0" y="109537"/>
                </a:moveTo>
                <a:lnTo>
                  <a:pt x="4803394" y="109537"/>
                </a:lnTo>
                <a:lnTo>
                  <a:pt x="4803394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 flipV="1">
            <a:off x="610235" y="1411635"/>
            <a:ext cx="7772400" cy="6982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762000"/>
            <a:ext cx="858964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800" spc="-5" dirty="0"/>
              <a:t>OBJECT ORIENTED</a:t>
            </a:r>
            <a:r>
              <a:rPr sz="3800" spc="-95" dirty="0"/>
              <a:t> </a:t>
            </a:r>
            <a:r>
              <a:rPr sz="3800" spc="-5" dirty="0"/>
              <a:t>PROGRAMMING</a:t>
            </a:r>
            <a:endParaRPr sz="3800" dirty="0"/>
          </a:p>
        </p:txBody>
      </p:sp>
      <p:sp>
        <p:nvSpPr>
          <p:cNvPr id="5" name="object 5"/>
          <p:cNvSpPr txBox="1"/>
          <p:nvPr/>
        </p:nvSpPr>
        <p:spPr>
          <a:xfrm>
            <a:off x="381000" y="1676400"/>
            <a:ext cx="8229600" cy="525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IN" sz="2000" spc="-5" dirty="0" smtClean="0">
                <a:solidFill>
                  <a:srgbClr val="FF0000"/>
                </a:solidFill>
                <a:latin typeface="Verdana"/>
                <a:cs typeface="Verdana"/>
              </a:rPr>
              <a:t>CONTENTS</a:t>
            </a:r>
          </a:p>
          <a:p>
            <a:pPr marL="12700" algn="just">
              <a:spcBef>
                <a:spcPts val="100"/>
              </a:spcBef>
            </a:pPr>
            <a:r>
              <a:rPr lang="en-IN" sz="2000" spc="-5" dirty="0" smtClean="0">
                <a:solidFill>
                  <a:srgbClr val="CC00FF"/>
                </a:solidFill>
                <a:latin typeface="Verdana"/>
                <a:cs typeface="Verdana"/>
              </a:rPr>
              <a:t>1. Introduction</a:t>
            </a:r>
            <a:endParaRPr sz="2000" dirty="0">
              <a:solidFill>
                <a:srgbClr val="CC00FF"/>
              </a:solidFill>
              <a:latin typeface="Verdana"/>
              <a:cs typeface="Verdana"/>
            </a:endParaRPr>
          </a:p>
          <a:p>
            <a:pPr marL="12700" marR="5080" algn="just">
              <a:spcBef>
                <a:spcPts val="785"/>
              </a:spcBef>
            </a:pPr>
            <a:r>
              <a:rPr lang="en-IN" sz="2000" spc="-5" dirty="0" smtClean="0">
                <a:solidFill>
                  <a:srgbClr val="CC00FF"/>
                </a:solidFill>
                <a:latin typeface="Verdana"/>
                <a:cs typeface="Verdana"/>
              </a:rPr>
              <a:t>2. Procedure Oriented Programming and Object Oriented Programming</a:t>
            </a:r>
          </a:p>
          <a:p>
            <a:pPr marL="12700" algn="just">
              <a:spcBef>
                <a:spcPts val="775"/>
              </a:spcBef>
              <a:buClr>
                <a:srgbClr val="CC0000"/>
              </a:buClr>
              <a:tabLst>
                <a:tab pos="583565" algn="l"/>
                <a:tab pos="584200" algn="l"/>
              </a:tabLst>
            </a:pPr>
            <a:r>
              <a:rPr sz="2000" spc="-5" dirty="0" smtClean="0">
                <a:solidFill>
                  <a:srgbClr val="CC00FF"/>
                </a:solidFill>
                <a:latin typeface="Verdana"/>
                <a:cs typeface="Verdana"/>
              </a:rPr>
              <a:t>3</a:t>
            </a:r>
            <a:r>
              <a:rPr lang="en-IN" sz="2000" spc="-5" dirty="0" smtClean="0">
                <a:solidFill>
                  <a:srgbClr val="CC00FF"/>
                </a:solidFill>
                <a:latin typeface="Verdana"/>
                <a:cs typeface="Verdana"/>
              </a:rPr>
              <a:t>.</a:t>
            </a:r>
            <a:r>
              <a:rPr lang="en-IN" sz="2000" spc="-5" dirty="0">
                <a:solidFill>
                  <a:srgbClr val="CC00FF"/>
                </a:solidFill>
                <a:latin typeface="Verdana"/>
                <a:cs typeface="Verdana"/>
              </a:rPr>
              <a:t> </a:t>
            </a:r>
            <a:r>
              <a:rPr lang="en-IN" sz="2000" spc="-5" dirty="0" smtClean="0">
                <a:solidFill>
                  <a:srgbClr val="CC00FF"/>
                </a:solidFill>
                <a:latin typeface="Verdana"/>
                <a:cs typeface="Verdana"/>
              </a:rPr>
              <a:t>Concepts of Objects, </a:t>
            </a: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Classes, </a:t>
            </a:r>
            <a:r>
              <a:rPr lang="en-IN" sz="2000" spc="-5" dirty="0" smtClean="0">
                <a:solidFill>
                  <a:srgbClr val="CC00FF"/>
                </a:solidFill>
                <a:latin typeface="Verdana"/>
                <a:cs typeface="Verdana"/>
              </a:rPr>
              <a:t>Data</a:t>
            </a:r>
            <a:r>
              <a:rPr lang="en-IN" sz="2000" dirty="0" smtClean="0">
                <a:solidFill>
                  <a:srgbClr val="CC00FF"/>
                </a:solidFill>
                <a:latin typeface="Verdana"/>
                <a:cs typeface="Verdana"/>
              </a:rPr>
              <a:t> </a:t>
            </a:r>
            <a:r>
              <a:rPr lang="en-IN" sz="2000" spc="-5" dirty="0" smtClean="0">
                <a:solidFill>
                  <a:srgbClr val="CC00FF"/>
                </a:solidFill>
                <a:latin typeface="Verdana"/>
                <a:cs typeface="Verdana"/>
              </a:rPr>
              <a:t>abstraction, Data</a:t>
            </a:r>
            <a:r>
              <a:rPr lang="en-IN" sz="2000" spc="-55" dirty="0" smtClean="0">
                <a:solidFill>
                  <a:srgbClr val="CC00FF"/>
                </a:solidFill>
                <a:latin typeface="Verdana"/>
                <a:cs typeface="Verdana"/>
              </a:rPr>
              <a:t> </a:t>
            </a:r>
            <a:r>
              <a:rPr lang="en-IN" sz="2000" spc="-5" dirty="0" smtClean="0">
                <a:solidFill>
                  <a:srgbClr val="CC00FF"/>
                </a:solidFill>
                <a:latin typeface="Verdana"/>
                <a:cs typeface="Verdana"/>
              </a:rPr>
              <a:t>Encapsulation, </a:t>
            </a: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Inheritance, Polymorphism, </a:t>
            </a:r>
            <a:r>
              <a:rPr lang="en-IN" sz="2000" spc="-5" dirty="0" smtClean="0">
                <a:solidFill>
                  <a:srgbClr val="CC00FF"/>
                </a:solidFill>
                <a:latin typeface="Verdana"/>
                <a:cs typeface="Verdana"/>
              </a:rPr>
              <a:t>Dynamic</a:t>
            </a:r>
            <a:r>
              <a:rPr lang="en-IN" sz="2000" spc="20" dirty="0" smtClean="0">
                <a:solidFill>
                  <a:srgbClr val="CC00FF"/>
                </a:solidFill>
                <a:latin typeface="Verdana"/>
                <a:cs typeface="Verdana"/>
              </a:rPr>
              <a:t> </a:t>
            </a: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binding,  Message</a:t>
            </a:r>
            <a:r>
              <a:rPr lang="en-IN" sz="2000" spc="25" dirty="0" smtClean="0">
                <a:solidFill>
                  <a:srgbClr val="CC00FF"/>
                </a:solidFill>
                <a:latin typeface="Verdana"/>
                <a:cs typeface="Verdana"/>
              </a:rPr>
              <a:t> </a:t>
            </a: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passing</a:t>
            </a:r>
          </a:p>
          <a:p>
            <a:pPr marL="12700" algn="just">
              <a:spcBef>
                <a:spcPts val="775"/>
              </a:spcBef>
              <a:buClr>
                <a:srgbClr val="CC0000"/>
              </a:buClr>
              <a:tabLst>
                <a:tab pos="583565" algn="l"/>
                <a:tab pos="584200" algn="l"/>
              </a:tabLst>
            </a:pP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4. Benefits of OOP</a:t>
            </a:r>
          </a:p>
          <a:p>
            <a:pPr marL="12700" algn="just">
              <a:spcBef>
                <a:spcPts val="775"/>
              </a:spcBef>
              <a:buClr>
                <a:srgbClr val="CC0000"/>
              </a:buClr>
              <a:tabLst>
                <a:tab pos="583565" algn="l"/>
                <a:tab pos="584200" algn="l"/>
              </a:tabLst>
            </a:pP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5. Input and Output operator</a:t>
            </a:r>
          </a:p>
          <a:p>
            <a:pPr marL="12700" algn="just">
              <a:spcBef>
                <a:spcPts val="775"/>
              </a:spcBef>
              <a:buClr>
                <a:srgbClr val="CC0000"/>
              </a:buClr>
              <a:tabLst>
                <a:tab pos="583565" algn="l"/>
                <a:tab pos="584200" algn="l"/>
              </a:tabLst>
            </a:pP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6. Reference</a:t>
            </a:r>
            <a:r>
              <a:rPr lang="en-IN" sz="2000" spc="-10" dirty="0">
                <a:solidFill>
                  <a:srgbClr val="CC00FF"/>
                </a:solidFill>
                <a:latin typeface="Verdana"/>
                <a:cs typeface="Verdana"/>
              </a:rPr>
              <a:t> </a:t>
            </a: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and  default parameter</a:t>
            </a:r>
          </a:p>
          <a:p>
            <a:pPr marL="12700" algn="just">
              <a:spcBef>
                <a:spcPts val="775"/>
              </a:spcBef>
              <a:buClr>
                <a:srgbClr val="CC0000"/>
              </a:buClr>
              <a:tabLst>
                <a:tab pos="583565" algn="l"/>
                <a:tab pos="584200" algn="l"/>
              </a:tabLst>
            </a:pP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7. C++ Program Structure</a:t>
            </a:r>
          </a:p>
          <a:p>
            <a:pPr marL="12700" algn="just">
              <a:spcBef>
                <a:spcPts val="775"/>
              </a:spcBef>
              <a:buClr>
                <a:srgbClr val="CC0000"/>
              </a:buClr>
              <a:tabLst>
                <a:tab pos="583565" algn="l"/>
                <a:tab pos="584200" algn="l"/>
              </a:tabLst>
            </a:pP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9. Function Prototyping</a:t>
            </a:r>
          </a:p>
          <a:p>
            <a:pPr marL="12700" algn="just">
              <a:spcBef>
                <a:spcPts val="775"/>
              </a:spcBef>
              <a:buClr>
                <a:srgbClr val="CC0000"/>
              </a:buClr>
              <a:tabLst>
                <a:tab pos="583565" algn="l"/>
                <a:tab pos="584200" algn="l"/>
              </a:tabLst>
            </a:pP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10. Inline function</a:t>
            </a:r>
          </a:p>
          <a:p>
            <a:pPr marL="12700" algn="just">
              <a:spcBef>
                <a:spcPts val="775"/>
              </a:spcBef>
              <a:buClr>
                <a:srgbClr val="CC0000"/>
              </a:buClr>
              <a:tabLst>
                <a:tab pos="583565" algn="l"/>
                <a:tab pos="584200" algn="l"/>
              </a:tabLst>
            </a:pPr>
            <a:r>
              <a:rPr lang="en-IN" sz="2000" spc="-10" dirty="0" smtClean="0">
                <a:solidFill>
                  <a:srgbClr val="CC00FF"/>
                </a:solidFill>
                <a:latin typeface="Verdana"/>
                <a:cs typeface="Verdana"/>
              </a:rPr>
              <a:t>9. Function Overloading</a:t>
            </a:r>
            <a:endParaRPr lang="en-IN"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45280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1.</a:t>
            </a:r>
            <a:r>
              <a:rPr sz="4000" spc="-55" dirty="0"/>
              <a:t> </a:t>
            </a:r>
            <a:r>
              <a:rPr sz="4000" spc="-5" dirty="0"/>
              <a:t>OBJECTS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1722471"/>
            <a:ext cx="6820534" cy="7575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notation </a:t>
            </a:r>
            <a:r>
              <a:rPr sz="2000" spc="-5" dirty="0">
                <a:latin typeface="Verdana"/>
                <a:cs typeface="Verdana"/>
              </a:rPr>
              <a:t>that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popularly in object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oriented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analysis </a:t>
            </a:r>
            <a:r>
              <a:rPr sz="2000" dirty="0">
                <a:latin typeface="Verdana"/>
                <a:cs typeface="Verdana"/>
              </a:rPr>
              <a:t>and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design.</a:t>
            </a:r>
            <a:endParaRPr sz="200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967037" y="2738437"/>
          <a:ext cx="2590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</a:tblGrid>
              <a:tr h="533400"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Object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:</a:t>
                      </a:r>
                      <a:r>
                        <a:rPr sz="18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STUDENT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20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60" dirty="0">
                          <a:latin typeface="Verdana"/>
                          <a:cs typeface="Verdana"/>
                        </a:rPr>
                        <a:t>DATA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244475" marR="1817370">
                        <a:lnSpc>
                          <a:spcPct val="150100"/>
                        </a:lnSpc>
                        <a:spcBef>
                          <a:spcPts val="10"/>
                        </a:spcBef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Name  DOB</a:t>
                      </a:r>
                      <a:endParaRPr sz="1400">
                        <a:latin typeface="Verdana"/>
                        <a:cs typeface="Verdana"/>
                      </a:endParaRPr>
                    </a:p>
                    <a:p>
                      <a:pPr marL="2444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Marks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10" dirty="0">
                          <a:latin typeface="Verdana"/>
                          <a:cs typeface="Verdana"/>
                        </a:rPr>
                        <a:t>FUNCTIONS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168275" marR="1689100">
                        <a:lnSpc>
                          <a:spcPct val="150000"/>
                        </a:lnSpc>
                        <a:spcBef>
                          <a:spcPts val="10"/>
                        </a:spcBef>
                      </a:pPr>
                      <a:r>
                        <a:rPr sz="1400" spc="-35" dirty="0">
                          <a:latin typeface="Verdana"/>
                          <a:cs typeface="Verdana"/>
                        </a:rPr>
                        <a:t>Total  </a:t>
                      </a:r>
                      <a:r>
                        <a:rPr sz="1400" spc="-4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spc="-2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spc="-2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age  Display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461182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2.</a:t>
            </a:r>
            <a:r>
              <a:rPr sz="4000" spc="-80" dirty="0"/>
              <a:t> </a:t>
            </a:r>
            <a:r>
              <a:rPr sz="4000" spc="-5" dirty="0"/>
              <a:t>CLASSES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2011426"/>
            <a:ext cx="7828280" cy="3709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The entire set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data </a:t>
            </a:r>
            <a:r>
              <a:rPr sz="2000" dirty="0">
                <a:latin typeface="Verdana"/>
                <a:cs typeface="Verdana"/>
              </a:rPr>
              <a:t>and code of an </a:t>
            </a:r>
            <a:r>
              <a:rPr sz="2000" spc="-5" dirty="0">
                <a:latin typeface="Verdana"/>
                <a:cs typeface="Verdana"/>
              </a:rPr>
              <a:t>object </a:t>
            </a:r>
            <a:r>
              <a:rPr sz="2000" dirty="0">
                <a:latin typeface="Verdana"/>
                <a:cs typeface="Verdana"/>
              </a:rPr>
              <a:t>can </a:t>
            </a:r>
            <a:r>
              <a:rPr sz="2000" spc="-5" dirty="0">
                <a:latin typeface="Verdana"/>
                <a:cs typeface="Verdana"/>
              </a:rPr>
              <a:t>be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made 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user-defined data type with the help </a:t>
            </a:r>
            <a:r>
              <a:rPr sz="2000" dirty="0">
                <a:latin typeface="Verdana"/>
                <a:cs typeface="Verdana"/>
              </a:rPr>
              <a:t>of a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CC0000"/>
                </a:solidFill>
                <a:latin typeface="Verdana"/>
                <a:cs typeface="Verdana"/>
              </a:rPr>
              <a:t>class.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650">
              <a:latin typeface="Times New Roman"/>
              <a:cs typeface="Times New Roman"/>
            </a:endParaRPr>
          </a:p>
          <a:p>
            <a:pPr marL="481965" marR="21717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In fact, </a:t>
            </a:r>
            <a:r>
              <a:rPr sz="2000" spc="-5" dirty="0">
                <a:latin typeface="Verdana"/>
                <a:cs typeface="Verdana"/>
              </a:rPr>
              <a:t>objects are variables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type 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class</a:t>
            </a:r>
            <a:r>
              <a:rPr sz="2000" spc="-5" dirty="0">
                <a:latin typeface="Verdana"/>
                <a:cs typeface="Verdana"/>
              </a:rPr>
              <a:t>. Once </a:t>
            </a:r>
            <a:r>
              <a:rPr sz="2000" dirty="0">
                <a:latin typeface="Verdana"/>
                <a:cs typeface="Verdana"/>
              </a:rPr>
              <a:t>a class  has </a:t>
            </a:r>
            <a:r>
              <a:rPr sz="2000" spc="-5" dirty="0">
                <a:latin typeface="Verdana"/>
                <a:cs typeface="Verdana"/>
              </a:rPr>
              <a:t>been defined, </a:t>
            </a:r>
            <a:r>
              <a:rPr sz="2000" dirty="0">
                <a:latin typeface="Verdana"/>
                <a:cs typeface="Verdana"/>
              </a:rPr>
              <a:t>we can create any </a:t>
            </a:r>
            <a:r>
              <a:rPr sz="2000" spc="-5" dirty="0">
                <a:latin typeface="Verdana"/>
                <a:cs typeface="Verdana"/>
              </a:rPr>
              <a:t>number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objects  belonging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that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class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marR="52705" indent="-469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Each object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associated with the data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type 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class </a:t>
            </a:r>
            <a:r>
              <a:rPr sz="2000" spc="-5" dirty="0">
                <a:latin typeface="Verdana"/>
                <a:cs typeface="Verdana"/>
              </a:rPr>
              <a:t>with  which they are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created.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class is thus 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collection of objects 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of 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similar</a:t>
            </a:r>
            <a:r>
              <a:rPr sz="2000" spc="-8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type.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44518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2.</a:t>
            </a:r>
            <a:r>
              <a:rPr spc="-80" dirty="0"/>
              <a:t> </a:t>
            </a:r>
            <a:r>
              <a:rPr spc="-5" dirty="0"/>
              <a:t>CLASSES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1722471"/>
            <a:ext cx="7821295" cy="37820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example, </a:t>
            </a:r>
            <a:r>
              <a:rPr sz="1600" b="1" spc="-10" dirty="0">
                <a:latin typeface="Verdana"/>
                <a:cs typeface="Verdana"/>
              </a:rPr>
              <a:t>mango, </a:t>
            </a:r>
            <a:r>
              <a:rPr sz="1600" b="1" spc="-5" dirty="0">
                <a:latin typeface="Verdana"/>
                <a:cs typeface="Verdana"/>
              </a:rPr>
              <a:t>apple and </a:t>
            </a:r>
            <a:r>
              <a:rPr sz="1600" b="1" spc="-10" dirty="0">
                <a:latin typeface="Verdana"/>
                <a:cs typeface="Verdana"/>
              </a:rPr>
              <a:t>orange </a:t>
            </a:r>
            <a:r>
              <a:rPr sz="2000" spc="-5" dirty="0">
                <a:latin typeface="Verdana"/>
                <a:cs typeface="Verdana"/>
              </a:rPr>
              <a:t>are members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1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</a:t>
            </a:r>
            <a:endParaRPr sz="2000">
              <a:latin typeface="Verdana"/>
              <a:cs typeface="Verdana"/>
            </a:endParaRPr>
          </a:p>
          <a:p>
            <a:pPr marL="4572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class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fruit.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481965" marR="151130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Classes are user-defined data types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behave </a:t>
            </a:r>
            <a:r>
              <a:rPr sz="2000" spc="-10" dirty="0">
                <a:latin typeface="Verdana"/>
                <a:cs typeface="Verdana"/>
              </a:rPr>
              <a:t>like </a:t>
            </a:r>
            <a:r>
              <a:rPr sz="2000" spc="-5" dirty="0">
                <a:latin typeface="Verdana"/>
                <a:cs typeface="Verdana"/>
              </a:rPr>
              <a:t>the  built-in types </a:t>
            </a:r>
            <a:r>
              <a:rPr sz="2000" dirty="0">
                <a:latin typeface="Verdana"/>
                <a:cs typeface="Verdana"/>
              </a:rPr>
              <a:t>of a </a:t>
            </a:r>
            <a:r>
              <a:rPr sz="2000" spc="-5" dirty="0">
                <a:latin typeface="Verdana"/>
                <a:cs typeface="Verdana"/>
              </a:rPr>
              <a:t>programming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language.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example, if </a:t>
            </a:r>
            <a:r>
              <a:rPr sz="1600" b="1" spc="-10" dirty="0">
                <a:latin typeface="Verdana"/>
                <a:cs typeface="Verdana"/>
              </a:rPr>
              <a:t>fruit </a:t>
            </a:r>
            <a:r>
              <a:rPr sz="2000" dirty="0">
                <a:latin typeface="Verdana"/>
                <a:cs typeface="Verdana"/>
              </a:rPr>
              <a:t>has </a:t>
            </a:r>
            <a:r>
              <a:rPr sz="2000" spc="-5" dirty="0">
                <a:latin typeface="Verdana"/>
                <a:cs typeface="Verdana"/>
              </a:rPr>
              <a:t>been defined </a:t>
            </a:r>
            <a:r>
              <a:rPr sz="2000" dirty="0">
                <a:latin typeface="Verdana"/>
                <a:cs typeface="Verdana"/>
              </a:rPr>
              <a:t>as a </a:t>
            </a:r>
            <a:r>
              <a:rPr sz="2000" spc="-5" dirty="0">
                <a:latin typeface="Verdana"/>
                <a:cs typeface="Verdana"/>
              </a:rPr>
              <a:t>class, then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</a:t>
            </a:r>
            <a:endParaRPr sz="2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statement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sz="1600" b="1" spc="-10" dirty="0">
                <a:latin typeface="Verdana"/>
                <a:cs typeface="Verdana"/>
              </a:rPr>
              <a:t>fruit</a:t>
            </a:r>
            <a:r>
              <a:rPr sz="1600" b="1" spc="1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mango;</a:t>
            </a:r>
            <a:endParaRPr sz="16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  <a:spcBef>
                <a:spcPts val="560"/>
              </a:spcBef>
            </a:pPr>
            <a:r>
              <a:rPr sz="2000" spc="-5" dirty="0">
                <a:latin typeface="Verdana"/>
                <a:cs typeface="Verdana"/>
              </a:rPr>
              <a:t>will </a:t>
            </a:r>
            <a:r>
              <a:rPr sz="2000" dirty="0">
                <a:latin typeface="Verdana"/>
                <a:cs typeface="Verdana"/>
              </a:rPr>
              <a:t>create an </a:t>
            </a:r>
            <a:r>
              <a:rPr sz="2000" spc="-5" dirty="0">
                <a:latin typeface="Verdana"/>
                <a:cs typeface="Verdana"/>
              </a:rPr>
              <a:t>object </a:t>
            </a:r>
            <a:r>
              <a:rPr sz="1600" b="1" spc="-10" dirty="0">
                <a:latin typeface="Verdana"/>
                <a:cs typeface="Verdana"/>
              </a:rPr>
              <a:t>mango </a:t>
            </a:r>
            <a:r>
              <a:rPr sz="2000" spc="-5" dirty="0">
                <a:latin typeface="Verdana"/>
                <a:cs typeface="Verdana"/>
              </a:rPr>
              <a:t>belonging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class</a:t>
            </a:r>
            <a:r>
              <a:rPr sz="2000" spc="-440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fruit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1627" y="914400"/>
            <a:ext cx="85344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/>
              <a:t>3. DATA ABSTRACTION </a:t>
            </a:r>
            <a:r>
              <a:rPr sz="3600" spc="-5" dirty="0"/>
              <a:t>AND</a:t>
            </a:r>
            <a:r>
              <a:rPr sz="3600" spc="-110" dirty="0"/>
              <a:t> </a:t>
            </a:r>
            <a:r>
              <a:rPr sz="3600" spc="-5" dirty="0"/>
              <a:t>ENCAPSULATION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3540" y="1630426"/>
            <a:ext cx="8531860" cy="4014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marR="6350" indent="-469900" algn="just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The wrapping </a:t>
            </a:r>
            <a:r>
              <a:rPr sz="2000" dirty="0">
                <a:latin typeface="Verdana"/>
                <a:cs typeface="Verdana"/>
              </a:rPr>
              <a:t>up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data and functions </a:t>
            </a:r>
            <a:r>
              <a:rPr sz="2000" spc="-10" dirty="0">
                <a:latin typeface="Verdana"/>
                <a:cs typeface="Verdana"/>
              </a:rPr>
              <a:t>into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single unit  </a:t>
            </a:r>
            <a:r>
              <a:rPr sz="2000" spc="-10" dirty="0">
                <a:latin typeface="Verdana"/>
                <a:cs typeface="Verdana"/>
              </a:rPr>
              <a:t>(called </a:t>
            </a:r>
            <a:r>
              <a:rPr sz="2000" dirty="0">
                <a:latin typeface="Verdana"/>
                <a:cs typeface="Verdana"/>
              </a:rPr>
              <a:t>class) </a:t>
            </a:r>
            <a:r>
              <a:rPr sz="2000" spc="-5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known </a:t>
            </a:r>
            <a:r>
              <a:rPr sz="2000" spc="-5" dirty="0">
                <a:latin typeface="Verdana"/>
                <a:cs typeface="Verdana"/>
              </a:rPr>
              <a:t>as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CC0000"/>
                </a:solidFill>
                <a:latin typeface="Verdana"/>
                <a:cs typeface="Verdana"/>
              </a:rPr>
              <a:t>encapsulation</a:t>
            </a:r>
            <a:r>
              <a:rPr sz="1800" i="1" spc="-5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65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Data </a:t>
            </a:r>
            <a:r>
              <a:rPr sz="2000" spc="-5" dirty="0">
                <a:latin typeface="Verdana"/>
                <a:cs typeface="Verdana"/>
              </a:rPr>
              <a:t>encapsulation is the </a:t>
            </a:r>
            <a:r>
              <a:rPr sz="2000" dirty="0">
                <a:latin typeface="Verdana"/>
                <a:cs typeface="Verdana"/>
              </a:rPr>
              <a:t>most </a:t>
            </a:r>
            <a:r>
              <a:rPr sz="2000" spc="-5" dirty="0">
                <a:latin typeface="Verdana"/>
                <a:cs typeface="Verdana"/>
              </a:rPr>
              <a:t>striking feature of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class.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The</a:t>
            </a:r>
            <a:r>
              <a:rPr sz="2000" spc="10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data</a:t>
            </a:r>
            <a:r>
              <a:rPr sz="2000" spc="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is</a:t>
            </a:r>
            <a:r>
              <a:rPr sz="2000" spc="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not</a:t>
            </a:r>
            <a:r>
              <a:rPr sz="2000" spc="9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accessible</a:t>
            </a:r>
            <a:r>
              <a:rPr sz="2000" spc="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to</a:t>
            </a:r>
            <a:r>
              <a:rPr sz="2000" spc="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</a:t>
            </a:r>
            <a:r>
              <a:rPr sz="2000" spc="1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outside</a:t>
            </a:r>
            <a:r>
              <a:rPr sz="2000" spc="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world</a:t>
            </a:r>
            <a:r>
              <a:rPr sz="2000" spc="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and</a:t>
            </a:r>
            <a:r>
              <a:rPr sz="2000" spc="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only</a:t>
            </a:r>
            <a:r>
              <a:rPr sz="2000" spc="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those</a:t>
            </a:r>
            <a:endParaRPr sz="2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functions </a:t>
            </a:r>
            <a:r>
              <a:rPr sz="2000" spc="-5" dirty="0">
                <a:latin typeface="Verdana"/>
                <a:cs typeface="Verdana"/>
              </a:rPr>
              <a:t>which </a:t>
            </a:r>
            <a:r>
              <a:rPr sz="2000" dirty="0">
                <a:latin typeface="Verdana"/>
                <a:cs typeface="Verdana"/>
              </a:rPr>
              <a:t>are </a:t>
            </a:r>
            <a:r>
              <a:rPr sz="2000" spc="-5" dirty="0">
                <a:latin typeface="Verdana"/>
                <a:cs typeface="Verdana"/>
              </a:rPr>
              <a:t>wrapped in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class </a:t>
            </a:r>
            <a:r>
              <a:rPr sz="2000" dirty="0">
                <a:latin typeface="Verdana"/>
                <a:cs typeface="Verdana"/>
              </a:rPr>
              <a:t>can access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it.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481965" marR="5715" indent="-469900" algn="just">
              <a:lnSpc>
                <a:spcPct val="100000"/>
              </a:lnSpc>
              <a:spcBef>
                <a:spcPts val="5"/>
              </a:spcBef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Abstraction </a:t>
            </a:r>
            <a:r>
              <a:rPr sz="2000" spc="-5" dirty="0">
                <a:latin typeface="Verdana"/>
                <a:cs typeface="Verdana"/>
              </a:rPr>
              <a:t>refers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1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act of representing essential features  without including the </a:t>
            </a:r>
            <a:r>
              <a:rPr sz="2000" spc="-10" dirty="0">
                <a:latin typeface="Verdana"/>
                <a:cs typeface="Verdana"/>
              </a:rPr>
              <a:t>background details </a:t>
            </a:r>
            <a:r>
              <a:rPr sz="2000" spc="-5" dirty="0">
                <a:latin typeface="Verdana"/>
                <a:cs typeface="Verdana"/>
              </a:rPr>
              <a:t>or explanations.  Since classes </a:t>
            </a:r>
            <a:r>
              <a:rPr sz="2000" dirty="0">
                <a:latin typeface="Verdana"/>
                <a:cs typeface="Verdana"/>
              </a:rPr>
              <a:t>use </a:t>
            </a:r>
            <a:r>
              <a:rPr sz="2000" spc="-5" dirty="0">
                <a:latin typeface="Verdana"/>
                <a:cs typeface="Verdana"/>
              </a:rPr>
              <a:t>the concept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data abstraction, </a:t>
            </a:r>
            <a:r>
              <a:rPr sz="2000" spc="-10" dirty="0">
                <a:latin typeface="Verdana"/>
                <a:cs typeface="Verdana"/>
              </a:rPr>
              <a:t>they </a:t>
            </a:r>
            <a:r>
              <a:rPr sz="2000" spc="-5" dirty="0">
                <a:latin typeface="Verdana"/>
                <a:cs typeface="Verdana"/>
              </a:rPr>
              <a:t>are  </a:t>
            </a:r>
            <a:r>
              <a:rPr sz="2000" dirty="0">
                <a:latin typeface="Verdana"/>
                <a:cs typeface="Verdana"/>
              </a:rPr>
              <a:t>known as Abstract </a:t>
            </a:r>
            <a:r>
              <a:rPr sz="2000" spc="-5" dirty="0">
                <a:latin typeface="Verdana"/>
                <a:cs typeface="Verdana"/>
              </a:rPr>
              <a:t>data types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(ADT).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461182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Inheritance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2163902"/>
            <a:ext cx="7845425" cy="3318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  <a:tab pos="2077720" algn="l"/>
                <a:tab pos="2423795" algn="l"/>
                <a:tab pos="2720975" algn="l"/>
                <a:tab pos="3830320" algn="l"/>
                <a:tab pos="4283075" algn="l"/>
                <a:tab pos="5159375" algn="l"/>
                <a:tab pos="6217285" algn="l"/>
                <a:tab pos="6604634" algn="l"/>
                <a:tab pos="7212330" algn="l"/>
              </a:tabLst>
            </a:pPr>
            <a:r>
              <a:rPr sz="2000" dirty="0">
                <a:latin typeface="Verdana"/>
                <a:cs typeface="Verdana"/>
              </a:rPr>
              <a:t>I</a:t>
            </a:r>
            <a:r>
              <a:rPr sz="2000" spc="-15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he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ta</a:t>
            </a:r>
            <a:r>
              <a:rPr sz="2000" spc="-15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ce	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s	a	</a:t>
            </a:r>
            <a:r>
              <a:rPr sz="2000" spc="-5" dirty="0">
                <a:latin typeface="Verdana"/>
                <a:cs typeface="Verdana"/>
              </a:rPr>
              <a:t>p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spc="-2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c</a:t>
            </a:r>
            <a:r>
              <a:rPr sz="2000" spc="-2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ss	</a:t>
            </a:r>
            <a:r>
              <a:rPr sz="2000" spc="-5" dirty="0">
                <a:latin typeface="Verdana"/>
                <a:cs typeface="Verdana"/>
              </a:rPr>
              <a:t>b</a:t>
            </a:r>
            <a:r>
              <a:rPr sz="2000" dirty="0">
                <a:latin typeface="Verdana"/>
                <a:cs typeface="Verdana"/>
              </a:rPr>
              <a:t>y	</a:t>
            </a:r>
            <a:r>
              <a:rPr sz="2000" spc="-5" dirty="0">
                <a:latin typeface="Verdana"/>
                <a:cs typeface="Verdana"/>
              </a:rPr>
              <a:t>whi</a:t>
            </a:r>
            <a:r>
              <a:rPr sz="2000" spc="-20" dirty="0">
                <a:latin typeface="Verdana"/>
                <a:cs typeface="Verdana"/>
              </a:rPr>
              <a:t>c</a:t>
            </a:r>
            <a:r>
              <a:rPr sz="2000" dirty="0">
                <a:latin typeface="Verdana"/>
                <a:cs typeface="Verdana"/>
              </a:rPr>
              <a:t>h	o</a:t>
            </a:r>
            <a:r>
              <a:rPr sz="2000" spc="-10" dirty="0">
                <a:latin typeface="Verdana"/>
                <a:cs typeface="Verdana"/>
              </a:rPr>
              <a:t>bje</a:t>
            </a:r>
            <a:r>
              <a:rPr sz="2000" spc="-15" dirty="0">
                <a:latin typeface="Verdana"/>
                <a:cs typeface="Verdana"/>
              </a:rPr>
              <a:t>c</a:t>
            </a:r>
            <a:r>
              <a:rPr sz="2000" spc="-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s	</a:t>
            </a:r>
            <a:r>
              <a:rPr sz="2000" spc="-2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f	</a:t>
            </a:r>
            <a:r>
              <a:rPr sz="2000" spc="-2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ne	c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acquire </a:t>
            </a:r>
            <a:r>
              <a:rPr sz="2000" spc="-5" dirty="0">
                <a:latin typeface="Verdana"/>
                <a:cs typeface="Verdana"/>
              </a:rPr>
              <a:t>the properties of objects of </a:t>
            </a:r>
            <a:r>
              <a:rPr sz="2000" dirty="0">
                <a:latin typeface="Verdana"/>
                <a:cs typeface="Verdana"/>
              </a:rPr>
              <a:t>another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class.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spc="-10" dirty="0">
                <a:latin typeface="Verdana"/>
                <a:cs typeface="Verdana"/>
              </a:rPr>
              <a:t>OOP, the </a:t>
            </a:r>
            <a:r>
              <a:rPr sz="2000" spc="-5" dirty="0">
                <a:latin typeface="Verdana"/>
                <a:cs typeface="Verdana"/>
              </a:rPr>
              <a:t>concept </a:t>
            </a:r>
            <a:r>
              <a:rPr sz="2000" spc="-10" dirty="0">
                <a:latin typeface="Verdana"/>
                <a:cs typeface="Verdana"/>
              </a:rPr>
              <a:t>of inheritance </a:t>
            </a:r>
            <a:r>
              <a:rPr sz="2000" spc="-5" dirty="0">
                <a:latin typeface="Verdana"/>
                <a:cs typeface="Verdana"/>
              </a:rPr>
              <a:t>provides the </a:t>
            </a:r>
            <a:r>
              <a:rPr sz="2000" spc="-10" dirty="0">
                <a:latin typeface="Verdana"/>
                <a:cs typeface="Verdana"/>
              </a:rPr>
              <a:t>idea </a:t>
            </a:r>
            <a:r>
              <a:rPr sz="2000" spc="-20" dirty="0">
                <a:latin typeface="Verdana"/>
                <a:cs typeface="Verdana"/>
              </a:rPr>
              <a:t>of  </a:t>
            </a:r>
            <a:r>
              <a:rPr sz="2000" spc="-5" dirty="0">
                <a:latin typeface="Verdana"/>
                <a:cs typeface="Verdana"/>
              </a:rPr>
              <a:t>reusability. This means </a:t>
            </a:r>
            <a:r>
              <a:rPr sz="2000" dirty="0">
                <a:latin typeface="Verdana"/>
                <a:cs typeface="Verdana"/>
              </a:rPr>
              <a:t>we </a:t>
            </a:r>
            <a:r>
              <a:rPr sz="2000" spc="-5" dirty="0">
                <a:latin typeface="Verdana"/>
                <a:cs typeface="Verdana"/>
              </a:rPr>
              <a:t>can add additional feature </a:t>
            </a:r>
            <a:r>
              <a:rPr sz="2000" dirty="0">
                <a:latin typeface="Verdana"/>
                <a:cs typeface="Verdana"/>
              </a:rPr>
              <a:t>to  an </a:t>
            </a:r>
            <a:r>
              <a:rPr sz="2000" spc="-5" dirty="0">
                <a:latin typeface="Verdana"/>
                <a:cs typeface="Verdana"/>
              </a:rPr>
              <a:t>existing class without modifying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it.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marR="6985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This is </a:t>
            </a:r>
            <a:r>
              <a:rPr sz="2000" spc="-10" dirty="0">
                <a:latin typeface="Verdana"/>
                <a:cs typeface="Verdana"/>
              </a:rPr>
              <a:t>possible </a:t>
            </a:r>
            <a:r>
              <a:rPr sz="2000" spc="-5" dirty="0">
                <a:latin typeface="Verdana"/>
                <a:cs typeface="Verdana"/>
              </a:rPr>
              <a:t>by deriving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new </a:t>
            </a:r>
            <a:r>
              <a:rPr sz="2000" dirty="0">
                <a:latin typeface="Verdana"/>
                <a:cs typeface="Verdana"/>
              </a:rPr>
              <a:t>class </a:t>
            </a:r>
            <a:r>
              <a:rPr sz="2000" spc="-5" dirty="0">
                <a:latin typeface="Verdana"/>
                <a:cs typeface="Verdana"/>
              </a:rPr>
              <a:t>from existing  one. The new </a:t>
            </a:r>
            <a:r>
              <a:rPr sz="2000" dirty="0">
                <a:latin typeface="Verdana"/>
                <a:cs typeface="Verdana"/>
              </a:rPr>
              <a:t>class </a:t>
            </a:r>
            <a:r>
              <a:rPr sz="2000" spc="-10" dirty="0">
                <a:latin typeface="Verdana"/>
                <a:cs typeface="Verdana"/>
              </a:rPr>
              <a:t>will </a:t>
            </a:r>
            <a:r>
              <a:rPr sz="2000" dirty="0">
                <a:latin typeface="Verdana"/>
                <a:cs typeface="Verdana"/>
              </a:rPr>
              <a:t>have </a:t>
            </a:r>
            <a:r>
              <a:rPr sz="2000" spc="-5" dirty="0">
                <a:latin typeface="Verdana"/>
                <a:cs typeface="Verdana"/>
              </a:rPr>
              <a:t>the combined features </a:t>
            </a:r>
            <a:r>
              <a:rPr sz="2000" spc="-20" dirty="0">
                <a:latin typeface="Verdana"/>
                <a:cs typeface="Verdana"/>
              </a:rPr>
              <a:t>of  </a:t>
            </a:r>
            <a:r>
              <a:rPr sz="2000" spc="-5" dirty="0">
                <a:latin typeface="Verdana"/>
                <a:cs typeface="Verdana"/>
              </a:rPr>
              <a:t>both the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classes.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05200" y="152400"/>
            <a:ext cx="1600200" cy="13716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266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85"/>
              </a:spcBef>
            </a:pPr>
            <a:r>
              <a:rPr sz="1800" dirty="0">
                <a:latin typeface="Verdana"/>
                <a:cs typeface="Verdana"/>
              </a:rPr>
              <a:t>Bird</a:t>
            </a:r>
            <a:endParaRPr sz="1800">
              <a:latin typeface="Verdana"/>
              <a:cs typeface="Verdana"/>
            </a:endParaRPr>
          </a:p>
          <a:p>
            <a:pPr marL="319405" marR="310515" algn="ctr">
              <a:lnSpc>
                <a:spcPct val="100000"/>
              </a:lnSpc>
              <a:spcBef>
                <a:spcPts val="10"/>
              </a:spcBef>
            </a:pPr>
            <a:r>
              <a:rPr sz="1400" spc="-15" dirty="0">
                <a:latin typeface="Verdana"/>
                <a:cs typeface="Verdana"/>
              </a:rPr>
              <a:t>A</a:t>
            </a:r>
            <a:r>
              <a:rPr sz="1400" spc="-5" dirty="0">
                <a:latin typeface="Verdana"/>
                <a:cs typeface="Verdana"/>
              </a:rPr>
              <a:t>tt</a:t>
            </a:r>
            <a:r>
              <a:rPr sz="1400" dirty="0">
                <a:latin typeface="Verdana"/>
                <a:cs typeface="Verdana"/>
              </a:rPr>
              <a:t>r</a:t>
            </a:r>
            <a:r>
              <a:rPr sz="1400" spc="5" dirty="0">
                <a:latin typeface="Verdana"/>
                <a:cs typeface="Verdana"/>
              </a:rPr>
              <a:t>i</a:t>
            </a:r>
            <a:r>
              <a:rPr sz="1400" spc="-5" dirty="0">
                <a:latin typeface="Verdana"/>
                <a:cs typeface="Verdana"/>
              </a:rPr>
              <a:t>but</a:t>
            </a:r>
            <a:r>
              <a:rPr sz="1400" dirty="0">
                <a:latin typeface="Verdana"/>
                <a:cs typeface="Verdana"/>
              </a:rPr>
              <a:t>es:  </a:t>
            </a:r>
            <a:r>
              <a:rPr sz="1400" spc="-5" dirty="0">
                <a:latin typeface="Verdana"/>
                <a:cs typeface="Verdana"/>
              </a:rPr>
              <a:t>Feathers  Lay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eggs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600" y="2590800"/>
            <a:ext cx="1828800" cy="1524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marL="309880">
              <a:lnSpc>
                <a:spcPct val="100000"/>
              </a:lnSpc>
              <a:spcBef>
                <a:spcPts val="1550"/>
              </a:spcBef>
            </a:pPr>
            <a:r>
              <a:rPr sz="1800" dirty="0">
                <a:latin typeface="Verdana"/>
                <a:cs typeface="Verdana"/>
              </a:rPr>
              <a:t>Flying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bird</a:t>
            </a:r>
            <a:endParaRPr sz="1800">
              <a:latin typeface="Verdana"/>
              <a:cs typeface="Verdana"/>
            </a:endParaRPr>
          </a:p>
          <a:p>
            <a:pPr marL="473075">
              <a:lnSpc>
                <a:spcPct val="100000"/>
              </a:lnSpc>
              <a:spcBef>
                <a:spcPts val="1685"/>
              </a:spcBef>
            </a:pPr>
            <a:r>
              <a:rPr sz="1400" spc="-5" dirty="0">
                <a:latin typeface="Verdana"/>
                <a:cs typeface="Verdana"/>
              </a:rPr>
              <a:t>Attributes</a:t>
            </a:r>
            <a:endParaRPr sz="14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-----------</a:t>
            </a:r>
            <a:endParaRPr sz="14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-----------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8800" y="2514600"/>
            <a:ext cx="1828800" cy="1524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66370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1310"/>
              </a:spcBef>
            </a:pPr>
            <a:r>
              <a:rPr sz="1800" spc="-5" dirty="0">
                <a:latin typeface="Verdana"/>
                <a:cs typeface="Verdana"/>
              </a:rPr>
              <a:t>Nonflying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bird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473709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Verdana"/>
                <a:cs typeface="Verdana"/>
              </a:rPr>
              <a:t>Attributes</a:t>
            </a:r>
            <a:endParaRPr sz="1400">
              <a:latin typeface="Verdana"/>
              <a:cs typeface="Verdana"/>
            </a:endParaRPr>
          </a:p>
          <a:p>
            <a:pPr marL="509905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----------</a:t>
            </a:r>
            <a:endParaRPr sz="1400">
              <a:latin typeface="Verdana"/>
              <a:cs typeface="Verdana"/>
            </a:endParaRPr>
          </a:p>
          <a:p>
            <a:pPr marL="429259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------------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0" y="4724400"/>
            <a:ext cx="1600200" cy="1219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51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95"/>
              </a:spcBef>
            </a:pPr>
            <a:r>
              <a:rPr sz="1800" spc="-5" dirty="0">
                <a:latin typeface="Verdana"/>
                <a:cs typeface="Verdana"/>
              </a:rPr>
              <a:t>Kiwi</a:t>
            </a:r>
            <a:endParaRPr sz="1800">
              <a:latin typeface="Verdana"/>
              <a:cs typeface="Verdana"/>
            </a:endParaRPr>
          </a:p>
          <a:p>
            <a:pPr marL="359410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Attributes</a:t>
            </a:r>
            <a:endParaRPr sz="1400">
              <a:latin typeface="Verdana"/>
              <a:cs typeface="Verdana"/>
            </a:endParaRPr>
          </a:p>
          <a:p>
            <a:pPr marL="43751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Verdana"/>
                <a:cs typeface="Verdana"/>
              </a:rPr>
              <a:t>---------</a:t>
            </a:r>
            <a:endParaRPr sz="1400">
              <a:latin typeface="Verdana"/>
              <a:cs typeface="Verdana"/>
            </a:endParaRPr>
          </a:p>
          <a:p>
            <a:pPr marL="437515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---------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3000" y="4724400"/>
            <a:ext cx="1524000" cy="1219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marL="309245">
              <a:lnSpc>
                <a:spcPct val="100000"/>
              </a:lnSpc>
              <a:spcBef>
                <a:spcPts val="595"/>
              </a:spcBef>
            </a:pPr>
            <a:r>
              <a:rPr sz="1800" spc="-10" dirty="0">
                <a:latin typeface="Verdana"/>
                <a:cs typeface="Verdana"/>
              </a:rPr>
              <a:t>Penguin</a:t>
            </a:r>
            <a:endParaRPr sz="1800">
              <a:latin typeface="Verdana"/>
              <a:cs typeface="Verdana"/>
            </a:endParaRPr>
          </a:p>
          <a:p>
            <a:pPr marL="321310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Attributes</a:t>
            </a:r>
            <a:endParaRPr sz="1400">
              <a:latin typeface="Verdana"/>
              <a:cs typeface="Verdana"/>
            </a:endParaRPr>
          </a:p>
          <a:p>
            <a:pPr marL="398780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---------</a:t>
            </a:r>
            <a:endParaRPr sz="1400">
              <a:latin typeface="Verdana"/>
              <a:cs typeface="Verdana"/>
            </a:endParaRPr>
          </a:p>
          <a:p>
            <a:pPr marL="39878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Verdana"/>
                <a:cs typeface="Verdana"/>
              </a:rPr>
              <a:t>---------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4600" y="4800600"/>
            <a:ext cx="1447800" cy="1143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13665" rIns="0" bIns="0" rtlCol="0">
            <a:spAutoFit/>
          </a:bodyPr>
          <a:lstStyle/>
          <a:p>
            <a:pPr marL="257175">
              <a:lnSpc>
                <a:spcPct val="100000"/>
              </a:lnSpc>
              <a:spcBef>
                <a:spcPts val="895"/>
              </a:spcBef>
            </a:pPr>
            <a:r>
              <a:rPr sz="1800" spc="-5" dirty="0">
                <a:latin typeface="Verdana"/>
                <a:cs typeface="Verdana"/>
              </a:rPr>
              <a:t>Swallow</a:t>
            </a:r>
            <a:endParaRPr sz="1800">
              <a:latin typeface="Verdana"/>
              <a:cs typeface="Verdana"/>
            </a:endParaRPr>
          </a:p>
          <a:p>
            <a:pPr marL="283210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Attributes</a:t>
            </a:r>
            <a:endParaRPr sz="1400">
              <a:latin typeface="Verdana"/>
              <a:cs typeface="Verdana"/>
            </a:endParaRPr>
          </a:p>
          <a:p>
            <a:pPr marL="23876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Verdana"/>
                <a:cs typeface="Verdana"/>
              </a:rPr>
              <a:t>------------</a:t>
            </a:r>
            <a:endParaRPr sz="1400">
              <a:latin typeface="Verdana"/>
              <a:cs typeface="Verdana"/>
            </a:endParaRPr>
          </a:p>
          <a:p>
            <a:pPr marL="198755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-------------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400" y="4724400"/>
            <a:ext cx="1524000" cy="12954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89865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495"/>
              </a:spcBef>
            </a:pPr>
            <a:r>
              <a:rPr sz="1800" spc="-15" dirty="0">
                <a:latin typeface="Verdana"/>
                <a:cs typeface="Verdana"/>
              </a:rPr>
              <a:t>Robin</a:t>
            </a:r>
            <a:endParaRPr sz="1800">
              <a:latin typeface="Verdana"/>
              <a:cs typeface="Verdana"/>
            </a:endParaRPr>
          </a:p>
          <a:p>
            <a:pPr marL="320675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Attributes</a:t>
            </a:r>
            <a:endParaRPr sz="1400">
              <a:latin typeface="Verdana"/>
              <a:cs typeface="Verdana"/>
            </a:endParaRPr>
          </a:p>
          <a:p>
            <a:pPr marL="39814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Verdana"/>
                <a:cs typeface="Verdana"/>
              </a:rPr>
              <a:t>---------</a:t>
            </a:r>
            <a:endParaRPr sz="1400">
              <a:latin typeface="Verdana"/>
              <a:cs typeface="Verdana"/>
            </a:endParaRPr>
          </a:p>
          <a:p>
            <a:pPr marL="398145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---------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38400" y="1519555"/>
            <a:ext cx="1071245" cy="1071245"/>
          </a:xfrm>
          <a:custGeom>
            <a:avLst/>
            <a:gdLst/>
            <a:ahLst/>
            <a:cxnLst/>
            <a:rect l="l" t="t" r="r" b="b"/>
            <a:pathLst>
              <a:path w="1071245" h="1071245">
                <a:moveTo>
                  <a:pt x="26924" y="990473"/>
                </a:moveTo>
                <a:lnTo>
                  <a:pt x="0" y="1071245"/>
                </a:lnTo>
                <a:lnTo>
                  <a:pt x="80772" y="1044321"/>
                </a:lnTo>
                <a:lnTo>
                  <a:pt x="67310" y="1030859"/>
                </a:lnTo>
                <a:lnTo>
                  <a:pt x="49402" y="1030859"/>
                </a:lnTo>
                <a:lnTo>
                  <a:pt x="40386" y="1021842"/>
                </a:lnTo>
                <a:lnTo>
                  <a:pt x="49340" y="1012889"/>
                </a:lnTo>
                <a:lnTo>
                  <a:pt x="26924" y="990473"/>
                </a:lnTo>
                <a:close/>
              </a:path>
              <a:path w="1071245" h="1071245">
                <a:moveTo>
                  <a:pt x="49340" y="1012889"/>
                </a:moveTo>
                <a:lnTo>
                  <a:pt x="40386" y="1021842"/>
                </a:lnTo>
                <a:lnTo>
                  <a:pt x="49402" y="1030859"/>
                </a:lnTo>
                <a:lnTo>
                  <a:pt x="58355" y="1021904"/>
                </a:lnTo>
                <a:lnTo>
                  <a:pt x="49340" y="1012889"/>
                </a:lnTo>
                <a:close/>
              </a:path>
              <a:path w="1071245" h="1071245">
                <a:moveTo>
                  <a:pt x="58355" y="1021904"/>
                </a:moveTo>
                <a:lnTo>
                  <a:pt x="49402" y="1030859"/>
                </a:lnTo>
                <a:lnTo>
                  <a:pt x="67310" y="1030859"/>
                </a:lnTo>
                <a:lnTo>
                  <a:pt x="58355" y="1021904"/>
                </a:lnTo>
                <a:close/>
              </a:path>
              <a:path w="1071245" h="1071245">
                <a:moveTo>
                  <a:pt x="1062354" y="0"/>
                </a:moveTo>
                <a:lnTo>
                  <a:pt x="49340" y="1012889"/>
                </a:lnTo>
                <a:lnTo>
                  <a:pt x="58355" y="1021904"/>
                </a:lnTo>
                <a:lnTo>
                  <a:pt x="1071245" y="8890"/>
                </a:lnTo>
                <a:lnTo>
                  <a:pt x="1062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01844" y="1518792"/>
            <a:ext cx="1451610" cy="996315"/>
          </a:xfrm>
          <a:custGeom>
            <a:avLst/>
            <a:gdLst/>
            <a:ahLst/>
            <a:cxnLst/>
            <a:rect l="l" t="t" r="r" b="b"/>
            <a:pathLst>
              <a:path w="1451609" h="996314">
                <a:moveTo>
                  <a:pt x="1384861" y="958024"/>
                </a:moveTo>
                <a:lnTo>
                  <a:pt x="1366901" y="984250"/>
                </a:lnTo>
                <a:lnTo>
                  <a:pt x="1451355" y="995807"/>
                </a:lnTo>
                <a:lnTo>
                  <a:pt x="1434328" y="965200"/>
                </a:lnTo>
                <a:lnTo>
                  <a:pt x="1395348" y="965200"/>
                </a:lnTo>
                <a:lnTo>
                  <a:pt x="1384861" y="958024"/>
                </a:lnTo>
                <a:close/>
              </a:path>
              <a:path w="1451609" h="996314">
                <a:moveTo>
                  <a:pt x="1392086" y="947474"/>
                </a:moveTo>
                <a:lnTo>
                  <a:pt x="1384861" y="958024"/>
                </a:lnTo>
                <a:lnTo>
                  <a:pt x="1395348" y="965200"/>
                </a:lnTo>
                <a:lnTo>
                  <a:pt x="1402587" y="954659"/>
                </a:lnTo>
                <a:lnTo>
                  <a:pt x="1392086" y="947474"/>
                </a:lnTo>
                <a:close/>
              </a:path>
              <a:path w="1451609" h="996314">
                <a:moveTo>
                  <a:pt x="1409953" y="921385"/>
                </a:moveTo>
                <a:lnTo>
                  <a:pt x="1392086" y="947474"/>
                </a:lnTo>
                <a:lnTo>
                  <a:pt x="1402587" y="954659"/>
                </a:lnTo>
                <a:lnTo>
                  <a:pt x="1395348" y="965200"/>
                </a:lnTo>
                <a:lnTo>
                  <a:pt x="1434328" y="965200"/>
                </a:lnTo>
                <a:lnTo>
                  <a:pt x="1409953" y="921385"/>
                </a:lnTo>
                <a:close/>
              </a:path>
              <a:path w="1451609" h="996314">
                <a:moveTo>
                  <a:pt x="7111" y="0"/>
                </a:moveTo>
                <a:lnTo>
                  <a:pt x="0" y="10414"/>
                </a:lnTo>
                <a:lnTo>
                  <a:pt x="1384861" y="958024"/>
                </a:lnTo>
                <a:lnTo>
                  <a:pt x="1392086" y="947474"/>
                </a:lnTo>
                <a:lnTo>
                  <a:pt x="71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95400" y="4110101"/>
            <a:ext cx="690245" cy="614680"/>
          </a:xfrm>
          <a:custGeom>
            <a:avLst/>
            <a:gdLst/>
            <a:ahLst/>
            <a:cxnLst/>
            <a:rect l="l" t="t" r="r" b="b"/>
            <a:pathLst>
              <a:path w="690244" h="614679">
                <a:moveTo>
                  <a:pt x="31622" y="535178"/>
                </a:moveTo>
                <a:lnTo>
                  <a:pt x="0" y="614299"/>
                </a:lnTo>
                <a:lnTo>
                  <a:pt x="82296" y="592201"/>
                </a:lnTo>
                <a:lnTo>
                  <a:pt x="68640" y="576834"/>
                </a:lnTo>
                <a:lnTo>
                  <a:pt x="51688" y="576834"/>
                </a:lnTo>
                <a:lnTo>
                  <a:pt x="43180" y="567309"/>
                </a:lnTo>
                <a:lnTo>
                  <a:pt x="52676" y="558870"/>
                </a:lnTo>
                <a:lnTo>
                  <a:pt x="31622" y="535178"/>
                </a:lnTo>
                <a:close/>
              </a:path>
              <a:path w="690244" h="614679">
                <a:moveTo>
                  <a:pt x="52676" y="558870"/>
                </a:moveTo>
                <a:lnTo>
                  <a:pt x="43180" y="567309"/>
                </a:lnTo>
                <a:lnTo>
                  <a:pt x="51688" y="576834"/>
                </a:lnTo>
                <a:lnTo>
                  <a:pt x="61159" y="568415"/>
                </a:lnTo>
                <a:lnTo>
                  <a:pt x="52676" y="558870"/>
                </a:lnTo>
                <a:close/>
              </a:path>
              <a:path w="690244" h="614679">
                <a:moveTo>
                  <a:pt x="61159" y="568415"/>
                </a:moveTo>
                <a:lnTo>
                  <a:pt x="51688" y="576834"/>
                </a:lnTo>
                <a:lnTo>
                  <a:pt x="68640" y="576834"/>
                </a:lnTo>
                <a:lnTo>
                  <a:pt x="61159" y="568415"/>
                </a:lnTo>
                <a:close/>
              </a:path>
              <a:path w="690244" h="614679">
                <a:moveTo>
                  <a:pt x="681608" y="0"/>
                </a:moveTo>
                <a:lnTo>
                  <a:pt x="52676" y="558870"/>
                </a:lnTo>
                <a:lnTo>
                  <a:pt x="61159" y="568415"/>
                </a:lnTo>
                <a:lnTo>
                  <a:pt x="689991" y="9398"/>
                </a:lnTo>
                <a:lnTo>
                  <a:pt x="6816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10154" y="4110354"/>
            <a:ext cx="690245" cy="690245"/>
          </a:xfrm>
          <a:custGeom>
            <a:avLst/>
            <a:gdLst/>
            <a:ahLst/>
            <a:cxnLst/>
            <a:rect l="l" t="t" r="r" b="b"/>
            <a:pathLst>
              <a:path w="690244" h="690245">
                <a:moveTo>
                  <a:pt x="631889" y="640904"/>
                </a:moveTo>
                <a:lnTo>
                  <a:pt x="609472" y="663321"/>
                </a:lnTo>
                <a:lnTo>
                  <a:pt x="690244" y="690245"/>
                </a:lnTo>
                <a:lnTo>
                  <a:pt x="676782" y="649859"/>
                </a:lnTo>
                <a:lnTo>
                  <a:pt x="640842" y="649859"/>
                </a:lnTo>
                <a:lnTo>
                  <a:pt x="631889" y="640904"/>
                </a:lnTo>
                <a:close/>
              </a:path>
              <a:path w="690244" h="690245">
                <a:moveTo>
                  <a:pt x="640904" y="631889"/>
                </a:moveTo>
                <a:lnTo>
                  <a:pt x="631889" y="640904"/>
                </a:lnTo>
                <a:lnTo>
                  <a:pt x="640842" y="649859"/>
                </a:lnTo>
                <a:lnTo>
                  <a:pt x="649858" y="640842"/>
                </a:lnTo>
                <a:lnTo>
                  <a:pt x="640904" y="631889"/>
                </a:lnTo>
                <a:close/>
              </a:path>
              <a:path w="690244" h="690245">
                <a:moveTo>
                  <a:pt x="663320" y="609473"/>
                </a:moveTo>
                <a:lnTo>
                  <a:pt x="640904" y="631889"/>
                </a:lnTo>
                <a:lnTo>
                  <a:pt x="649858" y="640842"/>
                </a:lnTo>
                <a:lnTo>
                  <a:pt x="640842" y="649859"/>
                </a:lnTo>
                <a:lnTo>
                  <a:pt x="676782" y="649859"/>
                </a:lnTo>
                <a:lnTo>
                  <a:pt x="663320" y="609473"/>
                </a:lnTo>
                <a:close/>
              </a:path>
              <a:path w="690244" h="690245">
                <a:moveTo>
                  <a:pt x="8889" y="0"/>
                </a:moveTo>
                <a:lnTo>
                  <a:pt x="0" y="8890"/>
                </a:lnTo>
                <a:lnTo>
                  <a:pt x="631889" y="640904"/>
                </a:lnTo>
                <a:lnTo>
                  <a:pt x="640904" y="631889"/>
                </a:lnTo>
                <a:lnTo>
                  <a:pt x="8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91200" y="4034154"/>
            <a:ext cx="690245" cy="690245"/>
          </a:xfrm>
          <a:custGeom>
            <a:avLst/>
            <a:gdLst/>
            <a:ahLst/>
            <a:cxnLst/>
            <a:rect l="l" t="t" r="r" b="b"/>
            <a:pathLst>
              <a:path w="690245" h="690245">
                <a:moveTo>
                  <a:pt x="26924" y="609473"/>
                </a:moveTo>
                <a:lnTo>
                  <a:pt x="0" y="690245"/>
                </a:lnTo>
                <a:lnTo>
                  <a:pt x="80772" y="663321"/>
                </a:lnTo>
                <a:lnTo>
                  <a:pt x="67310" y="649859"/>
                </a:lnTo>
                <a:lnTo>
                  <a:pt x="49402" y="649859"/>
                </a:lnTo>
                <a:lnTo>
                  <a:pt x="40386" y="640842"/>
                </a:lnTo>
                <a:lnTo>
                  <a:pt x="49340" y="631889"/>
                </a:lnTo>
                <a:lnTo>
                  <a:pt x="26924" y="609473"/>
                </a:lnTo>
                <a:close/>
              </a:path>
              <a:path w="690245" h="690245">
                <a:moveTo>
                  <a:pt x="49340" y="631889"/>
                </a:moveTo>
                <a:lnTo>
                  <a:pt x="40386" y="640842"/>
                </a:lnTo>
                <a:lnTo>
                  <a:pt x="49402" y="649859"/>
                </a:lnTo>
                <a:lnTo>
                  <a:pt x="58355" y="640904"/>
                </a:lnTo>
                <a:lnTo>
                  <a:pt x="49340" y="631889"/>
                </a:lnTo>
                <a:close/>
              </a:path>
              <a:path w="690245" h="690245">
                <a:moveTo>
                  <a:pt x="58355" y="640904"/>
                </a:moveTo>
                <a:lnTo>
                  <a:pt x="49402" y="649859"/>
                </a:lnTo>
                <a:lnTo>
                  <a:pt x="67310" y="649859"/>
                </a:lnTo>
                <a:lnTo>
                  <a:pt x="58355" y="640904"/>
                </a:lnTo>
                <a:close/>
              </a:path>
              <a:path w="690245" h="690245">
                <a:moveTo>
                  <a:pt x="681354" y="0"/>
                </a:moveTo>
                <a:lnTo>
                  <a:pt x="49340" y="631889"/>
                </a:lnTo>
                <a:lnTo>
                  <a:pt x="58355" y="640904"/>
                </a:lnTo>
                <a:lnTo>
                  <a:pt x="690245" y="8890"/>
                </a:lnTo>
                <a:lnTo>
                  <a:pt x="681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05701" y="4034409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558870" y="637314"/>
                </a:moveTo>
                <a:lnTo>
                  <a:pt x="535177" y="658368"/>
                </a:lnTo>
                <a:lnTo>
                  <a:pt x="614299" y="689991"/>
                </a:lnTo>
                <a:lnTo>
                  <a:pt x="602704" y="646811"/>
                </a:lnTo>
                <a:lnTo>
                  <a:pt x="567308" y="646811"/>
                </a:lnTo>
                <a:lnTo>
                  <a:pt x="558870" y="637314"/>
                </a:lnTo>
                <a:close/>
              </a:path>
              <a:path w="614679" h="690245">
                <a:moveTo>
                  <a:pt x="568415" y="628831"/>
                </a:moveTo>
                <a:lnTo>
                  <a:pt x="558870" y="637314"/>
                </a:lnTo>
                <a:lnTo>
                  <a:pt x="567308" y="646811"/>
                </a:lnTo>
                <a:lnTo>
                  <a:pt x="576833" y="638302"/>
                </a:lnTo>
                <a:lnTo>
                  <a:pt x="568415" y="628831"/>
                </a:lnTo>
                <a:close/>
              </a:path>
              <a:path w="614679" h="690245">
                <a:moveTo>
                  <a:pt x="592201" y="607695"/>
                </a:moveTo>
                <a:lnTo>
                  <a:pt x="568415" y="628831"/>
                </a:lnTo>
                <a:lnTo>
                  <a:pt x="576833" y="638302"/>
                </a:lnTo>
                <a:lnTo>
                  <a:pt x="567308" y="646811"/>
                </a:lnTo>
                <a:lnTo>
                  <a:pt x="602704" y="646811"/>
                </a:lnTo>
                <a:lnTo>
                  <a:pt x="592201" y="607695"/>
                </a:lnTo>
                <a:close/>
              </a:path>
              <a:path w="614679" h="690245">
                <a:moveTo>
                  <a:pt x="9398" y="0"/>
                </a:moveTo>
                <a:lnTo>
                  <a:pt x="0" y="8382"/>
                </a:lnTo>
                <a:lnTo>
                  <a:pt x="558870" y="637314"/>
                </a:lnTo>
                <a:lnTo>
                  <a:pt x="568415" y="628831"/>
                </a:lnTo>
                <a:lnTo>
                  <a:pt x="93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43600" y="457200"/>
            <a:ext cx="3124200" cy="1565275"/>
          </a:xfrm>
          <a:custGeom>
            <a:avLst/>
            <a:gdLst/>
            <a:ahLst/>
            <a:cxnLst/>
            <a:rect l="l" t="t" r="r" b="b"/>
            <a:pathLst>
              <a:path w="3124200" h="1565275">
                <a:moveTo>
                  <a:pt x="0" y="177800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520700" y="0"/>
                </a:lnTo>
                <a:lnTo>
                  <a:pt x="1301750" y="0"/>
                </a:lnTo>
                <a:lnTo>
                  <a:pt x="2946400" y="0"/>
                </a:lnTo>
                <a:lnTo>
                  <a:pt x="2993657" y="6352"/>
                </a:lnTo>
                <a:lnTo>
                  <a:pt x="3036127" y="24280"/>
                </a:lnTo>
                <a:lnTo>
                  <a:pt x="3072114" y="52085"/>
                </a:lnTo>
                <a:lnTo>
                  <a:pt x="3099919" y="88072"/>
                </a:lnTo>
                <a:lnTo>
                  <a:pt x="3117847" y="130542"/>
                </a:lnTo>
                <a:lnTo>
                  <a:pt x="3124200" y="177800"/>
                </a:lnTo>
                <a:lnTo>
                  <a:pt x="3124200" y="622300"/>
                </a:lnTo>
                <a:lnTo>
                  <a:pt x="3124200" y="889000"/>
                </a:lnTo>
                <a:lnTo>
                  <a:pt x="3117847" y="936257"/>
                </a:lnTo>
                <a:lnTo>
                  <a:pt x="3099919" y="978727"/>
                </a:lnTo>
                <a:lnTo>
                  <a:pt x="3072114" y="1014714"/>
                </a:lnTo>
                <a:lnTo>
                  <a:pt x="3036127" y="1042519"/>
                </a:lnTo>
                <a:lnTo>
                  <a:pt x="2993657" y="1060447"/>
                </a:lnTo>
                <a:lnTo>
                  <a:pt x="2946400" y="1066800"/>
                </a:lnTo>
                <a:lnTo>
                  <a:pt x="1301750" y="1066800"/>
                </a:lnTo>
                <a:lnTo>
                  <a:pt x="101600" y="1565275"/>
                </a:lnTo>
                <a:lnTo>
                  <a:pt x="520700" y="1066800"/>
                </a:lnTo>
                <a:lnTo>
                  <a:pt x="177800" y="1066800"/>
                </a:lnTo>
                <a:lnTo>
                  <a:pt x="130542" y="1060447"/>
                </a:lnTo>
                <a:lnTo>
                  <a:pt x="88072" y="1042519"/>
                </a:lnTo>
                <a:lnTo>
                  <a:pt x="52085" y="1014714"/>
                </a:lnTo>
                <a:lnTo>
                  <a:pt x="24280" y="978727"/>
                </a:lnTo>
                <a:lnTo>
                  <a:pt x="6352" y="936257"/>
                </a:lnTo>
                <a:lnTo>
                  <a:pt x="0" y="889000"/>
                </a:lnTo>
                <a:lnTo>
                  <a:pt x="0" y="622300"/>
                </a:lnTo>
                <a:lnTo>
                  <a:pt x="0" y="177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075426" y="540765"/>
            <a:ext cx="286512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Verdana"/>
                <a:cs typeface="Verdana"/>
              </a:rPr>
              <a:t>Note </a:t>
            </a:r>
            <a:r>
              <a:rPr sz="1400" spc="-5" dirty="0">
                <a:latin typeface="Verdana"/>
                <a:cs typeface="Verdana"/>
              </a:rPr>
              <a:t>that each sub-class  defines only those features  that </a:t>
            </a:r>
            <a:r>
              <a:rPr sz="1400" dirty="0">
                <a:latin typeface="Verdana"/>
                <a:cs typeface="Verdana"/>
              </a:rPr>
              <a:t>are unique </a:t>
            </a:r>
            <a:r>
              <a:rPr sz="1400" spc="-5" dirty="0">
                <a:latin typeface="Verdana"/>
                <a:cs typeface="Verdana"/>
              </a:rPr>
              <a:t>to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it.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461182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Polymorphism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1752345"/>
            <a:ext cx="7845425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Polymorphism is </a:t>
            </a:r>
            <a:r>
              <a:rPr sz="2000" dirty="0">
                <a:latin typeface="Verdana"/>
                <a:cs typeface="Verdana"/>
              </a:rPr>
              <a:t>another </a:t>
            </a:r>
            <a:r>
              <a:rPr sz="2000" spc="-5" dirty="0">
                <a:latin typeface="Verdana"/>
                <a:cs typeface="Verdana"/>
              </a:rPr>
              <a:t>important OOP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concept.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CC0000"/>
              </a:buClr>
              <a:buFont typeface="Wingdings"/>
              <a:buChar char=""/>
            </a:pPr>
            <a:endParaRPr sz="27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ts val="216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Polymorphism means the ability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take </a:t>
            </a:r>
            <a:r>
              <a:rPr sz="2000" dirty="0">
                <a:latin typeface="Verdana"/>
                <a:cs typeface="Verdana"/>
              </a:rPr>
              <a:t>more </a:t>
            </a:r>
            <a:r>
              <a:rPr sz="2000" spc="-5" dirty="0">
                <a:latin typeface="Verdana"/>
                <a:cs typeface="Verdana"/>
              </a:rPr>
              <a:t>than </a:t>
            </a:r>
            <a:r>
              <a:rPr sz="2000" spc="-10" dirty="0">
                <a:latin typeface="Verdana"/>
                <a:cs typeface="Verdana"/>
              </a:rPr>
              <a:t>one  </a:t>
            </a:r>
            <a:r>
              <a:rPr sz="2000" spc="-5" dirty="0">
                <a:latin typeface="Verdana"/>
                <a:cs typeface="Verdana"/>
              </a:rPr>
              <a:t>form.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Font typeface="Wingdings"/>
              <a:buChar char=""/>
            </a:pPr>
            <a:endParaRPr sz="27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ts val="216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e.g. </a:t>
            </a:r>
            <a:r>
              <a:rPr sz="2000" spc="-10" dirty="0">
                <a:latin typeface="Verdana"/>
                <a:cs typeface="Verdana"/>
              </a:rPr>
              <a:t>an </a:t>
            </a:r>
            <a:r>
              <a:rPr sz="2000" spc="-5" dirty="0">
                <a:latin typeface="Verdana"/>
                <a:cs typeface="Verdana"/>
              </a:rPr>
              <a:t>operation may exhibit different behaviour 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different instances. The behaviour depends </a:t>
            </a:r>
            <a:r>
              <a:rPr sz="2000" dirty="0">
                <a:latin typeface="Verdana"/>
                <a:cs typeface="Verdana"/>
              </a:rPr>
              <a:t>upon </a:t>
            </a:r>
            <a:r>
              <a:rPr sz="2000" spc="-5" dirty="0">
                <a:latin typeface="Verdana"/>
                <a:cs typeface="Verdana"/>
              </a:rPr>
              <a:t>the  types of data </a:t>
            </a:r>
            <a:r>
              <a:rPr sz="200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in the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operation.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C0000"/>
              </a:buClr>
              <a:buFont typeface="Wingdings"/>
              <a:buChar char=""/>
            </a:pPr>
            <a:endParaRPr sz="265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9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e.g. consider the operation of addition. </a:t>
            </a:r>
            <a:r>
              <a:rPr sz="2000" dirty="0">
                <a:latin typeface="Verdana"/>
                <a:cs typeface="Verdana"/>
              </a:rPr>
              <a:t>For two  </a:t>
            </a:r>
            <a:r>
              <a:rPr sz="2000" spc="-5" dirty="0">
                <a:latin typeface="Verdana"/>
                <a:cs typeface="Verdana"/>
              </a:rPr>
              <a:t>numbers, the operation will generate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10" dirty="0">
                <a:latin typeface="Verdana"/>
                <a:cs typeface="Verdana"/>
              </a:rPr>
              <a:t>sum. If </a:t>
            </a:r>
            <a:r>
              <a:rPr sz="2000" spc="-5" dirty="0">
                <a:latin typeface="Verdana"/>
                <a:cs typeface="Verdana"/>
              </a:rPr>
              <a:t>the  operands are strings, </a:t>
            </a:r>
            <a:r>
              <a:rPr sz="2000" spc="-10" dirty="0">
                <a:latin typeface="Verdana"/>
                <a:cs typeface="Verdana"/>
              </a:rPr>
              <a:t>then </a:t>
            </a:r>
            <a:r>
              <a:rPr sz="2000" spc="-5" dirty="0">
                <a:latin typeface="Verdana"/>
                <a:cs typeface="Verdana"/>
              </a:rPr>
              <a:t>the operation </a:t>
            </a:r>
            <a:r>
              <a:rPr sz="2000" spc="-10" dirty="0">
                <a:latin typeface="Verdana"/>
                <a:cs typeface="Verdana"/>
              </a:rPr>
              <a:t>would </a:t>
            </a:r>
            <a:r>
              <a:rPr sz="2000" spc="-5" dirty="0">
                <a:latin typeface="Verdana"/>
                <a:cs typeface="Verdana"/>
              </a:rPr>
              <a:t>produce 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third </a:t>
            </a:r>
            <a:r>
              <a:rPr sz="2000" dirty="0">
                <a:latin typeface="Verdana"/>
                <a:cs typeface="Verdana"/>
              </a:rPr>
              <a:t>string </a:t>
            </a:r>
            <a:r>
              <a:rPr sz="2000" spc="-5" dirty="0">
                <a:latin typeface="Verdana"/>
                <a:cs typeface="Verdana"/>
              </a:rPr>
              <a:t>by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concatenation.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42232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Polymorphism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76600" y="1828800"/>
            <a:ext cx="2209800" cy="13716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706755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Shape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665480">
              <a:lnSpc>
                <a:spcPct val="100000"/>
              </a:lnSpc>
            </a:pPr>
            <a:r>
              <a:rPr sz="1800" spc="-15" dirty="0">
                <a:latin typeface="Verdana"/>
                <a:cs typeface="Verdana"/>
              </a:rPr>
              <a:t>Draw()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" y="4495800"/>
            <a:ext cx="2209800" cy="13716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39243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Circle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object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404495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Draw(circle)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2800" y="4495800"/>
            <a:ext cx="2209800" cy="13716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49784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Box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object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49784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Draw(box)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19800" y="4495800"/>
            <a:ext cx="2209800" cy="13716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260350">
              <a:lnSpc>
                <a:spcPct val="100000"/>
              </a:lnSpc>
            </a:pPr>
            <a:r>
              <a:rPr sz="1800" spc="-25" dirty="0">
                <a:latin typeface="Verdana"/>
                <a:cs typeface="Verdana"/>
              </a:rPr>
              <a:t>Triangle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object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6797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Draw(triangle)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05300" y="3200400"/>
            <a:ext cx="76200" cy="1295400"/>
          </a:xfrm>
          <a:custGeom>
            <a:avLst/>
            <a:gdLst/>
            <a:ahLst/>
            <a:cxnLst/>
            <a:rect l="l" t="t" r="r" b="b"/>
            <a:pathLst>
              <a:path w="76200" h="1295400">
                <a:moveTo>
                  <a:pt x="31750" y="1219200"/>
                </a:moveTo>
                <a:lnTo>
                  <a:pt x="0" y="1219200"/>
                </a:lnTo>
                <a:lnTo>
                  <a:pt x="38100" y="1295400"/>
                </a:lnTo>
                <a:lnTo>
                  <a:pt x="69850" y="1231900"/>
                </a:lnTo>
                <a:lnTo>
                  <a:pt x="31750" y="1231900"/>
                </a:lnTo>
                <a:lnTo>
                  <a:pt x="31750" y="1219200"/>
                </a:lnTo>
                <a:close/>
              </a:path>
              <a:path w="76200" h="1295400">
                <a:moveTo>
                  <a:pt x="44450" y="0"/>
                </a:moveTo>
                <a:lnTo>
                  <a:pt x="31750" y="0"/>
                </a:lnTo>
                <a:lnTo>
                  <a:pt x="31750" y="1231900"/>
                </a:lnTo>
                <a:lnTo>
                  <a:pt x="44450" y="1231900"/>
                </a:lnTo>
                <a:lnTo>
                  <a:pt x="44450" y="0"/>
                </a:lnTo>
                <a:close/>
              </a:path>
              <a:path w="76200" h="1295400">
                <a:moveTo>
                  <a:pt x="76200" y="1219200"/>
                </a:moveTo>
                <a:lnTo>
                  <a:pt x="44450" y="1219200"/>
                </a:lnTo>
                <a:lnTo>
                  <a:pt x="44450" y="1231900"/>
                </a:lnTo>
                <a:lnTo>
                  <a:pt x="69850" y="1231900"/>
                </a:lnTo>
                <a:lnTo>
                  <a:pt x="76200" y="1219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00200" y="3195320"/>
            <a:ext cx="1680845" cy="1300480"/>
          </a:xfrm>
          <a:custGeom>
            <a:avLst/>
            <a:gdLst/>
            <a:ahLst/>
            <a:cxnLst/>
            <a:rect l="l" t="t" r="r" b="b"/>
            <a:pathLst>
              <a:path w="1680845" h="1300479">
                <a:moveTo>
                  <a:pt x="36956" y="1223771"/>
                </a:moveTo>
                <a:lnTo>
                  <a:pt x="0" y="1300479"/>
                </a:lnTo>
                <a:lnTo>
                  <a:pt x="83566" y="1284096"/>
                </a:lnTo>
                <a:lnTo>
                  <a:pt x="70122" y="1266697"/>
                </a:lnTo>
                <a:lnTo>
                  <a:pt x="54101" y="1266697"/>
                </a:lnTo>
                <a:lnTo>
                  <a:pt x="46355" y="1256664"/>
                </a:lnTo>
                <a:lnTo>
                  <a:pt x="56383" y="1248915"/>
                </a:lnTo>
                <a:lnTo>
                  <a:pt x="36956" y="1223771"/>
                </a:lnTo>
                <a:close/>
              </a:path>
              <a:path w="1680845" h="1300479">
                <a:moveTo>
                  <a:pt x="56383" y="1248915"/>
                </a:moveTo>
                <a:lnTo>
                  <a:pt x="46355" y="1256664"/>
                </a:lnTo>
                <a:lnTo>
                  <a:pt x="54101" y="1266697"/>
                </a:lnTo>
                <a:lnTo>
                  <a:pt x="64134" y="1258946"/>
                </a:lnTo>
                <a:lnTo>
                  <a:pt x="56383" y="1248915"/>
                </a:lnTo>
                <a:close/>
              </a:path>
              <a:path w="1680845" h="1300479">
                <a:moveTo>
                  <a:pt x="64134" y="1258946"/>
                </a:moveTo>
                <a:lnTo>
                  <a:pt x="54101" y="1266697"/>
                </a:lnTo>
                <a:lnTo>
                  <a:pt x="70122" y="1266697"/>
                </a:lnTo>
                <a:lnTo>
                  <a:pt x="64134" y="1258946"/>
                </a:lnTo>
                <a:close/>
              </a:path>
              <a:path w="1680845" h="1300479">
                <a:moveTo>
                  <a:pt x="1672463" y="0"/>
                </a:moveTo>
                <a:lnTo>
                  <a:pt x="56383" y="1248915"/>
                </a:lnTo>
                <a:lnTo>
                  <a:pt x="64134" y="1258946"/>
                </a:lnTo>
                <a:lnTo>
                  <a:pt x="1680337" y="10159"/>
                </a:lnTo>
                <a:lnTo>
                  <a:pt x="1672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2463" y="3195320"/>
            <a:ext cx="1680845" cy="1300480"/>
          </a:xfrm>
          <a:custGeom>
            <a:avLst/>
            <a:gdLst/>
            <a:ahLst/>
            <a:cxnLst/>
            <a:rect l="l" t="t" r="r" b="b"/>
            <a:pathLst>
              <a:path w="1680845" h="1300479">
                <a:moveTo>
                  <a:pt x="1616202" y="1258946"/>
                </a:moveTo>
                <a:lnTo>
                  <a:pt x="1596770" y="1284096"/>
                </a:lnTo>
                <a:lnTo>
                  <a:pt x="1680337" y="1300479"/>
                </a:lnTo>
                <a:lnTo>
                  <a:pt x="1664061" y="1266697"/>
                </a:lnTo>
                <a:lnTo>
                  <a:pt x="1626235" y="1266697"/>
                </a:lnTo>
                <a:lnTo>
                  <a:pt x="1616202" y="1258946"/>
                </a:lnTo>
                <a:close/>
              </a:path>
              <a:path w="1680845" h="1300479">
                <a:moveTo>
                  <a:pt x="1623953" y="1248915"/>
                </a:moveTo>
                <a:lnTo>
                  <a:pt x="1616202" y="1258946"/>
                </a:lnTo>
                <a:lnTo>
                  <a:pt x="1626235" y="1266697"/>
                </a:lnTo>
                <a:lnTo>
                  <a:pt x="1633982" y="1256664"/>
                </a:lnTo>
                <a:lnTo>
                  <a:pt x="1623953" y="1248915"/>
                </a:lnTo>
                <a:close/>
              </a:path>
              <a:path w="1680845" h="1300479">
                <a:moveTo>
                  <a:pt x="1643380" y="1223771"/>
                </a:moveTo>
                <a:lnTo>
                  <a:pt x="1623953" y="1248915"/>
                </a:lnTo>
                <a:lnTo>
                  <a:pt x="1633982" y="1256664"/>
                </a:lnTo>
                <a:lnTo>
                  <a:pt x="1626235" y="1266697"/>
                </a:lnTo>
                <a:lnTo>
                  <a:pt x="1664061" y="1266697"/>
                </a:lnTo>
                <a:lnTo>
                  <a:pt x="1643380" y="1223771"/>
                </a:lnTo>
                <a:close/>
              </a:path>
              <a:path w="1680845" h="1300479">
                <a:moveTo>
                  <a:pt x="7874" y="0"/>
                </a:moveTo>
                <a:lnTo>
                  <a:pt x="0" y="10159"/>
                </a:lnTo>
                <a:lnTo>
                  <a:pt x="1616202" y="1258946"/>
                </a:lnTo>
                <a:lnTo>
                  <a:pt x="1623953" y="1248915"/>
                </a:lnTo>
                <a:lnTo>
                  <a:pt x="78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43756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Polymorphism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2087702"/>
            <a:ext cx="7845425" cy="3318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marR="5715" indent="-469900" algn="just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Polymorphism plays </a:t>
            </a:r>
            <a:r>
              <a:rPr sz="2000" dirty="0">
                <a:latin typeface="Verdana"/>
                <a:cs typeface="Verdana"/>
              </a:rPr>
              <a:t>an </a:t>
            </a:r>
            <a:r>
              <a:rPr sz="2000" spc="-5" dirty="0">
                <a:latin typeface="Verdana"/>
                <a:cs typeface="Verdana"/>
              </a:rPr>
              <a:t>important </a:t>
            </a:r>
            <a:r>
              <a:rPr sz="2000" spc="-10" dirty="0">
                <a:latin typeface="Verdana"/>
                <a:cs typeface="Verdana"/>
              </a:rPr>
              <a:t>role </a:t>
            </a:r>
            <a:r>
              <a:rPr sz="2000" spc="-5" dirty="0">
                <a:latin typeface="Verdana"/>
                <a:cs typeface="Verdana"/>
              </a:rPr>
              <a:t>in allowing objects  </a:t>
            </a:r>
            <a:r>
              <a:rPr sz="2000" dirty="0">
                <a:latin typeface="Verdana"/>
                <a:cs typeface="Verdana"/>
              </a:rPr>
              <a:t>having </a:t>
            </a:r>
            <a:r>
              <a:rPr sz="2000" spc="-5" dirty="0">
                <a:latin typeface="Verdana"/>
                <a:cs typeface="Verdana"/>
              </a:rPr>
              <a:t>internal structures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share the </a:t>
            </a:r>
            <a:r>
              <a:rPr sz="2000" dirty="0">
                <a:latin typeface="Verdana"/>
                <a:cs typeface="Verdana"/>
              </a:rPr>
              <a:t>same </a:t>
            </a:r>
            <a:r>
              <a:rPr sz="2000" spc="-5" dirty="0">
                <a:latin typeface="Verdana"/>
                <a:cs typeface="Verdana"/>
              </a:rPr>
              <a:t>external  interface.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This means that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general class of operations may be  accessed in the same manner even though specific  actions associated with each operations may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differ.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marR="635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Polymorphism is extensively </a:t>
            </a:r>
            <a:r>
              <a:rPr sz="2000" spc="-1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in implementing  inheritance.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49852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Dynamic</a:t>
            </a:r>
            <a:r>
              <a:rPr spc="-55" dirty="0"/>
              <a:t> </a:t>
            </a:r>
            <a:r>
              <a:rPr dirty="0"/>
              <a:t>Binding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2240102"/>
            <a:ext cx="784542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  <a:tab pos="1574165" algn="l"/>
                <a:tab pos="2451100" algn="l"/>
                <a:tab pos="2842895" algn="l"/>
                <a:tab pos="3394075" algn="l"/>
                <a:tab pos="4371340" algn="l"/>
                <a:tab pos="4752340" algn="l"/>
                <a:tab pos="5043805" algn="l"/>
                <a:tab pos="6461125" algn="l"/>
                <a:tab pos="7023734" algn="l"/>
                <a:tab pos="7416800" algn="l"/>
              </a:tabLst>
            </a:pPr>
            <a:r>
              <a:rPr sz="2000" spc="-5" dirty="0">
                <a:latin typeface="Verdana"/>
                <a:cs typeface="Verdana"/>
              </a:rPr>
              <a:t>Binding	refers	</a:t>
            </a:r>
            <a:r>
              <a:rPr sz="2000" dirty="0">
                <a:latin typeface="Verdana"/>
                <a:cs typeface="Verdana"/>
              </a:rPr>
              <a:t>to	the	</a:t>
            </a:r>
            <a:r>
              <a:rPr sz="2000" spc="-5" dirty="0">
                <a:latin typeface="Verdana"/>
                <a:cs typeface="Verdana"/>
              </a:rPr>
              <a:t>linking	of	</a:t>
            </a:r>
            <a:r>
              <a:rPr sz="2000" dirty="0">
                <a:latin typeface="Verdana"/>
                <a:cs typeface="Verdana"/>
              </a:rPr>
              <a:t>a	</a:t>
            </a:r>
            <a:r>
              <a:rPr sz="2000" spc="-5" dirty="0">
                <a:latin typeface="Verdana"/>
                <a:cs typeface="Verdana"/>
              </a:rPr>
              <a:t>procedure	call	</a:t>
            </a:r>
            <a:r>
              <a:rPr sz="2000" dirty="0">
                <a:latin typeface="Verdana"/>
                <a:cs typeface="Verdana"/>
              </a:rPr>
              <a:t>to	</a:t>
            </a:r>
            <a:r>
              <a:rPr sz="2000" spc="-5" dirty="0">
                <a:latin typeface="Verdana"/>
                <a:cs typeface="Verdana"/>
              </a:rPr>
              <a:t>the</a:t>
            </a:r>
            <a:endParaRPr sz="2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code to </a:t>
            </a:r>
            <a:r>
              <a:rPr sz="2000" spc="-5" dirty="0">
                <a:latin typeface="Verdana"/>
                <a:cs typeface="Verdana"/>
              </a:rPr>
              <a:t>be </a:t>
            </a:r>
            <a:r>
              <a:rPr sz="2000" dirty="0">
                <a:latin typeface="Verdana"/>
                <a:cs typeface="Verdana"/>
              </a:rPr>
              <a:t>executed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response to </a:t>
            </a:r>
            <a:r>
              <a:rPr sz="2000" spc="-5" dirty="0">
                <a:latin typeface="Verdana"/>
                <a:cs typeface="Verdana"/>
              </a:rPr>
              <a:t>the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call.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Dynamic binding </a:t>
            </a:r>
            <a:r>
              <a:rPr sz="2000" spc="-10" dirty="0">
                <a:latin typeface="Verdana"/>
                <a:cs typeface="Verdana"/>
              </a:rPr>
              <a:t>means </a:t>
            </a:r>
            <a:r>
              <a:rPr sz="2000" spc="-5" dirty="0">
                <a:latin typeface="Verdana"/>
                <a:cs typeface="Verdana"/>
              </a:rPr>
              <a:t>that the code associated with </a:t>
            </a:r>
            <a:r>
              <a:rPr sz="2000" dirty="0">
                <a:latin typeface="Verdana"/>
                <a:cs typeface="Verdana"/>
              </a:rPr>
              <a:t>a  </a:t>
            </a:r>
            <a:r>
              <a:rPr sz="2000" spc="-5" dirty="0">
                <a:latin typeface="Verdana"/>
                <a:cs typeface="Verdana"/>
              </a:rPr>
              <a:t>given procedure call is </a:t>
            </a:r>
            <a:r>
              <a:rPr sz="2000" dirty="0">
                <a:latin typeface="Verdana"/>
                <a:cs typeface="Verdana"/>
              </a:rPr>
              <a:t>not </a:t>
            </a:r>
            <a:r>
              <a:rPr sz="2000" spc="-5" dirty="0">
                <a:latin typeface="Verdana"/>
                <a:cs typeface="Verdana"/>
              </a:rPr>
              <a:t>known until the time of the  call at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run-time.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929739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5945" y="949368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471932"/>
            <a:ext cx="7279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A </a:t>
            </a:r>
            <a:r>
              <a:rPr sz="2000" spc="-5" dirty="0"/>
              <a:t>Typical program </a:t>
            </a:r>
            <a:r>
              <a:rPr sz="2000" dirty="0"/>
              <a:t>structure for </a:t>
            </a:r>
            <a:r>
              <a:rPr sz="2000" spc="-5" dirty="0"/>
              <a:t>Procedural</a:t>
            </a:r>
            <a:r>
              <a:rPr sz="2000" spc="-135" dirty="0"/>
              <a:t> </a:t>
            </a:r>
            <a:r>
              <a:rPr sz="2000" spc="-5" dirty="0"/>
              <a:t>programming</a:t>
            </a:r>
            <a:endParaRPr sz="2000" dirty="0"/>
          </a:p>
        </p:txBody>
      </p:sp>
      <p:sp>
        <p:nvSpPr>
          <p:cNvPr id="6" name="object 6"/>
          <p:cNvSpPr txBox="1"/>
          <p:nvPr/>
        </p:nvSpPr>
        <p:spPr>
          <a:xfrm>
            <a:off x="3581400" y="1066800"/>
            <a:ext cx="16002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825"/>
              </a:spcBef>
            </a:pPr>
            <a:r>
              <a:rPr sz="1600" spc="-5" dirty="0">
                <a:latin typeface="Verdana"/>
                <a:cs typeface="Verdana"/>
              </a:rPr>
              <a:t>Main</a:t>
            </a:r>
            <a:r>
              <a:rPr sz="1600" spc="-3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program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3048000"/>
            <a:ext cx="16002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264160">
              <a:lnSpc>
                <a:spcPct val="100000"/>
              </a:lnSpc>
              <a:spcBef>
                <a:spcPts val="830"/>
              </a:spcBef>
            </a:pPr>
            <a:r>
              <a:rPr sz="1600" spc="-10" dirty="0">
                <a:latin typeface="Verdana"/>
                <a:cs typeface="Verdana"/>
              </a:rPr>
              <a:t>Function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1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7600" y="3048000"/>
            <a:ext cx="16002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830"/>
              </a:spcBef>
            </a:pPr>
            <a:r>
              <a:rPr sz="1600" spc="-10" dirty="0">
                <a:latin typeface="Verdana"/>
                <a:cs typeface="Verdana"/>
              </a:rPr>
              <a:t>Function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2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77000" y="3048000"/>
            <a:ext cx="16002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830"/>
              </a:spcBef>
            </a:pPr>
            <a:r>
              <a:rPr sz="1600" spc="-10" dirty="0">
                <a:latin typeface="Verdana"/>
                <a:cs typeface="Verdana"/>
              </a:rPr>
              <a:t>Function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3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33600" y="4267200"/>
            <a:ext cx="16002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264160">
              <a:lnSpc>
                <a:spcPct val="100000"/>
              </a:lnSpc>
              <a:spcBef>
                <a:spcPts val="830"/>
              </a:spcBef>
            </a:pPr>
            <a:r>
              <a:rPr sz="1600" spc="-10" dirty="0">
                <a:latin typeface="Verdana"/>
                <a:cs typeface="Verdana"/>
              </a:rPr>
              <a:t>Function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4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05400" y="4267200"/>
            <a:ext cx="16002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830"/>
              </a:spcBef>
            </a:pPr>
            <a:r>
              <a:rPr sz="1600" spc="-10" dirty="0">
                <a:latin typeface="Verdana"/>
                <a:cs typeface="Verdana"/>
              </a:rPr>
              <a:t>Function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5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77000" y="5638800"/>
            <a:ext cx="16002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830"/>
              </a:spcBef>
            </a:pPr>
            <a:r>
              <a:rPr sz="1600" spc="-10" dirty="0">
                <a:latin typeface="Verdana"/>
                <a:cs typeface="Verdana"/>
              </a:rPr>
              <a:t>Function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8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2000" y="5638800"/>
            <a:ext cx="16002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264160">
              <a:lnSpc>
                <a:spcPct val="100000"/>
              </a:lnSpc>
              <a:spcBef>
                <a:spcPts val="830"/>
              </a:spcBef>
            </a:pPr>
            <a:r>
              <a:rPr sz="1600" spc="-10" dirty="0">
                <a:latin typeface="Verdana"/>
                <a:cs typeface="Verdana"/>
              </a:rPr>
              <a:t>Function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6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57600" y="5638800"/>
            <a:ext cx="16002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830"/>
              </a:spcBef>
            </a:pPr>
            <a:r>
              <a:rPr sz="1600" spc="-10" dirty="0">
                <a:latin typeface="Verdana"/>
                <a:cs typeface="Verdana"/>
              </a:rPr>
              <a:t>Function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7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05300" y="1524000"/>
            <a:ext cx="76200" cy="1524000"/>
          </a:xfrm>
          <a:custGeom>
            <a:avLst/>
            <a:gdLst/>
            <a:ahLst/>
            <a:cxnLst/>
            <a:rect l="l" t="t" r="r" b="b"/>
            <a:pathLst>
              <a:path w="76200" h="1524000">
                <a:moveTo>
                  <a:pt x="31750" y="1447800"/>
                </a:moveTo>
                <a:lnTo>
                  <a:pt x="0" y="1447800"/>
                </a:lnTo>
                <a:lnTo>
                  <a:pt x="38100" y="1524000"/>
                </a:lnTo>
                <a:lnTo>
                  <a:pt x="69850" y="1460500"/>
                </a:lnTo>
                <a:lnTo>
                  <a:pt x="31750" y="1460500"/>
                </a:lnTo>
                <a:lnTo>
                  <a:pt x="31750" y="1447800"/>
                </a:lnTo>
                <a:close/>
              </a:path>
              <a:path w="76200" h="1524000">
                <a:moveTo>
                  <a:pt x="44450" y="0"/>
                </a:moveTo>
                <a:lnTo>
                  <a:pt x="31750" y="0"/>
                </a:lnTo>
                <a:lnTo>
                  <a:pt x="31750" y="1460500"/>
                </a:lnTo>
                <a:lnTo>
                  <a:pt x="44450" y="1460500"/>
                </a:lnTo>
                <a:lnTo>
                  <a:pt x="44450" y="0"/>
                </a:lnTo>
                <a:close/>
              </a:path>
              <a:path w="76200" h="1524000">
                <a:moveTo>
                  <a:pt x="76200" y="1447800"/>
                </a:moveTo>
                <a:lnTo>
                  <a:pt x="44450" y="1447800"/>
                </a:lnTo>
                <a:lnTo>
                  <a:pt x="44450" y="1460500"/>
                </a:lnTo>
                <a:lnTo>
                  <a:pt x="69850" y="1460500"/>
                </a:lnTo>
                <a:lnTo>
                  <a:pt x="76200" y="1447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6400" y="1518792"/>
            <a:ext cx="2137410" cy="1529715"/>
          </a:xfrm>
          <a:custGeom>
            <a:avLst/>
            <a:gdLst/>
            <a:ahLst/>
            <a:cxnLst/>
            <a:rect l="l" t="t" r="r" b="b"/>
            <a:pathLst>
              <a:path w="2137410" h="1529714">
                <a:moveTo>
                  <a:pt x="39877" y="1453896"/>
                </a:moveTo>
                <a:lnTo>
                  <a:pt x="0" y="1529207"/>
                </a:lnTo>
                <a:lnTo>
                  <a:pt x="84200" y="1515872"/>
                </a:lnTo>
                <a:lnTo>
                  <a:pt x="71031" y="1497457"/>
                </a:lnTo>
                <a:lnTo>
                  <a:pt x="55372" y="1497457"/>
                </a:lnTo>
                <a:lnTo>
                  <a:pt x="48006" y="1487170"/>
                </a:lnTo>
                <a:lnTo>
                  <a:pt x="58376" y="1479762"/>
                </a:lnTo>
                <a:lnTo>
                  <a:pt x="39877" y="1453896"/>
                </a:lnTo>
                <a:close/>
              </a:path>
              <a:path w="2137410" h="1529714">
                <a:moveTo>
                  <a:pt x="58376" y="1479762"/>
                </a:moveTo>
                <a:lnTo>
                  <a:pt x="48006" y="1487170"/>
                </a:lnTo>
                <a:lnTo>
                  <a:pt x="55372" y="1497457"/>
                </a:lnTo>
                <a:lnTo>
                  <a:pt x="65736" y="1490053"/>
                </a:lnTo>
                <a:lnTo>
                  <a:pt x="58376" y="1479762"/>
                </a:lnTo>
                <a:close/>
              </a:path>
              <a:path w="2137410" h="1529714">
                <a:moveTo>
                  <a:pt x="65736" y="1490053"/>
                </a:moveTo>
                <a:lnTo>
                  <a:pt x="55372" y="1497457"/>
                </a:lnTo>
                <a:lnTo>
                  <a:pt x="71031" y="1497457"/>
                </a:lnTo>
                <a:lnTo>
                  <a:pt x="65736" y="1490053"/>
                </a:lnTo>
                <a:close/>
              </a:path>
              <a:path w="2137410" h="1529714">
                <a:moveTo>
                  <a:pt x="2129916" y="0"/>
                </a:moveTo>
                <a:lnTo>
                  <a:pt x="58376" y="1479762"/>
                </a:lnTo>
                <a:lnTo>
                  <a:pt x="65736" y="1490053"/>
                </a:lnTo>
                <a:lnTo>
                  <a:pt x="2137283" y="10414"/>
                </a:lnTo>
                <a:lnTo>
                  <a:pt x="21299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25390" y="1518919"/>
            <a:ext cx="2061210" cy="1529080"/>
          </a:xfrm>
          <a:custGeom>
            <a:avLst/>
            <a:gdLst/>
            <a:ahLst/>
            <a:cxnLst/>
            <a:rect l="l" t="t" r="r" b="b"/>
            <a:pathLst>
              <a:path w="2061209" h="1529080">
                <a:moveTo>
                  <a:pt x="1996130" y="1488873"/>
                </a:moveTo>
                <a:lnTo>
                  <a:pt x="1977263" y="1514347"/>
                </a:lnTo>
                <a:lnTo>
                  <a:pt x="2061210" y="1529079"/>
                </a:lnTo>
                <a:lnTo>
                  <a:pt x="2044617" y="1496440"/>
                </a:lnTo>
                <a:lnTo>
                  <a:pt x="2006345" y="1496440"/>
                </a:lnTo>
                <a:lnTo>
                  <a:pt x="1996130" y="1488873"/>
                </a:lnTo>
                <a:close/>
              </a:path>
              <a:path w="2061209" h="1529080">
                <a:moveTo>
                  <a:pt x="2003750" y="1478586"/>
                </a:moveTo>
                <a:lnTo>
                  <a:pt x="1996130" y="1488873"/>
                </a:lnTo>
                <a:lnTo>
                  <a:pt x="2006345" y="1496440"/>
                </a:lnTo>
                <a:lnTo>
                  <a:pt x="2013965" y="1486153"/>
                </a:lnTo>
                <a:lnTo>
                  <a:pt x="2003750" y="1478586"/>
                </a:lnTo>
                <a:close/>
              </a:path>
              <a:path w="2061209" h="1529080">
                <a:moveTo>
                  <a:pt x="2022602" y="1453133"/>
                </a:moveTo>
                <a:lnTo>
                  <a:pt x="2003750" y="1478586"/>
                </a:lnTo>
                <a:lnTo>
                  <a:pt x="2013965" y="1486153"/>
                </a:lnTo>
                <a:lnTo>
                  <a:pt x="2006345" y="1496440"/>
                </a:lnTo>
                <a:lnTo>
                  <a:pt x="2044617" y="1496440"/>
                </a:lnTo>
                <a:lnTo>
                  <a:pt x="2022602" y="1453133"/>
                </a:lnTo>
                <a:close/>
              </a:path>
              <a:path w="2061209" h="1529080">
                <a:moveTo>
                  <a:pt x="7620" y="0"/>
                </a:moveTo>
                <a:lnTo>
                  <a:pt x="0" y="10159"/>
                </a:lnTo>
                <a:lnTo>
                  <a:pt x="1996130" y="1488873"/>
                </a:lnTo>
                <a:lnTo>
                  <a:pt x="2003750" y="1478586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4200" y="3500120"/>
            <a:ext cx="994410" cy="767080"/>
          </a:xfrm>
          <a:custGeom>
            <a:avLst/>
            <a:gdLst/>
            <a:ahLst/>
            <a:cxnLst/>
            <a:rect l="l" t="t" r="r" b="b"/>
            <a:pathLst>
              <a:path w="994410" h="767079">
                <a:moveTo>
                  <a:pt x="37211" y="690371"/>
                </a:moveTo>
                <a:lnTo>
                  <a:pt x="0" y="767079"/>
                </a:lnTo>
                <a:lnTo>
                  <a:pt x="83566" y="750823"/>
                </a:lnTo>
                <a:lnTo>
                  <a:pt x="70224" y="733424"/>
                </a:lnTo>
                <a:lnTo>
                  <a:pt x="54229" y="733424"/>
                </a:lnTo>
                <a:lnTo>
                  <a:pt x="46481" y="723391"/>
                </a:lnTo>
                <a:lnTo>
                  <a:pt x="56576" y="715626"/>
                </a:lnTo>
                <a:lnTo>
                  <a:pt x="37211" y="690371"/>
                </a:lnTo>
                <a:close/>
              </a:path>
              <a:path w="994410" h="767079">
                <a:moveTo>
                  <a:pt x="56576" y="715626"/>
                </a:moveTo>
                <a:lnTo>
                  <a:pt x="46481" y="723391"/>
                </a:lnTo>
                <a:lnTo>
                  <a:pt x="54229" y="733424"/>
                </a:lnTo>
                <a:lnTo>
                  <a:pt x="64289" y="725685"/>
                </a:lnTo>
                <a:lnTo>
                  <a:pt x="56576" y="715626"/>
                </a:lnTo>
                <a:close/>
              </a:path>
              <a:path w="994410" h="767079">
                <a:moveTo>
                  <a:pt x="64289" y="725685"/>
                </a:moveTo>
                <a:lnTo>
                  <a:pt x="54229" y="733424"/>
                </a:lnTo>
                <a:lnTo>
                  <a:pt x="70224" y="733424"/>
                </a:lnTo>
                <a:lnTo>
                  <a:pt x="64289" y="725685"/>
                </a:lnTo>
                <a:close/>
              </a:path>
              <a:path w="994410" h="767079">
                <a:moveTo>
                  <a:pt x="986789" y="0"/>
                </a:moveTo>
                <a:lnTo>
                  <a:pt x="56576" y="715626"/>
                </a:lnTo>
                <a:lnTo>
                  <a:pt x="64289" y="725685"/>
                </a:lnTo>
                <a:lnTo>
                  <a:pt x="994410" y="10159"/>
                </a:lnTo>
                <a:lnTo>
                  <a:pt x="9867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96136" y="3500373"/>
            <a:ext cx="918844" cy="767080"/>
          </a:xfrm>
          <a:custGeom>
            <a:avLst/>
            <a:gdLst/>
            <a:ahLst/>
            <a:cxnLst/>
            <a:rect l="l" t="t" r="r" b="b"/>
            <a:pathLst>
              <a:path w="918844" h="767079">
                <a:moveTo>
                  <a:pt x="855858" y="722867"/>
                </a:moveTo>
                <a:lnTo>
                  <a:pt x="835532" y="747268"/>
                </a:lnTo>
                <a:lnTo>
                  <a:pt x="918463" y="766826"/>
                </a:lnTo>
                <a:lnTo>
                  <a:pt x="902799" y="731012"/>
                </a:lnTo>
                <a:lnTo>
                  <a:pt x="865632" y="731012"/>
                </a:lnTo>
                <a:lnTo>
                  <a:pt x="855858" y="722867"/>
                </a:lnTo>
                <a:close/>
              </a:path>
              <a:path w="918844" h="767079">
                <a:moveTo>
                  <a:pt x="863995" y="713097"/>
                </a:moveTo>
                <a:lnTo>
                  <a:pt x="855858" y="722867"/>
                </a:lnTo>
                <a:lnTo>
                  <a:pt x="865632" y="731012"/>
                </a:lnTo>
                <a:lnTo>
                  <a:pt x="873759" y="721232"/>
                </a:lnTo>
                <a:lnTo>
                  <a:pt x="863995" y="713097"/>
                </a:lnTo>
                <a:close/>
              </a:path>
              <a:path w="918844" h="767079">
                <a:moveTo>
                  <a:pt x="884301" y="688720"/>
                </a:moveTo>
                <a:lnTo>
                  <a:pt x="863995" y="713097"/>
                </a:lnTo>
                <a:lnTo>
                  <a:pt x="873759" y="721232"/>
                </a:lnTo>
                <a:lnTo>
                  <a:pt x="865632" y="731012"/>
                </a:lnTo>
                <a:lnTo>
                  <a:pt x="902799" y="731012"/>
                </a:lnTo>
                <a:lnTo>
                  <a:pt x="884301" y="688720"/>
                </a:lnTo>
                <a:close/>
              </a:path>
              <a:path w="918844" h="767079">
                <a:moveTo>
                  <a:pt x="8127" y="0"/>
                </a:moveTo>
                <a:lnTo>
                  <a:pt x="0" y="9651"/>
                </a:lnTo>
                <a:lnTo>
                  <a:pt x="855858" y="722867"/>
                </a:lnTo>
                <a:lnTo>
                  <a:pt x="863995" y="713097"/>
                </a:lnTo>
                <a:lnTo>
                  <a:pt x="81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77100" y="3505200"/>
            <a:ext cx="76200" cy="2133600"/>
          </a:xfrm>
          <a:custGeom>
            <a:avLst/>
            <a:gdLst/>
            <a:ahLst/>
            <a:cxnLst/>
            <a:rect l="l" t="t" r="r" b="b"/>
            <a:pathLst>
              <a:path w="76200" h="2133600">
                <a:moveTo>
                  <a:pt x="31750" y="2057400"/>
                </a:moveTo>
                <a:lnTo>
                  <a:pt x="0" y="2057400"/>
                </a:lnTo>
                <a:lnTo>
                  <a:pt x="38100" y="2133600"/>
                </a:lnTo>
                <a:lnTo>
                  <a:pt x="69850" y="2070100"/>
                </a:lnTo>
                <a:lnTo>
                  <a:pt x="31750" y="2070100"/>
                </a:lnTo>
                <a:lnTo>
                  <a:pt x="31750" y="2057400"/>
                </a:lnTo>
                <a:close/>
              </a:path>
              <a:path w="76200" h="2133600">
                <a:moveTo>
                  <a:pt x="44450" y="0"/>
                </a:moveTo>
                <a:lnTo>
                  <a:pt x="31750" y="0"/>
                </a:lnTo>
                <a:lnTo>
                  <a:pt x="31750" y="2070100"/>
                </a:lnTo>
                <a:lnTo>
                  <a:pt x="44450" y="2070100"/>
                </a:lnTo>
                <a:lnTo>
                  <a:pt x="44450" y="0"/>
                </a:lnTo>
                <a:close/>
              </a:path>
              <a:path w="76200" h="2133600">
                <a:moveTo>
                  <a:pt x="76200" y="2057400"/>
                </a:moveTo>
                <a:lnTo>
                  <a:pt x="44450" y="2057400"/>
                </a:lnTo>
                <a:lnTo>
                  <a:pt x="44450" y="2070100"/>
                </a:lnTo>
                <a:lnTo>
                  <a:pt x="69850" y="2070100"/>
                </a:lnTo>
                <a:lnTo>
                  <a:pt x="76200" y="2057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8571" y="3499865"/>
            <a:ext cx="1223010" cy="767715"/>
          </a:xfrm>
          <a:custGeom>
            <a:avLst/>
            <a:gdLst/>
            <a:ahLst/>
            <a:cxnLst/>
            <a:rect l="l" t="t" r="r" b="b"/>
            <a:pathLst>
              <a:path w="1223010" h="767714">
                <a:moveTo>
                  <a:pt x="1154628" y="732311"/>
                </a:moveTo>
                <a:lnTo>
                  <a:pt x="1137792" y="759206"/>
                </a:lnTo>
                <a:lnTo>
                  <a:pt x="1222628" y="767334"/>
                </a:lnTo>
                <a:lnTo>
                  <a:pt x="1205299" y="739013"/>
                </a:lnTo>
                <a:lnTo>
                  <a:pt x="1165352" y="739013"/>
                </a:lnTo>
                <a:lnTo>
                  <a:pt x="1154628" y="732311"/>
                </a:lnTo>
                <a:close/>
              </a:path>
              <a:path w="1223010" h="767714">
                <a:moveTo>
                  <a:pt x="1161321" y="721619"/>
                </a:moveTo>
                <a:lnTo>
                  <a:pt x="1154628" y="732311"/>
                </a:lnTo>
                <a:lnTo>
                  <a:pt x="1165352" y="739013"/>
                </a:lnTo>
                <a:lnTo>
                  <a:pt x="1172082" y="728345"/>
                </a:lnTo>
                <a:lnTo>
                  <a:pt x="1161321" y="721619"/>
                </a:lnTo>
                <a:close/>
              </a:path>
              <a:path w="1223010" h="767714">
                <a:moveTo>
                  <a:pt x="1178178" y="694690"/>
                </a:moveTo>
                <a:lnTo>
                  <a:pt x="1161321" y="721619"/>
                </a:lnTo>
                <a:lnTo>
                  <a:pt x="1172082" y="728345"/>
                </a:lnTo>
                <a:lnTo>
                  <a:pt x="1165352" y="739013"/>
                </a:lnTo>
                <a:lnTo>
                  <a:pt x="1205299" y="739013"/>
                </a:lnTo>
                <a:lnTo>
                  <a:pt x="1178178" y="694690"/>
                </a:lnTo>
                <a:close/>
              </a:path>
              <a:path w="1223010" h="767714">
                <a:moveTo>
                  <a:pt x="6730" y="0"/>
                </a:moveTo>
                <a:lnTo>
                  <a:pt x="0" y="10668"/>
                </a:lnTo>
                <a:lnTo>
                  <a:pt x="1154628" y="732311"/>
                </a:lnTo>
                <a:lnTo>
                  <a:pt x="1161321" y="721619"/>
                </a:lnTo>
                <a:lnTo>
                  <a:pt x="67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43400" y="4719320"/>
            <a:ext cx="1223010" cy="919480"/>
          </a:xfrm>
          <a:custGeom>
            <a:avLst/>
            <a:gdLst/>
            <a:ahLst/>
            <a:cxnLst/>
            <a:rect l="l" t="t" r="r" b="b"/>
            <a:pathLst>
              <a:path w="1223010" h="919479">
                <a:moveTo>
                  <a:pt x="38100" y="843279"/>
                </a:moveTo>
                <a:lnTo>
                  <a:pt x="0" y="919479"/>
                </a:lnTo>
                <a:lnTo>
                  <a:pt x="83820" y="904239"/>
                </a:lnTo>
                <a:lnTo>
                  <a:pt x="70485" y="886459"/>
                </a:lnTo>
                <a:lnTo>
                  <a:pt x="54610" y="886459"/>
                </a:lnTo>
                <a:lnTo>
                  <a:pt x="46989" y="876299"/>
                </a:lnTo>
                <a:lnTo>
                  <a:pt x="57150" y="868679"/>
                </a:lnTo>
                <a:lnTo>
                  <a:pt x="38100" y="843279"/>
                </a:lnTo>
                <a:close/>
              </a:path>
              <a:path w="1223010" h="919479">
                <a:moveTo>
                  <a:pt x="57150" y="868679"/>
                </a:moveTo>
                <a:lnTo>
                  <a:pt x="46989" y="876299"/>
                </a:lnTo>
                <a:lnTo>
                  <a:pt x="54610" y="886459"/>
                </a:lnTo>
                <a:lnTo>
                  <a:pt x="64770" y="878839"/>
                </a:lnTo>
                <a:lnTo>
                  <a:pt x="57150" y="868679"/>
                </a:lnTo>
                <a:close/>
              </a:path>
              <a:path w="1223010" h="919479">
                <a:moveTo>
                  <a:pt x="64770" y="878839"/>
                </a:moveTo>
                <a:lnTo>
                  <a:pt x="54610" y="886459"/>
                </a:lnTo>
                <a:lnTo>
                  <a:pt x="70485" y="886459"/>
                </a:lnTo>
                <a:lnTo>
                  <a:pt x="64770" y="878839"/>
                </a:lnTo>
                <a:close/>
              </a:path>
              <a:path w="1223010" h="919479">
                <a:moveTo>
                  <a:pt x="1215389" y="0"/>
                </a:moveTo>
                <a:lnTo>
                  <a:pt x="57150" y="868679"/>
                </a:lnTo>
                <a:lnTo>
                  <a:pt x="64770" y="878839"/>
                </a:lnTo>
                <a:lnTo>
                  <a:pt x="1223010" y="10159"/>
                </a:lnTo>
                <a:lnTo>
                  <a:pt x="12153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19139" y="4721225"/>
            <a:ext cx="539115" cy="917575"/>
          </a:xfrm>
          <a:custGeom>
            <a:avLst/>
            <a:gdLst/>
            <a:ahLst/>
            <a:cxnLst/>
            <a:rect l="l" t="t" r="r" b="b"/>
            <a:pathLst>
              <a:path w="539115" h="917575">
                <a:moveTo>
                  <a:pt x="495030" y="854974"/>
                </a:moveTo>
                <a:lnTo>
                  <a:pt x="467613" y="870953"/>
                </a:lnTo>
                <a:lnTo>
                  <a:pt x="538861" y="917575"/>
                </a:lnTo>
                <a:lnTo>
                  <a:pt x="535538" y="865886"/>
                </a:lnTo>
                <a:lnTo>
                  <a:pt x="501395" y="865886"/>
                </a:lnTo>
                <a:lnTo>
                  <a:pt x="495030" y="854974"/>
                </a:lnTo>
                <a:close/>
              </a:path>
              <a:path w="539115" h="917575">
                <a:moveTo>
                  <a:pt x="505946" y="848612"/>
                </a:moveTo>
                <a:lnTo>
                  <a:pt x="495030" y="854974"/>
                </a:lnTo>
                <a:lnTo>
                  <a:pt x="501395" y="865886"/>
                </a:lnTo>
                <a:lnTo>
                  <a:pt x="512317" y="859536"/>
                </a:lnTo>
                <a:lnTo>
                  <a:pt x="505946" y="848612"/>
                </a:lnTo>
                <a:close/>
              </a:path>
              <a:path w="539115" h="917575">
                <a:moveTo>
                  <a:pt x="533400" y="832612"/>
                </a:moveTo>
                <a:lnTo>
                  <a:pt x="505946" y="848612"/>
                </a:lnTo>
                <a:lnTo>
                  <a:pt x="512317" y="859536"/>
                </a:lnTo>
                <a:lnTo>
                  <a:pt x="501395" y="865886"/>
                </a:lnTo>
                <a:lnTo>
                  <a:pt x="535538" y="865886"/>
                </a:lnTo>
                <a:lnTo>
                  <a:pt x="533400" y="832612"/>
                </a:lnTo>
                <a:close/>
              </a:path>
              <a:path w="539115" h="917575">
                <a:moveTo>
                  <a:pt x="10922" y="0"/>
                </a:moveTo>
                <a:lnTo>
                  <a:pt x="0" y="6350"/>
                </a:lnTo>
                <a:lnTo>
                  <a:pt x="495030" y="854974"/>
                </a:lnTo>
                <a:lnTo>
                  <a:pt x="505946" y="848612"/>
                </a:lnTo>
                <a:lnTo>
                  <a:pt x="109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43173" y="4720335"/>
            <a:ext cx="767080" cy="918844"/>
          </a:xfrm>
          <a:custGeom>
            <a:avLst/>
            <a:gdLst/>
            <a:ahLst/>
            <a:cxnLst/>
            <a:rect l="l" t="t" r="r" b="b"/>
            <a:pathLst>
              <a:path w="767079" h="918845">
                <a:moveTo>
                  <a:pt x="713107" y="863995"/>
                </a:moveTo>
                <a:lnTo>
                  <a:pt x="688721" y="884313"/>
                </a:lnTo>
                <a:lnTo>
                  <a:pt x="766826" y="918463"/>
                </a:lnTo>
                <a:lnTo>
                  <a:pt x="756280" y="873747"/>
                </a:lnTo>
                <a:lnTo>
                  <a:pt x="721233" y="873747"/>
                </a:lnTo>
                <a:lnTo>
                  <a:pt x="713107" y="863995"/>
                </a:lnTo>
                <a:close/>
              </a:path>
              <a:path w="767079" h="918845">
                <a:moveTo>
                  <a:pt x="722869" y="855861"/>
                </a:moveTo>
                <a:lnTo>
                  <a:pt x="713107" y="863995"/>
                </a:lnTo>
                <a:lnTo>
                  <a:pt x="721233" y="873747"/>
                </a:lnTo>
                <a:lnTo>
                  <a:pt x="731012" y="865632"/>
                </a:lnTo>
                <a:lnTo>
                  <a:pt x="722869" y="855861"/>
                </a:lnTo>
                <a:close/>
              </a:path>
              <a:path w="767079" h="918845">
                <a:moveTo>
                  <a:pt x="747267" y="835532"/>
                </a:moveTo>
                <a:lnTo>
                  <a:pt x="722869" y="855861"/>
                </a:lnTo>
                <a:lnTo>
                  <a:pt x="731012" y="865632"/>
                </a:lnTo>
                <a:lnTo>
                  <a:pt x="721233" y="873747"/>
                </a:lnTo>
                <a:lnTo>
                  <a:pt x="756280" y="873747"/>
                </a:lnTo>
                <a:lnTo>
                  <a:pt x="747267" y="835532"/>
                </a:lnTo>
                <a:close/>
              </a:path>
              <a:path w="767079" h="918845">
                <a:moveTo>
                  <a:pt x="9651" y="0"/>
                </a:moveTo>
                <a:lnTo>
                  <a:pt x="0" y="8127"/>
                </a:lnTo>
                <a:lnTo>
                  <a:pt x="713107" y="863995"/>
                </a:lnTo>
                <a:lnTo>
                  <a:pt x="722869" y="855861"/>
                </a:lnTo>
                <a:lnTo>
                  <a:pt x="9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00200" y="4720082"/>
            <a:ext cx="843280" cy="918844"/>
          </a:xfrm>
          <a:custGeom>
            <a:avLst/>
            <a:gdLst/>
            <a:ahLst/>
            <a:cxnLst/>
            <a:rect l="l" t="t" r="r" b="b"/>
            <a:pathLst>
              <a:path w="843280" h="918845">
                <a:moveTo>
                  <a:pt x="23368" y="836803"/>
                </a:moveTo>
                <a:lnTo>
                  <a:pt x="0" y="918718"/>
                </a:lnTo>
                <a:lnTo>
                  <a:pt x="79629" y="888288"/>
                </a:lnTo>
                <a:lnTo>
                  <a:pt x="66417" y="876198"/>
                </a:lnTo>
                <a:lnTo>
                  <a:pt x="47625" y="876198"/>
                </a:lnTo>
                <a:lnTo>
                  <a:pt x="38226" y="867664"/>
                </a:lnTo>
                <a:lnTo>
                  <a:pt x="46832" y="858275"/>
                </a:lnTo>
                <a:lnTo>
                  <a:pt x="23368" y="836803"/>
                </a:lnTo>
                <a:close/>
              </a:path>
              <a:path w="843280" h="918845">
                <a:moveTo>
                  <a:pt x="46832" y="858275"/>
                </a:moveTo>
                <a:lnTo>
                  <a:pt x="38226" y="867664"/>
                </a:lnTo>
                <a:lnTo>
                  <a:pt x="47625" y="876198"/>
                </a:lnTo>
                <a:lnTo>
                  <a:pt x="56197" y="866846"/>
                </a:lnTo>
                <a:lnTo>
                  <a:pt x="46832" y="858275"/>
                </a:lnTo>
                <a:close/>
              </a:path>
              <a:path w="843280" h="918845">
                <a:moveTo>
                  <a:pt x="56197" y="866846"/>
                </a:moveTo>
                <a:lnTo>
                  <a:pt x="47625" y="876198"/>
                </a:lnTo>
                <a:lnTo>
                  <a:pt x="66417" y="876198"/>
                </a:lnTo>
                <a:lnTo>
                  <a:pt x="56197" y="866846"/>
                </a:lnTo>
                <a:close/>
              </a:path>
              <a:path w="843280" h="918845">
                <a:moveTo>
                  <a:pt x="833501" y="0"/>
                </a:moveTo>
                <a:lnTo>
                  <a:pt x="46832" y="858275"/>
                </a:lnTo>
                <a:lnTo>
                  <a:pt x="56197" y="866846"/>
                </a:lnTo>
                <a:lnTo>
                  <a:pt x="842899" y="8636"/>
                </a:lnTo>
                <a:lnTo>
                  <a:pt x="8335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70426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Message</a:t>
            </a:r>
            <a:r>
              <a:rPr spc="-65" dirty="0"/>
              <a:t> </a:t>
            </a:r>
            <a:r>
              <a:rPr lang="en-IN" spc="-5" dirty="0" smtClean="0"/>
              <a:t>Passing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645668" y="2240102"/>
            <a:ext cx="7845425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marR="5080" indent="-571500" algn="just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584200" algn="l"/>
              </a:tabLst>
            </a:pPr>
            <a:r>
              <a:rPr sz="2000" dirty="0">
                <a:latin typeface="Verdana"/>
                <a:cs typeface="Verdana"/>
              </a:rPr>
              <a:t>An </a:t>
            </a:r>
            <a:r>
              <a:rPr sz="2000" spc="-5" dirty="0">
                <a:latin typeface="Verdana"/>
                <a:cs typeface="Verdana"/>
              </a:rPr>
              <a:t>object-oriented program consists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set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objects  that communication </a:t>
            </a:r>
            <a:r>
              <a:rPr sz="2000" spc="-10" dirty="0">
                <a:latin typeface="Verdana"/>
                <a:cs typeface="Verdana"/>
              </a:rPr>
              <a:t>with each </a:t>
            </a:r>
            <a:r>
              <a:rPr sz="2000" spc="-5" dirty="0">
                <a:latin typeface="Verdana"/>
                <a:cs typeface="Verdana"/>
              </a:rPr>
              <a:t>other. The process</a:t>
            </a:r>
            <a:r>
              <a:rPr sz="2000" spc="52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of  </a:t>
            </a:r>
            <a:r>
              <a:rPr sz="2000" spc="-5" dirty="0">
                <a:latin typeface="Verdana"/>
                <a:cs typeface="Verdana"/>
              </a:rPr>
              <a:t>programming in </a:t>
            </a:r>
            <a:r>
              <a:rPr sz="2000" spc="-10" dirty="0">
                <a:latin typeface="Verdana"/>
                <a:cs typeface="Verdana"/>
              </a:rPr>
              <a:t>an </a:t>
            </a:r>
            <a:r>
              <a:rPr sz="2000" spc="-5" dirty="0">
                <a:latin typeface="Verdana"/>
                <a:cs typeface="Verdana"/>
              </a:rPr>
              <a:t>object-oriented </a:t>
            </a:r>
            <a:r>
              <a:rPr sz="2000" dirty="0">
                <a:latin typeface="Verdana"/>
                <a:cs typeface="Verdana"/>
              </a:rPr>
              <a:t>language </a:t>
            </a:r>
            <a:r>
              <a:rPr sz="2000" spc="-5" dirty="0">
                <a:latin typeface="Verdana"/>
                <a:cs typeface="Verdana"/>
              </a:rPr>
              <a:t>therefore  involves the following basic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steps: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3250">
              <a:latin typeface="Times New Roman"/>
              <a:cs typeface="Times New Roman"/>
            </a:endParaRPr>
          </a:p>
          <a:p>
            <a:pPr marL="858519" lvl="1" indent="-274320">
              <a:lnSpc>
                <a:spcPct val="100000"/>
              </a:lnSpc>
              <a:buAutoNum type="arabicPeriod"/>
              <a:tabLst>
                <a:tab pos="858519" algn="l"/>
              </a:tabLst>
            </a:pPr>
            <a:r>
              <a:rPr sz="1600" spc="-10" dirty="0">
                <a:latin typeface="Verdana"/>
                <a:cs typeface="Verdana"/>
              </a:rPr>
              <a:t>Creating </a:t>
            </a:r>
            <a:r>
              <a:rPr sz="1600" spc="-5" dirty="0">
                <a:latin typeface="Verdana"/>
                <a:cs typeface="Verdana"/>
              </a:rPr>
              <a:t>classes that </a:t>
            </a:r>
            <a:r>
              <a:rPr sz="1600" spc="-10" dirty="0">
                <a:latin typeface="Verdana"/>
                <a:cs typeface="Verdana"/>
              </a:rPr>
              <a:t>define objects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their</a:t>
            </a:r>
            <a:r>
              <a:rPr sz="1600" spc="19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behaviour.</a:t>
            </a:r>
            <a:endParaRPr sz="16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Verdana"/>
              <a:buAutoNum type="arabicPeriod"/>
            </a:pPr>
            <a:endParaRPr sz="2400">
              <a:latin typeface="Times New Roman"/>
              <a:cs typeface="Times New Roman"/>
            </a:endParaRPr>
          </a:p>
          <a:p>
            <a:pPr marL="858519" lvl="1" indent="-274320">
              <a:lnSpc>
                <a:spcPct val="100000"/>
              </a:lnSpc>
              <a:buAutoNum type="arabicPeriod"/>
              <a:tabLst>
                <a:tab pos="858519" algn="l"/>
              </a:tabLst>
            </a:pPr>
            <a:r>
              <a:rPr sz="1600" spc="-10" dirty="0">
                <a:latin typeface="Verdana"/>
                <a:cs typeface="Verdana"/>
              </a:rPr>
              <a:t>Creating objects </a:t>
            </a:r>
            <a:r>
              <a:rPr sz="1600" spc="-5" dirty="0">
                <a:latin typeface="Verdana"/>
                <a:cs typeface="Verdana"/>
              </a:rPr>
              <a:t>from class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definitions.</a:t>
            </a:r>
            <a:endParaRPr sz="16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Verdana"/>
              <a:buAutoNum type="arabicPeriod"/>
            </a:pPr>
            <a:endParaRPr sz="2300">
              <a:latin typeface="Times New Roman"/>
              <a:cs typeface="Times New Roman"/>
            </a:endParaRPr>
          </a:p>
          <a:p>
            <a:pPr marL="858519" lvl="1" indent="-274320">
              <a:lnSpc>
                <a:spcPct val="100000"/>
              </a:lnSpc>
              <a:buAutoNum type="arabicPeriod"/>
              <a:tabLst>
                <a:tab pos="858519" algn="l"/>
              </a:tabLst>
            </a:pPr>
            <a:r>
              <a:rPr sz="1600" spc="-10" dirty="0">
                <a:latin typeface="Verdana"/>
                <a:cs typeface="Verdana"/>
              </a:rPr>
              <a:t>Establishing </a:t>
            </a:r>
            <a:r>
              <a:rPr sz="1600" spc="-5" dirty="0">
                <a:latin typeface="Verdana"/>
                <a:cs typeface="Verdana"/>
              </a:rPr>
              <a:t>communication among</a:t>
            </a:r>
            <a:r>
              <a:rPr sz="1600" spc="16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objects.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0614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Benefits of</a:t>
            </a:r>
            <a:r>
              <a:rPr spc="-95" dirty="0"/>
              <a:t> </a:t>
            </a:r>
            <a:r>
              <a:rPr spc="-5" dirty="0"/>
              <a:t>OOP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98068" y="1722471"/>
            <a:ext cx="7844790" cy="41719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latin typeface="Verdana"/>
                <a:cs typeface="Verdana"/>
              </a:rPr>
              <a:t>OOP </a:t>
            </a:r>
            <a:r>
              <a:rPr sz="2000" dirty="0">
                <a:latin typeface="Verdana"/>
                <a:cs typeface="Verdana"/>
              </a:rPr>
              <a:t>offers </a:t>
            </a:r>
            <a:r>
              <a:rPr sz="2000" spc="-10" dirty="0">
                <a:latin typeface="Verdana"/>
                <a:cs typeface="Verdana"/>
              </a:rPr>
              <a:t>several </a:t>
            </a:r>
            <a:r>
              <a:rPr sz="2000" spc="-5" dirty="0">
                <a:latin typeface="Verdana"/>
                <a:cs typeface="Verdana"/>
              </a:rPr>
              <a:t>benefits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both </a:t>
            </a:r>
            <a:r>
              <a:rPr sz="2000" spc="-10" dirty="0">
                <a:latin typeface="Verdana"/>
                <a:cs typeface="Verdana"/>
              </a:rPr>
              <a:t>program </a:t>
            </a:r>
            <a:r>
              <a:rPr sz="2000" spc="-5" dirty="0">
                <a:latin typeface="Verdana"/>
                <a:cs typeface="Verdana"/>
              </a:rPr>
              <a:t>designer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and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Verdana"/>
                <a:cs typeface="Verdana"/>
              </a:rPr>
              <a:t>the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user.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Through </a:t>
            </a:r>
            <a:r>
              <a:rPr sz="2000" spc="-10" dirty="0">
                <a:latin typeface="Verdana"/>
                <a:cs typeface="Verdana"/>
              </a:rPr>
              <a:t>inheritance, </a:t>
            </a:r>
            <a:r>
              <a:rPr sz="2000" dirty="0">
                <a:latin typeface="Verdana"/>
                <a:cs typeface="Verdana"/>
              </a:rPr>
              <a:t>we can </a:t>
            </a:r>
            <a:r>
              <a:rPr sz="2000" spc="-5" dirty="0">
                <a:latin typeface="Verdana"/>
                <a:cs typeface="Verdana"/>
              </a:rPr>
              <a:t>eliminate redundant </a:t>
            </a:r>
            <a:r>
              <a:rPr sz="2000" dirty="0">
                <a:latin typeface="Verdana"/>
                <a:cs typeface="Verdana"/>
              </a:rPr>
              <a:t>code  and extend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use </a:t>
            </a:r>
            <a:r>
              <a:rPr sz="2000" spc="-5" dirty="0">
                <a:latin typeface="Verdana"/>
                <a:cs typeface="Verdana"/>
              </a:rPr>
              <a:t>of existing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classes.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marR="6350" indent="-469900" algn="just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The principle of data hiding helps the </a:t>
            </a:r>
            <a:r>
              <a:rPr sz="2000" spc="-10" dirty="0">
                <a:latin typeface="Verdana"/>
                <a:cs typeface="Verdana"/>
              </a:rPr>
              <a:t>programmer </a:t>
            </a:r>
            <a:r>
              <a:rPr sz="2000" dirty="0">
                <a:latin typeface="Verdana"/>
                <a:cs typeface="Verdana"/>
              </a:rPr>
              <a:t>to  </a:t>
            </a:r>
            <a:r>
              <a:rPr sz="2000" spc="-10" dirty="0">
                <a:latin typeface="Verdana"/>
                <a:cs typeface="Verdana"/>
              </a:rPr>
              <a:t>build </a:t>
            </a:r>
            <a:r>
              <a:rPr sz="2000" dirty="0">
                <a:latin typeface="Verdana"/>
                <a:cs typeface="Verdana"/>
              </a:rPr>
              <a:t>secure </a:t>
            </a:r>
            <a:r>
              <a:rPr sz="2000" spc="-10" dirty="0">
                <a:latin typeface="Verdana"/>
                <a:cs typeface="Verdana"/>
              </a:rPr>
              <a:t>programs </a:t>
            </a:r>
            <a:r>
              <a:rPr sz="2000" spc="-5" dirty="0">
                <a:latin typeface="Verdana"/>
                <a:cs typeface="Verdana"/>
              </a:rPr>
              <a:t>that cannot be </a:t>
            </a:r>
            <a:r>
              <a:rPr sz="2000" spc="-10" dirty="0">
                <a:latin typeface="Verdana"/>
                <a:cs typeface="Verdana"/>
              </a:rPr>
              <a:t>invaded </a:t>
            </a:r>
            <a:r>
              <a:rPr sz="2000" spc="-5" dirty="0">
                <a:latin typeface="Verdana"/>
                <a:cs typeface="Verdana"/>
              </a:rPr>
              <a:t>by </a:t>
            </a:r>
            <a:r>
              <a:rPr sz="2000" dirty="0">
                <a:latin typeface="Verdana"/>
                <a:cs typeface="Verdana"/>
              </a:rPr>
              <a:t>code 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dirty="0">
                <a:latin typeface="Verdana"/>
                <a:cs typeface="Verdana"/>
              </a:rPr>
              <a:t>other </a:t>
            </a:r>
            <a:r>
              <a:rPr sz="2000" spc="-5" dirty="0">
                <a:latin typeface="Verdana"/>
                <a:cs typeface="Verdana"/>
              </a:rPr>
              <a:t>parts of the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program.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It </a:t>
            </a:r>
            <a:r>
              <a:rPr sz="2000" spc="-5" dirty="0">
                <a:latin typeface="Verdana"/>
                <a:cs typeface="Verdana"/>
              </a:rPr>
              <a:t>is possible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10" dirty="0">
                <a:latin typeface="Verdana"/>
                <a:cs typeface="Verdana"/>
              </a:rPr>
              <a:t>have </a:t>
            </a:r>
            <a:r>
              <a:rPr sz="2000" spc="-5" dirty="0">
                <a:latin typeface="Verdana"/>
                <a:cs typeface="Verdana"/>
              </a:rPr>
              <a:t>multiple instance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objects </a:t>
            </a:r>
            <a:r>
              <a:rPr sz="2000" dirty="0">
                <a:latin typeface="Verdana"/>
                <a:cs typeface="Verdana"/>
              </a:rPr>
              <a:t>to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co-</a:t>
            </a:r>
            <a:endParaRPr sz="2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exists without </a:t>
            </a:r>
            <a:r>
              <a:rPr sz="2000" spc="-10" dirty="0">
                <a:latin typeface="Verdana"/>
                <a:cs typeface="Verdana"/>
              </a:rPr>
              <a:t>any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interference.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6710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Benefits of</a:t>
            </a:r>
            <a:r>
              <a:rPr spc="-95" dirty="0"/>
              <a:t> </a:t>
            </a:r>
            <a:r>
              <a:rPr spc="-5" dirty="0"/>
              <a:t>OOP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0739" y="1782826"/>
            <a:ext cx="7521575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9715" indent="-24765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260350" algn="l"/>
              </a:tabLst>
            </a:pPr>
            <a:r>
              <a:rPr sz="2000" spc="-5" dirty="0">
                <a:latin typeface="Verdana"/>
                <a:cs typeface="Verdana"/>
              </a:rPr>
              <a:t>It is possible </a:t>
            </a:r>
            <a:r>
              <a:rPr sz="2000" dirty="0">
                <a:latin typeface="Verdana"/>
                <a:cs typeface="Verdana"/>
              </a:rPr>
              <a:t>to map objects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problem domain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to</a:t>
            </a:r>
            <a:endParaRPr sz="2000">
              <a:latin typeface="Verdana"/>
              <a:cs typeface="Verdana"/>
            </a:endParaRPr>
          </a:p>
          <a:p>
            <a:pPr marL="2794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those </a:t>
            </a:r>
            <a:r>
              <a:rPr sz="2000" dirty="0">
                <a:latin typeface="Verdana"/>
                <a:cs typeface="Verdana"/>
              </a:rPr>
              <a:t>objects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the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program.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260350" marR="580390" indent="-26035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260350" algn="l"/>
              </a:tabLst>
            </a:pPr>
            <a:r>
              <a:rPr sz="2000" spc="-5" dirty="0">
                <a:latin typeface="Verdana"/>
                <a:cs typeface="Verdana"/>
              </a:rPr>
              <a:t>It is </a:t>
            </a:r>
            <a:r>
              <a:rPr sz="2000" dirty="0">
                <a:latin typeface="Verdana"/>
                <a:cs typeface="Verdana"/>
              </a:rPr>
              <a:t>easy to </a:t>
            </a:r>
            <a:r>
              <a:rPr sz="2000" spc="-5" dirty="0">
                <a:latin typeface="Verdana"/>
                <a:cs typeface="Verdana"/>
              </a:rPr>
              <a:t>partition </a:t>
            </a:r>
            <a:r>
              <a:rPr sz="2000" dirty="0">
                <a:latin typeface="Verdana"/>
                <a:cs typeface="Verdana"/>
              </a:rPr>
              <a:t>the work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project based on  objects.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C0000"/>
              </a:buClr>
              <a:buFont typeface="Wingdings"/>
              <a:buChar char=""/>
            </a:pPr>
            <a:endParaRPr sz="2050">
              <a:latin typeface="Times New Roman"/>
              <a:cs typeface="Times New Roman"/>
            </a:endParaRPr>
          </a:p>
          <a:p>
            <a:pPr marL="260350" marR="398780" indent="-26035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260350" algn="l"/>
              </a:tabLst>
            </a:pPr>
            <a:r>
              <a:rPr sz="2000" spc="-5" dirty="0">
                <a:latin typeface="Verdana"/>
                <a:cs typeface="Verdana"/>
              </a:rPr>
              <a:t>Object-oriented </a:t>
            </a:r>
            <a:r>
              <a:rPr sz="2000" dirty="0">
                <a:latin typeface="Verdana"/>
                <a:cs typeface="Verdana"/>
              </a:rPr>
              <a:t>systems can be </a:t>
            </a:r>
            <a:r>
              <a:rPr sz="2000" spc="-5" dirty="0">
                <a:latin typeface="Verdana"/>
                <a:cs typeface="Verdana"/>
              </a:rPr>
              <a:t>easily upgraded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from  </a:t>
            </a:r>
            <a:r>
              <a:rPr sz="2000" spc="-5" dirty="0">
                <a:latin typeface="Verdana"/>
                <a:cs typeface="Verdana"/>
              </a:rPr>
              <a:t>smaller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large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systems.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CC0000"/>
              </a:buClr>
              <a:buFont typeface="Wingdings"/>
              <a:buChar char=""/>
            </a:pPr>
            <a:endParaRPr sz="2050">
              <a:latin typeface="Times New Roman"/>
              <a:cs typeface="Times New Roman"/>
            </a:endParaRPr>
          </a:p>
          <a:p>
            <a:pPr marL="260350" marR="5080" indent="-26035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260350" algn="l"/>
              </a:tabLst>
            </a:pPr>
            <a:r>
              <a:rPr sz="2000" dirty="0">
                <a:latin typeface="Verdana"/>
                <a:cs typeface="Verdana"/>
              </a:rPr>
              <a:t>Message </a:t>
            </a:r>
            <a:r>
              <a:rPr sz="2000" spc="-5" dirty="0">
                <a:latin typeface="Verdana"/>
                <a:cs typeface="Verdana"/>
              </a:rPr>
              <a:t>passing </a:t>
            </a:r>
            <a:r>
              <a:rPr sz="2000" dirty="0">
                <a:latin typeface="Verdana"/>
                <a:cs typeface="Verdana"/>
              </a:rPr>
              <a:t>techniques for communication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between  </a:t>
            </a:r>
            <a:r>
              <a:rPr sz="2000" dirty="0">
                <a:latin typeface="Verdana"/>
                <a:cs typeface="Verdana"/>
              </a:rPr>
              <a:t>objects </a:t>
            </a:r>
            <a:r>
              <a:rPr sz="2000" spc="-5" dirty="0">
                <a:latin typeface="Verdana"/>
                <a:cs typeface="Verdana"/>
              </a:rPr>
              <a:t>makes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interface descriptions with </a:t>
            </a:r>
            <a:r>
              <a:rPr sz="2000" dirty="0">
                <a:latin typeface="Verdana"/>
                <a:cs typeface="Verdana"/>
              </a:rPr>
              <a:t>external  system much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simpler.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CC0000"/>
              </a:buClr>
              <a:buFont typeface="Wingdings"/>
              <a:buChar char=""/>
            </a:pPr>
            <a:endParaRPr sz="2050">
              <a:latin typeface="Times New Roman"/>
              <a:cs typeface="Times New Roman"/>
            </a:endParaRPr>
          </a:p>
          <a:p>
            <a:pPr marL="259715" indent="-24765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260350" algn="l"/>
              </a:tabLst>
            </a:pPr>
            <a:r>
              <a:rPr sz="2000" dirty="0">
                <a:latin typeface="Verdana"/>
                <a:cs typeface="Verdana"/>
              </a:rPr>
              <a:t>Software </a:t>
            </a:r>
            <a:r>
              <a:rPr sz="2000" spc="-5" dirty="0">
                <a:latin typeface="Verdana"/>
                <a:cs typeface="Verdana"/>
              </a:rPr>
              <a:t>complexity </a:t>
            </a:r>
            <a:r>
              <a:rPr sz="2000" dirty="0">
                <a:latin typeface="Verdana"/>
                <a:cs typeface="Verdana"/>
              </a:rPr>
              <a:t>can be </a:t>
            </a:r>
            <a:r>
              <a:rPr sz="2000" spc="-5" dirty="0">
                <a:latin typeface="Verdana"/>
                <a:cs typeface="Verdana"/>
              </a:rPr>
              <a:t>easily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managed.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43756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</a:t>
            </a:r>
            <a:r>
              <a:rPr spc="5" dirty="0"/>
              <a:t>o</a:t>
            </a:r>
            <a:r>
              <a:rPr dirty="0"/>
              <a:t>mme</a:t>
            </a:r>
            <a:r>
              <a:rPr spc="-10" dirty="0"/>
              <a:t>n</a:t>
            </a:r>
            <a:r>
              <a:rPr spc="-5" dirty="0"/>
              <a:t>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554454"/>
            <a:ext cx="7630159" cy="4599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715" marR="842010" indent="-259715">
              <a:lnSpc>
                <a:spcPct val="150100"/>
              </a:lnSpc>
              <a:spcBef>
                <a:spcPts val="100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259715" algn="l"/>
              </a:tabLst>
            </a:pPr>
            <a:r>
              <a:rPr sz="2000" dirty="0">
                <a:latin typeface="Verdana"/>
                <a:cs typeface="Verdana"/>
              </a:rPr>
              <a:t>C++ introduces a new </a:t>
            </a:r>
            <a:r>
              <a:rPr sz="2000" spc="-5" dirty="0">
                <a:latin typeface="Verdana"/>
                <a:cs typeface="Verdana"/>
              </a:rPr>
              <a:t>comment </a:t>
            </a:r>
            <a:r>
              <a:rPr sz="2000" dirty="0">
                <a:latin typeface="Verdana"/>
                <a:cs typeface="Verdana"/>
              </a:rPr>
              <a:t>symbol 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//</a:t>
            </a:r>
            <a:r>
              <a:rPr sz="2000" spc="-114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(double  </a:t>
            </a:r>
            <a:r>
              <a:rPr sz="2000" dirty="0">
                <a:latin typeface="Verdana"/>
                <a:cs typeface="Verdana"/>
              </a:rPr>
              <a:t>slash).</a:t>
            </a:r>
            <a:endParaRPr sz="2000">
              <a:latin typeface="Verdana"/>
              <a:cs typeface="Verdana"/>
            </a:endParaRPr>
          </a:p>
          <a:p>
            <a:pPr marL="259715" marR="5080" indent="-259715">
              <a:lnSpc>
                <a:spcPct val="15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259715" algn="l"/>
              </a:tabLst>
            </a:pPr>
            <a:r>
              <a:rPr sz="2000" spc="-5" dirty="0">
                <a:latin typeface="Verdana"/>
                <a:cs typeface="Verdana"/>
              </a:rPr>
              <a:t>Comment start with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double </a:t>
            </a:r>
            <a:r>
              <a:rPr sz="2000" dirty="0">
                <a:latin typeface="Verdana"/>
                <a:cs typeface="Verdana"/>
              </a:rPr>
              <a:t>slash symbol and </a:t>
            </a:r>
            <a:r>
              <a:rPr sz="2000" spc="-5" dirty="0">
                <a:latin typeface="Verdana"/>
                <a:cs typeface="Verdana"/>
              </a:rPr>
              <a:t>terminate  </a:t>
            </a:r>
            <a:r>
              <a:rPr sz="2000" dirty="0">
                <a:latin typeface="Verdana"/>
                <a:cs typeface="Verdana"/>
              </a:rPr>
              <a:t>at </a:t>
            </a:r>
            <a:r>
              <a:rPr sz="2000" spc="-5" dirty="0">
                <a:latin typeface="Verdana"/>
                <a:cs typeface="Verdana"/>
              </a:rPr>
              <a:t>the end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line.</a:t>
            </a:r>
            <a:endParaRPr sz="2000">
              <a:latin typeface="Verdana"/>
              <a:cs typeface="Verdana"/>
            </a:endParaRPr>
          </a:p>
          <a:p>
            <a:pPr marL="259715" marR="69215" indent="-259715">
              <a:lnSpc>
                <a:spcPct val="15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259715" algn="l"/>
              </a:tabLst>
            </a:pP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comment </a:t>
            </a:r>
            <a:r>
              <a:rPr sz="2000" spc="-10" dirty="0">
                <a:latin typeface="Verdana"/>
                <a:cs typeface="Verdana"/>
              </a:rPr>
              <a:t>may </a:t>
            </a:r>
            <a:r>
              <a:rPr sz="2000" dirty="0">
                <a:latin typeface="Verdana"/>
                <a:cs typeface="Verdana"/>
              </a:rPr>
              <a:t>start </a:t>
            </a:r>
            <a:r>
              <a:rPr sz="2000" spc="-5" dirty="0">
                <a:latin typeface="Verdana"/>
                <a:cs typeface="Verdana"/>
              </a:rPr>
              <a:t>anywhere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line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whatever  follows </a:t>
            </a:r>
            <a:r>
              <a:rPr sz="2000" spc="-10" dirty="0">
                <a:latin typeface="Verdana"/>
                <a:cs typeface="Verdana"/>
              </a:rPr>
              <a:t>till </a:t>
            </a:r>
            <a:r>
              <a:rPr sz="2000" spc="-5" dirty="0">
                <a:latin typeface="Verdana"/>
                <a:cs typeface="Verdana"/>
              </a:rPr>
              <a:t>end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10" dirty="0">
                <a:latin typeface="Verdana"/>
                <a:cs typeface="Verdana"/>
              </a:rPr>
              <a:t>line is </a:t>
            </a:r>
            <a:r>
              <a:rPr sz="2000" spc="-5" dirty="0">
                <a:latin typeface="Verdana"/>
                <a:cs typeface="Verdana"/>
              </a:rPr>
              <a:t>ignored. Note that there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no  </a:t>
            </a:r>
            <a:r>
              <a:rPr sz="2000" spc="-5" dirty="0">
                <a:latin typeface="Verdana"/>
                <a:cs typeface="Verdana"/>
              </a:rPr>
              <a:t>closing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symbol.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E.g.</a:t>
            </a:r>
            <a:endParaRPr sz="20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// 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This is 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an 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example</a:t>
            </a:r>
            <a:r>
              <a:rPr sz="2000" spc="-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of</a:t>
            </a:r>
            <a:endParaRPr sz="20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// C++</a:t>
            </a:r>
            <a:r>
              <a:rPr sz="2000" spc="-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comment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1" y="553768"/>
            <a:ext cx="5813742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simple C++</a:t>
            </a:r>
            <a:r>
              <a:rPr spc="-114" dirty="0"/>
              <a:t> </a:t>
            </a:r>
            <a:r>
              <a:rPr spc="-5" dirty="0"/>
              <a:t>program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2011426"/>
            <a:ext cx="6577330" cy="2837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A C++ </a:t>
            </a:r>
            <a:r>
              <a:rPr sz="2000" spc="-10" dirty="0">
                <a:latin typeface="Verdana"/>
                <a:cs typeface="Verdana"/>
              </a:rPr>
              <a:t>program </a:t>
            </a:r>
            <a:r>
              <a:rPr sz="2000" dirty="0">
                <a:latin typeface="Verdana"/>
                <a:cs typeface="Verdana"/>
              </a:rPr>
              <a:t>which </a:t>
            </a:r>
            <a:r>
              <a:rPr sz="2000" spc="-5" dirty="0">
                <a:latin typeface="Verdana"/>
                <a:cs typeface="Verdana"/>
              </a:rPr>
              <a:t>prints </a:t>
            </a:r>
            <a:r>
              <a:rPr sz="2000" dirty="0">
                <a:latin typeface="Verdana"/>
                <a:cs typeface="Verdana"/>
              </a:rPr>
              <a:t>a string on </a:t>
            </a:r>
            <a:r>
              <a:rPr sz="2000" spc="-5" dirty="0">
                <a:latin typeface="Verdana"/>
                <a:cs typeface="Verdana"/>
              </a:rPr>
              <a:t>the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screen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marR="3948429">
              <a:lnSpc>
                <a:spcPct val="15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#include&lt;iostream.h&gt; 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main()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cout&lt;&lt; “ C++ 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is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better </a:t>
            </a:r>
            <a:r>
              <a:rPr lang="en-IN" sz="1800" spc="-10" dirty="0" smtClean="0">
                <a:solidFill>
                  <a:srgbClr val="CC0000"/>
                </a:solidFill>
                <a:latin typeface="Verdana"/>
                <a:cs typeface="Verdana"/>
              </a:rPr>
              <a:t>than </a:t>
            </a:r>
            <a:r>
              <a:rPr sz="1800" spc="-60" dirty="0" smtClean="0">
                <a:solidFill>
                  <a:srgbClr val="CC0000"/>
                </a:solidFill>
                <a:latin typeface="Verdana"/>
                <a:cs typeface="Verdana"/>
              </a:rPr>
              <a:t>C</a:t>
            </a:r>
            <a:r>
              <a:rPr sz="1800" spc="-60" dirty="0">
                <a:solidFill>
                  <a:srgbClr val="CC0000"/>
                </a:solidFill>
                <a:latin typeface="Verdana"/>
                <a:cs typeface="Verdana"/>
              </a:rPr>
              <a:t>.”</a:t>
            </a:r>
            <a:r>
              <a:rPr sz="1800" spc="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;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48328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Output</a:t>
            </a:r>
            <a:r>
              <a:rPr spc="-60" dirty="0"/>
              <a:t> </a:t>
            </a:r>
            <a:r>
              <a:rPr dirty="0"/>
              <a:t>operator</a:t>
            </a:r>
          </a:p>
        </p:txBody>
      </p:sp>
      <p:sp>
        <p:nvSpPr>
          <p:cNvPr id="5" name="object 5"/>
          <p:cNvSpPr/>
          <p:nvPr/>
        </p:nvSpPr>
        <p:spPr>
          <a:xfrm>
            <a:off x="1371600" y="38862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0" y="914400"/>
                </a:moveTo>
                <a:lnTo>
                  <a:pt x="1447800" y="914400"/>
                </a:lnTo>
                <a:lnTo>
                  <a:pt x="14478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7800" y="5257800"/>
            <a:ext cx="1295400" cy="5334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28905" rIns="0" bIns="0" rtlCol="0">
            <a:spAutoFit/>
          </a:bodyPr>
          <a:lstStyle/>
          <a:p>
            <a:pPr marL="401320">
              <a:lnSpc>
                <a:spcPct val="100000"/>
              </a:lnSpc>
              <a:spcBef>
                <a:spcPts val="1015"/>
              </a:spcBef>
            </a:pPr>
            <a:r>
              <a:rPr sz="1800" spc="-5" dirty="0">
                <a:latin typeface="Verdana"/>
                <a:cs typeface="Verdana"/>
              </a:rPr>
              <a:t>cout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200" y="5334000"/>
            <a:ext cx="11430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715"/>
              </a:spcBef>
            </a:pPr>
            <a:r>
              <a:rPr sz="1800" spc="-5" dirty="0">
                <a:latin typeface="Verdana"/>
                <a:cs typeface="Verdana"/>
              </a:rPr>
              <a:t>“C++”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784350"/>
            <a:ext cx="7689850" cy="2982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identifier </a:t>
            </a:r>
            <a:r>
              <a:rPr sz="1800" b="1" spc="-5" dirty="0">
                <a:latin typeface="Verdana"/>
                <a:cs typeface="Verdana"/>
              </a:rPr>
              <a:t>cout </a:t>
            </a:r>
            <a:r>
              <a:rPr sz="1800" spc="-5" dirty="0">
                <a:latin typeface="Verdana"/>
                <a:cs typeface="Verdana"/>
              </a:rPr>
              <a:t>(pronounced </a:t>
            </a:r>
            <a:r>
              <a:rPr sz="1800" dirty="0">
                <a:latin typeface="Verdana"/>
                <a:cs typeface="Verdana"/>
              </a:rPr>
              <a:t>as C </a:t>
            </a:r>
            <a:r>
              <a:rPr sz="1800" spc="-5" dirty="0">
                <a:latin typeface="Verdana"/>
                <a:cs typeface="Verdana"/>
              </a:rPr>
              <a:t>Out) </a:t>
            </a:r>
            <a:r>
              <a:rPr sz="1800" dirty="0">
                <a:latin typeface="Verdana"/>
                <a:cs typeface="Verdana"/>
              </a:rPr>
              <a:t>is a </a:t>
            </a:r>
            <a:r>
              <a:rPr sz="1800" spc="-5" dirty="0">
                <a:latin typeface="Verdana"/>
                <a:cs typeface="Verdana"/>
              </a:rPr>
              <a:t>predefined object  that represents the standard output stream </a:t>
            </a:r>
            <a:r>
              <a:rPr sz="1800" spc="5" dirty="0">
                <a:latin typeface="Verdana"/>
                <a:cs typeface="Verdana"/>
              </a:rPr>
              <a:t>in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C++.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>
              <a:latin typeface="Times New Roman"/>
              <a:cs typeface="Times New Roman"/>
            </a:endParaRPr>
          </a:p>
          <a:p>
            <a:pPr marL="236220" indent="-224154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Here, the standard output stream represents the</a:t>
            </a:r>
            <a:r>
              <a:rPr sz="1800" spc="8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screen.</a:t>
            </a:r>
            <a:endParaRPr sz="1800">
              <a:latin typeface="Verdana"/>
              <a:cs typeface="Verdana"/>
            </a:endParaRPr>
          </a:p>
          <a:p>
            <a:pPr marL="236854" marR="974725" indent="-236854">
              <a:lnSpc>
                <a:spcPct val="166700"/>
              </a:lnSpc>
              <a:spcBef>
                <a:spcPts val="72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operator </a:t>
            </a:r>
            <a:r>
              <a:rPr sz="1800" spc="-5" dirty="0">
                <a:latin typeface="Verdana"/>
                <a:cs typeface="Verdana"/>
              </a:rPr>
              <a:t>&lt;&lt; </a:t>
            </a:r>
            <a:r>
              <a:rPr sz="1800" dirty="0">
                <a:latin typeface="Verdana"/>
                <a:cs typeface="Verdana"/>
              </a:rPr>
              <a:t>is called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600" i="1" spc="-10" dirty="0">
                <a:latin typeface="Verdana"/>
                <a:cs typeface="Verdana"/>
              </a:rPr>
              <a:t>insertion </a:t>
            </a:r>
            <a:r>
              <a:rPr sz="1800" spc="-5" dirty="0">
                <a:latin typeface="Verdana"/>
                <a:cs typeface="Verdana"/>
              </a:rPr>
              <a:t>or </a:t>
            </a:r>
            <a:r>
              <a:rPr sz="1600" i="1" spc="-10" dirty="0">
                <a:latin typeface="Verdana"/>
                <a:cs typeface="Verdana"/>
              </a:rPr>
              <a:t>put </a:t>
            </a:r>
            <a:r>
              <a:rPr sz="1600" i="1" spc="-5" dirty="0">
                <a:latin typeface="Verdana"/>
                <a:cs typeface="Verdana"/>
              </a:rPr>
              <a:t>to </a:t>
            </a:r>
            <a:r>
              <a:rPr sz="1800" spc="-35" dirty="0">
                <a:latin typeface="Verdana"/>
                <a:cs typeface="Verdana"/>
              </a:rPr>
              <a:t>operator.  </a:t>
            </a:r>
            <a:r>
              <a:rPr sz="1800" spc="-5" dirty="0">
                <a:latin typeface="Verdana"/>
                <a:cs typeface="Verdana"/>
              </a:rPr>
              <a:t>screen</a:t>
            </a:r>
            <a:endParaRPr sz="1800">
              <a:latin typeface="Verdana"/>
              <a:cs typeface="Verdana"/>
            </a:endParaRPr>
          </a:p>
          <a:p>
            <a:pPr marL="863600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Verdana"/>
                <a:cs typeface="Verdana"/>
              </a:rPr>
              <a:t>---------</a:t>
            </a:r>
            <a:endParaRPr sz="1800">
              <a:latin typeface="Verdana"/>
              <a:cs typeface="Verdana"/>
            </a:endParaRPr>
          </a:p>
          <a:p>
            <a:pPr marL="915669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--------</a:t>
            </a:r>
            <a:endParaRPr sz="1800">
              <a:latin typeface="Verdana"/>
              <a:cs typeface="Verdana"/>
            </a:endParaRPr>
          </a:p>
          <a:p>
            <a:pPr marL="8636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---------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08375" y="5762040"/>
            <a:ext cx="8305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Insert</a:t>
            </a:r>
            <a:r>
              <a:rPr sz="1400" spc="10" dirty="0">
                <a:latin typeface="Verdana"/>
                <a:cs typeface="Verdana"/>
              </a:rPr>
              <a:t>i</a:t>
            </a:r>
            <a:r>
              <a:rPr sz="1400" dirty="0">
                <a:latin typeface="Verdana"/>
                <a:cs typeface="Verdana"/>
              </a:rPr>
              <a:t>on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2994" y="5823915"/>
            <a:ext cx="607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Object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6900" y="5975400"/>
            <a:ext cx="79502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23540" algn="l"/>
                <a:tab pos="7936865" algn="l"/>
              </a:tabLst>
            </a:pPr>
            <a:r>
              <a:rPr sz="1400" u="sng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	</a:t>
            </a:r>
            <a:r>
              <a:rPr sz="1400" u="sng" spc="-5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operator	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7513" y="5747715"/>
            <a:ext cx="7461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Verdana"/>
                <a:cs typeface="Verdana"/>
              </a:rPr>
              <a:t>Variable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57600" y="5334000"/>
            <a:ext cx="533400" cy="457200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228600"/>
                </a:moveTo>
                <a:lnTo>
                  <a:pt x="5417" y="182533"/>
                </a:lnTo>
                <a:lnTo>
                  <a:pt x="20954" y="139624"/>
                </a:lnTo>
                <a:lnTo>
                  <a:pt x="45541" y="100793"/>
                </a:lnTo>
                <a:lnTo>
                  <a:pt x="78104" y="66960"/>
                </a:lnTo>
                <a:lnTo>
                  <a:pt x="117574" y="39045"/>
                </a:lnTo>
                <a:lnTo>
                  <a:pt x="162877" y="17966"/>
                </a:lnTo>
                <a:lnTo>
                  <a:pt x="212943" y="4644"/>
                </a:lnTo>
                <a:lnTo>
                  <a:pt x="266700" y="0"/>
                </a:lnTo>
                <a:lnTo>
                  <a:pt x="320456" y="4644"/>
                </a:lnTo>
                <a:lnTo>
                  <a:pt x="370522" y="17966"/>
                </a:lnTo>
                <a:lnTo>
                  <a:pt x="415825" y="39045"/>
                </a:lnTo>
                <a:lnTo>
                  <a:pt x="455295" y="66960"/>
                </a:lnTo>
                <a:lnTo>
                  <a:pt x="487858" y="100793"/>
                </a:lnTo>
                <a:lnTo>
                  <a:pt x="512445" y="139624"/>
                </a:lnTo>
                <a:lnTo>
                  <a:pt x="527982" y="182533"/>
                </a:lnTo>
                <a:lnTo>
                  <a:pt x="533400" y="228600"/>
                </a:lnTo>
                <a:lnTo>
                  <a:pt x="527982" y="274670"/>
                </a:lnTo>
                <a:lnTo>
                  <a:pt x="512445" y="317580"/>
                </a:lnTo>
                <a:lnTo>
                  <a:pt x="487858" y="356411"/>
                </a:lnTo>
                <a:lnTo>
                  <a:pt x="455295" y="390244"/>
                </a:lnTo>
                <a:lnTo>
                  <a:pt x="415825" y="418158"/>
                </a:lnTo>
                <a:lnTo>
                  <a:pt x="370522" y="439235"/>
                </a:lnTo>
                <a:lnTo>
                  <a:pt x="320456" y="452555"/>
                </a:lnTo>
                <a:lnTo>
                  <a:pt x="266700" y="457200"/>
                </a:lnTo>
                <a:lnTo>
                  <a:pt x="212943" y="452555"/>
                </a:lnTo>
                <a:lnTo>
                  <a:pt x="162877" y="439235"/>
                </a:lnTo>
                <a:lnTo>
                  <a:pt x="117574" y="418158"/>
                </a:lnTo>
                <a:lnTo>
                  <a:pt x="78104" y="390244"/>
                </a:lnTo>
                <a:lnTo>
                  <a:pt x="45541" y="356411"/>
                </a:lnTo>
                <a:lnTo>
                  <a:pt x="20954" y="317580"/>
                </a:lnTo>
                <a:lnTo>
                  <a:pt x="5417" y="274670"/>
                </a:lnTo>
                <a:lnTo>
                  <a:pt x="0" y="228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25417" y="5412435"/>
            <a:ext cx="400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&lt;&lt;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19300" y="48768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44450" y="63500"/>
                </a:moveTo>
                <a:lnTo>
                  <a:pt x="31750" y="635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63500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810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91000" y="5524500"/>
            <a:ext cx="838200" cy="76200"/>
          </a:xfrm>
          <a:custGeom>
            <a:avLst/>
            <a:gdLst/>
            <a:ahLst/>
            <a:cxnLst/>
            <a:rect l="l" t="t" r="r" b="b"/>
            <a:pathLst>
              <a:path w="838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8382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838200" h="76200">
                <a:moveTo>
                  <a:pt x="8382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838200" y="44450"/>
                </a:lnTo>
                <a:lnTo>
                  <a:pt x="8382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43200" y="5524500"/>
            <a:ext cx="914400" cy="76200"/>
          </a:xfrm>
          <a:custGeom>
            <a:avLst/>
            <a:gdLst/>
            <a:ahLst/>
            <a:cxnLst/>
            <a:rect l="l" t="t" r="r" b="b"/>
            <a:pathLst>
              <a:path w="914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9144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914400" h="76200">
                <a:moveTo>
                  <a:pt x="9144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914400" y="44450"/>
                </a:lnTo>
                <a:lnTo>
                  <a:pt x="9144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5948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Input</a:t>
            </a:r>
            <a:r>
              <a:rPr spc="-45" dirty="0"/>
              <a:t> </a:t>
            </a:r>
            <a:r>
              <a:rPr dirty="0"/>
              <a:t>operator</a:t>
            </a:r>
          </a:p>
        </p:txBody>
      </p:sp>
      <p:sp>
        <p:nvSpPr>
          <p:cNvPr id="6" name="object 6"/>
          <p:cNvSpPr/>
          <p:nvPr/>
        </p:nvSpPr>
        <p:spPr>
          <a:xfrm>
            <a:off x="1371600" y="5486400"/>
            <a:ext cx="1447800" cy="381000"/>
          </a:xfrm>
          <a:custGeom>
            <a:avLst/>
            <a:gdLst/>
            <a:ahLst/>
            <a:cxnLst/>
            <a:rect l="l" t="t" r="r" b="b"/>
            <a:pathLst>
              <a:path w="1447800" h="381000">
                <a:moveTo>
                  <a:pt x="0" y="381000"/>
                </a:moveTo>
                <a:lnTo>
                  <a:pt x="1447800" y="381000"/>
                </a:lnTo>
                <a:lnTo>
                  <a:pt x="14478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67636" y="5389575"/>
            <a:ext cx="854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--------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5821" y="5663895"/>
            <a:ext cx="958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---------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7800" y="3964051"/>
            <a:ext cx="1295400" cy="5334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289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5"/>
              </a:spcBef>
            </a:pPr>
            <a:r>
              <a:rPr sz="1800" dirty="0">
                <a:latin typeface="Verdana"/>
                <a:cs typeface="Verdana"/>
              </a:rPr>
              <a:t>cin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9200" y="4040251"/>
            <a:ext cx="11430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715"/>
              </a:spcBef>
            </a:pPr>
            <a:r>
              <a:rPr sz="1800" spc="-5" dirty="0">
                <a:latin typeface="Verdana"/>
                <a:cs typeface="Verdana"/>
              </a:rPr>
              <a:t>20.5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07794" y="5838240"/>
            <a:ext cx="340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KB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2994" y="4529709"/>
            <a:ext cx="607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Object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47513" y="4453509"/>
            <a:ext cx="7461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Verdana"/>
                <a:cs typeface="Verdana"/>
              </a:rPr>
              <a:t>Variable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57600" y="4040251"/>
            <a:ext cx="533400" cy="457200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228600"/>
                </a:moveTo>
                <a:lnTo>
                  <a:pt x="5417" y="182496"/>
                </a:lnTo>
                <a:lnTo>
                  <a:pt x="20954" y="139571"/>
                </a:lnTo>
                <a:lnTo>
                  <a:pt x="45541" y="100738"/>
                </a:lnTo>
                <a:lnTo>
                  <a:pt x="78104" y="66913"/>
                </a:lnTo>
                <a:lnTo>
                  <a:pt x="117574" y="39011"/>
                </a:lnTo>
                <a:lnTo>
                  <a:pt x="162877" y="17948"/>
                </a:lnTo>
                <a:lnTo>
                  <a:pt x="212943" y="4639"/>
                </a:lnTo>
                <a:lnTo>
                  <a:pt x="266700" y="0"/>
                </a:lnTo>
                <a:lnTo>
                  <a:pt x="320456" y="4639"/>
                </a:lnTo>
                <a:lnTo>
                  <a:pt x="370522" y="17948"/>
                </a:lnTo>
                <a:lnTo>
                  <a:pt x="415825" y="39011"/>
                </a:lnTo>
                <a:lnTo>
                  <a:pt x="455295" y="66913"/>
                </a:lnTo>
                <a:lnTo>
                  <a:pt x="487858" y="100738"/>
                </a:lnTo>
                <a:lnTo>
                  <a:pt x="512445" y="139571"/>
                </a:lnTo>
                <a:lnTo>
                  <a:pt x="527982" y="182496"/>
                </a:lnTo>
                <a:lnTo>
                  <a:pt x="533400" y="228600"/>
                </a:lnTo>
                <a:lnTo>
                  <a:pt x="527982" y="274666"/>
                </a:lnTo>
                <a:lnTo>
                  <a:pt x="512445" y="317575"/>
                </a:lnTo>
                <a:lnTo>
                  <a:pt x="487858" y="356406"/>
                </a:lnTo>
                <a:lnTo>
                  <a:pt x="455295" y="390239"/>
                </a:lnTo>
                <a:lnTo>
                  <a:pt x="415825" y="418154"/>
                </a:lnTo>
                <a:lnTo>
                  <a:pt x="370522" y="439233"/>
                </a:lnTo>
                <a:lnTo>
                  <a:pt x="320456" y="452555"/>
                </a:lnTo>
                <a:lnTo>
                  <a:pt x="266700" y="457200"/>
                </a:lnTo>
                <a:lnTo>
                  <a:pt x="212943" y="452555"/>
                </a:lnTo>
                <a:lnTo>
                  <a:pt x="162877" y="439233"/>
                </a:lnTo>
                <a:lnTo>
                  <a:pt x="117574" y="418154"/>
                </a:lnTo>
                <a:lnTo>
                  <a:pt x="78104" y="390239"/>
                </a:lnTo>
                <a:lnTo>
                  <a:pt x="45541" y="356406"/>
                </a:lnTo>
                <a:lnTo>
                  <a:pt x="20954" y="317575"/>
                </a:lnTo>
                <a:lnTo>
                  <a:pt x="5417" y="274666"/>
                </a:lnTo>
                <a:lnTo>
                  <a:pt x="0" y="228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08375" y="4118229"/>
            <a:ext cx="92773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23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&gt;&gt;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195"/>
              </a:spcBef>
            </a:pPr>
            <a:r>
              <a:rPr sz="1400" spc="-5" dirty="0">
                <a:latin typeface="Verdana"/>
                <a:cs typeface="Verdana"/>
              </a:rPr>
              <a:t>Ext</a:t>
            </a:r>
            <a:r>
              <a:rPr sz="1400" spc="-30" dirty="0">
                <a:latin typeface="Verdana"/>
                <a:cs typeface="Verdana"/>
              </a:rPr>
              <a:t>r</a:t>
            </a:r>
            <a:r>
              <a:rPr sz="1400" dirty="0">
                <a:latin typeface="Verdana"/>
                <a:cs typeface="Verdana"/>
              </a:rPr>
              <a:t>ac</a:t>
            </a:r>
            <a:r>
              <a:rPr sz="1400" spc="-5" dirty="0">
                <a:latin typeface="Verdana"/>
                <a:cs typeface="Verdana"/>
              </a:rPr>
              <a:t>t</a:t>
            </a:r>
            <a:r>
              <a:rPr sz="1400" spc="5" dirty="0">
                <a:latin typeface="Verdana"/>
                <a:cs typeface="Verdana"/>
              </a:rPr>
              <a:t>i</a:t>
            </a:r>
            <a:r>
              <a:rPr sz="1400" dirty="0">
                <a:latin typeface="Verdana"/>
                <a:cs typeface="Verdana"/>
              </a:rPr>
              <a:t>on  </a:t>
            </a:r>
            <a:r>
              <a:rPr sz="1400" spc="-5" dirty="0">
                <a:latin typeface="Verdana"/>
                <a:cs typeface="Verdana"/>
              </a:rPr>
              <a:t>operator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71700" y="4495800"/>
            <a:ext cx="76200" cy="990600"/>
          </a:xfrm>
          <a:custGeom>
            <a:avLst/>
            <a:gdLst/>
            <a:ahLst/>
            <a:cxnLst/>
            <a:rect l="l" t="t" r="r" b="b"/>
            <a:pathLst>
              <a:path w="76200" h="990600">
                <a:moveTo>
                  <a:pt x="44450" y="63500"/>
                </a:moveTo>
                <a:lnTo>
                  <a:pt x="31750" y="63500"/>
                </a:lnTo>
                <a:lnTo>
                  <a:pt x="31750" y="990600"/>
                </a:lnTo>
                <a:lnTo>
                  <a:pt x="44450" y="990600"/>
                </a:lnTo>
                <a:lnTo>
                  <a:pt x="44450" y="63500"/>
                </a:lnTo>
                <a:close/>
              </a:path>
              <a:path w="76200" h="9906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9906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43200" y="4229100"/>
            <a:ext cx="914400" cy="76200"/>
          </a:xfrm>
          <a:custGeom>
            <a:avLst/>
            <a:gdLst/>
            <a:ahLst/>
            <a:cxnLst/>
            <a:rect l="l" t="t" r="r" b="b"/>
            <a:pathLst>
              <a:path w="914400" h="76200">
                <a:moveTo>
                  <a:pt x="838200" y="0"/>
                </a:moveTo>
                <a:lnTo>
                  <a:pt x="838200" y="76200"/>
                </a:lnTo>
                <a:lnTo>
                  <a:pt x="901700" y="44450"/>
                </a:lnTo>
                <a:lnTo>
                  <a:pt x="850900" y="44450"/>
                </a:lnTo>
                <a:lnTo>
                  <a:pt x="850900" y="31750"/>
                </a:lnTo>
                <a:lnTo>
                  <a:pt x="901700" y="31750"/>
                </a:lnTo>
                <a:lnTo>
                  <a:pt x="838200" y="0"/>
                </a:lnTo>
                <a:close/>
              </a:path>
              <a:path w="914400" h="76200">
                <a:moveTo>
                  <a:pt x="8382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38200" y="44450"/>
                </a:lnTo>
                <a:lnTo>
                  <a:pt x="838200" y="31750"/>
                </a:lnTo>
                <a:close/>
              </a:path>
              <a:path w="914400" h="76200">
                <a:moveTo>
                  <a:pt x="901700" y="31750"/>
                </a:moveTo>
                <a:lnTo>
                  <a:pt x="850900" y="31750"/>
                </a:lnTo>
                <a:lnTo>
                  <a:pt x="850900" y="44450"/>
                </a:lnTo>
                <a:lnTo>
                  <a:pt x="901700" y="44450"/>
                </a:lnTo>
                <a:lnTo>
                  <a:pt x="914400" y="38100"/>
                </a:lnTo>
                <a:lnTo>
                  <a:pt x="901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91000" y="4229100"/>
            <a:ext cx="838200" cy="76200"/>
          </a:xfrm>
          <a:custGeom>
            <a:avLst/>
            <a:gdLst/>
            <a:ahLst/>
            <a:cxnLst/>
            <a:rect l="l" t="t" r="r" b="b"/>
            <a:pathLst>
              <a:path w="838200" h="76200">
                <a:moveTo>
                  <a:pt x="762000" y="0"/>
                </a:moveTo>
                <a:lnTo>
                  <a:pt x="762000" y="76200"/>
                </a:lnTo>
                <a:lnTo>
                  <a:pt x="825500" y="44450"/>
                </a:lnTo>
                <a:lnTo>
                  <a:pt x="774700" y="44450"/>
                </a:lnTo>
                <a:lnTo>
                  <a:pt x="774700" y="31750"/>
                </a:lnTo>
                <a:lnTo>
                  <a:pt x="825500" y="31750"/>
                </a:lnTo>
                <a:lnTo>
                  <a:pt x="762000" y="0"/>
                </a:lnTo>
                <a:close/>
              </a:path>
              <a:path w="838200" h="76200">
                <a:moveTo>
                  <a:pt x="7620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62000" y="44450"/>
                </a:lnTo>
                <a:lnTo>
                  <a:pt x="762000" y="31750"/>
                </a:lnTo>
                <a:close/>
              </a:path>
              <a:path w="838200" h="76200">
                <a:moveTo>
                  <a:pt x="825500" y="31750"/>
                </a:moveTo>
                <a:lnTo>
                  <a:pt x="774700" y="31750"/>
                </a:lnTo>
                <a:lnTo>
                  <a:pt x="774700" y="44450"/>
                </a:lnTo>
                <a:lnTo>
                  <a:pt x="825500" y="44450"/>
                </a:lnTo>
                <a:lnTo>
                  <a:pt x="838200" y="38100"/>
                </a:lnTo>
                <a:lnTo>
                  <a:pt x="8255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64540" y="1873377"/>
            <a:ext cx="709739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identifier </a:t>
            </a:r>
            <a:r>
              <a:rPr sz="1800" b="1" spc="-5" dirty="0">
                <a:latin typeface="Verdana"/>
                <a:cs typeface="Verdana"/>
              </a:rPr>
              <a:t>cin </a:t>
            </a:r>
            <a:r>
              <a:rPr sz="1800" dirty="0">
                <a:latin typeface="Verdana"/>
                <a:cs typeface="Verdana"/>
              </a:rPr>
              <a:t>is a </a:t>
            </a:r>
            <a:r>
              <a:rPr sz="1800" spc="-5" dirty="0">
                <a:latin typeface="Verdana"/>
                <a:cs typeface="Verdana"/>
              </a:rPr>
              <a:t>predefined object that represents the  standard </a:t>
            </a:r>
            <a:r>
              <a:rPr sz="1800" dirty="0">
                <a:latin typeface="Verdana"/>
                <a:cs typeface="Verdana"/>
              </a:rPr>
              <a:t>input </a:t>
            </a:r>
            <a:r>
              <a:rPr sz="1800" spc="-5" dirty="0">
                <a:latin typeface="Verdana"/>
                <a:cs typeface="Verdana"/>
              </a:rPr>
              <a:t>stream </a:t>
            </a:r>
            <a:r>
              <a:rPr sz="1800" spc="5" dirty="0">
                <a:latin typeface="Verdana"/>
                <a:cs typeface="Verdana"/>
              </a:rPr>
              <a:t>in </a:t>
            </a:r>
            <a:r>
              <a:rPr sz="1800" dirty="0">
                <a:latin typeface="Verdana"/>
                <a:cs typeface="Verdana"/>
              </a:rPr>
              <a:t>C++.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>
              <a:latin typeface="Times New Roman"/>
              <a:cs typeface="Times New Roman"/>
            </a:endParaRPr>
          </a:p>
          <a:p>
            <a:pPr marL="236220" indent="-224154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Here, the standard </a:t>
            </a:r>
            <a:r>
              <a:rPr sz="1800" dirty="0">
                <a:latin typeface="Verdana"/>
                <a:cs typeface="Verdana"/>
              </a:rPr>
              <a:t>input </a:t>
            </a:r>
            <a:r>
              <a:rPr sz="1800" spc="-5" dirty="0">
                <a:latin typeface="Verdana"/>
                <a:cs typeface="Verdana"/>
              </a:rPr>
              <a:t>stream represents the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keyboard.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"/>
            </a:pPr>
            <a:endParaRPr sz="1850">
              <a:latin typeface="Times New Roman"/>
              <a:cs typeface="Times New Roman"/>
            </a:endParaRPr>
          </a:p>
          <a:p>
            <a:pPr marL="236220" indent="-224154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operator </a:t>
            </a:r>
            <a:r>
              <a:rPr sz="1800" spc="-5" dirty="0">
                <a:latin typeface="Verdana"/>
                <a:cs typeface="Verdana"/>
              </a:rPr>
              <a:t>&gt;&gt; </a:t>
            </a:r>
            <a:r>
              <a:rPr sz="1800" dirty="0">
                <a:latin typeface="Verdana"/>
                <a:cs typeface="Verdana"/>
              </a:rPr>
              <a:t>is known as </a:t>
            </a:r>
            <a:r>
              <a:rPr sz="1600" i="1" spc="-5" dirty="0">
                <a:latin typeface="Verdana"/>
                <a:cs typeface="Verdana"/>
              </a:rPr>
              <a:t>extraction </a:t>
            </a:r>
            <a:r>
              <a:rPr sz="1800" spc="-5" dirty="0">
                <a:latin typeface="Verdana"/>
                <a:cs typeface="Verdana"/>
              </a:rPr>
              <a:t>or </a:t>
            </a:r>
            <a:r>
              <a:rPr sz="1600" i="1" spc="-5" dirty="0">
                <a:latin typeface="Verdana"/>
                <a:cs typeface="Verdana"/>
              </a:rPr>
              <a:t>get from</a:t>
            </a:r>
            <a:r>
              <a:rPr sz="1600" i="1" spc="19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operator.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1063244"/>
            <a:ext cx="45085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Cascading </a:t>
            </a:r>
            <a:r>
              <a:rPr dirty="0"/>
              <a:t>of </a:t>
            </a:r>
            <a:r>
              <a:rPr spc="-5" dirty="0"/>
              <a:t>I/O</a:t>
            </a:r>
            <a:r>
              <a:rPr spc="-75" dirty="0"/>
              <a:t> </a:t>
            </a:r>
            <a:r>
              <a:rPr dirty="0"/>
              <a:t>operators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6140" y="2087702"/>
            <a:ext cx="8296909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we </a:t>
            </a:r>
            <a:r>
              <a:rPr sz="2000" spc="-5" dirty="0">
                <a:latin typeface="Verdana"/>
                <a:cs typeface="Verdana"/>
              </a:rPr>
              <a:t>have </a:t>
            </a:r>
            <a:r>
              <a:rPr sz="2000" dirty="0">
                <a:latin typeface="Verdana"/>
                <a:cs typeface="Verdana"/>
              </a:rPr>
              <a:t>to use the </a:t>
            </a:r>
            <a:r>
              <a:rPr sz="2000" spc="-5" dirty="0">
                <a:latin typeface="Verdana"/>
                <a:cs typeface="Verdana"/>
              </a:rPr>
              <a:t>extraction </a:t>
            </a:r>
            <a:r>
              <a:rPr sz="2000" spc="-10" dirty="0">
                <a:latin typeface="Verdana"/>
                <a:cs typeface="Verdana"/>
              </a:rPr>
              <a:t>operator </a:t>
            </a:r>
            <a:r>
              <a:rPr sz="2000" spc="5" dirty="0">
                <a:latin typeface="Verdana"/>
                <a:cs typeface="Verdana"/>
              </a:rPr>
              <a:t>&lt;&lt; </a:t>
            </a:r>
            <a:r>
              <a:rPr sz="2000" spc="-5" dirty="0">
                <a:latin typeface="Verdana"/>
                <a:cs typeface="Verdana"/>
              </a:rPr>
              <a:t>repeatedly in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the</a:t>
            </a:r>
            <a:endParaRPr sz="2000">
              <a:latin typeface="Verdana"/>
              <a:cs typeface="Verdana"/>
            </a:endParaRPr>
          </a:p>
          <a:p>
            <a:pPr marL="10096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last </a:t>
            </a:r>
            <a:r>
              <a:rPr sz="2000" dirty="0">
                <a:latin typeface="Verdana"/>
                <a:cs typeface="Verdana"/>
              </a:rPr>
              <a:t>two </a:t>
            </a:r>
            <a:r>
              <a:rPr sz="2000" spc="-5" dirty="0">
                <a:latin typeface="Verdana"/>
                <a:cs typeface="Verdana"/>
              </a:rPr>
              <a:t>statements </a:t>
            </a:r>
            <a:r>
              <a:rPr sz="200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printing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results.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95325" algn="l"/>
              </a:tabLst>
            </a:pP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E.g.	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Cout 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&lt;&lt;“SUM=“ &lt;&lt;</a:t>
            </a:r>
            <a:r>
              <a:rPr sz="2000" spc="-8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sum&lt;&lt;“\n”;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When cascading </a:t>
            </a:r>
            <a:r>
              <a:rPr sz="2000" dirty="0">
                <a:latin typeface="Verdana"/>
                <a:cs typeface="Verdana"/>
              </a:rPr>
              <a:t>an </a:t>
            </a:r>
            <a:r>
              <a:rPr sz="2000" spc="-5" dirty="0">
                <a:latin typeface="Verdana"/>
                <a:cs typeface="Verdana"/>
              </a:rPr>
              <a:t>output </a:t>
            </a:r>
            <a:r>
              <a:rPr sz="2000" spc="-45" dirty="0">
                <a:latin typeface="Verdana"/>
                <a:cs typeface="Verdana"/>
              </a:rPr>
              <a:t>operator, </a:t>
            </a:r>
            <a:r>
              <a:rPr sz="2000" spc="-5" dirty="0">
                <a:latin typeface="Verdana"/>
                <a:cs typeface="Verdana"/>
              </a:rPr>
              <a:t>we should ensure  necessary blank spaces </a:t>
            </a:r>
            <a:r>
              <a:rPr sz="2000" spc="-10" dirty="0">
                <a:latin typeface="Verdana"/>
                <a:cs typeface="Verdana"/>
              </a:rPr>
              <a:t>between </a:t>
            </a:r>
            <a:r>
              <a:rPr sz="2000" spc="-5" dirty="0">
                <a:latin typeface="Verdana"/>
                <a:cs typeface="Verdana"/>
              </a:rPr>
              <a:t>different items. Using the  cascading technique, the last two statements can be combined  as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follows: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cout&lt;&lt;“sum=“</a:t>
            </a:r>
            <a:r>
              <a:rPr sz="2000" spc="-5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&lt;&lt;sum&lt;&lt;“\n”</a:t>
            </a:r>
            <a:endParaRPr sz="2000">
              <a:latin typeface="Verdana"/>
              <a:cs typeface="Verdana"/>
            </a:endParaRPr>
          </a:p>
          <a:p>
            <a:pPr marL="12700" marR="8890" indent="533400">
              <a:lnSpc>
                <a:spcPct val="100000"/>
              </a:lnSpc>
              <a:spcBef>
                <a:spcPts val="5"/>
              </a:spcBef>
              <a:tabLst>
                <a:tab pos="2564130" algn="l"/>
                <a:tab pos="5176520" algn="l"/>
                <a:tab pos="5780405" algn="l"/>
                <a:tab pos="7075805" algn="l"/>
                <a:tab pos="8051165" algn="l"/>
              </a:tabLst>
            </a:pP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&lt;&lt;</a:t>
            </a:r>
            <a:r>
              <a:rPr sz="2000" spc="-110" dirty="0">
                <a:solidFill>
                  <a:srgbClr val="CC0000"/>
                </a:solidFill>
                <a:latin typeface="Verdana"/>
                <a:cs typeface="Verdana"/>
              </a:rPr>
              <a:t>“</a:t>
            </a:r>
            <a:r>
              <a:rPr sz="2000" spc="-50" dirty="0">
                <a:solidFill>
                  <a:srgbClr val="CC0000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CC0000"/>
                </a:solidFill>
                <a:latin typeface="Verdana"/>
                <a:cs typeface="Verdana"/>
              </a:rPr>
              <a:t>v</a:t>
            </a:r>
            <a:r>
              <a:rPr sz="2000" spc="-20" dirty="0">
                <a:solidFill>
                  <a:srgbClr val="CC0000"/>
                </a:solidFill>
                <a:latin typeface="Verdana"/>
                <a:cs typeface="Verdana"/>
              </a:rPr>
              <a:t>e</a:t>
            </a:r>
            <a:r>
              <a:rPr sz="2000" spc="-40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ag</a:t>
            </a:r>
            <a:r>
              <a:rPr sz="2000" spc="-15" dirty="0">
                <a:solidFill>
                  <a:srgbClr val="CC0000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=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“	</a:t>
            </a:r>
            <a:r>
              <a:rPr sz="2000" spc="-10" dirty="0">
                <a:solidFill>
                  <a:srgbClr val="CC0000"/>
                </a:solidFill>
                <a:latin typeface="Verdana"/>
                <a:cs typeface="Verdana"/>
              </a:rPr>
              <a:t>&lt;&lt;</a:t>
            </a:r>
            <a:r>
              <a:rPr sz="2000" spc="-20" dirty="0">
                <a:solidFill>
                  <a:srgbClr val="CC0000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CC0000"/>
                </a:solidFill>
                <a:latin typeface="Verdana"/>
                <a:cs typeface="Verdana"/>
              </a:rPr>
              <a:t>ve</a:t>
            </a:r>
            <a:r>
              <a:rPr sz="2000" spc="-40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ag</a:t>
            </a:r>
            <a:r>
              <a:rPr sz="2000" spc="-15" dirty="0">
                <a:solidFill>
                  <a:srgbClr val="CC0000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CC0000"/>
                </a:solidFill>
                <a:latin typeface="Verdana"/>
                <a:cs typeface="Verdana"/>
              </a:rPr>
              <a:t>&lt;&lt;</a:t>
            </a:r>
            <a:r>
              <a:rPr sz="2000" spc="-5" dirty="0">
                <a:solidFill>
                  <a:srgbClr val="CC0000"/>
                </a:solidFill>
                <a:latin typeface="Verdana"/>
                <a:cs typeface="Verdana"/>
              </a:rPr>
              <a:t>“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\</a:t>
            </a:r>
            <a:r>
              <a:rPr sz="2000" spc="-10" dirty="0">
                <a:solidFill>
                  <a:srgbClr val="CC0000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CC0000"/>
                </a:solidFill>
                <a:latin typeface="Verdana"/>
                <a:cs typeface="Verdana"/>
              </a:rPr>
              <a:t>”;	</a:t>
            </a:r>
            <a:r>
              <a:rPr sz="2000" spc="-1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his	</a:t>
            </a:r>
            <a:r>
              <a:rPr sz="2000" spc="-5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oduc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	o</a:t>
            </a:r>
            <a:r>
              <a:rPr sz="2000" spc="-15" dirty="0">
                <a:latin typeface="Verdana"/>
                <a:cs typeface="Verdana"/>
              </a:rPr>
              <a:t>ut</a:t>
            </a:r>
            <a:r>
              <a:rPr sz="2000" spc="-5" dirty="0">
                <a:latin typeface="Verdana"/>
                <a:cs typeface="Verdana"/>
              </a:rPr>
              <a:t>pu</a:t>
            </a:r>
            <a:r>
              <a:rPr sz="2000" dirty="0">
                <a:latin typeface="Verdana"/>
                <a:cs typeface="Verdana"/>
              </a:rPr>
              <a:t>t	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dirty="0">
                <a:latin typeface="Verdana"/>
                <a:cs typeface="Verdana"/>
              </a:rPr>
              <a:t>two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lines.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746551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Cascading </a:t>
            </a:r>
            <a:r>
              <a:rPr dirty="0"/>
              <a:t>of </a:t>
            </a:r>
            <a:r>
              <a:rPr spc="-5" dirty="0"/>
              <a:t>I/O</a:t>
            </a:r>
            <a:r>
              <a:rPr spc="-75" dirty="0"/>
              <a:t> </a:t>
            </a:r>
            <a:r>
              <a:rPr dirty="0"/>
              <a:t>operators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840229"/>
            <a:ext cx="7354570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cout&lt;&lt;“Sum=“</a:t>
            </a:r>
            <a:r>
              <a:rPr sz="1800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CC0000"/>
                </a:solidFill>
                <a:latin typeface="Verdana"/>
                <a:cs typeface="Verdana"/>
              </a:rPr>
              <a:t>&lt;&lt;sum&lt;&lt;“,”</a:t>
            </a:r>
            <a:endParaRPr sz="1800" dirty="0">
              <a:latin typeface="Verdana"/>
              <a:cs typeface="Verdana"/>
            </a:endParaRPr>
          </a:p>
          <a:p>
            <a:pPr marL="499109">
              <a:lnSpc>
                <a:spcPct val="100000"/>
              </a:lnSpc>
            </a:pPr>
            <a:r>
              <a:rPr sz="1800" spc="-20" dirty="0">
                <a:solidFill>
                  <a:srgbClr val="CC0000"/>
                </a:solidFill>
                <a:latin typeface="Verdana"/>
                <a:cs typeface="Verdana"/>
              </a:rPr>
              <a:t>&lt;&lt;“Average=“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 &lt;&lt;average&lt;&lt;“\n”;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This </a:t>
            </a:r>
            <a:r>
              <a:rPr sz="1800" dirty="0">
                <a:latin typeface="Verdana"/>
                <a:cs typeface="Verdana"/>
              </a:rPr>
              <a:t>will </a:t>
            </a:r>
            <a:r>
              <a:rPr sz="1800" spc="-5" dirty="0">
                <a:latin typeface="Verdana"/>
                <a:cs typeface="Verdana"/>
              </a:rPr>
              <a:t>produce </a:t>
            </a:r>
            <a:r>
              <a:rPr sz="1800" dirty="0">
                <a:latin typeface="Verdana"/>
                <a:cs typeface="Verdana"/>
              </a:rPr>
              <a:t>in single line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as,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Sum=10,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CC0000"/>
                </a:solidFill>
                <a:latin typeface="Verdana"/>
                <a:cs typeface="Verdana"/>
              </a:rPr>
              <a:t>Average=2</a:t>
            </a:r>
            <a:endParaRPr sz="1800" dirty="0">
              <a:latin typeface="Verdana"/>
              <a:cs typeface="Verdana"/>
            </a:endParaRPr>
          </a:p>
          <a:p>
            <a:pPr marL="12700" marR="1881505">
              <a:lnSpc>
                <a:spcPct val="200000"/>
              </a:lnSpc>
            </a:pPr>
            <a:r>
              <a:rPr sz="1800" spc="-45" dirty="0">
                <a:latin typeface="Verdana"/>
                <a:cs typeface="Verdana"/>
              </a:rPr>
              <a:t>You </a:t>
            </a:r>
            <a:r>
              <a:rPr sz="1800" dirty="0">
                <a:latin typeface="Verdana"/>
                <a:cs typeface="Verdana"/>
              </a:rPr>
              <a:t>can also </a:t>
            </a:r>
            <a:r>
              <a:rPr sz="1800" spc="-5" dirty="0">
                <a:latin typeface="Verdana"/>
                <a:cs typeface="Verdana"/>
              </a:rPr>
              <a:t>cascade </a:t>
            </a:r>
            <a:r>
              <a:rPr sz="1800" dirty="0">
                <a:latin typeface="Verdana"/>
                <a:cs typeface="Verdana"/>
              </a:rPr>
              <a:t>input </a:t>
            </a:r>
            <a:r>
              <a:rPr sz="1800" spc="-10" dirty="0">
                <a:latin typeface="Verdana"/>
                <a:cs typeface="Verdana"/>
              </a:rPr>
              <a:t>operator </a:t>
            </a:r>
            <a:r>
              <a:rPr sz="1800" dirty="0">
                <a:latin typeface="Verdana"/>
                <a:cs typeface="Verdana"/>
              </a:rPr>
              <a:t>as follows: 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cin&gt;&gt;number1&gt;&gt;number2;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values </a:t>
            </a:r>
            <a:r>
              <a:rPr sz="1800" spc="-5" dirty="0">
                <a:latin typeface="Verdana"/>
                <a:cs typeface="Verdana"/>
              </a:rPr>
              <a:t>are assigned </a:t>
            </a:r>
            <a:r>
              <a:rPr sz="1800" dirty="0">
                <a:latin typeface="Verdana"/>
                <a:cs typeface="Verdana"/>
              </a:rPr>
              <a:t>from left </a:t>
            </a:r>
            <a:r>
              <a:rPr sz="1800" spc="-5" dirty="0">
                <a:latin typeface="Verdana"/>
                <a:cs typeface="Verdana"/>
              </a:rPr>
              <a:t>to right. That </a:t>
            </a:r>
            <a:r>
              <a:rPr sz="1800" dirty="0">
                <a:latin typeface="Verdana"/>
                <a:cs typeface="Verdana"/>
              </a:rPr>
              <a:t>is, if </a:t>
            </a:r>
            <a:r>
              <a:rPr sz="1800" spc="-5" dirty="0">
                <a:latin typeface="Verdana"/>
                <a:cs typeface="Verdana"/>
              </a:rPr>
              <a:t>we </a:t>
            </a:r>
            <a:r>
              <a:rPr sz="1800" spc="-10" dirty="0">
                <a:latin typeface="Verdana"/>
                <a:cs typeface="Verdana"/>
              </a:rPr>
              <a:t>key </a:t>
            </a:r>
            <a:r>
              <a:rPr sz="1800" dirty="0">
                <a:latin typeface="Verdana"/>
                <a:cs typeface="Verdana"/>
              </a:rPr>
              <a:t>in  </a:t>
            </a:r>
            <a:r>
              <a:rPr sz="1800" spc="-5" dirty="0">
                <a:latin typeface="Verdana"/>
                <a:cs typeface="Verdana"/>
              </a:rPr>
              <a:t>two values say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10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20</a:t>
            </a:r>
            <a:r>
              <a:rPr sz="1800" spc="-5" dirty="0">
                <a:latin typeface="Verdana"/>
                <a:cs typeface="Verdana"/>
              </a:rPr>
              <a:t>, than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10 </a:t>
            </a:r>
            <a:r>
              <a:rPr sz="1800" dirty="0">
                <a:latin typeface="Verdana"/>
                <a:cs typeface="Verdana"/>
              </a:rPr>
              <a:t>will </a:t>
            </a:r>
            <a:r>
              <a:rPr sz="1800" spc="-5" dirty="0">
                <a:latin typeface="Verdana"/>
                <a:cs typeface="Verdana"/>
              </a:rPr>
              <a:t>be assigned to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number1 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20 </a:t>
            </a:r>
            <a:r>
              <a:rPr sz="1800" spc="-5" dirty="0">
                <a:latin typeface="Verdana"/>
                <a:cs typeface="Verdana"/>
              </a:rPr>
              <a:t>to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number2</a:t>
            </a:r>
            <a:r>
              <a:rPr sz="1800" spc="-5" dirty="0"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71188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Structure of C++</a:t>
            </a:r>
            <a:r>
              <a:rPr spc="-120" dirty="0"/>
              <a:t> </a:t>
            </a:r>
            <a:r>
              <a:rPr spc="-5" dirty="0"/>
              <a:t>program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95513" y="2652712"/>
          <a:ext cx="5757545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7545"/>
              </a:tblGrid>
              <a:tr h="6667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Include</a:t>
                      </a:r>
                      <a:r>
                        <a:rPr sz="26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600" dirty="0">
                          <a:latin typeface="Verdana"/>
                          <a:cs typeface="Verdana"/>
                        </a:rPr>
                        <a:t>files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Class</a:t>
                      </a:r>
                      <a:r>
                        <a:rPr sz="26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600" spc="-5" dirty="0">
                          <a:latin typeface="Verdana"/>
                          <a:cs typeface="Verdana"/>
                        </a:rPr>
                        <a:t>declarations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Class functions</a:t>
                      </a:r>
                      <a:r>
                        <a:rPr sz="26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600" spc="-5" dirty="0">
                          <a:latin typeface="Verdana"/>
                          <a:cs typeface="Verdana"/>
                        </a:rPr>
                        <a:t>definitions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Main function</a:t>
                      </a:r>
                      <a:r>
                        <a:rPr sz="26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600" spc="-10" dirty="0">
                          <a:latin typeface="Verdana"/>
                          <a:cs typeface="Verdana"/>
                        </a:rPr>
                        <a:t>program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447800" y="2362200"/>
            <a:ext cx="6324600" cy="3200400"/>
          </a:xfrm>
          <a:custGeom>
            <a:avLst/>
            <a:gdLst/>
            <a:ahLst/>
            <a:cxnLst/>
            <a:rect l="l" t="t" r="r" b="b"/>
            <a:pathLst>
              <a:path w="6324600" h="3200400">
                <a:moveTo>
                  <a:pt x="0" y="3200400"/>
                </a:moveTo>
                <a:lnTo>
                  <a:pt x="6324600" y="3200400"/>
                </a:lnTo>
                <a:lnTo>
                  <a:pt x="6324600" y="0"/>
                </a:lnTo>
                <a:lnTo>
                  <a:pt x="0" y="0"/>
                </a:lnTo>
                <a:lnTo>
                  <a:pt x="0" y="3200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6427" y="66294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424934"/>
            <a:ext cx="7756525" cy="921663"/>
          </a:xfrm>
          <a:prstGeom prst="rect">
            <a:avLst/>
          </a:prstGeom>
        </p:spPr>
        <p:txBody>
          <a:bodyPr vert="horz" wrap="square" lIns="0" tIns="59309" rIns="0" bIns="0" rtlCol="0">
            <a:spAutoFit/>
          </a:bodyPr>
          <a:lstStyle/>
          <a:p>
            <a:pPr marL="46990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Some </a:t>
            </a:r>
            <a:r>
              <a:rPr sz="2800" spc="-10" dirty="0"/>
              <a:t>characteristics </a:t>
            </a:r>
            <a:r>
              <a:rPr sz="2800" spc="-5" dirty="0"/>
              <a:t>exhibited by procedure-oriented  </a:t>
            </a:r>
            <a:r>
              <a:rPr sz="2800" spc="-10" dirty="0"/>
              <a:t>programming</a:t>
            </a:r>
            <a:r>
              <a:rPr sz="2800" spc="25" dirty="0"/>
              <a:t> </a:t>
            </a:r>
            <a:r>
              <a:rPr sz="2800" spc="-5" dirty="0"/>
              <a:t>are:</a:t>
            </a:r>
            <a:endParaRPr sz="2800" dirty="0"/>
          </a:p>
        </p:txBody>
      </p:sp>
      <p:sp>
        <p:nvSpPr>
          <p:cNvPr id="6" name="object 6"/>
          <p:cNvSpPr txBox="1"/>
          <p:nvPr/>
        </p:nvSpPr>
        <p:spPr>
          <a:xfrm>
            <a:off x="762000" y="1828800"/>
            <a:ext cx="7451725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Emphasis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on </a:t>
            </a:r>
            <a:r>
              <a:rPr sz="2000" spc="-5" dirty="0">
                <a:latin typeface="Verdana"/>
                <a:cs typeface="Verdana"/>
              </a:rPr>
              <a:t>doing </a:t>
            </a:r>
            <a:r>
              <a:rPr sz="2000" dirty="0">
                <a:latin typeface="Verdana"/>
                <a:cs typeface="Verdana"/>
              </a:rPr>
              <a:t>things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(algorithms).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 dirty="0">
              <a:latin typeface="Times New Roman"/>
              <a:cs typeface="Times New Roman"/>
            </a:endParaRPr>
          </a:p>
          <a:p>
            <a:pPr marL="481965" marR="534035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Large programs are divided into smaller programs  </a:t>
            </a:r>
            <a:r>
              <a:rPr sz="2000" dirty="0">
                <a:latin typeface="Verdana"/>
                <a:cs typeface="Verdana"/>
              </a:rPr>
              <a:t>known as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functions.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 dirty="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Most of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functions share </a:t>
            </a:r>
            <a:r>
              <a:rPr sz="2000" spc="-5" dirty="0">
                <a:latin typeface="Verdana"/>
                <a:cs typeface="Verdana"/>
              </a:rPr>
              <a:t>global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data.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 dirty="0">
              <a:latin typeface="Times New Roman"/>
              <a:cs typeface="Times New Roman"/>
            </a:endParaRPr>
          </a:p>
          <a:p>
            <a:pPr marL="481965" marR="5080" indent="-469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Data move </a:t>
            </a:r>
            <a:r>
              <a:rPr sz="2000" spc="-5" dirty="0">
                <a:latin typeface="Verdana"/>
                <a:cs typeface="Verdana"/>
              </a:rPr>
              <a:t>openly </a:t>
            </a:r>
            <a:r>
              <a:rPr sz="2000" dirty="0">
                <a:latin typeface="Verdana"/>
                <a:cs typeface="Verdana"/>
              </a:rPr>
              <a:t>around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system from </a:t>
            </a:r>
            <a:r>
              <a:rPr sz="2000" spc="-5" dirty="0">
                <a:latin typeface="Verdana"/>
                <a:cs typeface="Verdana"/>
              </a:rPr>
              <a:t>function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to  </a:t>
            </a:r>
            <a:r>
              <a:rPr sz="2000" dirty="0">
                <a:latin typeface="Verdana"/>
                <a:cs typeface="Verdana"/>
              </a:rPr>
              <a:t>function.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 dirty="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Functions </a:t>
            </a:r>
            <a:r>
              <a:rPr sz="2000" spc="-5" dirty="0">
                <a:latin typeface="Verdana"/>
                <a:cs typeface="Verdana"/>
              </a:rPr>
              <a:t>transforms data </a:t>
            </a:r>
            <a:r>
              <a:rPr sz="2000" dirty="0">
                <a:latin typeface="Verdana"/>
                <a:cs typeface="Verdana"/>
              </a:rPr>
              <a:t>from one form </a:t>
            </a:r>
            <a:r>
              <a:rPr sz="2000" spc="-5" dirty="0">
                <a:latin typeface="Verdana"/>
                <a:cs typeface="Verdana"/>
              </a:rPr>
              <a:t>to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another.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 dirty="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Employs top-down approach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program design.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1638"/>
            <a:ext cx="67030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An </a:t>
            </a:r>
            <a:r>
              <a:rPr sz="4000" spc="-5" dirty="0"/>
              <a:t>example </a:t>
            </a:r>
            <a:r>
              <a:rPr sz="4000" dirty="0"/>
              <a:t>with</a:t>
            </a:r>
            <a:r>
              <a:rPr sz="4000" spc="-75" dirty="0"/>
              <a:t> </a:t>
            </a:r>
            <a:r>
              <a:rPr sz="4000" dirty="0"/>
              <a:t>class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48617" y="1711325"/>
            <a:ext cx="3199765" cy="194627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dirty="0">
                <a:latin typeface="Verdana"/>
                <a:cs typeface="Verdana"/>
              </a:rPr>
              <a:t>main()</a:t>
            </a: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{</a:t>
            </a:r>
          </a:p>
          <a:p>
            <a:pPr marL="73660" marR="5080">
              <a:lnSpc>
                <a:spcPct val="150000"/>
              </a:lnSpc>
            </a:pPr>
            <a:r>
              <a:rPr sz="1400" dirty="0">
                <a:latin typeface="Verdana"/>
                <a:cs typeface="Verdana"/>
              </a:rPr>
              <a:t>person </a:t>
            </a:r>
            <a:r>
              <a:rPr sz="1400" spc="-5" dirty="0">
                <a:latin typeface="Verdana"/>
                <a:cs typeface="Verdana"/>
              </a:rPr>
              <a:t>p; </a:t>
            </a:r>
            <a:r>
              <a:rPr sz="1400" spc="-5" dirty="0">
                <a:solidFill>
                  <a:srgbClr val="CC0000"/>
                </a:solidFill>
                <a:latin typeface="Verdana"/>
                <a:cs typeface="Verdana"/>
              </a:rPr>
              <a:t>// </a:t>
            </a:r>
            <a:r>
              <a:rPr sz="1400" dirty="0">
                <a:solidFill>
                  <a:srgbClr val="CC0000"/>
                </a:solidFill>
                <a:latin typeface="Verdana"/>
                <a:cs typeface="Verdana"/>
              </a:rPr>
              <a:t>object of </a:t>
            </a:r>
            <a:r>
              <a:rPr sz="1400" spc="-5" dirty="0">
                <a:solidFill>
                  <a:srgbClr val="CC0000"/>
                </a:solidFill>
                <a:latin typeface="Verdana"/>
                <a:cs typeface="Verdana"/>
              </a:rPr>
              <a:t>type</a:t>
            </a:r>
            <a:r>
              <a:rPr sz="1400" spc="-6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CC0000"/>
                </a:solidFill>
                <a:latin typeface="Verdana"/>
                <a:cs typeface="Verdana"/>
              </a:rPr>
              <a:t>person  </a:t>
            </a:r>
            <a:r>
              <a:rPr sz="1400" spc="-5" dirty="0">
                <a:latin typeface="Verdana"/>
                <a:cs typeface="Verdana"/>
              </a:rPr>
              <a:t>p.getdata();</a:t>
            </a:r>
            <a:endParaRPr sz="1400" dirty="0">
              <a:latin typeface="Verdana"/>
              <a:cs typeface="Verdana"/>
            </a:endParaRPr>
          </a:p>
          <a:p>
            <a:pPr marL="7366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Verdana"/>
                <a:cs typeface="Verdana"/>
              </a:rPr>
              <a:t>p.display();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}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1825" y="1390015"/>
            <a:ext cx="4321175" cy="546798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dirty="0">
                <a:latin typeface="Verdana"/>
                <a:cs typeface="Verdana"/>
              </a:rPr>
              <a:t>#include&lt;iostream.h&gt;</a:t>
            </a: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1330960" algn="l"/>
              </a:tabLst>
            </a:pPr>
            <a:r>
              <a:rPr sz="1400" dirty="0">
                <a:latin typeface="Verdana"/>
                <a:cs typeface="Verdana"/>
              </a:rPr>
              <a:t>Class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person	//</a:t>
            </a:r>
            <a:r>
              <a:rPr sz="140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400" spc="-5" dirty="0">
                <a:solidFill>
                  <a:srgbClr val="CC0000"/>
                </a:solidFill>
                <a:latin typeface="Verdana"/>
                <a:cs typeface="Verdana"/>
              </a:rPr>
              <a:t>data</a:t>
            </a:r>
            <a:r>
              <a:rPr sz="1400" spc="-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CC0000"/>
                </a:solidFill>
                <a:latin typeface="Verdana"/>
                <a:cs typeface="Verdana"/>
              </a:rPr>
              <a:t>type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{</a:t>
            </a:r>
          </a:p>
          <a:p>
            <a:pPr marL="12700" marR="2882900">
              <a:lnSpc>
                <a:spcPct val="150000"/>
              </a:lnSpc>
            </a:pPr>
            <a:r>
              <a:rPr sz="1400" dirty="0">
                <a:latin typeface="Verdana"/>
                <a:cs typeface="Verdana"/>
              </a:rPr>
              <a:t>char</a:t>
            </a:r>
            <a:r>
              <a:rPr sz="1400" spc="-8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name[30];  </a:t>
            </a:r>
            <a:r>
              <a:rPr sz="1400" dirty="0">
                <a:latin typeface="Verdana"/>
                <a:cs typeface="Verdana"/>
              </a:rPr>
              <a:t>int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age;</a:t>
            </a:r>
          </a:p>
          <a:p>
            <a:pPr marL="694055" marR="1900555" indent="-681990">
              <a:lnSpc>
                <a:spcPct val="150000"/>
              </a:lnSpc>
              <a:spcBef>
                <a:spcPts val="5"/>
              </a:spcBef>
            </a:pPr>
            <a:r>
              <a:rPr sz="1400" dirty="0">
                <a:latin typeface="Verdana"/>
                <a:cs typeface="Verdana"/>
              </a:rPr>
              <a:t>public: </a:t>
            </a:r>
            <a:r>
              <a:rPr sz="1400" spc="-5" dirty="0">
                <a:latin typeface="Verdana"/>
                <a:cs typeface="Verdana"/>
              </a:rPr>
              <a:t>void getdata(void);  void</a:t>
            </a:r>
            <a:r>
              <a:rPr sz="1400" spc="-4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display(void);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Verdana"/>
                <a:cs typeface="Verdana"/>
              </a:rPr>
              <a:t>};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Verdana"/>
                <a:cs typeface="Verdana"/>
              </a:rPr>
              <a:t>void </a:t>
            </a:r>
            <a:r>
              <a:rPr sz="1400" dirty="0">
                <a:latin typeface="Verdana"/>
                <a:cs typeface="Verdana"/>
              </a:rPr>
              <a:t>person </a:t>
            </a:r>
            <a:r>
              <a:rPr sz="1400" spc="-5" dirty="0">
                <a:latin typeface="Verdana"/>
                <a:cs typeface="Verdana"/>
              </a:rPr>
              <a:t>:: getdata(void) </a:t>
            </a:r>
            <a:r>
              <a:rPr sz="1400" spc="-5" dirty="0">
                <a:solidFill>
                  <a:srgbClr val="CC0000"/>
                </a:solidFill>
                <a:latin typeface="Verdana"/>
                <a:cs typeface="Verdana"/>
              </a:rPr>
              <a:t>//member</a:t>
            </a:r>
            <a:r>
              <a:rPr sz="1400" spc="-5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CC0000"/>
                </a:solidFill>
                <a:latin typeface="Verdana"/>
                <a:cs typeface="Verdana"/>
              </a:rPr>
              <a:t>function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{</a:t>
            </a: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cout&lt;&lt; “Enter name:” ;</a:t>
            </a:r>
            <a:r>
              <a:rPr sz="1400" spc="-8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cin&gt;&gt;name;</a:t>
            </a: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cout&lt;&lt; “Enter age:” ;</a:t>
            </a:r>
            <a:r>
              <a:rPr sz="1400" spc="-7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cin&gt;&gt;age;</a:t>
            </a: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Verdana"/>
                <a:cs typeface="Verdana"/>
              </a:rPr>
              <a:t>void </a:t>
            </a:r>
            <a:r>
              <a:rPr sz="1400" dirty="0">
                <a:latin typeface="Verdana"/>
                <a:cs typeface="Verdana"/>
              </a:rPr>
              <a:t>person </a:t>
            </a:r>
            <a:r>
              <a:rPr sz="1400" spc="-5" dirty="0">
                <a:latin typeface="Verdana"/>
                <a:cs typeface="Verdana"/>
              </a:rPr>
              <a:t>:: </a:t>
            </a:r>
            <a:r>
              <a:rPr sz="1400" dirty="0">
                <a:latin typeface="Verdana"/>
                <a:cs typeface="Verdana"/>
              </a:rPr>
              <a:t>display(void) </a:t>
            </a:r>
            <a:r>
              <a:rPr sz="1400" spc="-5" dirty="0">
                <a:solidFill>
                  <a:srgbClr val="CC0000"/>
                </a:solidFill>
                <a:latin typeface="Verdana"/>
                <a:cs typeface="Verdana"/>
              </a:rPr>
              <a:t>//member</a:t>
            </a:r>
            <a:r>
              <a:rPr sz="1400" spc="-2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CC0000"/>
                </a:solidFill>
                <a:latin typeface="Verdana"/>
                <a:cs typeface="Verdana"/>
              </a:rPr>
              <a:t>function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{cout&lt;&lt;“\n Name:”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&lt;&lt;name;</a:t>
            </a: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400" dirty="0">
                <a:latin typeface="Verdana"/>
                <a:cs typeface="Verdana"/>
              </a:rPr>
              <a:t>cout&lt;&lt;“\n Age:”</a:t>
            </a:r>
            <a:r>
              <a:rPr sz="1400" spc="-6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&lt;&lt;age;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}</a:t>
            </a:r>
          </a:p>
        </p:txBody>
      </p:sp>
      <p:sp>
        <p:nvSpPr>
          <p:cNvPr id="5" name="object 5"/>
          <p:cNvSpPr/>
          <p:nvPr/>
        </p:nvSpPr>
        <p:spPr>
          <a:xfrm>
            <a:off x="5215316" y="29423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3810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57800" y="2942395"/>
            <a:ext cx="0" cy="1295400"/>
          </a:xfrm>
          <a:custGeom>
            <a:avLst/>
            <a:gdLst/>
            <a:ahLst/>
            <a:cxnLst/>
            <a:rect l="l" t="t" r="r" b="b"/>
            <a:pathLst>
              <a:path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77078" y="4200517"/>
            <a:ext cx="22860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67500" y="32766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48500" y="3276600"/>
            <a:ext cx="0" cy="2590800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75312" y="5791200"/>
            <a:ext cx="2286000" cy="76200"/>
          </a:xfrm>
          <a:custGeom>
            <a:avLst/>
            <a:gdLst/>
            <a:ahLst/>
            <a:cxnLst/>
            <a:rect l="l" t="t" r="r" b="b"/>
            <a:pathLst>
              <a:path w="2286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2860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286000" h="76200">
                <a:moveTo>
                  <a:pt x="22860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286000" y="44450"/>
                </a:lnTo>
                <a:lnTo>
                  <a:pt x="2286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76522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5" dirty="0"/>
              <a:t>Dynamic </a:t>
            </a:r>
            <a:r>
              <a:rPr sz="4000" dirty="0"/>
              <a:t>initialization of</a:t>
            </a:r>
            <a:r>
              <a:rPr sz="4000" spc="-95" dirty="0"/>
              <a:t> </a:t>
            </a:r>
            <a:r>
              <a:rPr sz="4000" dirty="0"/>
              <a:t>variables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708150"/>
            <a:ext cx="7689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One </a:t>
            </a:r>
            <a:r>
              <a:rPr sz="1800" dirty="0">
                <a:latin typeface="Verdana"/>
                <a:cs typeface="Verdana"/>
              </a:rPr>
              <a:t>additional </a:t>
            </a:r>
            <a:r>
              <a:rPr sz="1800" spc="-5" dirty="0">
                <a:latin typeface="Verdana"/>
                <a:cs typeface="Verdana"/>
              </a:rPr>
              <a:t>feature of </a:t>
            </a:r>
            <a:r>
              <a:rPr sz="1800" dirty="0">
                <a:latin typeface="Verdana"/>
                <a:cs typeface="Verdana"/>
              </a:rPr>
              <a:t>C++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that </a:t>
            </a:r>
            <a:r>
              <a:rPr sz="1800" spc="5" dirty="0">
                <a:latin typeface="Verdana"/>
                <a:cs typeface="Verdana"/>
              </a:rPr>
              <a:t>it </a:t>
            </a:r>
            <a:r>
              <a:rPr sz="1800" spc="-5" dirty="0">
                <a:latin typeface="Verdana"/>
                <a:cs typeface="Verdana"/>
              </a:rPr>
              <a:t>permits </a:t>
            </a:r>
            <a:r>
              <a:rPr sz="1800" dirty="0">
                <a:latin typeface="Verdana"/>
                <a:cs typeface="Verdana"/>
              </a:rPr>
              <a:t>initialization </a:t>
            </a:r>
            <a:r>
              <a:rPr sz="1800" spc="-15" dirty="0">
                <a:latin typeface="Verdana"/>
                <a:cs typeface="Verdana"/>
              </a:rPr>
              <a:t>of </a:t>
            </a:r>
            <a:r>
              <a:rPr sz="1800" spc="6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variables at </a:t>
            </a:r>
            <a:r>
              <a:rPr sz="1800" dirty="0">
                <a:latin typeface="Verdana"/>
                <a:cs typeface="Verdana"/>
              </a:rPr>
              <a:t>run time. </a:t>
            </a:r>
            <a:r>
              <a:rPr sz="1800" spc="-5" dirty="0">
                <a:latin typeface="Verdana"/>
                <a:cs typeface="Verdana"/>
              </a:rPr>
              <a:t>This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referred to as </a:t>
            </a:r>
            <a:r>
              <a:rPr sz="1800" dirty="0">
                <a:latin typeface="Verdana"/>
                <a:cs typeface="Verdana"/>
              </a:rPr>
              <a:t>dynamic initialization.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2531490"/>
            <a:ext cx="507682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e.g.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int n = strlen(string);</a:t>
            </a:r>
            <a:endParaRPr sz="1800">
              <a:latin typeface="Verdana"/>
              <a:cs typeface="Verdana"/>
            </a:endParaRPr>
          </a:p>
          <a:p>
            <a:pPr marL="579755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. . . .</a:t>
            </a:r>
            <a:r>
              <a:rPr sz="1800" spc="-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99109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area=3.1459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* </a:t>
            </a:r>
            <a:r>
              <a:rPr sz="1800" spc="-15" dirty="0">
                <a:solidFill>
                  <a:srgbClr val="CC0000"/>
                </a:solidFill>
                <a:latin typeface="Verdana"/>
                <a:cs typeface="Verdana"/>
              </a:rPr>
              <a:t>rad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*</a:t>
            </a:r>
            <a:r>
              <a:rPr sz="1800" spc="4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CC0000"/>
                </a:solidFill>
                <a:latin typeface="Verdana"/>
                <a:cs typeface="Verdana"/>
              </a:rPr>
              <a:t>rad;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36220" indent="-224154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  <a:tab pos="901065" algn="l"/>
                <a:tab pos="1856739" algn="l"/>
                <a:tab pos="2515235" algn="l"/>
                <a:tab pos="3228340" algn="l"/>
                <a:tab pos="3797300" algn="l"/>
              </a:tabLst>
            </a:pPr>
            <a:r>
              <a:rPr sz="1800" spc="-5" dirty="0">
                <a:latin typeface="Verdana"/>
                <a:cs typeface="Verdana"/>
              </a:rPr>
              <a:t>Th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s	me</a:t>
            </a:r>
            <a:r>
              <a:rPr sz="1800" spc="-5" dirty="0">
                <a:latin typeface="Verdana"/>
                <a:cs typeface="Verdana"/>
              </a:rPr>
              <a:t>a</a:t>
            </a:r>
            <a:r>
              <a:rPr sz="1800" dirty="0">
                <a:latin typeface="Verdana"/>
                <a:cs typeface="Verdana"/>
              </a:rPr>
              <a:t>ns	</a:t>
            </a:r>
            <a:r>
              <a:rPr sz="1800" spc="-5" dirty="0">
                <a:latin typeface="Verdana"/>
                <a:cs typeface="Verdana"/>
              </a:rPr>
              <a:t>tha</a:t>
            </a:r>
            <a:r>
              <a:rPr sz="1800" dirty="0">
                <a:latin typeface="Verdana"/>
                <a:cs typeface="Verdana"/>
              </a:rPr>
              <a:t>t	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dirty="0">
                <a:latin typeface="Verdana"/>
                <a:cs typeface="Verdana"/>
              </a:rPr>
              <a:t>oth	</a:t>
            </a:r>
            <a:r>
              <a:rPr sz="1800" spc="-5" dirty="0">
                <a:latin typeface="Verdana"/>
                <a:cs typeface="Verdana"/>
              </a:rPr>
              <a:t>th</a:t>
            </a:r>
            <a:r>
              <a:rPr sz="1800" dirty="0">
                <a:latin typeface="Verdana"/>
                <a:cs typeface="Verdana"/>
              </a:rPr>
              <a:t>e	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c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-30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at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on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2560" y="3628770"/>
            <a:ext cx="2444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1190" algn="l"/>
                <a:tab pos="2211705" algn="l"/>
              </a:tabLst>
            </a:pP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dirty="0">
                <a:latin typeface="Verdana"/>
                <a:cs typeface="Verdana"/>
              </a:rPr>
              <a:t>nd	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al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5" dirty="0">
                <a:latin typeface="Verdana"/>
                <a:cs typeface="Verdana"/>
              </a:rPr>
              <a:t>zat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on	</a:t>
            </a:r>
            <a:r>
              <a:rPr sz="1800" spc="-5" dirty="0">
                <a:latin typeface="Verdana"/>
                <a:cs typeface="Verdana"/>
              </a:rPr>
              <a:t>of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3903345"/>
            <a:ext cx="768985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88390" algn="l"/>
                <a:tab pos="1658620" algn="l"/>
                <a:tab pos="2106295" algn="l"/>
                <a:tab pos="2838450" algn="l"/>
                <a:tab pos="4728210" algn="l"/>
                <a:tab pos="5124450" algn="l"/>
                <a:tab pos="5665470" algn="l"/>
                <a:tab pos="6432550" algn="l"/>
                <a:tab pos="7304405" algn="l"/>
              </a:tabLst>
            </a:pPr>
            <a:r>
              <a:rPr sz="1800" spc="-35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-15" dirty="0">
                <a:latin typeface="Verdana"/>
                <a:cs typeface="Verdana"/>
              </a:rPr>
              <a:t>r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e	</a:t>
            </a:r>
            <a:r>
              <a:rPr sz="1800" spc="-5" dirty="0">
                <a:latin typeface="Verdana"/>
                <a:cs typeface="Verdana"/>
              </a:rPr>
              <a:t>ca</a:t>
            </a:r>
            <a:r>
              <a:rPr sz="1800" dirty="0">
                <a:latin typeface="Verdana"/>
                <a:cs typeface="Verdana"/>
              </a:rPr>
              <a:t>n	</a:t>
            </a:r>
            <a:r>
              <a:rPr sz="1800" spc="5" dirty="0">
                <a:latin typeface="Verdana"/>
                <a:cs typeface="Verdana"/>
              </a:rPr>
              <a:t>b</a:t>
            </a:r>
            <a:r>
              <a:rPr sz="1800" dirty="0">
                <a:latin typeface="Verdana"/>
                <a:cs typeface="Verdana"/>
              </a:rPr>
              <a:t>e	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dirty="0">
                <a:latin typeface="Verdana"/>
                <a:cs typeface="Verdana"/>
              </a:rPr>
              <a:t>one	s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mu</a:t>
            </a:r>
            <a:r>
              <a:rPr sz="1800" spc="10" dirty="0">
                <a:latin typeface="Verdana"/>
                <a:cs typeface="Verdana"/>
              </a:rPr>
              <a:t>l</a:t>
            </a:r>
            <a:r>
              <a:rPr sz="1800" spc="-5" dirty="0">
                <a:latin typeface="Verdana"/>
                <a:cs typeface="Verdana"/>
              </a:rPr>
              <a:t>tan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ously	</a:t>
            </a:r>
            <a:r>
              <a:rPr sz="1800" spc="-5" dirty="0">
                <a:latin typeface="Verdana"/>
                <a:cs typeface="Verdana"/>
              </a:rPr>
              <a:t>a</a:t>
            </a:r>
            <a:r>
              <a:rPr sz="1800" dirty="0">
                <a:latin typeface="Verdana"/>
                <a:cs typeface="Verdana"/>
              </a:rPr>
              <a:t>t	</a:t>
            </a:r>
            <a:r>
              <a:rPr sz="1800" spc="-5" dirty="0">
                <a:latin typeface="Verdana"/>
                <a:cs typeface="Verdana"/>
              </a:rPr>
              <a:t>th</a:t>
            </a:r>
            <a:r>
              <a:rPr sz="1800" dirty="0">
                <a:latin typeface="Verdana"/>
                <a:cs typeface="Verdana"/>
              </a:rPr>
              <a:t>e	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ace	</a:t>
            </a:r>
            <a:r>
              <a:rPr sz="1800" spc="-5" dirty="0">
                <a:latin typeface="Verdana"/>
                <a:cs typeface="Verdana"/>
              </a:rPr>
              <a:t>wher</a:t>
            </a:r>
            <a:r>
              <a:rPr sz="1800" dirty="0">
                <a:latin typeface="Verdana"/>
                <a:cs typeface="Verdana"/>
              </a:rPr>
              <a:t>e	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spc="5" dirty="0">
                <a:latin typeface="Verdana"/>
                <a:cs typeface="Verdana"/>
              </a:rPr>
              <a:t>h</a:t>
            </a:r>
            <a:r>
              <a:rPr sz="1800" dirty="0">
                <a:latin typeface="Verdana"/>
                <a:cs typeface="Verdana"/>
              </a:rPr>
              <a:t>e  </a:t>
            </a:r>
            <a:r>
              <a:rPr sz="1800" spc="-5" dirty="0">
                <a:latin typeface="Verdana"/>
                <a:cs typeface="Verdana"/>
              </a:rPr>
              <a:t>variable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used </a:t>
            </a:r>
            <a:r>
              <a:rPr sz="1800" dirty="0">
                <a:latin typeface="Verdana"/>
                <a:cs typeface="Verdana"/>
              </a:rPr>
              <a:t>for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first </a:t>
            </a:r>
            <a:r>
              <a:rPr sz="1800" spc="-5" dirty="0">
                <a:latin typeface="Verdana"/>
                <a:cs typeface="Verdana"/>
              </a:rPr>
              <a:t>time.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56210" marR="4034790" indent="-156210">
              <a:lnSpc>
                <a:spcPct val="100000"/>
              </a:lnSpc>
              <a:buClr>
                <a:srgbClr val="CC0000"/>
              </a:buClr>
              <a:buSzPct val="63888"/>
              <a:buFont typeface="Wingdings"/>
              <a:buChar char=""/>
              <a:tabLst>
                <a:tab pos="156210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following </a:t>
            </a:r>
            <a:r>
              <a:rPr sz="1800" spc="-5" dirty="0">
                <a:latin typeface="Verdana"/>
                <a:cs typeface="Verdana"/>
              </a:rPr>
              <a:t>two statements: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 </a:t>
            </a:r>
            <a:r>
              <a:rPr sz="1800" spc="-15" dirty="0">
                <a:solidFill>
                  <a:srgbClr val="CC0000"/>
                </a:solidFill>
                <a:latin typeface="Verdana"/>
                <a:cs typeface="Verdana"/>
              </a:rPr>
              <a:t>average; 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average=sum/i;</a:t>
            </a:r>
            <a:endParaRPr sz="1800" dirty="0">
              <a:latin typeface="Verdana"/>
              <a:cs typeface="Verdana"/>
            </a:endParaRPr>
          </a:p>
          <a:p>
            <a:pPr marL="927100" marR="2524125" indent="-915035">
              <a:lnSpc>
                <a:spcPct val="100000"/>
              </a:lnSpc>
              <a:spcBef>
                <a:spcPts val="5"/>
              </a:spcBef>
              <a:tabLst>
                <a:tab pos="2167255" algn="l"/>
              </a:tabLst>
            </a:pPr>
            <a:r>
              <a:rPr sz="1800" spc="-5" dirty="0">
                <a:latin typeface="Verdana"/>
                <a:cs typeface="Verdana"/>
              </a:rPr>
              <a:t>Can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be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combined	</a:t>
            </a:r>
            <a:r>
              <a:rPr sz="1800" dirty="0">
                <a:latin typeface="Verdana"/>
                <a:cs typeface="Verdana"/>
              </a:rPr>
              <a:t>into a single </a:t>
            </a:r>
            <a:r>
              <a:rPr sz="1800" spc="-5" dirty="0">
                <a:latin typeface="Verdana"/>
                <a:cs typeface="Verdana"/>
              </a:rPr>
              <a:t>statement as 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</a:t>
            </a:r>
            <a:r>
              <a:rPr sz="1800" spc="-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average=sum/i;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60520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</a:t>
            </a:r>
            <a:r>
              <a:rPr spc="-50" dirty="0"/>
              <a:t> </a:t>
            </a:r>
            <a:r>
              <a:rPr dirty="0"/>
              <a:t>variable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2038603"/>
            <a:ext cx="76911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dirty="0">
                <a:latin typeface="Verdana"/>
                <a:cs typeface="Verdana"/>
              </a:rPr>
              <a:t>C++ introduces a new kind </a:t>
            </a:r>
            <a:r>
              <a:rPr sz="1800" spc="-5" dirty="0">
                <a:latin typeface="Verdana"/>
                <a:cs typeface="Verdana"/>
              </a:rPr>
              <a:t>of variable </a:t>
            </a:r>
            <a:r>
              <a:rPr sz="1800" dirty="0">
                <a:latin typeface="Verdana"/>
                <a:cs typeface="Verdana"/>
              </a:rPr>
              <a:t>known </a:t>
            </a:r>
            <a:r>
              <a:rPr sz="1800" spc="-5" dirty="0">
                <a:latin typeface="Verdana"/>
                <a:cs typeface="Verdana"/>
              </a:rPr>
              <a:t>as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5" dirty="0">
                <a:latin typeface="Verdana"/>
                <a:cs typeface="Verdana"/>
              </a:rPr>
              <a:t>reference  </a:t>
            </a:r>
            <a:r>
              <a:rPr sz="1800" spc="-10" dirty="0">
                <a:latin typeface="Verdana"/>
                <a:cs typeface="Verdana"/>
              </a:rPr>
              <a:t>variable.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reference </a:t>
            </a:r>
            <a:r>
              <a:rPr sz="1800" spc="-10" dirty="0">
                <a:latin typeface="Verdana"/>
                <a:cs typeface="Verdana"/>
              </a:rPr>
              <a:t>variable </a:t>
            </a:r>
            <a:r>
              <a:rPr sz="1800" spc="-5" dirty="0">
                <a:latin typeface="Verdana"/>
                <a:cs typeface="Verdana"/>
              </a:rPr>
              <a:t>provides an alias (alternative name)  </a:t>
            </a:r>
            <a:r>
              <a:rPr sz="1800" dirty="0">
                <a:latin typeface="Verdana"/>
                <a:cs typeface="Verdana"/>
              </a:rPr>
              <a:t>for a previously </a:t>
            </a:r>
            <a:r>
              <a:rPr sz="1800" spc="-5" dirty="0">
                <a:latin typeface="Verdana"/>
                <a:cs typeface="Verdana"/>
              </a:rPr>
              <a:t>defined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variable.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3048000"/>
            <a:ext cx="6553200" cy="38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795"/>
              </a:spcBef>
              <a:tabLst>
                <a:tab pos="1231265" algn="l"/>
              </a:tabLst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Syntax:	data-type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&amp;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reference-name=variable-name;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3684778"/>
            <a:ext cx="769302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Example:</a:t>
            </a:r>
            <a:endParaRPr sz="1800">
              <a:latin typeface="Verdana"/>
              <a:cs typeface="Verdana"/>
            </a:endParaRPr>
          </a:p>
          <a:p>
            <a:pPr marL="927100" marR="4622165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float </a:t>
            </a:r>
            <a:r>
              <a:rPr sz="1800" spc="-5" dirty="0">
                <a:latin typeface="Verdana"/>
                <a:cs typeface="Verdana"/>
              </a:rPr>
              <a:t>total=100;  </a:t>
            </a:r>
            <a:r>
              <a:rPr sz="1800" dirty="0">
                <a:latin typeface="Verdana"/>
                <a:cs typeface="Verdana"/>
              </a:rPr>
              <a:t>float &amp;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sum=total;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total</a:t>
            </a:r>
            <a:r>
              <a:rPr sz="1800" spc="15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is</a:t>
            </a:r>
            <a:r>
              <a:rPr sz="1800" spc="1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145" dirty="0"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float</a:t>
            </a:r>
            <a:r>
              <a:rPr sz="1800" spc="15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type</a:t>
            </a:r>
            <a:r>
              <a:rPr sz="1800" spc="1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variable</a:t>
            </a:r>
            <a:r>
              <a:rPr sz="1800" spc="14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that</a:t>
            </a:r>
            <a:r>
              <a:rPr sz="1800" spc="1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has</a:t>
            </a:r>
            <a:r>
              <a:rPr sz="1800" spc="1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already</a:t>
            </a:r>
            <a:r>
              <a:rPr sz="1800" spc="1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been</a:t>
            </a:r>
            <a:r>
              <a:rPr sz="1800" spc="16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declared.</a:t>
            </a:r>
            <a:r>
              <a:rPr sz="1800" spc="155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sum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the alternative </a:t>
            </a:r>
            <a:r>
              <a:rPr sz="1800" dirty="0">
                <a:latin typeface="Verdana"/>
                <a:cs typeface="Verdana"/>
              </a:rPr>
              <a:t>name </a:t>
            </a:r>
            <a:r>
              <a:rPr sz="1800" spc="-5" dirty="0">
                <a:latin typeface="Verdana"/>
                <a:cs typeface="Verdana"/>
              </a:rPr>
              <a:t>declared to represent the variable</a:t>
            </a:r>
            <a:r>
              <a:rPr sz="1800" spc="70" dirty="0"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total</a:t>
            </a:r>
            <a:r>
              <a:rPr sz="1800" spc="-5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600" y="706168"/>
            <a:ext cx="5715000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</a:t>
            </a:r>
            <a:r>
              <a:rPr spc="-50" dirty="0"/>
              <a:t> </a:t>
            </a:r>
            <a:r>
              <a:rPr dirty="0"/>
              <a:t>variable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1936750"/>
            <a:ext cx="7462520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Now the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statement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cout&lt;&lt;total; and</a:t>
            </a:r>
            <a:r>
              <a:rPr sz="1800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cout&lt;&lt;sum;</a:t>
            </a:r>
            <a:endParaRPr sz="1800">
              <a:latin typeface="Verdana"/>
              <a:cs typeface="Verdana"/>
            </a:endParaRPr>
          </a:p>
          <a:p>
            <a:pPr marL="12700" marR="2811145">
              <a:lnSpc>
                <a:spcPct val="200000"/>
              </a:lnSpc>
            </a:pPr>
            <a:r>
              <a:rPr sz="1800" spc="-5" dirty="0">
                <a:latin typeface="Verdana"/>
                <a:cs typeface="Verdana"/>
              </a:rPr>
              <a:t>both print the </a:t>
            </a:r>
            <a:r>
              <a:rPr sz="1800" spc="-10" dirty="0">
                <a:latin typeface="Verdana"/>
                <a:cs typeface="Verdana"/>
              </a:rPr>
              <a:t>value </a:t>
            </a:r>
            <a:r>
              <a:rPr sz="1800" spc="-5" dirty="0">
                <a:latin typeface="Verdana"/>
                <a:cs typeface="Verdana"/>
              </a:rPr>
              <a:t>100. The statement 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total=total+10;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will </a:t>
            </a:r>
            <a:r>
              <a:rPr sz="1800" spc="-5" dirty="0">
                <a:latin typeface="Verdana"/>
                <a:cs typeface="Verdana"/>
              </a:rPr>
              <a:t>change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value </a:t>
            </a:r>
            <a:r>
              <a:rPr sz="1800" spc="-5" dirty="0">
                <a:latin typeface="Verdana"/>
                <a:cs typeface="Verdana"/>
              </a:rPr>
              <a:t>of both total and </a:t>
            </a:r>
            <a:r>
              <a:rPr sz="1800" dirty="0">
                <a:latin typeface="Verdana"/>
                <a:cs typeface="Verdana"/>
              </a:rPr>
              <a:t>sum </a:t>
            </a:r>
            <a:r>
              <a:rPr sz="1800" spc="-5" dirty="0">
                <a:latin typeface="Verdana"/>
                <a:cs typeface="Verdana"/>
              </a:rPr>
              <a:t>to </a:t>
            </a:r>
            <a:r>
              <a:rPr sz="1800" dirty="0">
                <a:latin typeface="Verdana"/>
                <a:cs typeface="Verdana"/>
              </a:rPr>
              <a:t>110. </a:t>
            </a:r>
            <a:r>
              <a:rPr sz="1800" spc="-5" dirty="0">
                <a:latin typeface="Verdana"/>
                <a:cs typeface="Verdana"/>
              </a:rPr>
              <a:t>Likewise,  the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assignment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sum=0;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Will </a:t>
            </a:r>
            <a:r>
              <a:rPr sz="1800" spc="-5" dirty="0">
                <a:latin typeface="Verdana"/>
                <a:cs typeface="Verdana"/>
              </a:rPr>
              <a:t>change the </a:t>
            </a:r>
            <a:r>
              <a:rPr sz="1800" spc="-10" dirty="0">
                <a:latin typeface="Verdana"/>
                <a:cs typeface="Verdana"/>
              </a:rPr>
              <a:t>value </a:t>
            </a:r>
            <a:r>
              <a:rPr sz="1800" spc="-5" dirty="0">
                <a:latin typeface="Verdana"/>
                <a:cs typeface="Verdana"/>
              </a:rPr>
              <a:t>of both the variables to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zero.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66294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5800" y="784660"/>
            <a:ext cx="6280608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Operators in</a:t>
            </a:r>
            <a:r>
              <a:rPr spc="-75" dirty="0"/>
              <a:t> </a:t>
            </a:r>
            <a:r>
              <a:rPr dirty="0"/>
              <a:t>C++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7315" y="1752600"/>
            <a:ext cx="7520305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C++ has a rich </a:t>
            </a:r>
            <a:r>
              <a:rPr sz="1800" spc="-5" dirty="0">
                <a:latin typeface="Verdana"/>
                <a:cs typeface="Verdana"/>
              </a:rPr>
              <a:t>set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10" dirty="0">
                <a:latin typeface="Verdana"/>
                <a:cs typeface="Verdana"/>
              </a:rPr>
              <a:t>operators. </a:t>
            </a:r>
            <a:r>
              <a:rPr sz="1800" dirty="0">
                <a:latin typeface="Verdana"/>
                <a:cs typeface="Verdana"/>
              </a:rPr>
              <a:t>All C </a:t>
            </a:r>
            <a:r>
              <a:rPr sz="1800" spc="-10" dirty="0">
                <a:latin typeface="Verdana"/>
                <a:cs typeface="Verdana"/>
              </a:rPr>
              <a:t>operators </a:t>
            </a:r>
            <a:r>
              <a:rPr sz="1800" dirty="0">
                <a:latin typeface="Verdana"/>
                <a:cs typeface="Verdana"/>
              </a:rPr>
              <a:t>are </a:t>
            </a:r>
            <a:r>
              <a:rPr sz="1800" spc="-10" dirty="0">
                <a:latin typeface="Verdana"/>
                <a:cs typeface="Verdana"/>
              </a:rPr>
              <a:t>valid </a:t>
            </a:r>
            <a:r>
              <a:rPr sz="1800" spc="5" dirty="0">
                <a:latin typeface="Verdana"/>
                <a:cs typeface="Verdana"/>
              </a:rPr>
              <a:t>in </a:t>
            </a:r>
            <a:r>
              <a:rPr sz="1800" dirty="0">
                <a:latin typeface="Verdana"/>
                <a:cs typeface="Verdana"/>
              </a:rPr>
              <a:t>C++  </a:t>
            </a:r>
            <a:r>
              <a:rPr sz="1800" spc="-5" dirty="0">
                <a:latin typeface="Verdana"/>
                <a:cs typeface="Verdana"/>
              </a:rPr>
              <a:t>also. </a:t>
            </a:r>
            <a:r>
              <a:rPr sz="1800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addition </a:t>
            </a:r>
            <a:r>
              <a:rPr sz="1800" dirty="0">
                <a:latin typeface="Verdana"/>
                <a:cs typeface="Verdana"/>
              </a:rPr>
              <a:t>C++ </a:t>
            </a:r>
            <a:r>
              <a:rPr sz="1800" spc="-5" dirty="0">
                <a:latin typeface="Verdana"/>
                <a:cs typeface="Verdana"/>
              </a:rPr>
              <a:t>introduces </a:t>
            </a:r>
            <a:r>
              <a:rPr sz="1800" dirty="0">
                <a:latin typeface="Verdana"/>
                <a:cs typeface="Verdana"/>
              </a:rPr>
              <a:t>a new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operators.</a:t>
            </a:r>
            <a:endParaRPr sz="1800" dirty="0">
              <a:latin typeface="Verdana"/>
              <a:cs typeface="Verdana"/>
            </a:endParaRPr>
          </a:p>
          <a:p>
            <a:pPr marL="248920" indent="-224154">
              <a:lnSpc>
                <a:spcPct val="100000"/>
              </a:lnSpc>
              <a:buSzPct val="69444"/>
              <a:buFont typeface="Wingdings"/>
              <a:buChar char=""/>
              <a:tabLst>
                <a:tab pos="249554" algn="l"/>
                <a:tab pos="3535679" algn="l"/>
              </a:tabLst>
            </a:pPr>
            <a:r>
              <a:rPr sz="1800" dirty="0" smtClean="0">
                <a:solidFill>
                  <a:srgbClr val="CC0000"/>
                </a:solidFill>
                <a:latin typeface="Verdana"/>
                <a:cs typeface="Verdana"/>
              </a:rPr>
              <a:t>Scope</a:t>
            </a:r>
            <a:r>
              <a:rPr sz="1800" spc="-5" dirty="0" smtClean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resolution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operator	</a:t>
            </a:r>
            <a:r>
              <a:rPr sz="1800" b="1" spc="-5" dirty="0">
                <a:solidFill>
                  <a:srgbClr val="CC0000"/>
                </a:solidFill>
                <a:latin typeface="Verdana"/>
                <a:cs typeface="Verdana"/>
              </a:rPr>
              <a:t>::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248920" indent="-224154">
              <a:lnSpc>
                <a:spcPct val="100000"/>
              </a:lnSpc>
              <a:buSzPct val="69444"/>
              <a:buFont typeface="Wingdings"/>
              <a:buChar char=""/>
              <a:tabLst>
                <a:tab pos="249554" algn="l"/>
                <a:tab pos="3815715" algn="l"/>
              </a:tabLst>
            </a:pP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Pointer-to</a:t>
            </a:r>
            <a:r>
              <a:rPr sz="1800" spc="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member</a:t>
            </a:r>
            <a:r>
              <a:rPr sz="1800" spc="3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declarator	</a:t>
            </a:r>
            <a:r>
              <a:rPr sz="1800" b="1" spc="-5" dirty="0">
                <a:solidFill>
                  <a:srgbClr val="CC0000"/>
                </a:solidFill>
                <a:latin typeface="Verdana"/>
                <a:cs typeface="Verdana"/>
              </a:rPr>
              <a:t>::</a:t>
            </a:r>
            <a:r>
              <a:rPr sz="1800" b="1" spc="-7" baseline="25462" dirty="0">
                <a:solidFill>
                  <a:srgbClr val="CC0000"/>
                </a:solidFill>
                <a:latin typeface="Verdana"/>
                <a:cs typeface="Verdana"/>
              </a:rPr>
              <a:t>*</a:t>
            </a:r>
            <a:endParaRPr sz="1800" baseline="25462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248920" indent="-224154">
              <a:lnSpc>
                <a:spcPct val="100000"/>
              </a:lnSpc>
              <a:buSzPct val="69444"/>
              <a:buFont typeface="Wingdings"/>
              <a:buChar char=""/>
              <a:tabLst>
                <a:tab pos="249554" algn="l"/>
                <a:tab pos="3683000" algn="l"/>
              </a:tabLst>
            </a:pP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Pointer-to-member</a:t>
            </a:r>
            <a:r>
              <a:rPr sz="1800" spc="4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operator	</a:t>
            </a:r>
            <a:r>
              <a:rPr sz="1800" b="1" spc="-5" dirty="0">
                <a:solidFill>
                  <a:srgbClr val="CC0000"/>
                </a:solidFill>
                <a:latin typeface="Verdana"/>
                <a:cs typeface="Verdana"/>
              </a:rPr>
              <a:t>-&gt;</a:t>
            </a:r>
            <a:r>
              <a:rPr sz="1800" b="1" spc="-7" baseline="25462" dirty="0">
                <a:solidFill>
                  <a:srgbClr val="CC0000"/>
                </a:solidFill>
                <a:latin typeface="Verdana"/>
                <a:cs typeface="Verdana"/>
              </a:rPr>
              <a:t>*</a:t>
            </a:r>
            <a:endParaRPr sz="1800" baseline="25462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248920" indent="-224154">
              <a:lnSpc>
                <a:spcPct val="100000"/>
              </a:lnSpc>
              <a:buSzPct val="69444"/>
              <a:buFont typeface="Wingdings"/>
              <a:buChar char=""/>
              <a:tabLst>
                <a:tab pos="249554" algn="l"/>
                <a:tab pos="3683000" algn="l"/>
              </a:tabLst>
            </a:pP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Pointer-to-member</a:t>
            </a:r>
            <a:r>
              <a:rPr sz="1800" spc="6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operator	</a:t>
            </a:r>
            <a:r>
              <a:rPr sz="1800" b="1" spc="-5" dirty="0">
                <a:solidFill>
                  <a:srgbClr val="CC0000"/>
                </a:solidFill>
                <a:latin typeface="Verdana"/>
                <a:cs typeface="Verdana"/>
              </a:rPr>
              <a:t>.*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248920" indent="-224154">
              <a:lnSpc>
                <a:spcPct val="100000"/>
              </a:lnSpc>
              <a:buSzPct val="69444"/>
              <a:buFont typeface="Wingdings"/>
              <a:buChar char=""/>
              <a:tabLst>
                <a:tab pos="249554" algn="l"/>
                <a:tab pos="3683000" algn="l"/>
              </a:tabLst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Memory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release</a:t>
            </a:r>
            <a:r>
              <a:rPr sz="1800" spc="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operator	</a:t>
            </a:r>
            <a:r>
              <a:rPr sz="1800" b="1" dirty="0">
                <a:solidFill>
                  <a:srgbClr val="CC0000"/>
                </a:solidFill>
                <a:latin typeface="Verdana"/>
                <a:cs typeface="Verdana"/>
              </a:rPr>
              <a:t>delete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248920" indent="-224154">
              <a:lnSpc>
                <a:spcPct val="100000"/>
              </a:lnSpc>
              <a:buSzPct val="69444"/>
              <a:buFont typeface="Wingdings"/>
              <a:buChar char=""/>
              <a:tabLst>
                <a:tab pos="249554" algn="l"/>
                <a:tab pos="2768600" algn="l"/>
              </a:tabLst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Line</a:t>
            </a:r>
            <a:r>
              <a:rPr sz="1800" spc="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feed</a:t>
            </a:r>
            <a:r>
              <a:rPr sz="1800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operator	</a:t>
            </a:r>
            <a:r>
              <a:rPr sz="1800" b="1" spc="-5" dirty="0">
                <a:solidFill>
                  <a:srgbClr val="CC0000"/>
                </a:solidFill>
                <a:latin typeface="Verdana"/>
                <a:cs typeface="Verdana"/>
              </a:rPr>
              <a:t>endl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248920" indent="-224154">
              <a:lnSpc>
                <a:spcPct val="100000"/>
              </a:lnSpc>
              <a:buSzPct val="69444"/>
              <a:buFont typeface="Wingdings"/>
              <a:buChar char=""/>
              <a:tabLst>
                <a:tab pos="249554" algn="l"/>
                <a:tab pos="3683000" algn="l"/>
              </a:tabLst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Memory</a:t>
            </a:r>
            <a:r>
              <a:rPr sz="1800" spc="1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allocation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operator	</a:t>
            </a:r>
            <a:r>
              <a:rPr sz="1800" b="1" spc="-5" dirty="0">
                <a:solidFill>
                  <a:srgbClr val="CC0000"/>
                </a:solidFill>
                <a:latin typeface="Verdana"/>
                <a:cs typeface="Verdana"/>
              </a:rPr>
              <a:t>new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248920" indent="-224154">
              <a:lnSpc>
                <a:spcPct val="100000"/>
              </a:lnSpc>
              <a:buSzPct val="69444"/>
              <a:buFont typeface="Wingdings"/>
              <a:buChar char=""/>
              <a:tabLst>
                <a:tab pos="249554" algn="l"/>
                <a:tab pos="2768600" algn="l"/>
              </a:tabLst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Field</a:t>
            </a:r>
            <a:r>
              <a:rPr sz="1800" spc="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width</a:t>
            </a:r>
            <a:r>
              <a:rPr sz="1800" spc="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operator	</a:t>
            </a:r>
            <a:r>
              <a:rPr sz="1800" b="1" spc="-5" dirty="0">
                <a:solidFill>
                  <a:srgbClr val="CC0000"/>
                </a:solidFill>
                <a:latin typeface="Verdana"/>
                <a:cs typeface="Verdana"/>
              </a:rPr>
              <a:t>setw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1063244"/>
            <a:ext cx="431355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resolution</a:t>
            </a:r>
            <a:r>
              <a:rPr spc="-100" dirty="0"/>
              <a:t> </a:t>
            </a:r>
            <a:r>
              <a:rPr dirty="0"/>
              <a:t>operator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2405253"/>
            <a:ext cx="150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•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9194" y="2405253"/>
            <a:ext cx="6854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In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C,</a:t>
            </a:r>
            <a:r>
              <a:rPr sz="1800" spc="24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the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global</a:t>
            </a:r>
            <a:r>
              <a:rPr sz="1800" spc="254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version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of</a:t>
            </a:r>
            <a:r>
              <a:rPr sz="1800" spc="2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variable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cannot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be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accessed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2679572"/>
            <a:ext cx="776795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7395" algn="l"/>
                <a:tab pos="1633855" algn="l"/>
                <a:tab pos="2199640" algn="l"/>
                <a:tab pos="2981960" algn="l"/>
                <a:tab pos="3859529" algn="l"/>
                <a:tab pos="4588510" algn="l"/>
                <a:tab pos="5726430" algn="l"/>
                <a:tab pos="6339205" algn="l"/>
                <a:tab pos="7476490" algn="l"/>
              </a:tabLst>
            </a:pPr>
            <a:r>
              <a:rPr sz="1800" dirty="0">
                <a:latin typeface="Verdana"/>
                <a:cs typeface="Verdana"/>
              </a:rPr>
              <a:t>from	</a:t>
            </a:r>
            <a:r>
              <a:rPr sz="1800" spc="-5" dirty="0">
                <a:latin typeface="Verdana"/>
                <a:cs typeface="Verdana"/>
              </a:rPr>
              <a:t>w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spc="-5" dirty="0">
                <a:latin typeface="Verdana"/>
                <a:cs typeface="Verdana"/>
              </a:rPr>
              <a:t>thi</a:t>
            </a:r>
            <a:r>
              <a:rPr sz="1800" dirty="0">
                <a:latin typeface="Verdana"/>
                <a:cs typeface="Verdana"/>
              </a:rPr>
              <a:t>n	</a:t>
            </a:r>
            <a:r>
              <a:rPr sz="1800" spc="-5" dirty="0">
                <a:latin typeface="Verdana"/>
                <a:cs typeface="Verdana"/>
              </a:rPr>
              <a:t>th</a:t>
            </a:r>
            <a:r>
              <a:rPr sz="1800" dirty="0">
                <a:latin typeface="Verdana"/>
                <a:cs typeface="Verdana"/>
              </a:rPr>
              <a:t>e	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nner	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ock.	C++	r</a:t>
            </a:r>
            <a:r>
              <a:rPr sz="1800" spc="-5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so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spc="-10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es	</a:t>
            </a:r>
            <a:r>
              <a:rPr sz="1800" spc="-5" dirty="0">
                <a:latin typeface="Verdana"/>
                <a:cs typeface="Verdana"/>
              </a:rPr>
              <a:t>th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s	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ro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em	</a:t>
            </a:r>
            <a:r>
              <a:rPr sz="1800" spc="-10" dirty="0">
                <a:latin typeface="Verdana"/>
                <a:cs typeface="Verdana"/>
              </a:rPr>
              <a:t>by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introducing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new </a:t>
            </a:r>
            <a:r>
              <a:rPr sz="1800" spc="-10" dirty="0">
                <a:latin typeface="Verdana"/>
                <a:cs typeface="Verdana"/>
              </a:rPr>
              <a:t>operator </a:t>
            </a:r>
            <a:r>
              <a:rPr sz="1800" spc="-5" dirty="0">
                <a:latin typeface="Verdana"/>
                <a:cs typeface="Verdana"/>
              </a:rPr>
              <a:t>::called the scope </a:t>
            </a:r>
            <a:r>
              <a:rPr sz="1800" dirty="0">
                <a:latin typeface="Verdana"/>
                <a:cs typeface="Verdana"/>
              </a:rPr>
              <a:t>resolution</a:t>
            </a:r>
            <a:r>
              <a:rPr sz="1800" spc="6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operator.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CC0000"/>
              </a:buClr>
              <a:buChar char="•"/>
              <a:tabLst>
                <a:tab pos="927100" algn="l"/>
                <a:tab pos="927735" algn="l"/>
              </a:tabLst>
            </a:pPr>
            <a:r>
              <a:rPr sz="1800" spc="-5" dirty="0">
                <a:latin typeface="Verdana"/>
                <a:cs typeface="Verdana"/>
              </a:rPr>
              <a:t>This can be </a:t>
            </a:r>
            <a:r>
              <a:rPr sz="1800" dirty="0">
                <a:latin typeface="Verdana"/>
                <a:cs typeface="Verdana"/>
              </a:rPr>
              <a:t>used </a:t>
            </a:r>
            <a:r>
              <a:rPr sz="1800" spc="-5" dirty="0">
                <a:latin typeface="Verdana"/>
                <a:cs typeface="Verdana"/>
              </a:rPr>
              <a:t>to </a:t>
            </a:r>
            <a:r>
              <a:rPr sz="1800" spc="-10" dirty="0">
                <a:latin typeface="Verdana"/>
                <a:cs typeface="Verdana"/>
              </a:rPr>
              <a:t>uncover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hidden variable. It takes the  </a:t>
            </a:r>
            <a:r>
              <a:rPr sz="1800" dirty="0">
                <a:latin typeface="Verdana"/>
                <a:cs typeface="Verdana"/>
              </a:rPr>
              <a:t>following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form.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4600" y="4267200"/>
            <a:ext cx="2057400" cy="38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6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::variable-name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540" y="4874767"/>
            <a:ext cx="7199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This </a:t>
            </a:r>
            <a:r>
              <a:rPr sz="1800" spc="-10" dirty="0">
                <a:latin typeface="Verdana"/>
                <a:cs typeface="Verdana"/>
              </a:rPr>
              <a:t>operator </a:t>
            </a:r>
            <a:r>
              <a:rPr sz="1800" dirty="0">
                <a:latin typeface="Verdana"/>
                <a:cs typeface="Verdana"/>
              </a:rPr>
              <a:t>allows </a:t>
            </a:r>
            <a:r>
              <a:rPr sz="1800" spc="-5" dirty="0">
                <a:latin typeface="Verdana"/>
                <a:cs typeface="Verdana"/>
              </a:rPr>
              <a:t>access to the global version of 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6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variable.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74236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resolution</a:t>
            </a:r>
            <a:r>
              <a:rPr spc="-100" dirty="0"/>
              <a:t> </a:t>
            </a:r>
            <a:r>
              <a:rPr dirty="0"/>
              <a:t>operator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708149"/>
            <a:ext cx="23368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Verdana"/>
                <a:cs typeface="Verdana"/>
              </a:rPr>
              <a:t>#i</a:t>
            </a:r>
            <a:r>
              <a:rPr sz="1600" spc="-15" dirty="0">
                <a:latin typeface="Verdana"/>
                <a:cs typeface="Verdana"/>
              </a:rPr>
              <a:t>n</a:t>
            </a:r>
            <a:r>
              <a:rPr sz="1600" spc="-5" dirty="0">
                <a:latin typeface="Verdana"/>
                <a:cs typeface="Verdana"/>
              </a:rPr>
              <a:t>c</a:t>
            </a:r>
            <a:r>
              <a:rPr sz="1600" spc="-15" dirty="0">
                <a:latin typeface="Verdana"/>
                <a:cs typeface="Verdana"/>
              </a:rPr>
              <a:t>l</a:t>
            </a:r>
            <a:r>
              <a:rPr sz="1600" spc="-5" dirty="0">
                <a:latin typeface="Verdana"/>
                <a:cs typeface="Verdana"/>
              </a:rPr>
              <a:t>ude&lt;</a:t>
            </a:r>
            <a:r>
              <a:rPr sz="1600" spc="-15" dirty="0">
                <a:latin typeface="Verdana"/>
                <a:cs typeface="Verdana"/>
              </a:rPr>
              <a:t>i</a:t>
            </a:r>
            <a:r>
              <a:rPr sz="1600" spc="-5" dirty="0">
                <a:latin typeface="Verdana"/>
                <a:cs typeface="Verdana"/>
              </a:rPr>
              <a:t>ostre</a:t>
            </a:r>
            <a:r>
              <a:rPr sz="1600" spc="5" dirty="0">
                <a:latin typeface="Verdana"/>
                <a:cs typeface="Verdana"/>
              </a:rPr>
              <a:t>a</a:t>
            </a:r>
            <a:r>
              <a:rPr sz="1600" dirty="0">
                <a:latin typeface="Verdana"/>
                <a:cs typeface="Verdana"/>
              </a:rPr>
              <a:t>m.</a:t>
            </a:r>
            <a:r>
              <a:rPr sz="1600" spc="-5" dirty="0">
                <a:latin typeface="Verdana"/>
                <a:cs typeface="Verdana"/>
              </a:rPr>
              <a:t>h&gt;  </a:t>
            </a:r>
            <a:r>
              <a:rPr sz="1600" spc="-10" dirty="0">
                <a:latin typeface="Verdana"/>
                <a:cs typeface="Verdana"/>
              </a:rPr>
              <a:t>int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m=10;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8976" y="2927730"/>
            <a:ext cx="2805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Verdana"/>
                <a:cs typeface="Verdana"/>
              </a:rPr>
              <a:t>//m declared </a:t>
            </a:r>
            <a:r>
              <a:rPr sz="1600" spc="-5" dirty="0">
                <a:latin typeface="Verdana"/>
                <a:cs typeface="Verdana"/>
              </a:rPr>
              <a:t>,local to</a:t>
            </a:r>
            <a:r>
              <a:rPr sz="1600" spc="6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main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2440050"/>
            <a:ext cx="120840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Verdana"/>
                <a:cs typeface="Verdana"/>
              </a:rPr>
              <a:t>void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main()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Verdana"/>
                <a:cs typeface="Verdana"/>
              </a:rPr>
              <a:t>{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int</a:t>
            </a:r>
            <a:r>
              <a:rPr sz="1600" spc="-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m=20;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Verdana"/>
                <a:cs typeface="Verdana"/>
              </a:rPr>
              <a:t>{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int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k=m;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3659200"/>
            <a:ext cx="5441950" cy="2464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41880" algn="l"/>
              </a:tabLst>
            </a:pPr>
            <a:r>
              <a:rPr sz="1600" spc="-5" dirty="0">
                <a:latin typeface="Verdana"/>
                <a:cs typeface="Verdana"/>
              </a:rPr>
              <a:t>int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m=30;	</a:t>
            </a:r>
            <a:r>
              <a:rPr sz="1600" spc="-10" dirty="0">
                <a:latin typeface="Verdana"/>
                <a:cs typeface="Verdana"/>
              </a:rPr>
              <a:t>//m </a:t>
            </a:r>
            <a:r>
              <a:rPr sz="1600" spc="-5" dirty="0">
                <a:latin typeface="Verdana"/>
                <a:cs typeface="Verdana"/>
              </a:rPr>
              <a:t>again, local </a:t>
            </a:r>
            <a:r>
              <a:rPr sz="1600" spc="-10" dirty="0">
                <a:latin typeface="Verdana"/>
                <a:cs typeface="Verdana"/>
              </a:rPr>
              <a:t>to inner</a:t>
            </a:r>
            <a:r>
              <a:rPr sz="1600" spc="6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block</a:t>
            </a:r>
            <a:endParaRPr sz="1600">
              <a:latin typeface="Verdana"/>
              <a:cs typeface="Verdana"/>
            </a:endParaRPr>
          </a:p>
          <a:p>
            <a:pPr marL="12700" marR="1868170">
              <a:lnSpc>
                <a:spcPct val="100000"/>
              </a:lnSpc>
              <a:tabLst>
                <a:tab pos="927100" algn="l"/>
                <a:tab pos="1069340" algn="l"/>
              </a:tabLst>
            </a:pPr>
            <a:r>
              <a:rPr sz="1600" spc="-5" dirty="0">
                <a:latin typeface="Verdana"/>
                <a:cs typeface="Verdana"/>
              </a:rPr>
              <a:t>cout&lt;&lt;	"we are in </a:t>
            </a:r>
            <a:r>
              <a:rPr sz="1600" spc="-10" dirty="0">
                <a:latin typeface="Verdana"/>
                <a:cs typeface="Verdana"/>
              </a:rPr>
              <a:t>inner </a:t>
            </a:r>
            <a:r>
              <a:rPr sz="1600" spc="-5" dirty="0">
                <a:latin typeface="Verdana"/>
                <a:cs typeface="Verdana"/>
              </a:rPr>
              <a:t>block\n";  cout&lt;&lt;	"k = " </a:t>
            </a:r>
            <a:r>
              <a:rPr sz="1600" spc="-10" dirty="0">
                <a:latin typeface="Verdana"/>
                <a:cs typeface="Verdana"/>
              </a:rPr>
              <a:t>&lt;&lt; </a:t>
            </a:r>
            <a:r>
              <a:rPr sz="1600" spc="-5" dirty="0">
                <a:latin typeface="Verdana"/>
                <a:cs typeface="Verdana"/>
              </a:rPr>
              <a:t>k &lt;&lt;"\n";  cout&lt;&lt;		</a:t>
            </a:r>
            <a:r>
              <a:rPr sz="1600" spc="-10" dirty="0">
                <a:latin typeface="Verdana"/>
                <a:cs typeface="Verdana"/>
              </a:rPr>
              <a:t>"m=" &lt;&lt; </a:t>
            </a:r>
            <a:r>
              <a:rPr sz="1600" spc="-5" dirty="0">
                <a:latin typeface="Verdana"/>
                <a:cs typeface="Verdana"/>
              </a:rPr>
              <a:t>m &lt;&lt;"\n";  cout&lt;&lt;	"::m = "&lt;&lt; </a:t>
            </a:r>
            <a:r>
              <a:rPr sz="1600" spc="-10" dirty="0">
                <a:latin typeface="Verdana"/>
                <a:cs typeface="Verdana"/>
              </a:rPr>
              <a:t>::m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&lt;&lt;"\n";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Verdana"/>
                <a:cs typeface="Verdana"/>
              </a:rPr>
              <a:t>}</a:t>
            </a:r>
            <a:endParaRPr sz="1600">
              <a:latin typeface="Verdana"/>
              <a:cs typeface="Verdana"/>
            </a:endParaRPr>
          </a:p>
          <a:p>
            <a:pPr marL="12700" marR="1700530">
              <a:lnSpc>
                <a:spcPct val="100000"/>
              </a:lnSpc>
              <a:tabLst>
                <a:tab pos="927100" algn="l"/>
                <a:tab pos="2439035" algn="l"/>
              </a:tabLst>
            </a:pPr>
            <a:r>
              <a:rPr sz="1600" spc="-5" dirty="0">
                <a:latin typeface="Verdana"/>
                <a:cs typeface="Verdana"/>
              </a:rPr>
              <a:t>cout&lt;&lt;"\n </a:t>
            </a:r>
            <a:r>
              <a:rPr sz="1600" spc="-10" dirty="0">
                <a:latin typeface="Verdana"/>
                <a:cs typeface="Verdana"/>
              </a:rPr>
              <a:t>we </a:t>
            </a:r>
            <a:r>
              <a:rPr sz="1600" spc="-5" dirty="0">
                <a:latin typeface="Verdana"/>
                <a:cs typeface="Verdana"/>
              </a:rPr>
              <a:t>are in outer block\n";  </a:t>
            </a:r>
            <a:r>
              <a:rPr sz="1600" spc="-10" dirty="0">
                <a:latin typeface="Verdana"/>
                <a:cs typeface="Verdana"/>
              </a:rPr>
              <a:t>cout&lt;&lt;	</a:t>
            </a:r>
            <a:r>
              <a:rPr sz="1600" spc="-5" dirty="0">
                <a:latin typeface="Verdana"/>
                <a:cs typeface="Verdana"/>
              </a:rPr>
              <a:t>"m = "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&lt;&lt;</a:t>
            </a:r>
            <a:r>
              <a:rPr sz="1600" spc="1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m	&lt;&lt;"\n";  cout&lt;&lt;	"::m = " </a:t>
            </a:r>
            <a:r>
              <a:rPr sz="1600" spc="-10" dirty="0">
                <a:latin typeface="Verdana"/>
                <a:cs typeface="Verdana"/>
              </a:rPr>
              <a:t>&lt;&lt; ::m</a:t>
            </a:r>
            <a:r>
              <a:rPr sz="1600" spc="3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&lt;&lt;"\n";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Verdana"/>
                <a:cs typeface="Verdana"/>
              </a:rPr>
              <a:t>}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76522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Member </a:t>
            </a:r>
            <a:r>
              <a:rPr sz="4000" spc="-5" dirty="0"/>
              <a:t>dereferencing</a:t>
            </a:r>
            <a:r>
              <a:rPr sz="4000" spc="-30" dirty="0"/>
              <a:t> </a:t>
            </a:r>
            <a:r>
              <a:rPr sz="4000" spc="-5" dirty="0"/>
              <a:t>operators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781302"/>
            <a:ext cx="769239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  <a:tab pos="899794" algn="l"/>
                <a:tab pos="1899285" algn="l"/>
                <a:tab pos="2291080" algn="l"/>
                <a:tab pos="2649220" algn="l"/>
                <a:tab pos="3481704" algn="l"/>
                <a:tab pos="3746500" algn="l"/>
                <a:tab pos="4432935" algn="l"/>
                <a:tab pos="5749290" algn="l"/>
                <a:tab pos="6710045" algn="l"/>
                <a:tab pos="7459980" algn="l"/>
              </a:tabLst>
            </a:pPr>
            <a:r>
              <a:rPr sz="1800" dirty="0">
                <a:latin typeface="Verdana"/>
                <a:cs typeface="Verdana"/>
              </a:rPr>
              <a:t>C++	</a:t>
            </a:r>
            <a:r>
              <a:rPr sz="1800" spc="5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5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m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s	us	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o	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dirty="0">
                <a:latin typeface="Verdana"/>
                <a:cs typeface="Verdana"/>
              </a:rPr>
              <a:t>ef</a:t>
            </a:r>
            <a:r>
              <a:rPr sz="1800" spc="1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ne	a	c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ass	</a:t>
            </a:r>
            <a:r>
              <a:rPr sz="1800" spc="5" dirty="0">
                <a:latin typeface="Verdana"/>
                <a:cs typeface="Verdana"/>
              </a:rPr>
              <a:t>c</a:t>
            </a:r>
            <a:r>
              <a:rPr sz="1800" dirty="0">
                <a:latin typeface="Verdana"/>
                <a:cs typeface="Verdana"/>
              </a:rPr>
              <a:t>onta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15" dirty="0">
                <a:latin typeface="Verdana"/>
                <a:cs typeface="Verdana"/>
              </a:rPr>
              <a:t>n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ng	</a:t>
            </a:r>
            <a:r>
              <a:rPr sz="1800" spc="-35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ar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ous	</a:t>
            </a:r>
            <a:r>
              <a:rPr sz="1800" spc="-1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yp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s	</a:t>
            </a:r>
            <a:r>
              <a:rPr sz="1800" spc="-5" dirty="0">
                <a:latin typeface="Verdana"/>
                <a:cs typeface="Verdana"/>
              </a:rPr>
              <a:t>of  data </a:t>
            </a:r>
            <a:r>
              <a:rPr sz="1800" dirty="0">
                <a:latin typeface="Verdana"/>
                <a:cs typeface="Verdana"/>
              </a:rPr>
              <a:t>and function </a:t>
            </a:r>
            <a:r>
              <a:rPr sz="1800" spc="-5" dirty="0">
                <a:latin typeface="Verdana"/>
                <a:cs typeface="Verdana"/>
              </a:rPr>
              <a:t>as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members.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"/>
            </a:pPr>
            <a:endParaRPr sz="1850">
              <a:latin typeface="Times New Roman"/>
              <a:cs typeface="Times New Roman"/>
            </a:endParaRPr>
          </a:p>
          <a:p>
            <a:pPr marL="236220" indent="-224154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  <a:tab pos="930275" algn="l"/>
                <a:tab pos="1547495" algn="l"/>
                <a:tab pos="2576195" algn="l"/>
                <a:tab pos="2998470" algn="l"/>
                <a:tab pos="3385820" algn="l"/>
                <a:tab pos="4292600" algn="l"/>
                <a:tab pos="4824730" algn="l"/>
                <a:tab pos="5541010" algn="l"/>
                <a:tab pos="6775450" algn="l"/>
              </a:tabLst>
            </a:pPr>
            <a:r>
              <a:rPr sz="1800" dirty="0">
                <a:latin typeface="Verdana"/>
                <a:cs typeface="Verdana"/>
              </a:rPr>
              <a:t>C++	a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so	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5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m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s	us	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o	ac</a:t>
            </a:r>
            <a:r>
              <a:rPr sz="1800" spc="-5" dirty="0">
                <a:latin typeface="Verdana"/>
                <a:cs typeface="Verdana"/>
              </a:rPr>
              <a:t>c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dirty="0">
                <a:latin typeface="Verdana"/>
                <a:cs typeface="Verdana"/>
              </a:rPr>
              <a:t>s	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spc="5" dirty="0">
                <a:latin typeface="Verdana"/>
                <a:cs typeface="Verdana"/>
              </a:rPr>
              <a:t>h</a:t>
            </a:r>
            <a:r>
              <a:rPr sz="1800" dirty="0">
                <a:latin typeface="Verdana"/>
                <a:cs typeface="Verdana"/>
              </a:rPr>
              <a:t>e	c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ass	mem</a:t>
            </a:r>
            <a:r>
              <a:rPr sz="1800" spc="-10" dirty="0">
                <a:latin typeface="Verdana"/>
                <a:cs typeface="Verdana"/>
              </a:rPr>
              <a:t>b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5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s	</a:t>
            </a:r>
            <a:r>
              <a:rPr sz="1800" spc="-5" dirty="0">
                <a:latin typeface="Verdana"/>
                <a:cs typeface="Verdana"/>
              </a:rPr>
              <a:t>throu</a:t>
            </a:r>
            <a:r>
              <a:rPr sz="1800" spc="-10" dirty="0">
                <a:latin typeface="Verdana"/>
                <a:cs typeface="Verdana"/>
              </a:rPr>
              <a:t>g</a:t>
            </a:r>
            <a:r>
              <a:rPr sz="1800" dirty="0">
                <a:latin typeface="Verdana"/>
                <a:cs typeface="Verdana"/>
              </a:rPr>
              <a:t>h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Verdana"/>
                <a:cs typeface="Verdana"/>
              </a:rPr>
              <a:t>pointers.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In </a:t>
            </a:r>
            <a:r>
              <a:rPr sz="1800" dirty="0">
                <a:latin typeface="Verdana"/>
                <a:cs typeface="Verdana"/>
              </a:rPr>
              <a:t>order </a:t>
            </a:r>
            <a:r>
              <a:rPr sz="1800" spc="-5" dirty="0">
                <a:latin typeface="Verdana"/>
                <a:cs typeface="Verdana"/>
              </a:rPr>
              <a:t>to achieve this, </a:t>
            </a:r>
            <a:r>
              <a:rPr sz="1800" dirty="0">
                <a:latin typeface="Verdana"/>
                <a:cs typeface="Verdana"/>
              </a:rPr>
              <a:t>C++ </a:t>
            </a:r>
            <a:r>
              <a:rPr sz="1800" spc="-5" dirty="0">
                <a:latin typeface="Verdana"/>
                <a:cs typeface="Verdana"/>
              </a:rPr>
              <a:t>provides </a:t>
            </a:r>
            <a:r>
              <a:rPr sz="1800" dirty="0">
                <a:latin typeface="Verdana"/>
                <a:cs typeface="Verdana"/>
              </a:rPr>
              <a:t>a set </a:t>
            </a:r>
            <a:r>
              <a:rPr sz="1800" spc="-5" dirty="0">
                <a:latin typeface="Verdana"/>
                <a:cs typeface="Verdana"/>
              </a:rPr>
              <a:t>of </a:t>
            </a:r>
            <a:r>
              <a:rPr sz="1800" dirty="0">
                <a:latin typeface="Verdana"/>
                <a:cs typeface="Verdana"/>
              </a:rPr>
              <a:t>3 </a:t>
            </a:r>
            <a:r>
              <a:rPr sz="1800" spc="-5" dirty="0">
                <a:latin typeface="Verdana"/>
                <a:cs typeface="Verdana"/>
              </a:rPr>
              <a:t>pointers-to-  member </a:t>
            </a:r>
            <a:r>
              <a:rPr sz="1800" spc="-10" dirty="0">
                <a:latin typeface="Verdana"/>
                <a:cs typeface="Verdana"/>
              </a:rPr>
              <a:t>operators </a:t>
            </a:r>
            <a:r>
              <a:rPr sz="1800" spc="-5" dirty="0">
                <a:latin typeface="Verdana"/>
                <a:cs typeface="Verdana"/>
              </a:rPr>
              <a:t>as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below: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95312" y="4100512"/>
          <a:ext cx="8001635" cy="1980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5780"/>
                <a:gridCol w="6205855"/>
              </a:tblGrid>
              <a:tr h="457200">
                <a:tc>
                  <a:txBody>
                    <a:bodyPr/>
                    <a:lstStyle/>
                    <a:p>
                      <a:pPr marR="681990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4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ator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Function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5" dirty="0">
                          <a:solidFill>
                            <a:srgbClr val="CC0000"/>
                          </a:solidFill>
                          <a:latin typeface="Verdana"/>
                          <a:cs typeface="Verdana"/>
                        </a:rPr>
                        <a:t>::</a:t>
                      </a:r>
                      <a:r>
                        <a:rPr sz="1575" b="1" spc="7" baseline="26455" dirty="0">
                          <a:solidFill>
                            <a:srgbClr val="CC0000"/>
                          </a:solidFill>
                          <a:latin typeface="Verdana"/>
                          <a:cs typeface="Verdana"/>
                        </a:rPr>
                        <a:t>*</a:t>
                      </a:r>
                      <a:endParaRPr sz="1575" baseline="26455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spc="-8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declare a pointer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a member of a</a:t>
                      </a:r>
                      <a:r>
                        <a:rPr sz="14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class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-10" dirty="0">
                          <a:solidFill>
                            <a:srgbClr val="CC0000"/>
                          </a:solidFill>
                          <a:latin typeface="Verdana"/>
                          <a:cs typeface="Verdana"/>
                        </a:rPr>
                        <a:t>.*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6604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spc="-8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access a member using object name and a pointer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4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that 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member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223">
                <a:tc>
                  <a:txBody>
                    <a:bodyPr/>
                    <a:lstStyle/>
                    <a:p>
                      <a:pPr marR="704215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CC0000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1600" b="1" spc="-5" dirty="0">
                          <a:solidFill>
                            <a:srgbClr val="CC0000"/>
                          </a:solidFill>
                          <a:latin typeface="Verdana"/>
                          <a:cs typeface="Verdana"/>
                        </a:rPr>
                        <a:t>&gt;</a:t>
                      </a:r>
                      <a:r>
                        <a:rPr sz="1575" b="1" baseline="26455" dirty="0">
                          <a:solidFill>
                            <a:srgbClr val="CC0000"/>
                          </a:solidFill>
                          <a:latin typeface="Verdana"/>
                          <a:cs typeface="Verdana"/>
                        </a:rPr>
                        <a:t>*</a:t>
                      </a:r>
                      <a:endParaRPr sz="1575" baseline="26455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8605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spc="-8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access a member using a pointer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to the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object and a pointer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to  that</a:t>
                      </a:r>
                      <a:r>
                        <a:rPr sz="14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member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79570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Memory </a:t>
            </a:r>
            <a:r>
              <a:rPr sz="4000" spc="-5" dirty="0"/>
              <a:t>Management</a:t>
            </a:r>
            <a:r>
              <a:rPr sz="4000" spc="-35" dirty="0"/>
              <a:t> </a:t>
            </a:r>
            <a:r>
              <a:rPr sz="4000" spc="-5" dirty="0"/>
              <a:t>Operators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2236978"/>
            <a:ext cx="7844790" cy="3287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dirty="0">
                <a:latin typeface="Verdana"/>
                <a:cs typeface="Verdana"/>
              </a:rPr>
              <a:t>C++ defines </a:t>
            </a:r>
            <a:r>
              <a:rPr sz="1800" spc="-5" dirty="0">
                <a:latin typeface="Verdana"/>
                <a:cs typeface="Verdana"/>
              </a:rPr>
              <a:t>two unary </a:t>
            </a:r>
            <a:r>
              <a:rPr sz="1800" spc="-10" dirty="0">
                <a:latin typeface="Verdana"/>
                <a:cs typeface="Verdana"/>
              </a:rPr>
              <a:t>operators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delete </a:t>
            </a:r>
            <a:r>
              <a:rPr sz="1800" spc="-5" dirty="0">
                <a:latin typeface="Verdana"/>
                <a:cs typeface="Verdana"/>
              </a:rPr>
              <a:t>that performs  the task of </a:t>
            </a:r>
            <a:r>
              <a:rPr sz="1800" dirty="0">
                <a:latin typeface="Verdana"/>
                <a:cs typeface="Verdana"/>
              </a:rPr>
              <a:t>allocating and freeing the memory </a:t>
            </a:r>
            <a:r>
              <a:rPr sz="1800" spc="-5" dirty="0">
                <a:latin typeface="Verdana"/>
                <a:cs typeface="Verdana"/>
              </a:rPr>
              <a:t>in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better </a:t>
            </a:r>
            <a:r>
              <a:rPr sz="1800" dirty="0">
                <a:latin typeface="Verdana"/>
                <a:cs typeface="Verdana"/>
              </a:rPr>
              <a:t>and  </a:t>
            </a:r>
            <a:r>
              <a:rPr sz="1800" spc="-5" dirty="0">
                <a:latin typeface="Verdana"/>
                <a:cs typeface="Verdana"/>
              </a:rPr>
              <a:t>easier </a:t>
            </a:r>
            <a:r>
              <a:rPr sz="1800" spc="-50" dirty="0">
                <a:latin typeface="Verdana"/>
                <a:cs typeface="Verdana"/>
              </a:rPr>
              <a:t>way.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dirty="0">
                <a:latin typeface="Verdana"/>
                <a:cs typeface="Verdana"/>
              </a:rPr>
              <a:t>Since </a:t>
            </a:r>
            <a:r>
              <a:rPr sz="1800" spc="-5" dirty="0">
                <a:latin typeface="Verdana"/>
                <a:cs typeface="Verdana"/>
              </a:rPr>
              <a:t>these </a:t>
            </a:r>
            <a:r>
              <a:rPr sz="1800" spc="-10" dirty="0">
                <a:latin typeface="Verdana"/>
                <a:cs typeface="Verdana"/>
              </a:rPr>
              <a:t>operator </a:t>
            </a:r>
            <a:r>
              <a:rPr sz="1800" dirty="0">
                <a:latin typeface="Verdana"/>
                <a:cs typeface="Verdana"/>
              </a:rPr>
              <a:t>manipulate memory </a:t>
            </a:r>
            <a:r>
              <a:rPr sz="1800" spc="-5" dirty="0">
                <a:latin typeface="Verdana"/>
                <a:cs typeface="Verdana"/>
              </a:rPr>
              <a:t>on the </a:t>
            </a:r>
            <a:r>
              <a:rPr sz="1800" dirty="0">
                <a:latin typeface="Verdana"/>
                <a:cs typeface="Verdana"/>
              </a:rPr>
              <a:t>free </a:t>
            </a:r>
            <a:r>
              <a:rPr sz="1800" spc="-5" dirty="0">
                <a:latin typeface="Verdana"/>
                <a:cs typeface="Verdana"/>
              </a:rPr>
              <a:t>store, they  </a:t>
            </a:r>
            <a:r>
              <a:rPr sz="1800" dirty="0">
                <a:latin typeface="Verdana"/>
                <a:cs typeface="Verdana"/>
              </a:rPr>
              <a:t>are also known </a:t>
            </a:r>
            <a:r>
              <a:rPr sz="1800" spc="-5" dirty="0"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free store</a:t>
            </a:r>
            <a:r>
              <a:rPr sz="1600" spc="-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operators.</a:t>
            </a:r>
            <a:endParaRPr sz="1600" dirty="0">
              <a:latin typeface="Verdana"/>
              <a:cs typeface="Verdana"/>
            </a:endParaRPr>
          </a:p>
          <a:p>
            <a:pPr marL="12700" marR="6985" algn="just">
              <a:lnSpc>
                <a:spcPct val="100000"/>
              </a:lnSpc>
              <a:spcBef>
                <a:spcPts val="192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dirty="0">
                <a:latin typeface="Verdana"/>
                <a:cs typeface="Verdana"/>
              </a:rPr>
              <a:t>An </a:t>
            </a:r>
            <a:r>
              <a:rPr sz="1800" spc="-5" dirty="0">
                <a:latin typeface="Verdana"/>
                <a:cs typeface="Verdana"/>
              </a:rPr>
              <a:t>object </a:t>
            </a:r>
            <a:r>
              <a:rPr sz="1800" dirty="0">
                <a:latin typeface="Verdana"/>
                <a:cs typeface="Verdana"/>
              </a:rPr>
              <a:t>can </a:t>
            </a:r>
            <a:r>
              <a:rPr sz="1800" spc="-5" dirty="0">
                <a:latin typeface="Verdana"/>
                <a:cs typeface="Verdana"/>
              </a:rPr>
              <a:t>be created by </a:t>
            </a:r>
            <a:r>
              <a:rPr sz="1800" dirty="0">
                <a:latin typeface="Verdana"/>
                <a:cs typeface="Verdana"/>
              </a:rPr>
              <a:t>using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destroyed by using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 delete </a:t>
            </a:r>
            <a:r>
              <a:rPr sz="1800" spc="-5" dirty="0">
                <a:latin typeface="Verdana"/>
                <a:cs typeface="Verdana"/>
              </a:rPr>
              <a:t>as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when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required.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data object created </a:t>
            </a:r>
            <a:r>
              <a:rPr sz="1800" dirty="0">
                <a:latin typeface="Verdana"/>
                <a:cs typeface="Verdana"/>
              </a:rPr>
              <a:t>inside a </a:t>
            </a:r>
            <a:r>
              <a:rPr sz="1800" spc="-5" dirty="0">
                <a:latin typeface="Verdana"/>
                <a:cs typeface="Verdana"/>
              </a:rPr>
              <a:t>block </a:t>
            </a:r>
            <a:r>
              <a:rPr sz="1800" dirty="0">
                <a:latin typeface="Verdana"/>
                <a:cs typeface="Verdana"/>
              </a:rPr>
              <a:t>with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800" dirty="0">
                <a:latin typeface="Verdana"/>
                <a:cs typeface="Verdana"/>
              </a:rPr>
              <a:t>will remain </a:t>
            </a:r>
            <a:r>
              <a:rPr sz="1800" spc="-5" dirty="0">
                <a:latin typeface="Verdana"/>
                <a:cs typeface="Verdana"/>
              </a:rPr>
              <a:t>in  existence </a:t>
            </a:r>
            <a:r>
              <a:rPr sz="1800" dirty="0">
                <a:latin typeface="Verdana"/>
                <a:cs typeface="Verdana"/>
              </a:rPr>
              <a:t>until </a:t>
            </a:r>
            <a:r>
              <a:rPr sz="1800" spc="5" dirty="0">
                <a:latin typeface="Verdana"/>
                <a:cs typeface="Verdana"/>
              </a:rPr>
              <a:t>it is </a:t>
            </a:r>
            <a:r>
              <a:rPr sz="1800" dirty="0">
                <a:latin typeface="Verdana"/>
                <a:cs typeface="Verdana"/>
              </a:rPr>
              <a:t>explicitly </a:t>
            </a:r>
            <a:r>
              <a:rPr sz="1800" spc="-10" dirty="0">
                <a:latin typeface="Verdana"/>
                <a:cs typeface="Verdana"/>
              </a:rPr>
              <a:t>destroyed </a:t>
            </a:r>
            <a:r>
              <a:rPr sz="1800" spc="-5" dirty="0">
                <a:latin typeface="Verdana"/>
                <a:cs typeface="Verdana"/>
              </a:rPr>
              <a:t>by </a:t>
            </a:r>
            <a:r>
              <a:rPr sz="1800" dirty="0">
                <a:latin typeface="Verdana"/>
                <a:cs typeface="Verdana"/>
              </a:rPr>
              <a:t>using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delete.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74236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Memory </a:t>
            </a:r>
            <a:r>
              <a:rPr sz="4000" spc="-5" dirty="0"/>
              <a:t>Management</a:t>
            </a:r>
            <a:r>
              <a:rPr sz="4000" spc="-35" dirty="0"/>
              <a:t> </a:t>
            </a:r>
            <a:r>
              <a:rPr sz="4000" spc="-5" dirty="0"/>
              <a:t>Operators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0739" y="2012950"/>
            <a:ext cx="7540625" cy="3409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7490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800" spc="-5" dirty="0">
                <a:latin typeface="Verdana"/>
                <a:cs typeface="Verdana"/>
              </a:rPr>
              <a:t>operator </a:t>
            </a:r>
            <a:r>
              <a:rPr sz="1800" dirty="0">
                <a:latin typeface="Verdana"/>
                <a:cs typeface="Verdana"/>
              </a:rPr>
              <a:t>can </a:t>
            </a:r>
            <a:r>
              <a:rPr sz="1800" spc="-5" dirty="0">
                <a:latin typeface="Verdana"/>
                <a:cs typeface="Verdana"/>
              </a:rPr>
              <a:t>be </a:t>
            </a:r>
            <a:r>
              <a:rPr sz="1800" dirty="0">
                <a:latin typeface="Verdana"/>
                <a:cs typeface="Verdana"/>
              </a:rPr>
              <a:t>used </a:t>
            </a:r>
            <a:r>
              <a:rPr sz="1800" spc="-5" dirty="0">
                <a:latin typeface="Verdana"/>
                <a:cs typeface="Verdana"/>
              </a:rPr>
              <a:t>to create </a:t>
            </a:r>
            <a:r>
              <a:rPr sz="1800" dirty="0">
                <a:latin typeface="Verdana"/>
                <a:cs typeface="Verdana"/>
              </a:rPr>
              <a:t>objects of </a:t>
            </a:r>
            <a:r>
              <a:rPr sz="1800" spc="-10" dirty="0">
                <a:latin typeface="Verdana"/>
                <a:cs typeface="Verdana"/>
              </a:rPr>
              <a:t>any </a:t>
            </a:r>
            <a:r>
              <a:rPr sz="1800" spc="-5" dirty="0">
                <a:latin typeface="Verdana"/>
                <a:cs typeface="Verdana"/>
              </a:rPr>
              <a:t>type. It  takes the </a:t>
            </a:r>
            <a:r>
              <a:rPr sz="1800" dirty="0">
                <a:latin typeface="Verdana"/>
                <a:cs typeface="Verdana"/>
              </a:rPr>
              <a:t>following </a:t>
            </a:r>
            <a:r>
              <a:rPr sz="1800" spc="-10" dirty="0">
                <a:latin typeface="Verdana"/>
                <a:cs typeface="Verdana"/>
              </a:rPr>
              <a:t>general</a:t>
            </a:r>
            <a:r>
              <a:rPr sz="1800" dirty="0">
                <a:latin typeface="Verdana"/>
                <a:cs typeface="Verdana"/>
              </a:rPr>
              <a:t> form:</a:t>
            </a: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Wingdings"/>
              <a:buChar char=""/>
            </a:pPr>
            <a:endParaRPr sz="2050" dirty="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1600" i="1" spc="-5" dirty="0">
                <a:solidFill>
                  <a:srgbClr val="CC0000"/>
                </a:solidFill>
                <a:latin typeface="Verdana"/>
                <a:cs typeface="Verdana"/>
              </a:rPr>
              <a:t>pointer-variable = </a:t>
            </a:r>
            <a:r>
              <a:rPr sz="1600" i="1" spc="-10" dirty="0">
                <a:solidFill>
                  <a:srgbClr val="CC0000"/>
                </a:solidFill>
                <a:latin typeface="Verdana"/>
                <a:cs typeface="Verdana"/>
              </a:rPr>
              <a:t>new</a:t>
            </a:r>
            <a:r>
              <a:rPr sz="1600" i="1" spc="7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CC0000"/>
                </a:solidFill>
                <a:latin typeface="Verdana"/>
                <a:cs typeface="Verdana"/>
              </a:rPr>
              <a:t>data-type;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Here, </a:t>
            </a:r>
            <a:r>
              <a:rPr sz="1800" spc="-10" dirty="0">
                <a:latin typeface="Verdana"/>
                <a:cs typeface="Verdana"/>
              </a:rPr>
              <a:t>pointer-variable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pointer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type</a:t>
            </a:r>
            <a:r>
              <a:rPr sz="1800" spc="-10" dirty="0">
                <a:latin typeface="Verdana"/>
                <a:cs typeface="Verdana"/>
              </a:rPr>
              <a:t> data-type.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7490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800" spc="-5" dirty="0">
                <a:latin typeface="Verdana"/>
                <a:cs typeface="Verdana"/>
              </a:rPr>
              <a:t>operator allocates </a:t>
            </a:r>
            <a:r>
              <a:rPr sz="1800" dirty="0">
                <a:latin typeface="Verdana"/>
                <a:cs typeface="Verdana"/>
              </a:rPr>
              <a:t>sufficient memory </a:t>
            </a:r>
            <a:r>
              <a:rPr sz="1800" spc="-5" dirty="0">
                <a:latin typeface="Verdana"/>
                <a:cs typeface="Verdana"/>
              </a:rPr>
              <a:t>to </a:t>
            </a:r>
            <a:r>
              <a:rPr sz="1800" dirty="0">
                <a:latin typeface="Verdana"/>
                <a:cs typeface="Verdana"/>
              </a:rPr>
              <a:t>hold a </a:t>
            </a:r>
            <a:r>
              <a:rPr sz="1800" spc="-10" dirty="0">
                <a:latin typeface="Verdana"/>
                <a:cs typeface="Verdana"/>
              </a:rPr>
              <a:t>data  </a:t>
            </a:r>
            <a:r>
              <a:rPr sz="1800" dirty="0">
                <a:latin typeface="Verdana"/>
                <a:cs typeface="Verdana"/>
              </a:rPr>
              <a:t>object of </a:t>
            </a:r>
            <a:r>
              <a:rPr sz="1800" spc="-5" dirty="0">
                <a:latin typeface="Verdana"/>
                <a:cs typeface="Verdana"/>
              </a:rPr>
              <a:t>type data-type </a:t>
            </a:r>
            <a:r>
              <a:rPr sz="1800" dirty="0">
                <a:latin typeface="Verdana"/>
                <a:cs typeface="Verdana"/>
              </a:rPr>
              <a:t>and returns </a:t>
            </a:r>
            <a:r>
              <a:rPr sz="1800" spc="-5" dirty="0">
                <a:latin typeface="Verdana"/>
                <a:cs typeface="Verdana"/>
              </a:rPr>
              <a:t>the address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the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object.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"/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237490" algn="l"/>
                <a:tab pos="809625" algn="l"/>
                <a:tab pos="2071370" algn="l"/>
                <a:tab pos="2716530" algn="l"/>
                <a:tab pos="3146425" algn="l"/>
                <a:tab pos="3711575" algn="l"/>
                <a:tab pos="4399280" algn="l"/>
                <a:tab pos="5135245" algn="l"/>
                <a:tab pos="5708650" algn="l"/>
              </a:tabLst>
            </a:pPr>
            <a:r>
              <a:rPr sz="1800" spc="-5" dirty="0">
                <a:latin typeface="Verdana"/>
                <a:cs typeface="Verdana"/>
              </a:rPr>
              <a:t>Th</a:t>
            </a:r>
            <a:r>
              <a:rPr sz="1800" dirty="0">
                <a:latin typeface="Verdana"/>
                <a:cs typeface="Verdana"/>
              </a:rPr>
              <a:t>e	</a:t>
            </a:r>
            <a:r>
              <a:rPr sz="1800" spc="-5" dirty="0">
                <a:latin typeface="Verdana"/>
                <a:cs typeface="Verdana"/>
              </a:rPr>
              <a:t>dat</a:t>
            </a:r>
            <a:r>
              <a:rPr sz="1800" spc="-10" dirty="0">
                <a:latin typeface="Verdana"/>
                <a:cs typeface="Verdana"/>
              </a:rPr>
              <a:t>a</a:t>
            </a:r>
            <a:r>
              <a:rPr sz="1800" spc="-5" dirty="0">
                <a:latin typeface="Verdana"/>
                <a:cs typeface="Verdana"/>
              </a:rPr>
              <a:t>-</a:t>
            </a:r>
            <a:r>
              <a:rPr sz="1800" spc="-1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ype	m</a:t>
            </a:r>
            <a:r>
              <a:rPr sz="1800" spc="-10" dirty="0">
                <a:latin typeface="Verdana"/>
                <a:cs typeface="Verdana"/>
              </a:rPr>
              <a:t>a</a:t>
            </a:r>
            <a:r>
              <a:rPr sz="1800" dirty="0">
                <a:latin typeface="Verdana"/>
                <a:cs typeface="Verdana"/>
              </a:rPr>
              <a:t>y	</a:t>
            </a:r>
            <a:r>
              <a:rPr sz="1800" spc="-5" dirty="0">
                <a:latin typeface="Verdana"/>
                <a:cs typeface="Verdana"/>
              </a:rPr>
              <a:t>b</a:t>
            </a:r>
            <a:r>
              <a:rPr sz="1800" dirty="0">
                <a:latin typeface="Verdana"/>
                <a:cs typeface="Verdana"/>
              </a:rPr>
              <a:t>e	a</a:t>
            </a:r>
            <a:r>
              <a:rPr sz="1800" spc="-20" dirty="0">
                <a:latin typeface="Verdana"/>
                <a:cs typeface="Verdana"/>
              </a:rPr>
              <a:t>n</a:t>
            </a:r>
            <a:r>
              <a:rPr sz="1800" dirty="0">
                <a:latin typeface="Verdana"/>
                <a:cs typeface="Verdana"/>
              </a:rPr>
              <a:t>y	</a:t>
            </a:r>
            <a:r>
              <a:rPr sz="1800" spc="-35" dirty="0">
                <a:latin typeface="Verdana"/>
                <a:cs typeface="Verdana"/>
              </a:rPr>
              <a:t>v</a:t>
            </a: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spc="5" dirty="0">
                <a:latin typeface="Verdana"/>
                <a:cs typeface="Verdana"/>
              </a:rPr>
              <a:t>li</a:t>
            </a:r>
            <a:r>
              <a:rPr sz="1800" dirty="0">
                <a:latin typeface="Verdana"/>
                <a:cs typeface="Verdana"/>
              </a:rPr>
              <a:t>d	</a:t>
            </a:r>
            <a:r>
              <a:rPr sz="1800" spc="-1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yp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.	</a:t>
            </a:r>
            <a:r>
              <a:rPr sz="1800" spc="-5" dirty="0">
                <a:latin typeface="Verdana"/>
                <a:cs typeface="Verdana"/>
              </a:rPr>
              <a:t>Th</a:t>
            </a:r>
            <a:r>
              <a:rPr sz="1800" dirty="0">
                <a:latin typeface="Verdana"/>
                <a:cs typeface="Verdana"/>
              </a:rPr>
              <a:t>e	</a:t>
            </a:r>
            <a:r>
              <a:rPr sz="1800" spc="-5" dirty="0">
                <a:latin typeface="Verdana"/>
                <a:cs typeface="Verdana"/>
              </a:rPr>
              <a:t>po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nte</a:t>
            </a:r>
            <a:r>
              <a:rPr sz="1800" spc="-20" dirty="0">
                <a:latin typeface="Verdana"/>
                <a:cs typeface="Verdana"/>
              </a:rPr>
              <a:t>r</a:t>
            </a:r>
            <a:r>
              <a:rPr sz="1800" spc="-40" dirty="0">
                <a:latin typeface="Verdana"/>
                <a:cs typeface="Verdana"/>
              </a:rPr>
              <a:t>-</a:t>
            </a:r>
            <a:r>
              <a:rPr sz="1800" spc="-35" dirty="0">
                <a:latin typeface="Verdana"/>
                <a:cs typeface="Verdana"/>
              </a:rPr>
              <a:t>v</a:t>
            </a:r>
            <a:r>
              <a:rPr sz="1800" spc="-15" dirty="0">
                <a:latin typeface="Verdana"/>
                <a:cs typeface="Verdana"/>
              </a:rPr>
              <a:t>a</a:t>
            </a:r>
            <a:r>
              <a:rPr sz="1800" dirty="0">
                <a:latin typeface="Verdana"/>
                <a:cs typeface="Verdana"/>
              </a:rPr>
              <a:t>r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ab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e  holds </a:t>
            </a:r>
            <a:r>
              <a:rPr sz="1800" spc="-5" dirty="0">
                <a:latin typeface="Verdana"/>
                <a:cs typeface="Verdana"/>
              </a:rPr>
              <a:t>the address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memory </a:t>
            </a:r>
            <a:r>
              <a:rPr sz="1800" spc="-5" dirty="0">
                <a:latin typeface="Verdana"/>
                <a:cs typeface="Verdana"/>
              </a:rPr>
              <a:t>space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allocated.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5668" y="1186637"/>
            <a:ext cx="7844790" cy="421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OBJECT-ORIENTED PROGRAMMING</a:t>
            </a:r>
            <a:r>
              <a:rPr sz="1800" spc="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PARADIGM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OOP treats data </a:t>
            </a:r>
            <a:r>
              <a:rPr sz="2000" spc="-10" dirty="0">
                <a:latin typeface="Verdana"/>
                <a:cs typeface="Verdana"/>
              </a:rPr>
              <a:t>as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critical element in </a:t>
            </a:r>
            <a:r>
              <a:rPr sz="2000" spc="-1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program  development and does </a:t>
            </a:r>
            <a:r>
              <a:rPr sz="2000" dirty="0">
                <a:latin typeface="Verdana"/>
                <a:cs typeface="Verdana"/>
              </a:rPr>
              <a:t>not </a:t>
            </a:r>
            <a:r>
              <a:rPr sz="2000" spc="-5" dirty="0">
                <a:latin typeface="Verdana"/>
                <a:cs typeface="Verdana"/>
              </a:rPr>
              <a:t>allow </a:t>
            </a:r>
            <a:r>
              <a:rPr sz="2000" spc="-10" dirty="0">
                <a:latin typeface="Verdana"/>
                <a:cs typeface="Verdana"/>
              </a:rPr>
              <a:t>it </a:t>
            </a:r>
            <a:r>
              <a:rPr sz="2000" dirty="0">
                <a:latin typeface="Verdana"/>
                <a:cs typeface="Verdana"/>
              </a:rPr>
              <a:t>to flow </a:t>
            </a:r>
            <a:r>
              <a:rPr sz="2000" spc="-10" dirty="0">
                <a:latin typeface="Verdana"/>
                <a:cs typeface="Verdana"/>
              </a:rPr>
              <a:t>freely </a:t>
            </a:r>
            <a:r>
              <a:rPr sz="2000" spc="-5" dirty="0">
                <a:latin typeface="Verdana"/>
                <a:cs typeface="Verdana"/>
              </a:rPr>
              <a:t>around  the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system.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It ties data </a:t>
            </a:r>
            <a:r>
              <a:rPr sz="2000" dirty="0">
                <a:latin typeface="Verdana"/>
                <a:cs typeface="Verdana"/>
              </a:rPr>
              <a:t>more </a:t>
            </a:r>
            <a:r>
              <a:rPr sz="2000" spc="-5" dirty="0">
                <a:latin typeface="Verdana"/>
                <a:cs typeface="Verdana"/>
              </a:rPr>
              <a:t>closely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the functions that operates  </a:t>
            </a:r>
            <a:r>
              <a:rPr sz="2000" dirty="0">
                <a:latin typeface="Verdana"/>
                <a:cs typeface="Verdana"/>
              </a:rPr>
              <a:t>on </a:t>
            </a:r>
            <a:r>
              <a:rPr sz="2000" spc="-5" dirty="0">
                <a:latin typeface="Verdana"/>
                <a:cs typeface="Verdana"/>
              </a:rPr>
              <a:t>it and protects it </a:t>
            </a:r>
            <a:r>
              <a:rPr sz="2000" dirty="0">
                <a:latin typeface="Verdana"/>
                <a:cs typeface="Verdana"/>
              </a:rPr>
              <a:t>from </a:t>
            </a:r>
            <a:r>
              <a:rPr sz="2000" spc="-5" dirty="0">
                <a:latin typeface="Verdana"/>
                <a:cs typeface="Verdana"/>
              </a:rPr>
              <a:t>modification from outside  </a:t>
            </a:r>
            <a:r>
              <a:rPr sz="2000" dirty="0">
                <a:latin typeface="Verdana"/>
                <a:cs typeface="Verdana"/>
              </a:rPr>
              <a:t>function.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marR="6350" indent="-469900" algn="just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OOP allows </a:t>
            </a:r>
            <a:r>
              <a:rPr sz="2000" dirty="0">
                <a:latin typeface="Verdana"/>
                <a:cs typeface="Verdana"/>
              </a:rPr>
              <a:t>us to </a:t>
            </a:r>
            <a:r>
              <a:rPr sz="2000" spc="-5" dirty="0">
                <a:latin typeface="Verdana"/>
                <a:cs typeface="Verdana"/>
              </a:rPr>
              <a:t>decompose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problem into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number </a:t>
            </a:r>
            <a:r>
              <a:rPr sz="2000" spc="-20" dirty="0">
                <a:latin typeface="Verdana"/>
                <a:cs typeface="Verdana"/>
              </a:rPr>
              <a:t>of  </a:t>
            </a:r>
            <a:r>
              <a:rPr sz="2000" spc="-5" dirty="0">
                <a:latin typeface="Verdana"/>
                <a:cs typeface="Verdana"/>
              </a:rPr>
              <a:t>entities called objects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builds </a:t>
            </a:r>
            <a:r>
              <a:rPr sz="2000" spc="-5" dirty="0">
                <a:latin typeface="Verdana"/>
                <a:cs typeface="Verdana"/>
              </a:rPr>
              <a:t>data </a:t>
            </a:r>
            <a:r>
              <a:rPr sz="2000" spc="-1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function  </a:t>
            </a:r>
            <a:r>
              <a:rPr sz="2000" dirty="0">
                <a:latin typeface="Verdana"/>
                <a:cs typeface="Verdana"/>
              </a:rPr>
              <a:t>around </a:t>
            </a:r>
            <a:r>
              <a:rPr sz="2000" spc="-5" dirty="0">
                <a:latin typeface="Verdana"/>
                <a:cs typeface="Verdana"/>
              </a:rPr>
              <a:t>these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entities.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74998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Memory </a:t>
            </a:r>
            <a:r>
              <a:rPr sz="4000" spc="-5" dirty="0"/>
              <a:t>Management</a:t>
            </a:r>
            <a:r>
              <a:rPr sz="4000" spc="-35" dirty="0"/>
              <a:t> </a:t>
            </a:r>
            <a:r>
              <a:rPr sz="4000" spc="-5" dirty="0"/>
              <a:t>Operators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1840" y="2012950"/>
            <a:ext cx="7318375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Example: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39800" marR="4714875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p = new int;  q = new</a:t>
            </a:r>
            <a:r>
              <a:rPr sz="1800" spc="-8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5400" marR="1778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Where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p </a:t>
            </a:r>
            <a:r>
              <a:rPr sz="1800" dirty="0">
                <a:latin typeface="Verdana"/>
                <a:cs typeface="Verdana"/>
              </a:rPr>
              <a:t>is a </a:t>
            </a:r>
            <a:r>
              <a:rPr sz="1800" spc="-5" dirty="0">
                <a:latin typeface="Verdana"/>
                <a:cs typeface="Verdana"/>
              </a:rPr>
              <a:t>pointer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type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q </a:t>
            </a:r>
            <a:r>
              <a:rPr sz="1800" dirty="0">
                <a:latin typeface="Verdana"/>
                <a:cs typeface="Verdana"/>
              </a:rPr>
              <a:t>is a </a:t>
            </a:r>
            <a:r>
              <a:rPr sz="1800" spc="-5" dirty="0">
                <a:latin typeface="Verdana"/>
                <a:cs typeface="Verdana"/>
              </a:rPr>
              <a:t>pointer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type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float.  </a:t>
            </a:r>
            <a:r>
              <a:rPr sz="1800" spc="-10" dirty="0">
                <a:latin typeface="Verdana"/>
                <a:cs typeface="Verdana"/>
              </a:rPr>
              <a:t>Remember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p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q </a:t>
            </a:r>
            <a:r>
              <a:rPr sz="1800" dirty="0">
                <a:latin typeface="Verdana"/>
                <a:cs typeface="Verdana"/>
              </a:rPr>
              <a:t>must </a:t>
            </a:r>
            <a:r>
              <a:rPr sz="1800" spc="-10" dirty="0">
                <a:latin typeface="Verdana"/>
                <a:cs typeface="Verdana"/>
              </a:rPr>
              <a:t>have </a:t>
            </a:r>
            <a:r>
              <a:rPr sz="1800" spc="-5" dirty="0">
                <a:latin typeface="Verdana"/>
                <a:cs typeface="Verdana"/>
              </a:rPr>
              <a:t>already declared </a:t>
            </a:r>
            <a:r>
              <a:rPr sz="1800" dirty="0">
                <a:latin typeface="Verdana"/>
                <a:cs typeface="Verdana"/>
              </a:rPr>
              <a:t>as </a:t>
            </a:r>
            <a:r>
              <a:rPr sz="1800" spc="-5" dirty="0">
                <a:latin typeface="Verdana"/>
                <a:cs typeface="Verdana"/>
              </a:rPr>
              <a:t>pointers </a:t>
            </a:r>
            <a:r>
              <a:rPr sz="1800" dirty="0">
                <a:latin typeface="Verdana"/>
                <a:cs typeface="Verdana"/>
              </a:rPr>
              <a:t>of  </a:t>
            </a:r>
            <a:r>
              <a:rPr sz="1800" spc="-5" dirty="0">
                <a:latin typeface="Verdana"/>
                <a:cs typeface="Verdana"/>
              </a:rPr>
              <a:t>appropriate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types.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5400" marR="24130">
              <a:lnSpc>
                <a:spcPct val="100000"/>
              </a:lnSpc>
              <a:buClr>
                <a:srgbClr val="CC0000"/>
              </a:buClr>
              <a:buChar char="•"/>
              <a:tabLst>
                <a:tab pos="231140" algn="l"/>
              </a:tabLst>
            </a:pPr>
            <a:r>
              <a:rPr sz="1800" spc="-15" dirty="0">
                <a:latin typeface="Verdana"/>
                <a:cs typeface="Verdana"/>
              </a:rPr>
              <a:t>Alternatively, </a:t>
            </a:r>
            <a:r>
              <a:rPr sz="1800" spc="-5" dirty="0">
                <a:latin typeface="Verdana"/>
                <a:cs typeface="Verdana"/>
              </a:rPr>
              <a:t>we </a:t>
            </a:r>
            <a:r>
              <a:rPr sz="1800" dirty="0">
                <a:latin typeface="Verdana"/>
                <a:cs typeface="Verdana"/>
              </a:rPr>
              <a:t>can </a:t>
            </a:r>
            <a:r>
              <a:rPr sz="1800" spc="-5" dirty="0">
                <a:latin typeface="Verdana"/>
                <a:cs typeface="Verdana"/>
              </a:rPr>
              <a:t>combine the declaration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pointers </a:t>
            </a:r>
            <a:r>
              <a:rPr sz="1800" dirty="0">
                <a:latin typeface="Verdana"/>
                <a:cs typeface="Verdana"/>
              </a:rPr>
              <a:t>and  </a:t>
            </a:r>
            <a:r>
              <a:rPr sz="1800" spc="-5" dirty="0">
                <a:latin typeface="Verdana"/>
                <a:cs typeface="Verdana"/>
              </a:rPr>
              <a:t>their assignments </a:t>
            </a:r>
            <a:r>
              <a:rPr sz="1800" dirty="0">
                <a:latin typeface="Verdana"/>
                <a:cs typeface="Verdana"/>
              </a:rPr>
              <a:t>as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follows: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39800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800" baseline="25462" dirty="0">
                <a:solidFill>
                  <a:srgbClr val="CC0000"/>
                </a:solidFill>
                <a:latin typeface="Verdana"/>
                <a:cs typeface="Verdana"/>
              </a:rPr>
              <a:t>*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p = new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int;</a:t>
            </a:r>
            <a:endParaRPr sz="1800">
              <a:latin typeface="Verdana"/>
              <a:cs typeface="Verdana"/>
            </a:endParaRPr>
          </a:p>
          <a:p>
            <a:pPr marL="939800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 </a:t>
            </a:r>
            <a:r>
              <a:rPr sz="1800" baseline="25462" dirty="0">
                <a:solidFill>
                  <a:srgbClr val="CC0000"/>
                </a:solidFill>
                <a:latin typeface="Verdana"/>
                <a:cs typeface="Verdana"/>
              </a:rPr>
              <a:t>*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q = new</a:t>
            </a:r>
            <a:r>
              <a:rPr sz="1800" spc="-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float;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76522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Memory </a:t>
            </a:r>
            <a:r>
              <a:rPr sz="4000" spc="-5" dirty="0"/>
              <a:t>Management</a:t>
            </a:r>
            <a:r>
              <a:rPr sz="4000" spc="-35" dirty="0"/>
              <a:t> </a:t>
            </a:r>
            <a:r>
              <a:rPr sz="4000" spc="-5" dirty="0"/>
              <a:t>Operators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936750"/>
            <a:ext cx="7700009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Verdana"/>
                <a:cs typeface="Verdana"/>
              </a:rPr>
              <a:t>Subsequently, </a:t>
            </a:r>
            <a:r>
              <a:rPr sz="1800" spc="-5" dirty="0">
                <a:latin typeface="Verdana"/>
                <a:cs typeface="Verdana"/>
              </a:rPr>
              <a:t>the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statements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*p = 25;</a:t>
            </a:r>
            <a:endParaRPr sz="16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*q = 7.5;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Verdana"/>
                <a:cs typeface="Verdana"/>
              </a:rPr>
              <a:t>assign </a:t>
            </a:r>
            <a:r>
              <a:rPr sz="1600" spc="-5" dirty="0">
                <a:latin typeface="Verdana"/>
                <a:cs typeface="Verdana"/>
              </a:rPr>
              <a:t>25 to the newly created </a:t>
            </a:r>
            <a:r>
              <a:rPr sz="1600" spc="-10" dirty="0">
                <a:latin typeface="Verdana"/>
                <a:cs typeface="Verdana"/>
              </a:rPr>
              <a:t>int object </a:t>
            </a:r>
            <a:r>
              <a:rPr sz="1600" spc="-5" dirty="0">
                <a:latin typeface="Verdana"/>
                <a:cs typeface="Verdana"/>
              </a:rPr>
              <a:t>and 7.5 to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float</a:t>
            </a:r>
            <a:r>
              <a:rPr sz="1600" spc="16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object.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218440" indent="-205740">
              <a:lnSpc>
                <a:spcPct val="100000"/>
              </a:lnSpc>
              <a:buClr>
                <a:srgbClr val="CC0000"/>
              </a:buClr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we </a:t>
            </a:r>
            <a:r>
              <a:rPr sz="1800" dirty="0">
                <a:latin typeface="Verdana"/>
                <a:cs typeface="Verdana"/>
              </a:rPr>
              <a:t>can also initialize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memory using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800" spc="-35" dirty="0">
                <a:latin typeface="Verdana"/>
                <a:cs typeface="Verdana"/>
              </a:rPr>
              <a:t>operator. </a:t>
            </a:r>
            <a:r>
              <a:rPr sz="1800" spc="-5" dirty="0">
                <a:latin typeface="Verdana"/>
                <a:cs typeface="Verdana"/>
              </a:rPr>
              <a:t>This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Verdana"/>
                <a:cs typeface="Verdana"/>
              </a:rPr>
              <a:t>done </a:t>
            </a:r>
            <a:r>
              <a:rPr sz="1800" dirty="0">
                <a:latin typeface="Verdana"/>
                <a:cs typeface="Verdana"/>
              </a:rPr>
              <a:t>as follows</a:t>
            </a:r>
            <a:endParaRPr sz="1800">
              <a:latin typeface="Verdana"/>
              <a:cs typeface="Verdana"/>
            </a:endParaRPr>
          </a:p>
          <a:p>
            <a:pPr marL="12700" marR="1572260" indent="1828800">
              <a:lnSpc>
                <a:spcPct val="201900"/>
              </a:lnSpc>
              <a:spcBef>
                <a:spcPts val="400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pointer-variable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= </a:t>
            </a: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data-type(value);  </a:t>
            </a:r>
            <a:r>
              <a:rPr sz="1600" spc="-10" dirty="0">
                <a:latin typeface="Verdana"/>
                <a:cs typeface="Verdana"/>
              </a:rPr>
              <a:t>Here, </a:t>
            </a:r>
            <a:r>
              <a:rPr sz="1600" spc="-15" dirty="0">
                <a:solidFill>
                  <a:srgbClr val="CC0000"/>
                </a:solidFill>
                <a:latin typeface="Verdana"/>
                <a:cs typeface="Verdana"/>
              </a:rPr>
              <a:t>value </a:t>
            </a:r>
            <a:r>
              <a:rPr sz="1600" spc="-5" dirty="0">
                <a:latin typeface="Verdana"/>
                <a:cs typeface="Verdana"/>
              </a:rPr>
              <a:t>specifies the </a:t>
            </a:r>
            <a:r>
              <a:rPr sz="1600" spc="-10" dirty="0">
                <a:latin typeface="Verdana"/>
                <a:cs typeface="Verdana"/>
              </a:rPr>
              <a:t>initial value. Examples</a:t>
            </a:r>
            <a:r>
              <a:rPr sz="1600" spc="19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: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int *p = new</a:t>
            </a:r>
            <a:r>
              <a:rPr sz="1600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int(25);</a:t>
            </a:r>
            <a:endParaRPr sz="16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float *q = new</a:t>
            </a:r>
            <a:r>
              <a:rPr sz="1600" spc="1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float(7.5);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74998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Memory </a:t>
            </a:r>
            <a:r>
              <a:rPr sz="4000" spc="-5" dirty="0"/>
              <a:t>Management</a:t>
            </a:r>
            <a:r>
              <a:rPr sz="4000" spc="-35" dirty="0"/>
              <a:t> </a:t>
            </a:r>
            <a:r>
              <a:rPr sz="4000" spc="-5" dirty="0"/>
              <a:t>Operators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6900" y="1784350"/>
            <a:ext cx="820737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800" dirty="0">
                <a:latin typeface="Verdana"/>
                <a:cs typeface="Verdana"/>
              </a:rPr>
              <a:t>can also </a:t>
            </a:r>
            <a:r>
              <a:rPr sz="1800" spc="-5" dirty="0">
                <a:latin typeface="Verdana"/>
                <a:cs typeface="Verdana"/>
              </a:rPr>
              <a:t>be used to create </a:t>
            </a:r>
            <a:r>
              <a:rPr sz="1800" dirty="0">
                <a:latin typeface="Verdana"/>
                <a:cs typeface="Verdana"/>
              </a:rPr>
              <a:t>memory </a:t>
            </a:r>
            <a:r>
              <a:rPr sz="1800" spc="-5" dirty="0">
                <a:latin typeface="Verdana"/>
                <a:cs typeface="Verdana"/>
              </a:rPr>
              <a:t>space </a:t>
            </a:r>
            <a:r>
              <a:rPr sz="1800" dirty="0">
                <a:latin typeface="Verdana"/>
                <a:cs typeface="Verdana"/>
              </a:rPr>
              <a:t>for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array: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932939">
              <a:lnSpc>
                <a:spcPct val="100000"/>
              </a:lnSpc>
            </a:pP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pointer-variable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= new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data-type[size];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Example:</a:t>
            </a:r>
            <a:endParaRPr sz="1800" dirty="0">
              <a:latin typeface="Verdana"/>
              <a:cs typeface="Verdana"/>
            </a:endParaRPr>
          </a:p>
          <a:p>
            <a:pPr marL="104139" marR="499745" indent="1828800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int *p = new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int[10]; </a:t>
            </a:r>
            <a:r>
              <a:rPr sz="1800" spc="-5" dirty="0">
                <a:latin typeface="Verdana"/>
                <a:cs typeface="Verdana"/>
              </a:rPr>
              <a:t>creates </a:t>
            </a:r>
            <a:r>
              <a:rPr sz="1800" dirty="0">
                <a:latin typeface="Verdana"/>
                <a:cs typeface="Verdana"/>
              </a:rPr>
              <a:t>a memory </a:t>
            </a:r>
            <a:r>
              <a:rPr sz="1800" spc="-5" dirty="0">
                <a:latin typeface="Verdana"/>
                <a:cs typeface="Verdana"/>
              </a:rPr>
              <a:t>space </a:t>
            </a:r>
            <a:r>
              <a:rPr sz="1800" dirty="0">
                <a:latin typeface="Verdana"/>
                <a:cs typeface="Verdana"/>
              </a:rPr>
              <a:t>for  an </a:t>
            </a:r>
            <a:r>
              <a:rPr sz="1800" spc="-15" dirty="0">
                <a:latin typeface="Verdana"/>
                <a:cs typeface="Verdana"/>
              </a:rPr>
              <a:t>array </a:t>
            </a:r>
            <a:r>
              <a:rPr sz="1800" dirty="0">
                <a:latin typeface="Verdana"/>
                <a:cs typeface="Verdana"/>
              </a:rPr>
              <a:t>of 10 </a:t>
            </a:r>
            <a:r>
              <a:rPr sz="1800" spc="-5" dirty="0">
                <a:latin typeface="Verdana"/>
                <a:cs typeface="Verdana"/>
              </a:rPr>
              <a:t>integers </a:t>
            </a:r>
            <a:r>
              <a:rPr sz="1800" spc="-10" dirty="0">
                <a:latin typeface="Verdana"/>
                <a:cs typeface="Verdana"/>
              </a:rPr>
              <a:t>(p[0] </a:t>
            </a:r>
            <a:r>
              <a:rPr sz="1800" spc="-5" dirty="0">
                <a:latin typeface="Verdana"/>
                <a:cs typeface="Verdana"/>
              </a:rPr>
              <a:t>to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p[9]).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04139" marR="240665">
              <a:lnSpc>
                <a:spcPct val="100000"/>
              </a:lnSpc>
              <a:buClr>
                <a:srgbClr val="CC0000"/>
              </a:buClr>
              <a:buChar char="•"/>
              <a:tabLst>
                <a:tab pos="309880" algn="l"/>
              </a:tabLst>
            </a:pPr>
            <a:r>
              <a:rPr sz="1800" spc="-5" dirty="0">
                <a:latin typeface="Verdana"/>
                <a:cs typeface="Verdana"/>
              </a:rPr>
              <a:t>when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data object </a:t>
            </a:r>
            <a:r>
              <a:rPr sz="1800" dirty="0">
                <a:latin typeface="Verdana"/>
                <a:cs typeface="Verdana"/>
              </a:rPr>
              <a:t>is no longer </a:t>
            </a:r>
            <a:r>
              <a:rPr sz="1800" spc="-5" dirty="0">
                <a:latin typeface="Verdana"/>
                <a:cs typeface="Verdana"/>
              </a:rPr>
              <a:t>needed, </a:t>
            </a:r>
            <a:r>
              <a:rPr sz="1800" dirty="0">
                <a:latin typeface="Verdana"/>
                <a:cs typeface="Verdana"/>
              </a:rPr>
              <a:t>it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destroyed to release,  the </a:t>
            </a:r>
            <a:r>
              <a:rPr sz="1800" dirty="0">
                <a:latin typeface="Verdana"/>
                <a:cs typeface="Verdana"/>
              </a:rPr>
              <a:t>memory </a:t>
            </a:r>
            <a:r>
              <a:rPr sz="1800" spc="-5" dirty="0">
                <a:latin typeface="Verdana"/>
                <a:cs typeface="Verdana"/>
              </a:rPr>
              <a:t>space </a:t>
            </a:r>
            <a:r>
              <a:rPr sz="1800" dirty="0">
                <a:latin typeface="Verdana"/>
                <a:cs typeface="Verdana"/>
              </a:rPr>
              <a:t>for </a:t>
            </a:r>
            <a:r>
              <a:rPr sz="1800" spc="-5" dirty="0">
                <a:latin typeface="Verdana"/>
                <a:cs typeface="Verdana"/>
              </a:rPr>
              <a:t>reuse.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general </a:t>
            </a:r>
            <a:r>
              <a:rPr sz="1800" dirty="0">
                <a:latin typeface="Verdana"/>
                <a:cs typeface="Verdana"/>
              </a:rPr>
              <a:t>form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is:</a:t>
            </a:r>
          </a:p>
          <a:p>
            <a:pPr marL="1932939">
              <a:lnSpc>
                <a:spcPct val="100000"/>
              </a:lnSpc>
            </a:pP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delete</a:t>
            </a:r>
            <a:r>
              <a:rPr sz="1600" b="1" spc="1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pointer-variable;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pointer-variable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the pointer that points to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data object</a:t>
            </a:r>
            <a:r>
              <a:rPr sz="1800" spc="1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created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7936865" algn="l"/>
              </a:tabLst>
            </a:pPr>
            <a:r>
              <a:rPr sz="1800" u="sng" spc="85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with</a:t>
            </a:r>
            <a:r>
              <a:rPr sz="1800" u="sng" spc="-100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spc="-15" dirty="0"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new.	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74236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Memory </a:t>
            </a:r>
            <a:r>
              <a:rPr sz="4000" spc="-5" dirty="0"/>
              <a:t>Management</a:t>
            </a:r>
            <a:r>
              <a:rPr sz="4000" spc="-35" dirty="0"/>
              <a:t> </a:t>
            </a:r>
            <a:r>
              <a:rPr sz="4000" spc="-5" dirty="0"/>
              <a:t>Operators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2012950"/>
            <a:ext cx="7586345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Example:</a:t>
            </a:r>
            <a:endParaRPr sz="1800" dirty="0">
              <a:latin typeface="Verdana"/>
              <a:cs typeface="Verdana"/>
            </a:endParaRPr>
          </a:p>
          <a:p>
            <a:pPr marL="1841500" marR="4702810">
              <a:lnSpc>
                <a:spcPct val="10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delete</a:t>
            </a:r>
            <a:r>
              <a:rPr sz="1800" spc="-5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p;  delete</a:t>
            </a:r>
            <a:r>
              <a:rPr sz="1800" spc="-5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q;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If </a:t>
            </a:r>
            <a:r>
              <a:rPr sz="1800" spc="-5" dirty="0">
                <a:latin typeface="Verdana"/>
                <a:cs typeface="Verdana"/>
              </a:rPr>
              <a:t>we want to </a:t>
            </a:r>
            <a:r>
              <a:rPr sz="1800" dirty="0">
                <a:latin typeface="Verdana"/>
                <a:cs typeface="Verdana"/>
              </a:rPr>
              <a:t>free a </a:t>
            </a:r>
            <a:r>
              <a:rPr sz="1800" spc="-5" dirty="0">
                <a:latin typeface="Verdana"/>
                <a:cs typeface="Verdana"/>
              </a:rPr>
              <a:t>dynamically </a:t>
            </a:r>
            <a:r>
              <a:rPr sz="1800" dirty="0">
                <a:latin typeface="Verdana"/>
                <a:cs typeface="Verdana"/>
              </a:rPr>
              <a:t>allocated </a:t>
            </a:r>
            <a:r>
              <a:rPr sz="1800" spc="-40" dirty="0">
                <a:latin typeface="Verdana"/>
                <a:cs typeface="Verdana"/>
              </a:rPr>
              <a:t>array, </a:t>
            </a:r>
            <a:r>
              <a:rPr sz="1800" spc="-5" dirty="0">
                <a:latin typeface="Verdana"/>
                <a:cs typeface="Verdana"/>
              </a:rPr>
              <a:t>we </a:t>
            </a:r>
            <a:r>
              <a:rPr sz="1800" dirty="0">
                <a:latin typeface="Verdana"/>
                <a:cs typeface="Verdana"/>
              </a:rPr>
              <a:t>must use </a:t>
            </a:r>
            <a:r>
              <a:rPr sz="1800" spc="-5" dirty="0">
                <a:latin typeface="Verdana"/>
                <a:cs typeface="Verdana"/>
              </a:rPr>
              <a:t>the  </a:t>
            </a:r>
            <a:r>
              <a:rPr sz="1800" dirty="0">
                <a:latin typeface="Verdana"/>
                <a:cs typeface="Verdana"/>
              </a:rPr>
              <a:t>following form of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delete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delete[size]</a:t>
            </a:r>
            <a:r>
              <a:rPr sz="1800" spc="3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pointer-variable;</a:t>
            </a:r>
            <a:endParaRPr sz="1800" dirty="0">
              <a:latin typeface="Verdana"/>
              <a:cs typeface="Verdana"/>
            </a:endParaRPr>
          </a:p>
          <a:p>
            <a:pPr marL="12700" marR="2527300">
              <a:lnSpc>
                <a:spcPct val="200000"/>
              </a:lnSpc>
              <a:tabLst>
                <a:tab pos="927100" algn="l"/>
              </a:tabLst>
            </a:pPr>
            <a:r>
              <a:rPr sz="1800" spc="-5" dirty="0">
                <a:latin typeface="Verdana"/>
                <a:cs typeface="Verdana"/>
              </a:rPr>
              <a:t>Here the size specifies the size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40" dirty="0">
                <a:latin typeface="Verdana"/>
                <a:cs typeface="Verdana"/>
              </a:rPr>
              <a:t>array.  </a:t>
            </a:r>
            <a:r>
              <a:rPr sz="1800" dirty="0">
                <a:latin typeface="Verdana"/>
                <a:cs typeface="Verdana"/>
              </a:rPr>
              <a:t>Ex:	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delete[]</a:t>
            </a:r>
            <a:r>
              <a:rPr sz="1800" spc="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p;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will </a:t>
            </a:r>
            <a:r>
              <a:rPr sz="1800" spc="-5" dirty="0">
                <a:latin typeface="Verdana"/>
                <a:cs typeface="Verdana"/>
              </a:rPr>
              <a:t>delete the </a:t>
            </a:r>
            <a:r>
              <a:rPr sz="1800" dirty="0">
                <a:latin typeface="Verdana"/>
                <a:cs typeface="Verdana"/>
              </a:rPr>
              <a:t>entire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array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1" y="856501"/>
            <a:ext cx="7442657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Memory </a:t>
            </a:r>
            <a:r>
              <a:rPr sz="4000" spc="-5" dirty="0"/>
              <a:t>Management</a:t>
            </a:r>
            <a:r>
              <a:rPr sz="4000" spc="-35" dirty="0"/>
              <a:t> </a:t>
            </a:r>
            <a:r>
              <a:rPr sz="4000" spc="-5" dirty="0"/>
              <a:t>Operators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2140" y="1860550"/>
            <a:ext cx="7484109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Advantages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of new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operator: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CC0000"/>
              </a:buClr>
              <a:buChar char="•"/>
              <a:tabLst>
                <a:tab pos="218440" algn="l"/>
              </a:tabLst>
            </a:pPr>
            <a:r>
              <a:rPr sz="1800" dirty="0">
                <a:latin typeface="Verdana"/>
                <a:cs typeface="Verdana"/>
              </a:rPr>
              <a:t>It automatically </a:t>
            </a:r>
            <a:r>
              <a:rPr sz="1800" spc="-5" dirty="0">
                <a:latin typeface="Verdana"/>
                <a:cs typeface="Verdana"/>
              </a:rPr>
              <a:t>computes the size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the data object. </a:t>
            </a:r>
            <a:r>
              <a:rPr sz="1800" spc="-45" dirty="0">
                <a:latin typeface="Verdana"/>
                <a:cs typeface="Verdana"/>
              </a:rPr>
              <a:t>We </a:t>
            </a:r>
            <a:r>
              <a:rPr sz="1800" spc="-5" dirty="0">
                <a:latin typeface="Verdana"/>
                <a:cs typeface="Verdana"/>
              </a:rPr>
              <a:t>need  </a:t>
            </a:r>
            <a:r>
              <a:rPr sz="1800" dirty="0">
                <a:latin typeface="Verdana"/>
                <a:cs typeface="Verdana"/>
              </a:rPr>
              <a:t>not use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operator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sizeof().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Verdana"/>
              <a:buChar char="•"/>
            </a:pPr>
            <a:endParaRPr sz="2200" dirty="0">
              <a:latin typeface="Times New Roman"/>
              <a:cs typeface="Times New Roman"/>
            </a:endParaRPr>
          </a:p>
          <a:p>
            <a:pPr marL="218440" indent="-205740">
              <a:lnSpc>
                <a:spcPct val="100000"/>
              </a:lnSpc>
              <a:spcBef>
                <a:spcPts val="1789"/>
              </a:spcBef>
              <a:buClr>
                <a:srgbClr val="CC0000"/>
              </a:buClr>
              <a:buChar char="•"/>
              <a:tabLst>
                <a:tab pos="218440" algn="l"/>
              </a:tabLst>
            </a:pPr>
            <a:r>
              <a:rPr sz="1800" dirty="0">
                <a:latin typeface="Verdana"/>
                <a:cs typeface="Verdana"/>
              </a:rPr>
              <a:t>It automatically </a:t>
            </a:r>
            <a:r>
              <a:rPr sz="1800" spc="-5" dirty="0">
                <a:latin typeface="Verdana"/>
                <a:cs typeface="Verdana"/>
              </a:rPr>
              <a:t>returns the correct pointer-type, </a:t>
            </a:r>
            <a:r>
              <a:rPr sz="1800" dirty="0">
                <a:latin typeface="Verdana"/>
                <a:cs typeface="Verdana"/>
              </a:rPr>
              <a:t>so </a:t>
            </a:r>
            <a:r>
              <a:rPr sz="1800" spc="-5" dirty="0">
                <a:latin typeface="Verdana"/>
                <a:cs typeface="Verdana"/>
              </a:rPr>
              <a:t>that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there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is no </a:t>
            </a:r>
            <a:r>
              <a:rPr sz="1800" spc="-5" dirty="0">
                <a:latin typeface="Verdana"/>
                <a:cs typeface="Verdana"/>
              </a:rPr>
              <a:t>need to use 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type-cast.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 marL="12700" marR="55880">
              <a:lnSpc>
                <a:spcPct val="100000"/>
              </a:lnSpc>
              <a:spcBef>
                <a:spcPts val="1789"/>
              </a:spcBef>
              <a:buClr>
                <a:srgbClr val="CC0000"/>
              </a:buClr>
              <a:buChar char="•"/>
              <a:tabLst>
                <a:tab pos="218440" algn="l"/>
              </a:tabLst>
            </a:pPr>
            <a:r>
              <a:rPr sz="1800" dirty="0">
                <a:latin typeface="Verdana"/>
                <a:cs typeface="Verdana"/>
              </a:rPr>
              <a:t>It is </a:t>
            </a:r>
            <a:r>
              <a:rPr sz="1800" spc="-5" dirty="0">
                <a:latin typeface="Verdana"/>
                <a:cs typeface="Verdana"/>
              </a:rPr>
              <a:t>possible to </a:t>
            </a:r>
            <a:r>
              <a:rPr sz="1800" dirty="0">
                <a:latin typeface="Verdana"/>
                <a:cs typeface="Verdana"/>
              </a:rPr>
              <a:t>initialize </a:t>
            </a:r>
            <a:r>
              <a:rPr sz="1800" spc="-5" dirty="0">
                <a:latin typeface="Verdana"/>
                <a:cs typeface="Verdana"/>
              </a:rPr>
              <a:t>the object </a:t>
            </a:r>
            <a:r>
              <a:rPr sz="1800" dirty="0">
                <a:latin typeface="Verdana"/>
                <a:cs typeface="Verdana"/>
              </a:rPr>
              <a:t>while </a:t>
            </a:r>
            <a:r>
              <a:rPr sz="1800" spc="-5" dirty="0">
                <a:latin typeface="Verdana"/>
                <a:cs typeface="Verdana"/>
              </a:rPr>
              <a:t>creating the memory  space.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Verdana"/>
              <a:buChar char="•"/>
            </a:pPr>
            <a:endParaRPr sz="2200" dirty="0">
              <a:latin typeface="Times New Roman"/>
              <a:cs typeface="Times New Roman"/>
            </a:endParaRPr>
          </a:p>
          <a:p>
            <a:pPr marL="218440" indent="-205740">
              <a:lnSpc>
                <a:spcPct val="100000"/>
              </a:lnSpc>
              <a:spcBef>
                <a:spcPts val="1795"/>
              </a:spcBef>
              <a:buClr>
                <a:srgbClr val="CC0000"/>
              </a:buClr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Like </a:t>
            </a:r>
            <a:r>
              <a:rPr sz="1800" spc="-10" dirty="0">
                <a:latin typeface="Verdana"/>
                <a:cs typeface="Verdana"/>
              </a:rPr>
              <a:t>any </a:t>
            </a:r>
            <a:r>
              <a:rPr sz="1800" spc="-5" dirty="0">
                <a:latin typeface="Verdana"/>
                <a:cs typeface="Verdana"/>
              </a:rPr>
              <a:t>other </a:t>
            </a:r>
            <a:r>
              <a:rPr sz="1800" spc="-35" dirty="0">
                <a:latin typeface="Verdana"/>
                <a:cs typeface="Verdana"/>
              </a:rPr>
              <a:t>operator,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new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delete </a:t>
            </a:r>
            <a:r>
              <a:rPr sz="1800" dirty="0">
                <a:latin typeface="Verdana"/>
                <a:cs typeface="Verdana"/>
              </a:rPr>
              <a:t>can </a:t>
            </a:r>
            <a:r>
              <a:rPr sz="1800" spc="-5" dirty="0">
                <a:latin typeface="Verdana"/>
                <a:cs typeface="Verdana"/>
              </a:rPr>
              <a:t>be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overloaded.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9758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Manipulators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784350"/>
            <a:ext cx="7724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Manipulators </a:t>
            </a:r>
            <a:r>
              <a:rPr sz="1800" dirty="0">
                <a:latin typeface="Verdana"/>
                <a:cs typeface="Verdana"/>
              </a:rPr>
              <a:t>are </a:t>
            </a:r>
            <a:r>
              <a:rPr sz="1800" spc="-10" dirty="0">
                <a:latin typeface="Verdana"/>
                <a:cs typeface="Verdana"/>
              </a:rPr>
              <a:t>operators </a:t>
            </a:r>
            <a:r>
              <a:rPr sz="1800" spc="-5" dirty="0">
                <a:latin typeface="Verdana"/>
                <a:cs typeface="Verdana"/>
              </a:rPr>
              <a:t>that </a:t>
            </a:r>
            <a:r>
              <a:rPr sz="1800" dirty="0">
                <a:latin typeface="Verdana"/>
                <a:cs typeface="Verdana"/>
              </a:rPr>
              <a:t>are used </a:t>
            </a:r>
            <a:r>
              <a:rPr sz="1800" spc="-5" dirty="0">
                <a:latin typeface="Verdana"/>
                <a:cs typeface="Verdana"/>
              </a:rPr>
              <a:t>to </a:t>
            </a:r>
            <a:r>
              <a:rPr sz="1800" dirty="0">
                <a:latin typeface="Verdana"/>
                <a:cs typeface="Verdana"/>
              </a:rPr>
              <a:t>format </a:t>
            </a:r>
            <a:r>
              <a:rPr sz="1800" spc="-5" dirty="0">
                <a:latin typeface="Verdana"/>
                <a:cs typeface="Verdana"/>
              </a:rPr>
              <a:t>the data  </a:t>
            </a:r>
            <a:r>
              <a:rPr sz="1800" spc="-25" dirty="0">
                <a:latin typeface="Verdana"/>
                <a:cs typeface="Verdana"/>
              </a:rPr>
              <a:t>display.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most commonly </a:t>
            </a:r>
            <a:r>
              <a:rPr sz="1800" spc="-5" dirty="0">
                <a:latin typeface="Verdana"/>
                <a:cs typeface="Verdana"/>
              </a:rPr>
              <a:t>used </a:t>
            </a:r>
            <a:r>
              <a:rPr sz="1800" dirty="0">
                <a:latin typeface="Verdana"/>
                <a:cs typeface="Verdana"/>
              </a:rPr>
              <a:t>manipulators are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endl </a:t>
            </a:r>
            <a:r>
              <a:rPr sz="1800" dirty="0">
                <a:latin typeface="Verdana"/>
                <a:cs typeface="Verdana"/>
              </a:rPr>
              <a:t>and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CC0000"/>
                </a:solidFill>
                <a:latin typeface="Verdana"/>
                <a:cs typeface="Verdana"/>
              </a:rPr>
              <a:t>setw.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2607690"/>
            <a:ext cx="41986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Example:</a:t>
            </a:r>
            <a:endParaRPr sz="18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tabLst>
                <a:tab pos="2543175" algn="l"/>
              </a:tabLst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cout&lt;&lt;“M=“	&lt;&lt;m</a:t>
            </a:r>
            <a:r>
              <a:rPr sz="1800" spc="-5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&lt;&lt;endl;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61600" y="2882010"/>
            <a:ext cx="1642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similar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to</a:t>
            </a:r>
            <a:r>
              <a:rPr sz="1800" spc="-10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“\n”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3430651"/>
            <a:ext cx="7364730" cy="2646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Verdana"/>
                <a:cs typeface="Verdana"/>
              </a:rPr>
              <a:t>M=1234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616585" algn="l"/>
              </a:tabLst>
            </a:pPr>
            <a:r>
              <a:rPr sz="1600" spc="-10" dirty="0">
                <a:latin typeface="Verdana"/>
                <a:cs typeface="Verdana"/>
              </a:rPr>
              <a:t>N=	</a:t>
            </a:r>
            <a:r>
              <a:rPr sz="1600" dirty="0">
                <a:latin typeface="Verdana"/>
                <a:cs typeface="Verdana"/>
              </a:rPr>
              <a:t>15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443230" algn="l"/>
              </a:tabLst>
            </a:pPr>
            <a:r>
              <a:rPr sz="1600" spc="-10" dirty="0">
                <a:latin typeface="Verdana"/>
                <a:cs typeface="Verdana"/>
              </a:rPr>
              <a:t>P=	</a:t>
            </a:r>
            <a:r>
              <a:rPr sz="1600" spc="-5" dirty="0">
                <a:latin typeface="Verdana"/>
                <a:cs typeface="Verdana"/>
              </a:rPr>
              <a:t>175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Verdana"/>
                <a:cs typeface="Verdana"/>
              </a:rPr>
              <a:t>Here the numbers </a:t>
            </a:r>
            <a:r>
              <a:rPr sz="1800" dirty="0">
                <a:latin typeface="Verdana"/>
                <a:cs typeface="Verdana"/>
              </a:rPr>
              <a:t>are </a:t>
            </a:r>
            <a:r>
              <a:rPr sz="1800" spc="-5" dirty="0">
                <a:latin typeface="Verdana"/>
                <a:cs typeface="Verdana"/>
              </a:rPr>
              <a:t>right-justified. This </a:t>
            </a:r>
            <a:r>
              <a:rPr sz="1800" dirty="0">
                <a:latin typeface="Verdana"/>
                <a:cs typeface="Verdana"/>
              </a:rPr>
              <a:t>can </a:t>
            </a:r>
            <a:r>
              <a:rPr sz="1800" spc="-5" dirty="0">
                <a:latin typeface="Verdana"/>
                <a:cs typeface="Verdana"/>
              </a:rPr>
              <a:t>be done by </a:t>
            </a:r>
            <a:r>
              <a:rPr sz="1800" dirty="0">
                <a:latin typeface="Verdana"/>
                <a:cs typeface="Verdana"/>
              </a:rPr>
              <a:t>using 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setw</a:t>
            </a:r>
            <a:r>
              <a:rPr sz="1800" spc="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operator.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latin typeface="Verdana"/>
                <a:cs typeface="Verdana"/>
              </a:rPr>
              <a:t>For </a:t>
            </a:r>
            <a:r>
              <a:rPr sz="1800" spc="-5" dirty="0">
                <a:latin typeface="Verdana"/>
                <a:cs typeface="Verdana"/>
              </a:rPr>
              <a:t>example: sum=345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then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cout&lt;&lt;setw(5)&lt;&lt;sum&lt;&lt;endl;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8234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Manipulators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11427" y="1936750"/>
            <a:ext cx="7427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manipulator </a:t>
            </a:r>
            <a:r>
              <a:rPr sz="1800" spc="-5" dirty="0">
                <a:latin typeface="Verdana"/>
                <a:cs typeface="Verdana"/>
              </a:rPr>
              <a:t>setw(5) specifies </a:t>
            </a:r>
            <a:r>
              <a:rPr sz="1800" dirty="0">
                <a:latin typeface="Verdana"/>
                <a:cs typeface="Verdana"/>
              </a:rPr>
              <a:t>a field </a:t>
            </a:r>
            <a:r>
              <a:rPr sz="1800" spc="-5" dirty="0">
                <a:latin typeface="Verdana"/>
                <a:cs typeface="Verdana"/>
              </a:rPr>
              <a:t>width </a:t>
            </a:r>
            <a:r>
              <a:rPr sz="1800" dirty="0">
                <a:latin typeface="Verdana"/>
                <a:cs typeface="Verdana"/>
              </a:rPr>
              <a:t>5 for printing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the</a:t>
            </a:r>
            <a:endParaRPr sz="1800">
              <a:latin typeface="Verdana"/>
              <a:cs typeface="Verdana"/>
            </a:endParaRPr>
          </a:p>
          <a:p>
            <a:pPr marL="32384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value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the variable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sum.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3674440"/>
            <a:ext cx="6937375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C0000"/>
                </a:solidFill>
                <a:latin typeface="Verdana"/>
                <a:cs typeface="Verdana"/>
              </a:rPr>
              <a:t>Symbolic</a:t>
            </a:r>
            <a:r>
              <a:rPr sz="2400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Verdana"/>
                <a:cs typeface="Verdana"/>
              </a:rPr>
              <a:t>Constants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1800" spc="-5" dirty="0">
                <a:latin typeface="Verdana"/>
                <a:cs typeface="Verdana"/>
              </a:rPr>
              <a:t>There </a:t>
            </a:r>
            <a:r>
              <a:rPr sz="1800" dirty="0">
                <a:latin typeface="Verdana"/>
                <a:cs typeface="Verdana"/>
              </a:rPr>
              <a:t>are </a:t>
            </a:r>
            <a:r>
              <a:rPr sz="1800" spc="-5" dirty="0">
                <a:latin typeface="Verdana"/>
                <a:cs typeface="Verdana"/>
              </a:rPr>
              <a:t>two </a:t>
            </a:r>
            <a:r>
              <a:rPr sz="1800" spc="-10" dirty="0">
                <a:latin typeface="Verdana"/>
                <a:cs typeface="Verdana"/>
              </a:rPr>
              <a:t>ways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creating </a:t>
            </a:r>
            <a:r>
              <a:rPr sz="1800" dirty="0">
                <a:latin typeface="Verdana"/>
                <a:cs typeface="Verdana"/>
              </a:rPr>
              <a:t>symbolic </a:t>
            </a:r>
            <a:r>
              <a:rPr sz="1800" spc="-5" dirty="0">
                <a:latin typeface="Verdana"/>
                <a:cs typeface="Verdana"/>
              </a:rPr>
              <a:t>constants </a:t>
            </a:r>
            <a:r>
              <a:rPr sz="1800" dirty="0">
                <a:latin typeface="Verdana"/>
                <a:cs typeface="Verdana"/>
              </a:rPr>
              <a:t>in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C++: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dirty="0">
                <a:latin typeface="Verdana"/>
                <a:cs typeface="Verdana"/>
              </a:rPr>
              <a:t>Using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qualifier </a:t>
            </a:r>
            <a:r>
              <a:rPr sz="1800" b="1" spc="-5" dirty="0">
                <a:latin typeface="Verdana"/>
                <a:cs typeface="Verdana"/>
              </a:rPr>
              <a:t>const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Verdana"/>
              <a:buAutoNum type="arabicPeriod"/>
            </a:pPr>
            <a:endParaRPr sz="1850">
              <a:latin typeface="Times New Roman"/>
              <a:cs typeface="Times New Roman"/>
            </a:endParaRPr>
          </a:p>
          <a:p>
            <a:pPr marL="321310" indent="-309245">
              <a:lnSpc>
                <a:spcPct val="100000"/>
              </a:lnSpc>
              <a:buAutoNum type="arabicPeriod"/>
              <a:tabLst>
                <a:tab pos="321945" algn="l"/>
              </a:tabLst>
            </a:pPr>
            <a:r>
              <a:rPr sz="1800" dirty="0">
                <a:latin typeface="Verdana"/>
                <a:cs typeface="Verdana"/>
              </a:rPr>
              <a:t>Defining a </a:t>
            </a:r>
            <a:r>
              <a:rPr sz="1800" spc="-5" dirty="0">
                <a:latin typeface="Verdana"/>
                <a:cs typeface="Verdana"/>
              </a:rPr>
              <a:t>set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integer constants </a:t>
            </a:r>
            <a:r>
              <a:rPr sz="1800" dirty="0">
                <a:latin typeface="Verdana"/>
                <a:cs typeface="Verdana"/>
              </a:rPr>
              <a:t>using </a:t>
            </a:r>
            <a:r>
              <a:rPr sz="1800" b="1" spc="-5" dirty="0">
                <a:latin typeface="Verdana"/>
                <a:cs typeface="Verdana"/>
              </a:rPr>
              <a:t>enum</a:t>
            </a:r>
            <a:r>
              <a:rPr sz="1800" b="1" spc="7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keyword.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228913" y="2728912"/>
          <a:ext cx="1339214" cy="487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970"/>
                <a:gridCol w="266700"/>
                <a:gridCol w="268605"/>
                <a:gridCol w="306705"/>
                <a:gridCol w="229234"/>
              </a:tblGrid>
              <a:tr h="487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5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1784350"/>
            <a:ext cx="795020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marR="9525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404495" algn="l"/>
              </a:tabLst>
            </a:pPr>
            <a:r>
              <a:rPr sz="1800" spc="-5" dirty="0">
                <a:latin typeface="Verdana"/>
                <a:cs typeface="Verdana"/>
              </a:rPr>
              <a:t>In both </a:t>
            </a:r>
            <a:r>
              <a:rPr sz="1800" dirty="0">
                <a:latin typeface="Verdana"/>
                <a:cs typeface="Verdana"/>
              </a:rPr>
              <a:t>C and C++, </a:t>
            </a:r>
            <a:r>
              <a:rPr sz="1800" spc="-10" dirty="0">
                <a:latin typeface="Verdana"/>
                <a:cs typeface="Verdana"/>
              </a:rPr>
              <a:t>any value </a:t>
            </a:r>
            <a:r>
              <a:rPr sz="1800" spc="-5" dirty="0">
                <a:latin typeface="Verdana"/>
                <a:cs typeface="Verdana"/>
              </a:rPr>
              <a:t>declared as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const </a:t>
            </a:r>
            <a:r>
              <a:rPr sz="1800" dirty="0">
                <a:latin typeface="Verdana"/>
                <a:cs typeface="Verdana"/>
              </a:rPr>
              <a:t>cannot </a:t>
            </a:r>
            <a:r>
              <a:rPr sz="1800" spc="5" dirty="0">
                <a:latin typeface="Verdana"/>
                <a:cs typeface="Verdana"/>
              </a:rPr>
              <a:t>be  </a:t>
            </a:r>
            <a:r>
              <a:rPr sz="1800" dirty="0">
                <a:latin typeface="Verdana"/>
                <a:cs typeface="Verdana"/>
              </a:rPr>
              <a:t>modified </a:t>
            </a:r>
            <a:r>
              <a:rPr sz="1800" spc="-5" dirty="0">
                <a:latin typeface="Verdana"/>
                <a:cs typeface="Verdana"/>
              </a:rPr>
              <a:t>by the </a:t>
            </a:r>
            <a:r>
              <a:rPr sz="1800" spc="-10" dirty="0">
                <a:latin typeface="Verdana"/>
                <a:cs typeface="Verdana"/>
              </a:rPr>
              <a:t>program </a:t>
            </a:r>
            <a:r>
              <a:rPr sz="1800" spc="5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any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way.</a:t>
            </a:r>
            <a:endParaRPr sz="1800">
              <a:latin typeface="Verdana"/>
              <a:cs typeface="Verdana"/>
            </a:endParaRPr>
          </a:p>
          <a:p>
            <a:pPr marL="404495" marR="626745" indent="-404495">
              <a:lnSpc>
                <a:spcPct val="2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404495" algn="l"/>
              </a:tabLst>
            </a:pPr>
            <a:r>
              <a:rPr sz="1800" spc="-5" dirty="0">
                <a:latin typeface="Verdana"/>
                <a:cs typeface="Verdana"/>
              </a:rPr>
              <a:t>In </a:t>
            </a:r>
            <a:r>
              <a:rPr sz="1800" dirty="0">
                <a:latin typeface="Verdana"/>
                <a:cs typeface="Verdana"/>
              </a:rPr>
              <a:t>C++, we </a:t>
            </a:r>
            <a:r>
              <a:rPr sz="1800" spc="-5" dirty="0">
                <a:latin typeface="Verdana"/>
                <a:cs typeface="Verdana"/>
              </a:rPr>
              <a:t>can </a:t>
            </a:r>
            <a:r>
              <a:rPr sz="1800" dirty="0">
                <a:latin typeface="Verdana"/>
                <a:cs typeface="Verdana"/>
              </a:rPr>
              <a:t>use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const </a:t>
            </a:r>
            <a:r>
              <a:rPr sz="1800" spc="5" dirty="0">
                <a:latin typeface="Verdana"/>
                <a:cs typeface="Verdana"/>
              </a:rPr>
              <a:t>in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constant expression, </a:t>
            </a:r>
            <a:r>
              <a:rPr sz="1800" dirty="0">
                <a:latin typeface="Verdana"/>
                <a:cs typeface="Verdana"/>
              </a:rPr>
              <a:t>such </a:t>
            </a:r>
            <a:r>
              <a:rPr sz="1800" spc="-5" dirty="0">
                <a:latin typeface="Verdana"/>
                <a:cs typeface="Verdana"/>
              </a:rPr>
              <a:t>as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const int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size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=</a:t>
            </a:r>
            <a:r>
              <a:rPr sz="1800" spc="1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10;</a:t>
            </a:r>
            <a:endParaRPr sz="1800">
              <a:latin typeface="Verdana"/>
              <a:cs typeface="Verdana"/>
            </a:endParaRPr>
          </a:p>
          <a:p>
            <a:pPr marL="2009139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char</a:t>
            </a:r>
            <a:r>
              <a:rPr sz="1800" spc="-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name[size];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80340" marR="95885" algn="just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404495" algn="l"/>
              </a:tabLst>
            </a:pPr>
            <a:r>
              <a:rPr sz="1800" spc="-5" dirty="0">
                <a:latin typeface="Verdana"/>
                <a:cs typeface="Verdana"/>
              </a:rPr>
              <a:t>This would be </a:t>
            </a:r>
            <a:r>
              <a:rPr sz="1800" dirty="0">
                <a:latin typeface="Verdana"/>
                <a:cs typeface="Verdana"/>
              </a:rPr>
              <a:t>illegal </a:t>
            </a:r>
            <a:r>
              <a:rPr sz="1800" spc="5" dirty="0">
                <a:latin typeface="Verdana"/>
                <a:cs typeface="Verdana"/>
              </a:rPr>
              <a:t>in </a:t>
            </a:r>
            <a:r>
              <a:rPr sz="1800" dirty="0">
                <a:latin typeface="Verdana"/>
                <a:cs typeface="Verdana"/>
              </a:rPr>
              <a:t>C.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const </a:t>
            </a:r>
            <a:r>
              <a:rPr sz="1800" spc="-5" dirty="0">
                <a:latin typeface="Verdana"/>
                <a:cs typeface="Verdana"/>
              </a:rPr>
              <a:t>allow </a:t>
            </a:r>
            <a:r>
              <a:rPr sz="1800" dirty="0">
                <a:latin typeface="Verdana"/>
                <a:cs typeface="Verdana"/>
              </a:rPr>
              <a:t>us </a:t>
            </a:r>
            <a:r>
              <a:rPr sz="1800" spc="-5" dirty="0">
                <a:latin typeface="Verdana"/>
                <a:cs typeface="Verdana"/>
              </a:rPr>
              <a:t>to create typed  constants instead of having to </a:t>
            </a:r>
            <a:r>
              <a:rPr sz="1800" dirty="0">
                <a:latin typeface="Verdana"/>
                <a:cs typeface="Verdana"/>
              </a:rPr>
              <a:t>use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#define </a:t>
            </a:r>
            <a:r>
              <a:rPr sz="1800" spc="-5" dirty="0">
                <a:latin typeface="Verdana"/>
                <a:cs typeface="Verdana"/>
              </a:rPr>
              <a:t>to create constants  that </a:t>
            </a:r>
            <a:r>
              <a:rPr sz="1800" spc="-10" dirty="0">
                <a:latin typeface="Verdana"/>
                <a:cs typeface="Verdana"/>
              </a:rPr>
              <a:t>have </a:t>
            </a:r>
            <a:r>
              <a:rPr sz="1800" dirty="0">
                <a:latin typeface="Verdana"/>
                <a:cs typeface="Verdana"/>
              </a:rPr>
              <a:t>no </a:t>
            </a:r>
            <a:r>
              <a:rPr sz="1800" spc="-5" dirty="0">
                <a:latin typeface="Verdana"/>
                <a:cs typeface="Verdana"/>
              </a:rPr>
              <a:t>type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information.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"/>
            </a:pPr>
            <a:endParaRPr sz="1850">
              <a:latin typeface="Times New Roman"/>
              <a:cs typeface="Times New Roman"/>
            </a:endParaRPr>
          </a:p>
          <a:p>
            <a:pPr marL="403860" indent="-224154" algn="just">
              <a:lnSpc>
                <a:spcPct val="100000"/>
              </a:lnSpc>
              <a:buClr>
                <a:srgbClr val="CC0000"/>
              </a:buClr>
              <a:buSzPct val="69444"/>
              <a:buFont typeface="Wingdings"/>
              <a:buChar char=""/>
              <a:tabLst>
                <a:tab pos="404495" algn="l"/>
              </a:tabLst>
            </a:pPr>
            <a:r>
              <a:rPr sz="1800" dirty="0">
                <a:latin typeface="Verdana"/>
                <a:cs typeface="Verdana"/>
              </a:rPr>
              <a:t>As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with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long</a:t>
            </a:r>
            <a:r>
              <a:rPr sz="1800" spc="47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and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short,</a:t>
            </a:r>
            <a:r>
              <a:rPr sz="1800" spc="229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if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we</a:t>
            </a:r>
            <a:r>
              <a:rPr sz="1800" spc="229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use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the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const</a:t>
            </a:r>
            <a:r>
              <a:rPr sz="1800" spc="229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modifier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alone,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it</a:t>
            </a:r>
            <a:endParaRPr sz="1800">
              <a:latin typeface="Verdana"/>
              <a:cs typeface="Verdana"/>
            </a:endParaRPr>
          </a:p>
          <a:p>
            <a:pPr marL="18034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defaults to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int. </a:t>
            </a:r>
            <a:r>
              <a:rPr sz="1800" dirty="0">
                <a:latin typeface="Verdana"/>
                <a:cs typeface="Verdana"/>
              </a:rPr>
              <a:t>for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example,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94740" algn="l"/>
                <a:tab pos="7936865" algn="l"/>
              </a:tabLst>
            </a:pPr>
            <a:r>
              <a:rPr sz="1800" u="sng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	const </a:t>
            </a:r>
            <a:r>
              <a:rPr sz="1800" u="sng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size </a:t>
            </a:r>
            <a:r>
              <a:rPr sz="1800" u="sng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= </a:t>
            </a:r>
            <a:r>
              <a:rPr sz="1800" u="sng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10; means </a:t>
            </a:r>
            <a:r>
              <a:rPr sz="1800" u="sng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const int </a:t>
            </a:r>
            <a:r>
              <a:rPr sz="1800" u="sng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size </a:t>
            </a:r>
            <a:r>
              <a:rPr sz="1800" u="sng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=</a:t>
            </a:r>
            <a:r>
              <a:rPr sz="1800" u="sng" spc="3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10;	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340" y="1860550"/>
            <a:ext cx="7469505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Another </a:t>
            </a:r>
            <a:r>
              <a:rPr sz="1800" spc="-5" dirty="0">
                <a:latin typeface="Verdana"/>
                <a:cs typeface="Verdana"/>
              </a:rPr>
              <a:t>method </a:t>
            </a:r>
            <a:r>
              <a:rPr sz="1800" dirty="0">
                <a:latin typeface="Verdana"/>
                <a:cs typeface="Verdana"/>
              </a:rPr>
              <a:t>of naming </a:t>
            </a:r>
            <a:r>
              <a:rPr sz="1800" spc="-5" dirty="0">
                <a:latin typeface="Verdana"/>
                <a:cs typeface="Verdana"/>
              </a:rPr>
              <a:t>integer constant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dirty="0">
                <a:latin typeface="Verdana"/>
                <a:cs typeface="Verdana"/>
              </a:rPr>
              <a:t>as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follows: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1800" spc="-15" dirty="0">
                <a:solidFill>
                  <a:srgbClr val="CC0000"/>
                </a:solidFill>
                <a:latin typeface="Verdana"/>
                <a:cs typeface="Verdana"/>
              </a:rPr>
              <a:t>enum{x,y,z};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This defines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x, </a:t>
            </a:r>
            <a:r>
              <a:rPr sz="1800" spc="-85" dirty="0">
                <a:solidFill>
                  <a:srgbClr val="CC0000"/>
                </a:solidFill>
                <a:latin typeface="Verdana"/>
                <a:cs typeface="Verdana"/>
              </a:rPr>
              <a:t>y,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z </a:t>
            </a:r>
            <a:r>
              <a:rPr sz="1800" dirty="0">
                <a:latin typeface="Verdana"/>
                <a:cs typeface="Verdana"/>
              </a:rPr>
              <a:t>as </a:t>
            </a:r>
            <a:r>
              <a:rPr sz="1800" spc="-5" dirty="0">
                <a:latin typeface="Verdana"/>
                <a:cs typeface="Verdana"/>
              </a:rPr>
              <a:t>integer constants </a:t>
            </a:r>
            <a:r>
              <a:rPr sz="1800" dirty="0">
                <a:latin typeface="Verdana"/>
                <a:cs typeface="Verdana"/>
              </a:rPr>
              <a:t>with </a:t>
            </a:r>
            <a:r>
              <a:rPr sz="1800" spc="-5" dirty="0">
                <a:latin typeface="Verdana"/>
                <a:cs typeface="Verdana"/>
              </a:rPr>
              <a:t>values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0, 1, 2 </a:t>
            </a:r>
            <a:r>
              <a:rPr sz="1800" spc="-5" dirty="0">
                <a:latin typeface="Verdana"/>
                <a:cs typeface="Verdana"/>
              </a:rPr>
              <a:t>resp.  this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to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27100" marR="5107940" algn="just">
              <a:lnSpc>
                <a:spcPct val="10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const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x =</a:t>
            </a:r>
            <a:r>
              <a:rPr sz="1800" spc="-7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0;  const y =</a:t>
            </a:r>
            <a:r>
              <a:rPr sz="1800" spc="-10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1;  const z =</a:t>
            </a:r>
            <a:r>
              <a:rPr sz="1800" spc="-9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2;</a:t>
            </a:r>
            <a:endParaRPr sz="1800">
              <a:latin typeface="Verdana"/>
              <a:cs typeface="Verdana"/>
            </a:endParaRPr>
          </a:p>
          <a:p>
            <a:pPr marL="927100" marR="1801495" indent="-915035">
              <a:lnSpc>
                <a:spcPts val="4320"/>
              </a:lnSpc>
              <a:spcBef>
                <a:spcPts val="505"/>
              </a:spcBef>
            </a:pPr>
            <a:r>
              <a:rPr sz="1800" spc="-45" dirty="0">
                <a:latin typeface="Verdana"/>
                <a:cs typeface="Verdana"/>
              </a:rPr>
              <a:t>We </a:t>
            </a:r>
            <a:r>
              <a:rPr sz="1800" spc="-5" dirty="0">
                <a:latin typeface="Verdana"/>
                <a:cs typeface="Verdana"/>
              </a:rPr>
              <a:t>can </a:t>
            </a:r>
            <a:r>
              <a:rPr sz="1800" dirty="0">
                <a:latin typeface="Verdana"/>
                <a:cs typeface="Verdana"/>
              </a:rPr>
              <a:t>also </a:t>
            </a:r>
            <a:r>
              <a:rPr sz="1800" spc="-5" dirty="0">
                <a:latin typeface="Verdana"/>
                <a:cs typeface="Verdana"/>
              </a:rPr>
              <a:t>assign values </a:t>
            </a:r>
            <a:r>
              <a:rPr sz="1800" dirty="0">
                <a:latin typeface="Verdana"/>
                <a:cs typeface="Verdana"/>
              </a:rPr>
              <a:t>explicitly </a:t>
            </a:r>
            <a:r>
              <a:rPr sz="1800" spc="-5" dirty="0">
                <a:latin typeface="Verdana"/>
                <a:cs typeface="Verdana"/>
              </a:rPr>
              <a:t>to </a:t>
            </a:r>
            <a:r>
              <a:rPr sz="1800" dirty="0">
                <a:latin typeface="Verdana"/>
                <a:cs typeface="Verdana"/>
              </a:rPr>
              <a:t>x, </a:t>
            </a:r>
            <a:r>
              <a:rPr sz="1800" spc="-85" dirty="0">
                <a:latin typeface="Verdana"/>
                <a:cs typeface="Verdana"/>
              </a:rPr>
              <a:t>y, </a:t>
            </a:r>
            <a:r>
              <a:rPr sz="1800" dirty="0">
                <a:latin typeface="Verdana"/>
                <a:cs typeface="Verdana"/>
              </a:rPr>
              <a:t>z like 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enum {x=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100;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y =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200,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z =</a:t>
            </a:r>
            <a:r>
              <a:rPr sz="1800" spc="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300};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63568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</a:t>
            </a:r>
            <a:r>
              <a:rPr spc="-50" dirty="0"/>
              <a:t> </a:t>
            </a:r>
            <a:r>
              <a:rPr spc="-5" dirty="0"/>
              <a:t>prototyping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936750"/>
            <a:ext cx="7768590" cy="3592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795" indent="-125730" algn="just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138430" algn="l"/>
              </a:tabLst>
            </a:pPr>
            <a:r>
              <a:rPr sz="1800" dirty="0">
                <a:latin typeface="Verdana"/>
                <a:cs typeface="Verdana"/>
              </a:rPr>
              <a:t>Function</a:t>
            </a:r>
            <a:r>
              <a:rPr sz="1800" spc="1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prototyping</a:t>
            </a:r>
            <a:r>
              <a:rPr sz="1800" spc="13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is</a:t>
            </a:r>
            <a:r>
              <a:rPr sz="1800" spc="1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one</a:t>
            </a:r>
            <a:r>
              <a:rPr sz="1800" spc="1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of</a:t>
            </a:r>
            <a:r>
              <a:rPr sz="1800" spc="1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the</a:t>
            </a:r>
            <a:r>
              <a:rPr sz="1800" spc="1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major</a:t>
            </a:r>
            <a:r>
              <a:rPr sz="1800" spc="13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improvements</a:t>
            </a:r>
            <a:r>
              <a:rPr sz="1800" spc="1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added</a:t>
            </a:r>
            <a:r>
              <a:rPr sz="1800" spc="125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to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C++ functions.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SzPct val="94444"/>
              <a:buChar char="•"/>
              <a:tabLst>
                <a:tab pos="138430" algn="l"/>
              </a:tabLst>
            </a:pPr>
            <a:r>
              <a:rPr sz="1800" spc="-5" dirty="0">
                <a:latin typeface="Verdana"/>
                <a:cs typeface="Verdana"/>
              </a:rPr>
              <a:t>The prototype describes </a:t>
            </a:r>
            <a:r>
              <a:rPr sz="1800" dirty="0">
                <a:latin typeface="Verdana"/>
                <a:cs typeface="Verdana"/>
              </a:rPr>
              <a:t>the function </a:t>
            </a:r>
            <a:r>
              <a:rPr sz="1800" spc="-5" dirty="0">
                <a:latin typeface="Verdana"/>
                <a:cs typeface="Verdana"/>
              </a:rPr>
              <a:t>interface to </a:t>
            </a:r>
            <a:r>
              <a:rPr sz="1800" dirty="0">
                <a:latin typeface="Verdana"/>
                <a:cs typeface="Verdana"/>
              </a:rPr>
              <a:t>the compiler </a:t>
            </a:r>
            <a:r>
              <a:rPr sz="1800" spc="5" dirty="0">
                <a:latin typeface="Verdana"/>
                <a:cs typeface="Verdana"/>
              </a:rPr>
              <a:t>by  </a:t>
            </a:r>
            <a:r>
              <a:rPr sz="1800" dirty="0">
                <a:latin typeface="Verdana"/>
                <a:cs typeface="Verdana"/>
              </a:rPr>
              <a:t>giving details such </a:t>
            </a:r>
            <a:r>
              <a:rPr sz="1800" spc="-5" dirty="0">
                <a:latin typeface="Verdana"/>
                <a:cs typeface="Verdana"/>
              </a:rPr>
              <a:t>as the number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type of </a:t>
            </a:r>
            <a:r>
              <a:rPr sz="1800" dirty="0">
                <a:latin typeface="Verdana"/>
                <a:cs typeface="Verdana"/>
              </a:rPr>
              <a:t>arguments and the  </a:t>
            </a:r>
            <a:r>
              <a:rPr sz="1800" spc="-5" dirty="0">
                <a:latin typeface="Verdana"/>
                <a:cs typeface="Verdana"/>
              </a:rPr>
              <a:t>type of return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values.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Verdana"/>
              <a:buChar char="•"/>
            </a:pPr>
            <a:endParaRPr sz="1850" dirty="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buSzPct val="94444"/>
              <a:buChar char="•"/>
              <a:tabLst>
                <a:tab pos="138430" algn="l"/>
              </a:tabLst>
            </a:pPr>
            <a:r>
              <a:rPr sz="1800" dirty="0">
                <a:latin typeface="Verdana"/>
                <a:cs typeface="Verdana"/>
              </a:rPr>
              <a:t>With function </a:t>
            </a:r>
            <a:r>
              <a:rPr sz="1800" spc="-5" dirty="0">
                <a:latin typeface="Verdana"/>
                <a:cs typeface="Verdana"/>
              </a:rPr>
              <a:t>prototyping,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template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always </a:t>
            </a:r>
            <a:r>
              <a:rPr sz="1800" dirty="0">
                <a:latin typeface="Verdana"/>
                <a:cs typeface="Verdana"/>
              </a:rPr>
              <a:t>used </a:t>
            </a:r>
            <a:r>
              <a:rPr sz="1800" spc="-5" dirty="0">
                <a:latin typeface="Verdana"/>
                <a:cs typeface="Verdana"/>
              </a:rPr>
              <a:t>when  declaring </a:t>
            </a:r>
            <a:r>
              <a:rPr sz="1800" dirty="0">
                <a:latin typeface="Verdana"/>
                <a:cs typeface="Verdana"/>
              </a:rPr>
              <a:t>and defining a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function.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Verdana"/>
              <a:buChar char="•"/>
            </a:pPr>
            <a:endParaRPr sz="18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SzPct val="94444"/>
              <a:buChar char="•"/>
              <a:tabLst>
                <a:tab pos="138430" algn="l"/>
              </a:tabLst>
            </a:pPr>
            <a:r>
              <a:rPr sz="1800" spc="-5" dirty="0">
                <a:latin typeface="Verdana"/>
                <a:cs typeface="Verdana"/>
              </a:rPr>
              <a:t>When </a:t>
            </a:r>
            <a:r>
              <a:rPr sz="1800" dirty="0">
                <a:latin typeface="Verdana"/>
                <a:cs typeface="Verdana"/>
              </a:rPr>
              <a:t>a function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called, the </a:t>
            </a:r>
            <a:r>
              <a:rPr sz="1800" dirty="0">
                <a:latin typeface="Verdana"/>
                <a:cs typeface="Verdana"/>
              </a:rPr>
              <a:t>compiler </a:t>
            </a:r>
            <a:r>
              <a:rPr sz="1800" spc="-5" dirty="0">
                <a:latin typeface="Verdana"/>
                <a:cs typeface="Verdana"/>
              </a:rPr>
              <a:t>uses the template to  ensure that proper arguments </a:t>
            </a:r>
            <a:r>
              <a:rPr sz="1800" dirty="0">
                <a:latin typeface="Verdana"/>
                <a:cs typeface="Verdana"/>
              </a:rPr>
              <a:t>are </a:t>
            </a:r>
            <a:r>
              <a:rPr sz="1800" spc="-5" dirty="0">
                <a:latin typeface="Verdana"/>
                <a:cs typeface="Verdana"/>
              </a:rPr>
              <a:t>passed,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the return values </a:t>
            </a:r>
            <a:r>
              <a:rPr sz="1800" spc="10" dirty="0">
                <a:latin typeface="Verdana"/>
                <a:cs typeface="Verdana"/>
              </a:rPr>
              <a:t>in  </a:t>
            </a:r>
            <a:r>
              <a:rPr sz="1800" spc="-5" dirty="0">
                <a:latin typeface="Verdana"/>
                <a:cs typeface="Verdana"/>
              </a:rPr>
              <a:t>treated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correctly.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117837"/>
            <a:ext cx="6849109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Organization </a:t>
            </a:r>
            <a:r>
              <a:rPr sz="4400" dirty="0"/>
              <a:t>of </a:t>
            </a:r>
            <a:r>
              <a:rPr sz="4400" spc="-5" dirty="0"/>
              <a:t>data and </a:t>
            </a:r>
            <a:r>
              <a:rPr sz="4400" dirty="0"/>
              <a:t>function </a:t>
            </a:r>
            <a:r>
              <a:rPr sz="4400" spc="-5" dirty="0"/>
              <a:t>in</a:t>
            </a:r>
            <a:r>
              <a:rPr sz="4400" spc="-30" dirty="0"/>
              <a:t> </a:t>
            </a:r>
            <a:r>
              <a:rPr sz="4400" spc="-5" dirty="0"/>
              <a:t>OOP</a:t>
            </a:r>
          </a:p>
        </p:txBody>
      </p:sp>
      <p:sp>
        <p:nvSpPr>
          <p:cNvPr id="6" name="object 6"/>
          <p:cNvSpPr/>
          <p:nvPr/>
        </p:nvSpPr>
        <p:spPr>
          <a:xfrm>
            <a:off x="1219200" y="1981200"/>
            <a:ext cx="1752600" cy="1752600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0" y="1752600"/>
                </a:moveTo>
                <a:lnTo>
                  <a:pt x="1752600" y="1752600"/>
                </a:lnTo>
                <a:lnTo>
                  <a:pt x="1752600" y="0"/>
                </a:lnTo>
                <a:lnTo>
                  <a:pt x="0" y="0"/>
                </a:lnTo>
                <a:lnTo>
                  <a:pt x="0" y="1752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24000" y="2209800"/>
            <a:ext cx="1066800" cy="38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262890">
              <a:lnSpc>
                <a:spcPct val="100000"/>
              </a:lnSpc>
              <a:spcBef>
                <a:spcPts val="409"/>
              </a:spcBef>
            </a:pPr>
            <a:r>
              <a:rPr sz="1800" dirty="0"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4000" y="3124200"/>
            <a:ext cx="1143000" cy="38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49530">
              <a:lnSpc>
                <a:spcPct val="100000"/>
              </a:lnSpc>
              <a:spcBef>
                <a:spcPts val="409"/>
              </a:spcBef>
            </a:pPr>
            <a:r>
              <a:rPr sz="1800" dirty="0">
                <a:latin typeface="Verdana"/>
                <a:cs typeface="Verdana"/>
              </a:rPr>
              <a:t>functions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29200" y="1981200"/>
            <a:ext cx="1752600" cy="1752600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0" y="1752600"/>
                </a:moveTo>
                <a:lnTo>
                  <a:pt x="1752600" y="1752600"/>
                </a:lnTo>
                <a:lnTo>
                  <a:pt x="1752600" y="0"/>
                </a:lnTo>
                <a:lnTo>
                  <a:pt x="0" y="0"/>
                </a:lnTo>
                <a:lnTo>
                  <a:pt x="0" y="1752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34000" y="2209800"/>
            <a:ext cx="1066800" cy="38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263525">
              <a:lnSpc>
                <a:spcPct val="100000"/>
              </a:lnSpc>
              <a:spcBef>
                <a:spcPts val="409"/>
              </a:spcBef>
            </a:pPr>
            <a:r>
              <a:rPr sz="1800" dirty="0"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34000" y="3124200"/>
            <a:ext cx="1143000" cy="38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409"/>
              </a:spcBef>
            </a:pPr>
            <a:r>
              <a:rPr sz="1800" dirty="0">
                <a:latin typeface="Verdana"/>
                <a:cs typeface="Verdana"/>
              </a:rPr>
              <a:t>functions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2994" y="1708150"/>
            <a:ext cx="4821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22700" algn="l"/>
              </a:tabLst>
            </a:pPr>
            <a:r>
              <a:rPr sz="1800" spc="-5" dirty="0">
                <a:latin typeface="Verdana"/>
                <a:cs typeface="Verdana"/>
              </a:rPr>
              <a:t>Object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	</a:t>
            </a:r>
            <a:r>
              <a:rPr sz="1800" spc="-5" dirty="0">
                <a:latin typeface="Verdana"/>
                <a:cs typeface="Verdana"/>
              </a:rPr>
              <a:t>Object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00400" y="4343400"/>
            <a:ext cx="1752600" cy="1752600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0" y="1752600"/>
                </a:moveTo>
                <a:lnTo>
                  <a:pt x="1752600" y="1752600"/>
                </a:lnTo>
                <a:lnTo>
                  <a:pt x="1752600" y="0"/>
                </a:lnTo>
                <a:lnTo>
                  <a:pt x="0" y="0"/>
                </a:lnTo>
                <a:lnTo>
                  <a:pt x="0" y="1752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05200" y="5410200"/>
            <a:ext cx="1066800" cy="38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262890">
              <a:lnSpc>
                <a:spcPct val="100000"/>
              </a:lnSpc>
              <a:spcBef>
                <a:spcPts val="415"/>
              </a:spcBef>
            </a:pPr>
            <a:r>
              <a:rPr sz="1800" dirty="0"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05200" y="4648200"/>
            <a:ext cx="1143000" cy="38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49530">
              <a:lnSpc>
                <a:spcPct val="100000"/>
              </a:lnSpc>
              <a:spcBef>
                <a:spcPts val="414"/>
              </a:spcBef>
            </a:pPr>
            <a:r>
              <a:rPr sz="1800" dirty="0">
                <a:latin typeface="Verdana"/>
                <a:cs typeface="Verdana"/>
              </a:rPr>
              <a:t>functions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84575" y="4070984"/>
            <a:ext cx="10140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Object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19300" y="2590800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31750" y="457200"/>
                </a:moveTo>
                <a:lnTo>
                  <a:pt x="0" y="457200"/>
                </a:lnTo>
                <a:lnTo>
                  <a:pt x="38100" y="533400"/>
                </a:lnTo>
                <a:lnTo>
                  <a:pt x="69850" y="469900"/>
                </a:lnTo>
                <a:lnTo>
                  <a:pt x="31750" y="469900"/>
                </a:lnTo>
                <a:lnTo>
                  <a:pt x="31750" y="457200"/>
                </a:lnTo>
                <a:close/>
              </a:path>
              <a:path w="76200" h="533400">
                <a:moveTo>
                  <a:pt x="44450" y="0"/>
                </a:moveTo>
                <a:lnTo>
                  <a:pt x="31750" y="0"/>
                </a:lnTo>
                <a:lnTo>
                  <a:pt x="31750" y="469900"/>
                </a:lnTo>
                <a:lnTo>
                  <a:pt x="44450" y="469900"/>
                </a:lnTo>
                <a:lnTo>
                  <a:pt x="44450" y="0"/>
                </a:lnTo>
                <a:close/>
              </a:path>
              <a:path w="76200" h="533400">
                <a:moveTo>
                  <a:pt x="76200" y="457200"/>
                </a:moveTo>
                <a:lnTo>
                  <a:pt x="44450" y="457200"/>
                </a:lnTo>
                <a:lnTo>
                  <a:pt x="44450" y="469900"/>
                </a:lnTo>
                <a:lnTo>
                  <a:pt x="69850" y="469900"/>
                </a:lnTo>
                <a:lnTo>
                  <a:pt x="76200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29300" y="2590800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31750" y="457200"/>
                </a:moveTo>
                <a:lnTo>
                  <a:pt x="0" y="457200"/>
                </a:lnTo>
                <a:lnTo>
                  <a:pt x="38100" y="533400"/>
                </a:lnTo>
                <a:lnTo>
                  <a:pt x="69850" y="469900"/>
                </a:lnTo>
                <a:lnTo>
                  <a:pt x="31750" y="469900"/>
                </a:lnTo>
                <a:lnTo>
                  <a:pt x="31750" y="457200"/>
                </a:lnTo>
                <a:close/>
              </a:path>
              <a:path w="76200" h="533400">
                <a:moveTo>
                  <a:pt x="44450" y="0"/>
                </a:moveTo>
                <a:lnTo>
                  <a:pt x="31750" y="0"/>
                </a:lnTo>
                <a:lnTo>
                  <a:pt x="31750" y="469900"/>
                </a:lnTo>
                <a:lnTo>
                  <a:pt x="44450" y="469900"/>
                </a:lnTo>
                <a:lnTo>
                  <a:pt x="44450" y="0"/>
                </a:lnTo>
                <a:close/>
              </a:path>
              <a:path w="76200" h="533400">
                <a:moveTo>
                  <a:pt x="76200" y="457200"/>
                </a:moveTo>
                <a:lnTo>
                  <a:pt x="44450" y="457200"/>
                </a:lnTo>
                <a:lnTo>
                  <a:pt x="44450" y="469900"/>
                </a:lnTo>
                <a:lnTo>
                  <a:pt x="69850" y="469900"/>
                </a:lnTo>
                <a:lnTo>
                  <a:pt x="76200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00500" y="50292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44450" y="63500"/>
                </a:moveTo>
                <a:lnTo>
                  <a:pt x="31750" y="635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63500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810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7000" y="3314700"/>
            <a:ext cx="2667000" cy="76200"/>
          </a:xfrm>
          <a:custGeom>
            <a:avLst/>
            <a:gdLst/>
            <a:ahLst/>
            <a:cxnLst/>
            <a:rect l="l" t="t" r="r" b="b"/>
            <a:pathLst>
              <a:path w="2667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667000" h="76200">
                <a:moveTo>
                  <a:pt x="2590800" y="0"/>
                </a:moveTo>
                <a:lnTo>
                  <a:pt x="2590800" y="76200"/>
                </a:lnTo>
                <a:lnTo>
                  <a:pt x="2654300" y="44450"/>
                </a:lnTo>
                <a:lnTo>
                  <a:pt x="2603500" y="44450"/>
                </a:lnTo>
                <a:lnTo>
                  <a:pt x="2603500" y="31750"/>
                </a:lnTo>
                <a:lnTo>
                  <a:pt x="2654300" y="31750"/>
                </a:lnTo>
                <a:lnTo>
                  <a:pt x="2590800" y="0"/>
                </a:lnTo>
                <a:close/>
              </a:path>
              <a:path w="26670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667000" h="76200">
                <a:moveTo>
                  <a:pt x="25908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590800" y="44450"/>
                </a:lnTo>
                <a:lnTo>
                  <a:pt x="2590800" y="31750"/>
                </a:lnTo>
                <a:close/>
              </a:path>
              <a:path w="2667000" h="76200">
                <a:moveTo>
                  <a:pt x="2654300" y="31750"/>
                </a:moveTo>
                <a:lnTo>
                  <a:pt x="2603500" y="31750"/>
                </a:lnTo>
                <a:lnTo>
                  <a:pt x="2603500" y="44450"/>
                </a:lnTo>
                <a:lnTo>
                  <a:pt x="2654300" y="44450"/>
                </a:lnTo>
                <a:lnTo>
                  <a:pt x="2667000" y="38100"/>
                </a:lnTo>
                <a:lnTo>
                  <a:pt x="2654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57400" y="3505200"/>
            <a:ext cx="1752600" cy="1143000"/>
          </a:xfrm>
          <a:custGeom>
            <a:avLst/>
            <a:gdLst/>
            <a:ahLst/>
            <a:cxnLst/>
            <a:rect l="l" t="t" r="r" b="b"/>
            <a:pathLst>
              <a:path w="1752600" h="1143000">
                <a:moveTo>
                  <a:pt x="1685323" y="1106727"/>
                </a:moveTo>
                <a:lnTo>
                  <a:pt x="1668017" y="1133348"/>
                </a:lnTo>
                <a:lnTo>
                  <a:pt x="1752600" y="1143000"/>
                </a:lnTo>
                <a:lnTo>
                  <a:pt x="1735423" y="1113663"/>
                </a:lnTo>
                <a:lnTo>
                  <a:pt x="1695958" y="1113663"/>
                </a:lnTo>
                <a:lnTo>
                  <a:pt x="1685323" y="1106727"/>
                </a:lnTo>
                <a:close/>
              </a:path>
              <a:path w="1752600" h="1143000">
                <a:moveTo>
                  <a:pt x="1692273" y="1096036"/>
                </a:moveTo>
                <a:lnTo>
                  <a:pt x="1685323" y="1106727"/>
                </a:lnTo>
                <a:lnTo>
                  <a:pt x="1695958" y="1113663"/>
                </a:lnTo>
                <a:lnTo>
                  <a:pt x="1702942" y="1102995"/>
                </a:lnTo>
                <a:lnTo>
                  <a:pt x="1692273" y="1096036"/>
                </a:lnTo>
                <a:close/>
              </a:path>
              <a:path w="1752600" h="1143000">
                <a:moveTo>
                  <a:pt x="1709547" y="1069467"/>
                </a:moveTo>
                <a:lnTo>
                  <a:pt x="1692273" y="1096036"/>
                </a:lnTo>
                <a:lnTo>
                  <a:pt x="1702942" y="1102995"/>
                </a:lnTo>
                <a:lnTo>
                  <a:pt x="1695958" y="1113663"/>
                </a:lnTo>
                <a:lnTo>
                  <a:pt x="1735423" y="1113663"/>
                </a:lnTo>
                <a:lnTo>
                  <a:pt x="1709547" y="1069467"/>
                </a:lnTo>
                <a:close/>
              </a:path>
              <a:path w="1752600" h="1143000">
                <a:moveTo>
                  <a:pt x="67276" y="36272"/>
                </a:moveTo>
                <a:lnTo>
                  <a:pt x="60326" y="46963"/>
                </a:lnTo>
                <a:lnTo>
                  <a:pt x="1685323" y="1106727"/>
                </a:lnTo>
                <a:lnTo>
                  <a:pt x="1692273" y="1096036"/>
                </a:lnTo>
                <a:lnTo>
                  <a:pt x="67276" y="36272"/>
                </a:lnTo>
                <a:close/>
              </a:path>
              <a:path w="1752600" h="1143000">
                <a:moveTo>
                  <a:pt x="0" y="0"/>
                </a:moveTo>
                <a:lnTo>
                  <a:pt x="43052" y="73533"/>
                </a:lnTo>
                <a:lnTo>
                  <a:pt x="60326" y="46963"/>
                </a:lnTo>
                <a:lnTo>
                  <a:pt x="49656" y="40004"/>
                </a:lnTo>
                <a:lnTo>
                  <a:pt x="56642" y="29337"/>
                </a:lnTo>
                <a:lnTo>
                  <a:pt x="71784" y="29337"/>
                </a:lnTo>
                <a:lnTo>
                  <a:pt x="84581" y="9651"/>
                </a:lnTo>
                <a:lnTo>
                  <a:pt x="0" y="0"/>
                </a:lnTo>
                <a:close/>
              </a:path>
              <a:path w="1752600" h="1143000">
                <a:moveTo>
                  <a:pt x="56642" y="29337"/>
                </a:moveTo>
                <a:lnTo>
                  <a:pt x="49656" y="40004"/>
                </a:lnTo>
                <a:lnTo>
                  <a:pt x="60326" y="46963"/>
                </a:lnTo>
                <a:lnTo>
                  <a:pt x="67276" y="36272"/>
                </a:lnTo>
                <a:lnTo>
                  <a:pt x="56642" y="29337"/>
                </a:lnTo>
                <a:close/>
              </a:path>
              <a:path w="1752600" h="1143000">
                <a:moveTo>
                  <a:pt x="71784" y="29337"/>
                </a:moveTo>
                <a:lnTo>
                  <a:pt x="56642" y="29337"/>
                </a:lnTo>
                <a:lnTo>
                  <a:pt x="67276" y="36272"/>
                </a:lnTo>
                <a:lnTo>
                  <a:pt x="71784" y="29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95800" y="3505200"/>
            <a:ext cx="1143000" cy="1143000"/>
          </a:xfrm>
          <a:custGeom>
            <a:avLst/>
            <a:gdLst/>
            <a:ahLst/>
            <a:cxnLst/>
            <a:rect l="l" t="t" r="r" b="b"/>
            <a:pathLst>
              <a:path w="1143000" h="1143000">
                <a:moveTo>
                  <a:pt x="26924" y="1062227"/>
                </a:moveTo>
                <a:lnTo>
                  <a:pt x="0" y="1143000"/>
                </a:lnTo>
                <a:lnTo>
                  <a:pt x="80772" y="1116076"/>
                </a:lnTo>
                <a:lnTo>
                  <a:pt x="67310" y="1102614"/>
                </a:lnTo>
                <a:lnTo>
                  <a:pt x="49402" y="1102614"/>
                </a:lnTo>
                <a:lnTo>
                  <a:pt x="40386" y="1093597"/>
                </a:lnTo>
                <a:lnTo>
                  <a:pt x="49339" y="1084643"/>
                </a:lnTo>
                <a:lnTo>
                  <a:pt x="26924" y="1062227"/>
                </a:lnTo>
                <a:close/>
              </a:path>
              <a:path w="1143000" h="1143000">
                <a:moveTo>
                  <a:pt x="49339" y="1084643"/>
                </a:moveTo>
                <a:lnTo>
                  <a:pt x="40386" y="1093597"/>
                </a:lnTo>
                <a:lnTo>
                  <a:pt x="49402" y="1102614"/>
                </a:lnTo>
                <a:lnTo>
                  <a:pt x="58356" y="1093660"/>
                </a:lnTo>
                <a:lnTo>
                  <a:pt x="49339" y="1084643"/>
                </a:lnTo>
                <a:close/>
              </a:path>
              <a:path w="1143000" h="1143000">
                <a:moveTo>
                  <a:pt x="58356" y="1093660"/>
                </a:moveTo>
                <a:lnTo>
                  <a:pt x="49402" y="1102614"/>
                </a:lnTo>
                <a:lnTo>
                  <a:pt x="67310" y="1102614"/>
                </a:lnTo>
                <a:lnTo>
                  <a:pt x="58356" y="1093660"/>
                </a:lnTo>
                <a:close/>
              </a:path>
              <a:path w="1143000" h="1143000">
                <a:moveTo>
                  <a:pt x="1084643" y="49339"/>
                </a:moveTo>
                <a:lnTo>
                  <a:pt x="49339" y="1084643"/>
                </a:lnTo>
                <a:lnTo>
                  <a:pt x="58356" y="1093660"/>
                </a:lnTo>
                <a:lnTo>
                  <a:pt x="1093660" y="58356"/>
                </a:lnTo>
                <a:lnTo>
                  <a:pt x="1084643" y="49339"/>
                </a:lnTo>
                <a:close/>
              </a:path>
              <a:path w="1143000" h="1143000">
                <a:moveTo>
                  <a:pt x="1129538" y="40386"/>
                </a:moveTo>
                <a:lnTo>
                  <a:pt x="1093597" y="40386"/>
                </a:lnTo>
                <a:lnTo>
                  <a:pt x="1102614" y="49402"/>
                </a:lnTo>
                <a:lnTo>
                  <a:pt x="1093660" y="58356"/>
                </a:lnTo>
                <a:lnTo>
                  <a:pt x="1116076" y="80772"/>
                </a:lnTo>
                <a:lnTo>
                  <a:pt x="1129538" y="40386"/>
                </a:lnTo>
                <a:close/>
              </a:path>
              <a:path w="1143000" h="1143000">
                <a:moveTo>
                  <a:pt x="1093597" y="40386"/>
                </a:moveTo>
                <a:lnTo>
                  <a:pt x="1084643" y="49339"/>
                </a:lnTo>
                <a:lnTo>
                  <a:pt x="1093660" y="58356"/>
                </a:lnTo>
                <a:lnTo>
                  <a:pt x="1102614" y="49402"/>
                </a:lnTo>
                <a:lnTo>
                  <a:pt x="1093597" y="40386"/>
                </a:lnTo>
                <a:close/>
              </a:path>
              <a:path w="1143000" h="1143000">
                <a:moveTo>
                  <a:pt x="1143000" y="0"/>
                </a:moveTo>
                <a:lnTo>
                  <a:pt x="1062227" y="26924"/>
                </a:lnTo>
                <a:lnTo>
                  <a:pt x="1084643" y="49339"/>
                </a:lnTo>
                <a:lnTo>
                  <a:pt x="1093597" y="40386"/>
                </a:lnTo>
                <a:lnTo>
                  <a:pt x="1129538" y="40386"/>
                </a:lnTo>
                <a:lnTo>
                  <a:pt x="1143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81600" y="4092575"/>
            <a:ext cx="3581400" cy="1851025"/>
          </a:xfrm>
          <a:custGeom>
            <a:avLst/>
            <a:gdLst/>
            <a:ahLst/>
            <a:cxnLst/>
            <a:rect l="l" t="t" r="r" b="b"/>
            <a:pathLst>
              <a:path w="3581400" h="1851025">
                <a:moveTo>
                  <a:pt x="0" y="581025"/>
                </a:moveTo>
                <a:lnTo>
                  <a:pt x="4090" y="535353"/>
                </a:lnTo>
                <a:lnTo>
                  <a:pt x="15884" y="492374"/>
                </a:lnTo>
                <a:lnTo>
                  <a:pt x="34666" y="452802"/>
                </a:lnTo>
                <a:lnTo>
                  <a:pt x="59719" y="417353"/>
                </a:lnTo>
                <a:lnTo>
                  <a:pt x="90328" y="386744"/>
                </a:lnTo>
                <a:lnTo>
                  <a:pt x="125777" y="361691"/>
                </a:lnTo>
                <a:lnTo>
                  <a:pt x="165349" y="342909"/>
                </a:lnTo>
                <a:lnTo>
                  <a:pt x="208328" y="331115"/>
                </a:lnTo>
                <a:lnTo>
                  <a:pt x="254000" y="327025"/>
                </a:lnTo>
                <a:lnTo>
                  <a:pt x="596900" y="327025"/>
                </a:lnTo>
                <a:lnTo>
                  <a:pt x="14224" y="0"/>
                </a:lnTo>
                <a:lnTo>
                  <a:pt x="1492250" y="327025"/>
                </a:lnTo>
                <a:lnTo>
                  <a:pt x="3327400" y="327025"/>
                </a:lnTo>
                <a:lnTo>
                  <a:pt x="3373071" y="331115"/>
                </a:lnTo>
                <a:lnTo>
                  <a:pt x="3416050" y="342909"/>
                </a:lnTo>
                <a:lnTo>
                  <a:pt x="3455622" y="361691"/>
                </a:lnTo>
                <a:lnTo>
                  <a:pt x="3491071" y="386744"/>
                </a:lnTo>
                <a:lnTo>
                  <a:pt x="3521680" y="417353"/>
                </a:lnTo>
                <a:lnTo>
                  <a:pt x="3546733" y="452802"/>
                </a:lnTo>
                <a:lnTo>
                  <a:pt x="3565515" y="492374"/>
                </a:lnTo>
                <a:lnTo>
                  <a:pt x="3577309" y="535353"/>
                </a:lnTo>
                <a:lnTo>
                  <a:pt x="3581400" y="581025"/>
                </a:lnTo>
                <a:lnTo>
                  <a:pt x="3581400" y="962025"/>
                </a:lnTo>
                <a:lnTo>
                  <a:pt x="3581400" y="1597025"/>
                </a:lnTo>
                <a:lnTo>
                  <a:pt x="3577309" y="1642679"/>
                </a:lnTo>
                <a:lnTo>
                  <a:pt x="3565515" y="1685650"/>
                </a:lnTo>
                <a:lnTo>
                  <a:pt x="3546733" y="1725219"/>
                </a:lnTo>
                <a:lnTo>
                  <a:pt x="3521680" y="1760670"/>
                </a:lnTo>
                <a:lnTo>
                  <a:pt x="3491071" y="1791284"/>
                </a:lnTo>
                <a:lnTo>
                  <a:pt x="3455622" y="1816344"/>
                </a:lnTo>
                <a:lnTo>
                  <a:pt x="3416050" y="1835133"/>
                </a:lnTo>
                <a:lnTo>
                  <a:pt x="3373071" y="1846932"/>
                </a:lnTo>
                <a:lnTo>
                  <a:pt x="3327400" y="1851025"/>
                </a:lnTo>
                <a:lnTo>
                  <a:pt x="1492250" y="1851025"/>
                </a:lnTo>
                <a:lnTo>
                  <a:pt x="596900" y="1851025"/>
                </a:lnTo>
                <a:lnTo>
                  <a:pt x="254000" y="1851025"/>
                </a:lnTo>
                <a:lnTo>
                  <a:pt x="208328" y="1846932"/>
                </a:lnTo>
                <a:lnTo>
                  <a:pt x="165349" y="1835133"/>
                </a:lnTo>
                <a:lnTo>
                  <a:pt x="125777" y="1816344"/>
                </a:lnTo>
                <a:lnTo>
                  <a:pt x="90328" y="1791284"/>
                </a:lnTo>
                <a:lnTo>
                  <a:pt x="59719" y="1760670"/>
                </a:lnTo>
                <a:lnTo>
                  <a:pt x="34666" y="1725219"/>
                </a:lnTo>
                <a:lnTo>
                  <a:pt x="15884" y="1685650"/>
                </a:lnTo>
                <a:lnTo>
                  <a:pt x="4090" y="1642679"/>
                </a:lnTo>
                <a:lnTo>
                  <a:pt x="0" y="1597025"/>
                </a:lnTo>
                <a:lnTo>
                  <a:pt x="0" y="962025"/>
                </a:lnTo>
                <a:lnTo>
                  <a:pt x="0" y="5810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335651" y="4526407"/>
            <a:ext cx="32766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8159" algn="l"/>
                <a:tab pos="1089660" algn="l"/>
                <a:tab pos="1435735" algn="l"/>
                <a:tab pos="1830705" algn="l"/>
                <a:tab pos="2557780" algn="l"/>
                <a:tab pos="3045460" algn="l"/>
              </a:tabLst>
            </a:pPr>
            <a:r>
              <a:rPr sz="1400" spc="-5" dirty="0">
                <a:latin typeface="Verdana"/>
                <a:cs typeface="Verdana"/>
              </a:rPr>
              <a:t>Th</a:t>
            </a:r>
            <a:r>
              <a:rPr sz="1400" dirty="0">
                <a:latin typeface="Verdana"/>
                <a:cs typeface="Verdana"/>
              </a:rPr>
              <a:t>e	</a:t>
            </a:r>
            <a:r>
              <a:rPr sz="1400" spc="-5" dirty="0">
                <a:latin typeface="Verdana"/>
                <a:cs typeface="Verdana"/>
              </a:rPr>
              <a:t>dat</a:t>
            </a:r>
            <a:r>
              <a:rPr sz="1400" dirty="0">
                <a:latin typeface="Verdana"/>
                <a:cs typeface="Verdana"/>
              </a:rPr>
              <a:t>a	</a:t>
            </a:r>
            <a:r>
              <a:rPr sz="1400" spc="-15" dirty="0">
                <a:latin typeface="Verdana"/>
                <a:cs typeface="Verdana"/>
              </a:rPr>
              <a:t>o</a:t>
            </a:r>
            <a:r>
              <a:rPr sz="1400" dirty="0">
                <a:latin typeface="Verdana"/>
                <a:cs typeface="Verdana"/>
              </a:rPr>
              <a:t>f	</a:t>
            </a:r>
            <a:r>
              <a:rPr sz="1400" spc="-20" dirty="0">
                <a:latin typeface="Verdana"/>
                <a:cs typeface="Verdana"/>
              </a:rPr>
              <a:t>a</a:t>
            </a:r>
            <a:r>
              <a:rPr sz="1400" dirty="0">
                <a:latin typeface="Verdana"/>
                <a:cs typeface="Verdana"/>
              </a:rPr>
              <a:t>n	object	can	be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35651" y="4953127"/>
            <a:ext cx="23425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  <a:tab pos="1969135" algn="l"/>
              </a:tabLst>
            </a:pPr>
            <a:r>
              <a:rPr sz="1400" dirty="0">
                <a:latin typeface="Verdana"/>
                <a:cs typeface="Verdana"/>
              </a:rPr>
              <a:t>as</a:t>
            </a:r>
            <a:r>
              <a:rPr sz="1400" spc="-15" dirty="0">
                <a:latin typeface="Verdana"/>
                <a:cs typeface="Verdana"/>
              </a:rPr>
              <a:t>s</a:t>
            </a:r>
            <a:r>
              <a:rPr sz="1400" dirty="0">
                <a:latin typeface="Verdana"/>
                <a:cs typeface="Verdana"/>
              </a:rPr>
              <a:t>o</a:t>
            </a:r>
            <a:r>
              <a:rPr sz="1400" spc="-15" dirty="0">
                <a:latin typeface="Verdana"/>
                <a:cs typeface="Verdana"/>
              </a:rPr>
              <a:t>c</a:t>
            </a:r>
            <a:r>
              <a:rPr sz="1400" spc="5" dirty="0">
                <a:latin typeface="Verdana"/>
                <a:cs typeface="Verdana"/>
              </a:rPr>
              <a:t>i</a:t>
            </a:r>
            <a:r>
              <a:rPr sz="1400" dirty="0">
                <a:latin typeface="Verdana"/>
                <a:cs typeface="Verdana"/>
              </a:rPr>
              <a:t>a</a:t>
            </a:r>
            <a:r>
              <a:rPr sz="1400" spc="-5" dirty="0">
                <a:latin typeface="Verdana"/>
                <a:cs typeface="Verdana"/>
              </a:rPr>
              <a:t>t</a:t>
            </a:r>
            <a:r>
              <a:rPr sz="1400" spc="-10" dirty="0">
                <a:latin typeface="Verdana"/>
                <a:cs typeface="Verdana"/>
              </a:rPr>
              <a:t>e</a:t>
            </a:r>
            <a:r>
              <a:rPr sz="1400" dirty="0">
                <a:latin typeface="Verdana"/>
                <a:cs typeface="Verdana"/>
              </a:rPr>
              <a:t>d	</a:t>
            </a:r>
            <a:r>
              <a:rPr sz="1400" spc="-10" dirty="0">
                <a:latin typeface="Verdana"/>
                <a:cs typeface="Verdana"/>
              </a:rPr>
              <a:t>w</a:t>
            </a:r>
            <a:r>
              <a:rPr sz="1400" spc="5" dirty="0">
                <a:latin typeface="Verdana"/>
                <a:cs typeface="Verdana"/>
              </a:rPr>
              <a:t>i</a:t>
            </a:r>
            <a:r>
              <a:rPr sz="1400" spc="-15" dirty="0">
                <a:latin typeface="Verdana"/>
                <a:cs typeface="Verdana"/>
              </a:rPr>
              <a:t>t</a:t>
            </a:r>
            <a:r>
              <a:rPr sz="1400" dirty="0">
                <a:latin typeface="Verdana"/>
                <a:cs typeface="Verdana"/>
              </a:rPr>
              <a:t>h	</a:t>
            </a:r>
            <a:r>
              <a:rPr sz="1400" spc="-5" dirty="0">
                <a:latin typeface="Verdana"/>
                <a:cs typeface="Verdana"/>
              </a:rPr>
              <a:t>th</a:t>
            </a:r>
            <a:r>
              <a:rPr sz="1400" spc="-10" dirty="0">
                <a:latin typeface="Verdana"/>
                <a:cs typeface="Verdana"/>
              </a:rPr>
              <a:t>a</a:t>
            </a:r>
            <a:r>
              <a:rPr sz="1400" dirty="0">
                <a:latin typeface="Verdana"/>
                <a:cs typeface="Verdana"/>
              </a:rPr>
              <a:t>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35651" y="4739766"/>
            <a:ext cx="327850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1012825" algn="l"/>
                <a:tab pos="1599565" algn="l"/>
                <a:tab pos="2030095" algn="l"/>
                <a:tab pos="2531110" algn="l"/>
              </a:tabLst>
            </a:pPr>
            <a:r>
              <a:rPr sz="1400" dirty="0">
                <a:latin typeface="Verdana"/>
                <a:cs typeface="Verdana"/>
              </a:rPr>
              <a:t>ac</a:t>
            </a:r>
            <a:r>
              <a:rPr sz="1400" spc="-15" dirty="0">
                <a:latin typeface="Verdana"/>
                <a:cs typeface="Verdana"/>
              </a:rPr>
              <a:t>c</a:t>
            </a:r>
            <a:r>
              <a:rPr sz="1400" dirty="0">
                <a:latin typeface="Verdana"/>
                <a:cs typeface="Verdana"/>
              </a:rPr>
              <a:t>e</a:t>
            </a:r>
            <a:r>
              <a:rPr sz="1400" spc="-10" dirty="0">
                <a:latin typeface="Verdana"/>
                <a:cs typeface="Verdana"/>
              </a:rPr>
              <a:t>s</a:t>
            </a:r>
            <a:r>
              <a:rPr sz="1400" dirty="0">
                <a:latin typeface="Verdana"/>
                <a:cs typeface="Verdana"/>
              </a:rPr>
              <a:t>sed	o</a:t>
            </a:r>
            <a:r>
              <a:rPr sz="1400" spc="-15" dirty="0">
                <a:latin typeface="Verdana"/>
                <a:cs typeface="Verdana"/>
              </a:rPr>
              <a:t>n</a:t>
            </a:r>
            <a:r>
              <a:rPr sz="1400" spc="5" dirty="0">
                <a:latin typeface="Verdana"/>
                <a:cs typeface="Verdana"/>
              </a:rPr>
              <a:t>l</a:t>
            </a:r>
            <a:r>
              <a:rPr sz="1400" dirty="0">
                <a:latin typeface="Verdana"/>
                <a:cs typeface="Verdana"/>
              </a:rPr>
              <a:t>y	by	</a:t>
            </a:r>
            <a:r>
              <a:rPr sz="1400" spc="-5" dirty="0">
                <a:latin typeface="Verdana"/>
                <a:cs typeface="Verdana"/>
              </a:rPr>
              <a:t>th</a:t>
            </a:r>
            <a:r>
              <a:rPr sz="1400" dirty="0">
                <a:latin typeface="Verdana"/>
                <a:cs typeface="Verdana"/>
              </a:rPr>
              <a:t>e	fun</a:t>
            </a:r>
            <a:r>
              <a:rPr sz="1400" spc="-15" dirty="0">
                <a:latin typeface="Verdana"/>
                <a:cs typeface="Verdana"/>
              </a:rPr>
              <a:t>c</a:t>
            </a:r>
            <a:r>
              <a:rPr sz="1400" spc="-5" dirty="0">
                <a:latin typeface="Verdana"/>
                <a:cs typeface="Verdana"/>
              </a:rPr>
              <a:t>t</a:t>
            </a:r>
            <a:r>
              <a:rPr sz="1400" spc="5" dirty="0">
                <a:latin typeface="Verdana"/>
                <a:cs typeface="Verdana"/>
              </a:rPr>
              <a:t>i</a:t>
            </a:r>
            <a:r>
              <a:rPr sz="1400" dirty="0">
                <a:latin typeface="Verdana"/>
                <a:cs typeface="Verdana"/>
              </a:rPr>
              <a:t>on</a:t>
            </a:r>
            <a:endParaRPr sz="14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  <a:spcBef>
                <a:spcPts val="5"/>
              </a:spcBef>
            </a:pPr>
            <a:r>
              <a:rPr sz="1400" spc="-15" dirty="0">
                <a:latin typeface="Verdana"/>
                <a:cs typeface="Verdana"/>
              </a:rPr>
              <a:t>o</a:t>
            </a:r>
            <a:r>
              <a:rPr sz="1400" spc="-5" dirty="0">
                <a:latin typeface="Verdana"/>
                <a:cs typeface="Verdana"/>
              </a:rPr>
              <a:t>bjec</a:t>
            </a:r>
            <a:r>
              <a:rPr sz="1400" dirty="0">
                <a:latin typeface="Verdana"/>
                <a:cs typeface="Verdana"/>
              </a:rPr>
              <a:t>t.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35651" y="5166436"/>
            <a:ext cx="32772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46785" algn="l"/>
                <a:tab pos="1911350" algn="l"/>
                <a:tab pos="2234565" algn="l"/>
                <a:tab pos="2714625" algn="l"/>
              </a:tabLst>
            </a:pPr>
            <a:r>
              <a:rPr sz="1400" spc="-5" dirty="0">
                <a:latin typeface="Verdana"/>
                <a:cs typeface="Verdana"/>
              </a:rPr>
              <a:t>Howe</a:t>
            </a:r>
            <a:r>
              <a:rPr sz="1400" spc="-30" dirty="0">
                <a:latin typeface="Verdana"/>
                <a:cs typeface="Verdana"/>
              </a:rPr>
              <a:t>v</a:t>
            </a:r>
            <a:r>
              <a:rPr sz="1400" dirty="0">
                <a:latin typeface="Verdana"/>
                <a:cs typeface="Verdana"/>
              </a:rPr>
              <a:t>er	f</a:t>
            </a:r>
            <a:r>
              <a:rPr sz="1400" spc="-5" dirty="0">
                <a:latin typeface="Verdana"/>
                <a:cs typeface="Verdana"/>
              </a:rPr>
              <a:t>u</a:t>
            </a:r>
            <a:r>
              <a:rPr sz="1400" spc="-15" dirty="0">
                <a:latin typeface="Verdana"/>
                <a:cs typeface="Verdana"/>
              </a:rPr>
              <a:t>n</a:t>
            </a:r>
            <a:r>
              <a:rPr sz="1400" dirty="0">
                <a:latin typeface="Verdana"/>
                <a:cs typeface="Verdana"/>
              </a:rPr>
              <a:t>c</a:t>
            </a:r>
            <a:r>
              <a:rPr sz="1400" spc="-20" dirty="0">
                <a:latin typeface="Verdana"/>
                <a:cs typeface="Verdana"/>
              </a:rPr>
              <a:t>t</a:t>
            </a:r>
            <a:r>
              <a:rPr sz="1400" spc="5" dirty="0">
                <a:latin typeface="Verdana"/>
                <a:cs typeface="Verdana"/>
              </a:rPr>
              <a:t>i</a:t>
            </a:r>
            <a:r>
              <a:rPr sz="1400" spc="-15" dirty="0">
                <a:latin typeface="Verdana"/>
                <a:cs typeface="Verdana"/>
              </a:rPr>
              <a:t>o</a:t>
            </a:r>
            <a:r>
              <a:rPr sz="1400" dirty="0">
                <a:latin typeface="Verdana"/>
                <a:cs typeface="Verdana"/>
              </a:rPr>
              <a:t>ns	</a:t>
            </a:r>
            <a:r>
              <a:rPr sz="1400" spc="-15" dirty="0">
                <a:latin typeface="Verdana"/>
                <a:cs typeface="Verdana"/>
              </a:rPr>
              <a:t>o</a:t>
            </a:r>
            <a:r>
              <a:rPr sz="1400" dirty="0">
                <a:latin typeface="Verdana"/>
                <a:cs typeface="Verdana"/>
              </a:rPr>
              <a:t>f	</a:t>
            </a:r>
            <a:r>
              <a:rPr sz="1400" spc="-5" dirty="0">
                <a:latin typeface="Verdana"/>
                <a:cs typeface="Verdana"/>
              </a:rPr>
              <a:t>on</a:t>
            </a:r>
            <a:r>
              <a:rPr sz="1400" dirty="0">
                <a:latin typeface="Verdana"/>
                <a:cs typeface="Verdana"/>
              </a:rPr>
              <a:t>e	ob</a:t>
            </a:r>
            <a:r>
              <a:rPr sz="1400" spc="-10" dirty="0">
                <a:latin typeface="Verdana"/>
                <a:cs typeface="Verdana"/>
              </a:rPr>
              <a:t>je</a:t>
            </a:r>
            <a:r>
              <a:rPr sz="1400" dirty="0">
                <a:latin typeface="Verdana"/>
                <a:cs typeface="Verdana"/>
              </a:rPr>
              <a:t>ct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35651" y="5380101"/>
            <a:ext cx="32746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66725" algn="l"/>
                <a:tab pos="1188720" algn="l"/>
                <a:tab pos="1617345" algn="l"/>
                <a:tab pos="2478405" algn="l"/>
                <a:tab pos="2789555" algn="l"/>
              </a:tabLst>
            </a:pPr>
            <a:r>
              <a:rPr sz="1400" dirty="0">
                <a:latin typeface="Verdana"/>
                <a:cs typeface="Verdana"/>
              </a:rPr>
              <a:t>can	</a:t>
            </a:r>
            <a:r>
              <a:rPr sz="1400" spc="-15" dirty="0">
                <a:latin typeface="Verdana"/>
                <a:cs typeface="Verdana"/>
              </a:rPr>
              <a:t>a</a:t>
            </a:r>
            <a:r>
              <a:rPr sz="1400" dirty="0">
                <a:latin typeface="Verdana"/>
                <a:cs typeface="Verdana"/>
              </a:rPr>
              <a:t>c</a:t>
            </a:r>
            <a:r>
              <a:rPr sz="1400" spc="-15" dirty="0">
                <a:latin typeface="Verdana"/>
                <a:cs typeface="Verdana"/>
              </a:rPr>
              <a:t>c</a:t>
            </a:r>
            <a:r>
              <a:rPr sz="1400" dirty="0">
                <a:latin typeface="Verdana"/>
                <a:cs typeface="Verdana"/>
              </a:rPr>
              <a:t>e</a:t>
            </a:r>
            <a:r>
              <a:rPr sz="1400" spc="-10" dirty="0">
                <a:latin typeface="Verdana"/>
                <a:cs typeface="Verdana"/>
              </a:rPr>
              <a:t>s</a:t>
            </a:r>
            <a:r>
              <a:rPr sz="1400" dirty="0">
                <a:latin typeface="Verdana"/>
                <a:cs typeface="Verdana"/>
              </a:rPr>
              <a:t>s	</a:t>
            </a:r>
            <a:r>
              <a:rPr sz="1400" spc="-5" dirty="0">
                <a:latin typeface="Verdana"/>
                <a:cs typeface="Verdana"/>
              </a:rPr>
              <a:t>t</a:t>
            </a:r>
            <a:r>
              <a:rPr sz="1400" spc="-15" dirty="0">
                <a:latin typeface="Verdana"/>
                <a:cs typeface="Verdana"/>
              </a:rPr>
              <a:t>h</a:t>
            </a:r>
            <a:r>
              <a:rPr sz="1400" dirty="0">
                <a:latin typeface="Verdana"/>
                <a:cs typeface="Verdana"/>
              </a:rPr>
              <a:t>e	func</a:t>
            </a:r>
            <a:r>
              <a:rPr sz="1400" spc="-20" dirty="0">
                <a:latin typeface="Verdana"/>
                <a:cs typeface="Verdana"/>
              </a:rPr>
              <a:t>t</a:t>
            </a:r>
            <a:r>
              <a:rPr sz="1400" spc="5" dirty="0">
                <a:latin typeface="Verdana"/>
                <a:cs typeface="Verdana"/>
              </a:rPr>
              <a:t>i</a:t>
            </a:r>
            <a:r>
              <a:rPr sz="1400" dirty="0">
                <a:latin typeface="Verdana"/>
                <a:cs typeface="Verdana"/>
              </a:rPr>
              <a:t>on	</a:t>
            </a:r>
            <a:r>
              <a:rPr sz="1400" spc="-5" dirty="0">
                <a:latin typeface="Verdana"/>
                <a:cs typeface="Verdana"/>
              </a:rPr>
              <a:t>o</a:t>
            </a:r>
            <a:r>
              <a:rPr sz="1400" dirty="0">
                <a:latin typeface="Verdana"/>
                <a:cs typeface="Verdana"/>
              </a:rPr>
              <a:t>f	o</a:t>
            </a:r>
            <a:r>
              <a:rPr sz="1400" spc="-15" dirty="0">
                <a:latin typeface="Verdana"/>
                <a:cs typeface="Verdana"/>
              </a:rPr>
              <a:t>t</a:t>
            </a:r>
            <a:r>
              <a:rPr sz="1400" dirty="0">
                <a:latin typeface="Verdana"/>
                <a:cs typeface="Verdana"/>
              </a:rPr>
              <a:t>her  objects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70426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</a:t>
            </a:r>
            <a:r>
              <a:rPr spc="-50" dirty="0"/>
              <a:t> </a:t>
            </a:r>
            <a:r>
              <a:rPr spc="-5" dirty="0"/>
              <a:t>prototyping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1936750"/>
            <a:ext cx="786066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indent="-205740">
              <a:lnSpc>
                <a:spcPct val="100000"/>
              </a:lnSpc>
              <a:spcBef>
                <a:spcPts val="100"/>
              </a:spcBef>
              <a:buChar char="•"/>
              <a:tabLst>
                <a:tab pos="218440" algn="l"/>
              </a:tabLst>
            </a:pPr>
            <a:r>
              <a:rPr sz="1800" dirty="0">
                <a:latin typeface="Verdana"/>
                <a:cs typeface="Verdana"/>
              </a:rPr>
              <a:t>Function </a:t>
            </a:r>
            <a:r>
              <a:rPr sz="1800" spc="-5" dirty="0">
                <a:latin typeface="Verdana"/>
                <a:cs typeface="Verdana"/>
              </a:rPr>
              <a:t>prototype </a:t>
            </a:r>
            <a:r>
              <a:rPr sz="1800" dirty="0">
                <a:latin typeface="Verdana"/>
                <a:cs typeface="Verdana"/>
              </a:rPr>
              <a:t>is a </a:t>
            </a:r>
            <a:r>
              <a:rPr sz="1800" spc="-5" dirty="0">
                <a:latin typeface="Verdana"/>
                <a:cs typeface="Verdana"/>
              </a:rPr>
              <a:t>declaration statement </a:t>
            </a:r>
            <a:r>
              <a:rPr sz="1800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the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calling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program </a:t>
            </a:r>
            <a:r>
              <a:rPr sz="1800" spc="-5" dirty="0">
                <a:latin typeface="Verdana"/>
                <a:cs typeface="Verdana"/>
              </a:rPr>
              <a:t>and </a:t>
            </a:r>
            <a:r>
              <a:rPr sz="1800" dirty="0">
                <a:latin typeface="Verdana"/>
                <a:cs typeface="Verdana"/>
              </a:rPr>
              <a:t>is of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following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form: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type</a:t>
            </a:r>
            <a:r>
              <a:rPr sz="1800" spc="1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function-name(argument-list);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The argument-list </a:t>
            </a:r>
            <a:r>
              <a:rPr sz="1800" dirty="0">
                <a:latin typeface="Verdana"/>
                <a:cs typeface="Verdana"/>
              </a:rPr>
              <a:t>contains </a:t>
            </a:r>
            <a:r>
              <a:rPr sz="1800" spc="-5" dirty="0">
                <a:latin typeface="Verdana"/>
                <a:cs typeface="Verdana"/>
              </a:rPr>
              <a:t>the type </a:t>
            </a:r>
            <a:r>
              <a:rPr sz="1800" dirty="0">
                <a:latin typeface="Verdana"/>
                <a:cs typeface="Verdana"/>
              </a:rPr>
              <a:t>and names of </a:t>
            </a:r>
            <a:r>
              <a:rPr sz="1800" spc="-5" dirty="0">
                <a:latin typeface="Verdana"/>
                <a:cs typeface="Verdana"/>
              </a:rPr>
              <a:t>arguments that  </a:t>
            </a:r>
            <a:r>
              <a:rPr sz="1800" dirty="0">
                <a:latin typeface="Verdana"/>
                <a:cs typeface="Verdana"/>
              </a:rPr>
              <a:t>must </a:t>
            </a:r>
            <a:r>
              <a:rPr sz="1800" spc="-5" dirty="0">
                <a:latin typeface="Verdana"/>
                <a:cs typeface="Verdana"/>
              </a:rPr>
              <a:t>be passed to the </a:t>
            </a:r>
            <a:r>
              <a:rPr sz="1800" dirty="0">
                <a:latin typeface="Verdana"/>
                <a:cs typeface="Verdana"/>
              </a:rPr>
              <a:t>function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Example:</a:t>
            </a:r>
            <a:endParaRPr sz="1800">
              <a:latin typeface="Verdana"/>
              <a:cs typeface="Verdana"/>
            </a:endParaRPr>
          </a:p>
          <a:p>
            <a:pPr marL="1841500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volume(int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x, float </a:t>
            </a:r>
            <a:r>
              <a:rPr sz="1800" spc="-85" dirty="0">
                <a:solidFill>
                  <a:srgbClr val="CC0000"/>
                </a:solidFill>
                <a:latin typeface="Verdana"/>
                <a:cs typeface="Verdana"/>
              </a:rPr>
              <a:t>y,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</a:t>
            </a:r>
            <a:r>
              <a:rPr sz="1800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z);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Note that each argument variable </a:t>
            </a:r>
            <a:r>
              <a:rPr sz="1800" dirty="0">
                <a:latin typeface="Verdana"/>
                <a:cs typeface="Verdana"/>
              </a:rPr>
              <a:t>must </a:t>
            </a:r>
            <a:r>
              <a:rPr sz="1800" spc="-5" dirty="0">
                <a:latin typeface="Verdana"/>
                <a:cs typeface="Verdana"/>
              </a:rPr>
              <a:t>be declares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independently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inside </a:t>
            </a:r>
            <a:r>
              <a:rPr sz="1800" spc="-5" dirty="0">
                <a:latin typeface="Verdana"/>
                <a:cs typeface="Verdana"/>
              </a:rPr>
              <a:t>the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parenthesis.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841500" algn="l"/>
              </a:tabLst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Example:	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volume(int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x, float </a:t>
            </a:r>
            <a:r>
              <a:rPr sz="1800" spc="-85" dirty="0">
                <a:solidFill>
                  <a:srgbClr val="CC0000"/>
                </a:solidFill>
                <a:latin typeface="Verdana"/>
                <a:cs typeface="Verdana"/>
              </a:rPr>
              <a:t>y,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z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);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is</a:t>
            </a:r>
            <a:r>
              <a:rPr sz="1800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illegal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9758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Inline</a:t>
            </a:r>
            <a:r>
              <a:rPr spc="-75" dirty="0"/>
              <a:t> </a:t>
            </a:r>
            <a:r>
              <a:rPr dirty="0"/>
              <a:t>function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2012950"/>
            <a:ext cx="753745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19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Every </a:t>
            </a:r>
            <a:r>
              <a:rPr sz="1800" dirty="0">
                <a:latin typeface="Verdana"/>
                <a:cs typeface="Verdana"/>
              </a:rPr>
              <a:t>time a function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called, </a:t>
            </a:r>
            <a:r>
              <a:rPr sz="1800" dirty="0">
                <a:latin typeface="Verdana"/>
                <a:cs typeface="Verdana"/>
              </a:rPr>
              <a:t>it </a:t>
            </a:r>
            <a:r>
              <a:rPr sz="1800" spc="-5" dirty="0">
                <a:latin typeface="Verdana"/>
                <a:cs typeface="Verdana"/>
              </a:rPr>
              <a:t>takes </a:t>
            </a:r>
            <a:r>
              <a:rPr sz="1800" dirty="0">
                <a:latin typeface="Verdana"/>
                <a:cs typeface="Verdana"/>
              </a:rPr>
              <a:t>a lot of </a:t>
            </a:r>
            <a:r>
              <a:rPr sz="1800" spc="-10" dirty="0">
                <a:latin typeface="Verdana"/>
                <a:cs typeface="Verdana"/>
              </a:rPr>
              <a:t>extra </a:t>
            </a:r>
            <a:r>
              <a:rPr sz="1800" dirty="0">
                <a:latin typeface="Verdana"/>
                <a:cs typeface="Verdana"/>
              </a:rPr>
              <a:t>time in  </a:t>
            </a:r>
            <a:r>
              <a:rPr sz="1800" spc="-5" dirty="0">
                <a:latin typeface="Verdana"/>
                <a:cs typeface="Verdana"/>
              </a:rPr>
              <a:t>executing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series </a:t>
            </a:r>
            <a:r>
              <a:rPr sz="1800" dirty="0">
                <a:latin typeface="Verdana"/>
                <a:cs typeface="Verdana"/>
              </a:rPr>
              <a:t>of instruction for </a:t>
            </a:r>
            <a:r>
              <a:rPr sz="1800" spc="-5" dirty="0">
                <a:latin typeface="Verdana"/>
                <a:cs typeface="Verdana"/>
              </a:rPr>
              <a:t>tasks </a:t>
            </a:r>
            <a:r>
              <a:rPr sz="1800" dirty="0">
                <a:latin typeface="Verdana"/>
                <a:cs typeface="Verdana"/>
              </a:rPr>
              <a:t>such as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jumping to the 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function,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saving registers, pushing arguments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into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stack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and 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returning to the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called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function.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Verdana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218440" indent="-205740">
              <a:lnSpc>
                <a:spcPct val="100000"/>
              </a:lnSpc>
              <a:spcBef>
                <a:spcPts val="1795"/>
              </a:spcBef>
              <a:buClr>
                <a:srgbClr val="CC0000"/>
              </a:buClr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When </a:t>
            </a:r>
            <a:r>
              <a:rPr sz="1800" dirty="0">
                <a:latin typeface="Verdana"/>
                <a:cs typeface="Verdana"/>
              </a:rPr>
              <a:t>a function is small, a </a:t>
            </a:r>
            <a:r>
              <a:rPr sz="1800" spc="-5" dirty="0">
                <a:latin typeface="Verdana"/>
                <a:cs typeface="Verdana"/>
              </a:rPr>
              <a:t>substantial percentage </a:t>
            </a:r>
            <a:r>
              <a:rPr sz="1800" dirty="0">
                <a:latin typeface="Verdana"/>
                <a:cs typeface="Verdana"/>
              </a:rPr>
              <a:t>of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time </a:t>
            </a:r>
            <a:r>
              <a:rPr sz="1800" spc="-5" dirty="0">
                <a:latin typeface="Verdana"/>
                <a:cs typeface="Verdana"/>
              </a:rPr>
              <a:t>may be spent </a:t>
            </a:r>
            <a:r>
              <a:rPr sz="1800" dirty="0">
                <a:latin typeface="Verdana"/>
                <a:cs typeface="Verdana"/>
              </a:rPr>
              <a:t>in such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overheads.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 marR="86360">
              <a:lnSpc>
                <a:spcPct val="100000"/>
              </a:lnSpc>
              <a:spcBef>
                <a:spcPts val="1789"/>
              </a:spcBef>
              <a:buClr>
                <a:srgbClr val="CC0000"/>
              </a:buClr>
              <a:buChar char="•"/>
              <a:tabLst>
                <a:tab pos="218440" algn="l"/>
              </a:tabLst>
            </a:pPr>
            <a:r>
              <a:rPr sz="1800" spc="-100" dirty="0">
                <a:latin typeface="Verdana"/>
                <a:cs typeface="Verdana"/>
              </a:rPr>
              <a:t>To </a:t>
            </a:r>
            <a:r>
              <a:rPr sz="1800" dirty="0">
                <a:latin typeface="Verdana"/>
                <a:cs typeface="Verdana"/>
              </a:rPr>
              <a:t>eliminate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cost of calls </a:t>
            </a:r>
            <a:r>
              <a:rPr sz="1800" spc="-5" dirty="0">
                <a:latin typeface="Verdana"/>
                <a:cs typeface="Verdana"/>
              </a:rPr>
              <a:t>to </a:t>
            </a:r>
            <a:r>
              <a:rPr sz="1800" dirty="0">
                <a:latin typeface="Verdana"/>
                <a:cs typeface="Verdana"/>
              </a:rPr>
              <a:t>small function C++ </a:t>
            </a:r>
            <a:r>
              <a:rPr sz="1800" spc="-5" dirty="0">
                <a:latin typeface="Verdana"/>
                <a:cs typeface="Verdana"/>
              </a:rPr>
              <a:t>proposes </a:t>
            </a:r>
            <a:r>
              <a:rPr sz="1800" dirty="0">
                <a:latin typeface="Verdana"/>
                <a:cs typeface="Verdana"/>
              </a:rPr>
              <a:t>a  new feature called </a:t>
            </a:r>
            <a:r>
              <a:rPr sz="1600" i="1" spc="-10" dirty="0">
                <a:solidFill>
                  <a:srgbClr val="CC0000"/>
                </a:solidFill>
                <a:latin typeface="Verdana"/>
                <a:cs typeface="Verdana"/>
              </a:rPr>
              <a:t>inline</a:t>
            </a:r>
            <a:r>
              <a:rPr sz="1600" i="1" spc="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CC0000"/>
                </a:solidFill>
                <a:latin typeface="Verdana"/>
                <a:cs typeface="Verdana"/>
              </a:rPr>
              <a:t>function.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64330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Inline</a:t>
            </a:r>
            <a:r>
              <a:rPr spc="-75" dirty="0"/>
              <a:t> </a:t>
            </a:r>
            <a:r>
              <a:rPr dirty="0"/>
              <a:t>function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1708150"/>
            <a:ext cx="758444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7480">
              <a:lnSpc>
                <a:spcPct val="100000"/>
              </a:lnSpc>
              <a:spcBef>
                <a:spcPts val="100"/>
              </a:spcBef>
              <a:buChar char="•"/>
              <a:tabLst>
                <a:tab pos="218440" algn="l"/>
              </a:tabLst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An inline function 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is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a function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that 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is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expanded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in line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when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it  is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invoked.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i.e.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compiler </a:t>
            </a:r>
            <a:r>
              <a:rPr sz="1800" spc="-5" dirty="0">
                <a:latin typeface="Verdana"/>
                <a:cs typeface="Verdana"/>
              </a:rPr>
              <a:t>replaces the </a:t>
            </a:r>
            <a:r>
              <a:rPr sz="1800" dirty="0">
                <a:latin typeface="Verdana"/>
                <a:cs typeface="Verdana"/>
              </a:rPr>
              <a:t>function call with </a:t>
            </a:r>
            <a:r>
              <a:rPr sz="1800" spc="-5" dirty="0">
                <a:latin typeface="Verdana"/>
                <a:cs typeface="Verdana"/>
              </a:rPr>
              <a:t>the corresponding  </a:t>
            </a:r>
            <a:r>
              <a:rPr sz="1800" dirty="0">
                <a:latin typeface="Verdana"/>
                <a:cs typeface="Verdana"/>
              </a:rPr>
              <a:t>function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code.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18440" indent="-205740">
              <a:lnSpc>
                <a:spcPct val="100000"/>
              </a:lnSpc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inline functions are </a:t>
            </a:r>
            <a:r>
              <a:rPr sz="1800" spc="-5" dirty="0">
                <a:latin typeface="Verdana"/>
                <a:cs typeface="Verdana"/>
              </a:rPr>
              <a:t>defined </a:t>
            </a:r>
            <a:r>
              <a:rPr sz="1800" dirty="0">
                <a:latin typeface="Verdana"/>
                <a:cs typeface="Verdana"/>
              </a:rPr>
              <a:t>as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follows: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2994" y="3903345"/>
            <a:ext cx="236982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inline function</a:t>
            </a:r>
            <a:r>
              <a:rPr sz="1600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–header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6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function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body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5122545"/>
            <a:ext cx="9867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Example: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6847" y="5122545"/>
            <a:ext cx="293814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inline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double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cube(double</a:t>
            </a:r>
            <a:r>
              <a:rPr sz="1600" spc="5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a)</a:t>
            </a:r>
            <a:endParaRPr sz="1600">
              <a:latin typeface="Verdana"/>
              <a:cs typeface="Verdana"/>
            </a:endParaRPr>
          </a:p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600">
              <a:latin typeface="Verdana"/>
              <a:cs typeface="Verdana"/>
            </a:endParaRPr>
          </a:p>
          <a:p>
            <a:pPr marL="66294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return(a * a *</a:t>
            </a:r>
            <a:r>
              <a:rPr sz="1600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a);</a:t>
            </a:r>
            <a:endParaRPr sz="1600">
              <a:latin typeface="Verdana"/>
              <a:cs typeface="Verdana"/>
            </a:endParaRPr>
          </a:p>
          <a:p>
            <a:pPr marL="10541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43272" y="4838700"/>
            <a:ext cx="995680" cy="617855"/>
          </a:xfrm>
          <a:custGeom>
            <a:avLst/>
            <a:gdLst/>
            <a:ahLst/>
            <a:cxnLst/>
            <a:rect l="l" t="t" r="r" b="b"/>
            <a:pathLst>
              <a:path w="995679" h="617854">
                <a:moveTo>
                  <a:pt x="995426" y="0"/>
                </a:moveTo>
                <a:lnTo>
                  <a:pt x="0" y="61760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99861" y="4756784"/>
            <a:ext cx="295529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" marR="19685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The above </a:t>
            </a:r>
            <a:r>
              <a:rPr sz="1400" spc="5" dirty="0">
                <a:latin typeface="Verdana"/>
                <a:cs typeface="Verdana"/>
              </a:rPr>
              <a:t>inline </a:t>
            </a:r>
            <a:r>
              <a:rPr sz="1400" dirty="0">
                <a:latin typeface="Verdana"/>
                <a:cs typeface="Verdana"/>
              </a:rPr>
              <a:t>function can</a:t>
            </a:r>
            <a:r>
              <a:rPr sz="1400" spc="-16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be  invoked by </a:t>
            </a:r>
            <a:r>
              <a:rPr sz="1400" dirty="0">
                <a:latin typeface="Verdana"/>
                <a:cs typeface="Verdana"/>
              </a:rPr>
              <a:t>statements</a:t>
            </a:r>
            <a:r>
              <a:rPr sz="1400" spc="-1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like</a:t>
            </a:r>
            <a:endParaRPr sz="14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Verdana"/>
                <a:cs typeface="Verdana"/>
              </a:rPr>
              <a:t>c =</a:t>
            </a:r>
            <a:r>
              <a:rPr sz="1400" spc="-4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cube(3.0);</a:t>
            </a:r>
            <a:endParaRPr sz="1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latin typeface="Verdana"/>
                <a:cs typeface="Verdana"/>
              </a:rPr>
              <a:t>d = </a:t>
            </a:r>
            <a:r>
              <a:rPr sz="1400" spc="-5" dirty="0">
                <a:latin typeface="Verdana"/>
                <a:cs typeface="Verdana"/>
              </a:rPr>
              <a:t>(2.5 </a:t>
            </a:r>
            <a:r>
              <a:rPr sz="1400" dirty="0">
                <a:latin typeface="Verdana"/>
                <a:cs typeface="Verdana"/>
              </a:rPr>
              <a:t>+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1.5);</a:t>
            </a:r>
            <a:endParaRPr sz="1400">
              <a:latin typeface="Verdana"/>
              <a:cs typeface="Verdana"/>
            </a:endParaRPr>
          </a:p>
          <a:p>
            <a:pPr marL="12700" marR="5080" algn="ctr">
              <a:lnSpc>
                <a:spcPct val="100000"/>
              </a:lnSpc>
            </a:pPr>
            <a:r>
              <a:rPr sz="1400" spc="-5" dirty="0">
                <a:latin typeface="Verdana"/>
                <a:cs typeface="Verdana"/>
              </a:rPr>
              <a:t>The value </a:t>
            </a:r>
            <a:r>
              <a:rPr sz="1400" dirty="0">
                <a:latin typeface="Verdana"/>
                <a:cs typeface="Verdana"/>
              </a:rPr>
              <a:t>of c &amp; d will </a:t>
            </a:r>
            <a:r>
              <a:rPr sz="1400" spc="-5" dirty="0">
                <a:latin typeface="Verdana"/>
                <a:cs typeface="Verdana"/>
              </a:rPr>
              <a:t>be 27</a:t>
            </a:r>
            <a:r>
              <a:rPr sz="1400" spc="-15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and  </a:t>
            </a:r>
            <a:r>
              <a:rPr sz="1400" spc="-5" dirty="0">
                <a:latin typeface="Verdana"/>
                <a:cs typeface="Verdana"/>
              </a:rPr>
              <a:t>64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6710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Inline</a:t>
            </a:r>
            <a:r>
              <a:rPr spc="-75" dirty="0"/>
              <a:t> </a:t>
            </a:r>
            <a:r>
              <a:rPr dirty="0"/>
              <a:t>function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2020900"/>
            <a:ext cx="7328534" cy="3653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6245" indent="-424180">
              <a:lnSpc>
                <a:spcPct val="100000"/>
              </a:lnSpc>
              <a:spcBef>
                <a:spcPts val="100"/>
              </a:spcBef>
              <a:buChar char="•"/>
              <a:tabLst>
                <a:tab pos="436245" algn="l"/>
                <a:tab pos="436880" algn="l"/>
              </a:tabLst>
            </a:pPr>
            <a:r>
              <a:rPr sz="1800" dirty="0">
                <a:latin typeface="Verdana"/>
                <a:cs typeface="Verdana"/>
              </a:rPr>
              <a:t>It is </a:t>
            </a:r>
            <a:r>
              <a:rPr sz="1800" spc="-5" dirty="0">
                <a:latin typeface="Verdana"/>
                <a:cs typeface="Verdana"/>
              </a:rPr>
              <a:t>easy to make </a:t>
            </a:r>
            <a:r>
              <a:rPr sz="1800" dirty="0">
                <a:latin typeface="Verdana"/>
                <a:cs typeface="Verdana"/>
              </a:rPr>
              <a:t>an function inline. All </a:t>
            </a:r>
            <a:r>
              <a:rPr sz="1800" spc="-5" dirty="0">
                <a:latin typeface="Verdana"/>
                <a:cs typeface="Verdana"/>
              </a:rPr>
              <a:t>we need to do </a:t>
            </a:r>
            <a:r>
              <a:rPr sz="1800" dirty="0">
                <a:latin typeface="Verdana"/>
                <a:cs typeface="Verdana"/>
              </a:rPr>
              <a:t>is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to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prefix the keyword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inline </a:t>
            </a:r>
            <a:r>
              <a:rPr sz="1800" spc="-5" dirty="0">
                <a:latin typeface="Verdana"/>
                <a:cs typeface="Verdana"/>
              </a:rPr>
              <a:t>to the </a:t>
            </a:r>
            <a:r>
              <a:rPr sz="1800" dirty="0">
                <a:latin typeface="Verdana"/>
                <a:cs typeface="Verdana"/>
              </a:rPr>
              <a:t>function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definition.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436245" indent="-424180">
              <a:lnSpc>
                <a:spcPct val="100000"/>
              </a:lnSpc>
              <a:buChar char="•"/>
              <a:tabLst>
                <a:tab pos="436245" algn="l"/>
                <a:tab pos="436880" algn="l"/>
              </a:tabLst>
            </a:pPr>
            <a:r>
              <a:rPr sz="1800" spc="5" dirty="0">
                <a:latin typeface="Verdana"/>
                <a:cs typeface="Verdana"/>
              </a:rPr>
              <a:t>All </a:t>
            </a:r>
            <a:r>
              <a:rPr sz="1800" dirty="0">
                <a:latin typeface="Verdana"/>
                <a:cs typeface="Verdana"/>
              </a:rPr>
              <a:t>inline function must </a:t>
            </a:r>
            <a:r>
              <a:rPr sz="1800" spc="-5" dirty="0">
                <a:latin typeface="Verdana"/>
                <a:cs typeface="Verdana"/>
              </a:rPr>
              <a:t>be defined before they </a:t>
            </a:r>
            <a:r>
              <a:rPr sz="1800" dirty="0">
                <a:latin typeface="Verdana"/>
                <a:cs typeface="Verdana"/>
              </a:rPr>
              <a:t>are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called.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Verdana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436245" indent="-424180">
              <a:lnSpc>
                <a:spcPct val="100000"/>
              </a:lnSpc>
              <a:buChar char="•"/>
              <a:tabLst>
                <a:tab pos="436245" algn="l"/>
                <a:tab pos="436880" algn="l"/>
              </a:tabLst>
            </a:pPr>
            <a:r>
              <a:rPr sz="1800" dirty="0">
                <a:latin typeface="Verdana"/>
                <a:cs typeface="Verdana"/>
              </a:rPr>
              <a:t>Some </a:t>
            </a:r>
            <a:r>
              <a:rPr sz="1800" spc="-5" dirty="0">
                <a:latin typeface="Verdana"/>
                <a:cs typeface="Verdana"/>
              </a:rPr>
              <a:t>situations where </a:t>
            </a:r>
            <a:r>
              <a:rPr sz="1800" dirty="0">
                <a:latin typeface="Verdana"/>
                <a:cs typeface="Verdana"/>
              </a:rPr>
              <a:t>inline </a:t>
            </a:r>
            <a:r>
              <a:rPr sz="1800" spc="-5" dirty="0">
                <a:latin typeface="Verdana"/>
                <a:cs typeface="Verdana"/>
              </a:rPr>
              <a:t>expansion may </a:t>
            </a:r>
            <a:r>
              <a:rPr sz="1800" dirty="0">
                <a:latin typeface="Verdana"/>
                <a:cs typeface="Verdana"/>
              </a:rPr>
              <a:t>not </a:t>
            </a:r>
            <a:r>
              <a:rPr sz="1800" spc="-5" dirty="0">
                <a:latin typeface="Verdana"/>
                <a:cs typeface="Verdana"/>
              </a:rPr>
              <a:t>work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are: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20" dirty="0">
                <a:solidFill>
                  <a:srgbClr val="CC0000"/>
                </a:solidFill>
                <a:latin typeface="Verdana"/>
                <a:cs typeface="Verdana"/>
              </a:rPr>
              <a:t>For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function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returning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values, if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loop,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 switch, or goto</a:t>
            </a:r>
            <a:r>
              <a:rPr sz="1600" spc="26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exists.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Verdana"/>
              <a:buAutoNum type="arabicPeriod"/>
            </a:pPr>
            <a:endParaRPr sz="1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600" spc="-20" dirty="0">
                <a:solidFill>
                  <a:srgbClr val="CC0000"/>
                </a:solidFill>
                <a:latin typeface="Verdana"/>
                <a:cs typeface="Verdana"/>
              </a:rPr>
              <a:t>For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function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not returning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values, if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 return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statement</a:t>
            </a:r>
            <a:r>
              <a:rPr sz="1600" spc="24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exists.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Verdana"/>
              <a:buAutoNum type="arabicPeriod"/>
            </a:pPr>
            <a:endParaRPr sz="1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If functions contain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static</a:t>
            </a:r>
            <a:r>
              <a:rPr sz="1600" spc="8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variables.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Verdana"/>
              <a:buAutoNum type="arabicPeriod"/>
            </a:pPr>
            <a:endParaRPr sz="1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If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inline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functions are</a:t>
            </a:r>
            <a:r>
              <a:rPr sz="1600" spc="6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recursive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1376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Inline</a:t>
            </a:r>
            <a:r>
              <a:rPr spc="-75" dirty="0"/>
              <a:t> </a:t>
            </a:r>
            <a:r>
              <a:rPr dirty="0"/>
              <a:t>function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68465" y="2091308"/>
            <a:ext cx="164401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//inline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function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1603374"/>
            <a:ext cx="316738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#include&lt;iostream.h&gt;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#include&lt;conio.h&gt;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inline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float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mul(float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x, float</a:t>
            </a:r>
            <a:r>
              <a:rPr sz="1600" spc="9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y)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return (x *</a:t>
            </a:r>
            <a:r>
              <a:rPr sz="1600" spc="1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y);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7879" y="3066668"/>
            <a:ext cx="16446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//inline</a:t>
            </a:r>
            <a:r>
              <a:rPr sz="160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function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2822829"/>
            <a:ext cx="3786504" cy="295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inline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double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div(double </a:t>
            </a:r>
            <a:r>
              <a:rPr sz="1600" spc="-15" dirty="0">
                <a:solidFill>
                  <a:srgbClr val="CC0000"/>
                </a:solidFill>
                <a:latin typeface="Verdana"/>
                <a:cs typeface="Verdana"/>
              </a:rPr>
              <a:t>p,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double</a:t>
            </a:r>
            <a:r>
              <a:rPr sz="1600" spc="10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q)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return (p /</a:t>
            </a:r>
            <a:r>
              <a:rPr sz="1600" spc="1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q);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void</a:t>
            </a:r>
            <a:r>
              <a:rPr sz="1600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main()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600" dirty="0">
              <a:latin typeface="Verdana"/>
              <a:cs typeface="Verdana"/>
            </a:endParaRPr>
          </a:p>
          <a:p>
            <a:pPr marL="12700" marR="199771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float a =</a:t>
            </a:r>
            <a:r>
              <a:rPr sz="1600" spc="-4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12.345;  float b = 9.82; 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clrscr();</a:t>
            </a:r>
            <a:endParaRPr sz="1600" dirty="0">
              <a:latin typeface="Verdana"/>
              <a:cs typeface="Verdana"/>
            </a:endParaRPr>
          </a:p>
          <a:p>
            <a:pPr marL="12700" marR="947419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cou</a:t>
            </a:r>
            <a:r>
              <a:rPr sz="1600" spc="-15" dirty="0">
                <a:solidFill>
                  <a:srgbClr val="CC0000"/>
                </a:solidFill>
                <a:latin typeface="Verdana"/>
                <a:cs typeface="Verdana"/>
              </a:rPr>
              <a:t>t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&lt;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&lt;e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ndl&lt;&lt;en</a:t>
            </a:r>
            <a:r>
              <a:rPr sz="1600" dirty="0">
                <a:solidFill>
                  <a:srgbClr val="CC0000"/>
                </a:solidFill>
                <a:latin typeface="Verdana"/>
                <a:cs typeface="Verdana"/>
              </a:rPr>
              <a:t>d</a:t>
            </a:r>
            <a:r>
              <a:rPr sz="1600" spc="-15" dirty="0">
                <a:solidFill>
                  <a:srgbClr val="CC0000"/>
                </a:solidFill>
                <a:latin typeface="Verdana"/>
                <a:cs typeface="Verdana"/>
              </a:rPr>
              <a:t>l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&lt;</a:t>
            </a:r>
            <a:r>
              <a:rPr sz="1600" spc="10" dirty="0">
                <a:solidFill>
                  <a:srgbClr val="CC0000"/>
                </a:solidFill>
                <a:latin typeface="Verdana"/>
                <a:cs typeface="Verdana"/>
              </a:rPr>
              <a:t>&lt;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e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n</a:t>
            </a:r>
            <a:r>
              <a:rPr sz="1600" spc="5" dirty="0">
                <a:solidFill>
                  <a:srgbClr val="CC0000"/>
                </a:solidFill>
                <a:latin typeface="Verdana"/>
                <a:cs typeface="Verdana"/>
              </a:rPr>
              <a:t>d</a:t>
            </a:r>
            <a:r>
              <a:rPr sz="1600" spc="-15" dirty="0">
                <a:solidFill>
                  <a:srgbClr val="CC0000"/>
                </a:solidFill>
                <a:latin typeface="Verdana"/>
                <a:cs typeface="Verdana"/>
              </a:rPr>
              <a:t>l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;  cout&lt;&lt;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mul(a,b) &lt;&lt;</a:t>
            </a:r>
            <a:r>
              <a:rPr sz="1600" spc="6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"\n";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140" y="5749544"/>
            <a:ext cx="793495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cout&lt;&lt; div(a,b)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&lt;&lt;</a:t>
            </a:r>
            <a:r>
              <a:rPr sz="1600" spc="7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"\n";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7921625" algn="l"/>
              </a:tabLst>
            </a:pPr>
            <a:r>
              <a:rPr sz="1600" strike="sngStrike" spc="-10" dirty="0">
                <a:solidFill>
                  <a:srgbClr val="CC0000"/>
                </a:solidFill>
                <a:latin typeface="Verdana"/>
                <a:cs typeface="Verdana"/>
              </a:rPr>
              <a:t>getch();	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140" y="6237223"/>
            <a:ext cx="1543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9758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Default</a:t>
            </a:r>
            <a:r>
              <a:rPr spc="-45" dirty="0"/>
              <a:t> </a:t>
            </a:r>
            <a:r>
              <a:rPr spc="-5" dirty="0"/>
              <a:t>Arguments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886203"/>
            <a:ext cx="7692390" cy="414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dirty="0">
                <a:latin typeface="Verdana"/>
                <a:cs typeface="Verdana"/>
              </a:rPr>
              <a:t>C++ </a:t>
            </a:r>
            <a:r>
              <a:rPr sz="1800" spc="-5" dirty="0">
                <a:latin typeface="Verdana"/>
                <a:cs typeface="Verdana"/>
              </a:rPr>
              <a:t>allows </a:t>
            </a:r>
            <a:r>
              <a:rPr sz="1800" dirty="0">
                <a:latin typeface="Verdana"/>
                <a:cs typeface="Verdana"/>
              </a:rPr>
              <a:t>us </a:t>
            </a:r>
            <a:r>
              <a:rPr sz="1800" spc="-5" dirty="0">
                <a:latin typeface="Verdana"/>
                <a:cs typeface="Verdana"/>
              </a:rPr>
              <a:t>to call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function without specifying </a:t>
            </a:r>
            <a:r>
              <a:rPr sz="1800" dirty="0">
                <a:latin typeface="Verdana"/>
                <a:cs typeface="Verdana"/>
              </a:rPr>
              <a:t>all </a:t>
            </a:r>
            <a:r>
              <a:rPr sz="1800" spc="-5" dirty="0">
                <a:latin typeface="Verdana"/>
                <a:cs typeface="Verdana"/>
              </a:rPr>
              <a:t>its  arguments.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Wingdings"/>
              <a:buChar char=""/>
            </a:pPr>
            <a:endParaRPr sz="2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789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In </a:t>
            </a:r>
            <a:r>
              <a:rPr sz="1800" dirty="0">
                <a:latin typeface="Verdana"/>
                <a:cs typeface="Verdana"/>
              </a:rPr>
              <a:t>such </a:t>
            </a:r>
            <a:r>
              <a:rPr sz="1800" spc="-5" dirty="0">
                <a:latin typeface="Verdana"/>
                <a:cs typeface="Verdana"/>
              </a:rPr>
              <a:t>cases, the </a:t>
            </a:r>
            <a:r>
              <a:rPr sz="1800" dirty="0">
                <a:latin typeface="Verdana"/>
                <a:cs typeface="Verdana"/>
              </a:rPr>
              <a:t>function </a:t>
            </a:r>
            <a:r>
              <a:rPr sz="1800" spc="-5" dirty="0">
                <a:latin typeface="Verdana"/>
                <a:cs typeface="Verdana"/>
              </a:rPr>
              <a:t>assigns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default </a:t>
            </a:r>
            <a:r>
              <a:rPr sz="1800" spc="-10" dirty="0">
                <a:latin typeface="Verdana"/>
                <a:cs typeface="Verdana"/>
              </a:rPr>
              <a:t>value </a:t>
            </a:r>
            <a:r>
              <a:rPr sz="1800" spc="-5" dirty="0">
                <a:latin typeface="Verdana"/>
                <a:cs typeface="Verdana"/>
              </a:rPr>
              <a:t>to the  </a:t>
            </a:r>
            <a:r>
              <a:rPr sz="1800" spc="-10" dirty="0">
                <a:latin typeface="Verdana"/>
                <a:cs typeface="Verdana"/>
              </a:rPr>
              <a:t>parameter </a:t>
            </a:r>
            <a:r>
              <a:rPr sz="1800" dirty="0">
                <a:latin typeface="Verdana"/>
                <a:cs typeface="Verdana"/>
              </a:rPr>
              <a:t>which </a:t>
            </a:r>
            <a:r>
              <a:rPr sz="1800" spc="-5" dirty="0">
                <a:latin typeface="Verdana"/>
                <a:cs typeface="Verdana"/>
              </a:rPr>
              <a:t>does </a:t>
            </a:r>
            <a:r>
              <a:rPr sz="1800" dirty="0">
                <a:latin typeface="Verdana"/>
                <a:cs typeface="Verdana"/>
              </a:rPr>
              <a:t>not </a:t>
            </a:r>
            <a:r>
              <a:rPr sz="1800" spc="-10" dirty="0">
                <a:latin typeface="Verdana"/>
                <a:cs typeface="Verdana"/>
              </a:rPr>
              <a:t>have </a:t>
            </a:r>
            <a:r>
              <a:rPr sz="1800" dirty="0">
                <a:latin typeface="Verdana"/>
                <a:cs typeface="Verdana"/>
              </a:rPr>
              <a:t>a matching </a:t>
            </a:r>
            <a:r>
              <a:rPr sz="1800" spc="-5" dirty="0">
                <a:latin typeface="Verdana"/>
                <a:cs typeface="Verdana"/>
              </a:rPr>
              <a:t>argument </a:t>
            </a:r>
            <a:r>
              <a:rPr sz="1800" dirty="0">
                <a:latin typeface="Verdana"/>
                <a:cs typeface="Verdana"/>
              </a:rPr>
              <a:t>in the  function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call.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Wingdings"/>
              <a:buChar char=""/>
            </a:pPr>
            <a:endParaRPr sz="2200">
              <a:latin typeface="Times New Roman"/>
              <a:cs typeface="Times New Roman"/>
            </a:endParaRPr>
          </a:p>
          <a:p>
            <a:pPr marL="236220" indent="-224154" algn="just">
              <a:lnSpc>
                <a:spcPct val="100000"/>
              </a:lnSpc>
              <a:spcBef>
                <a:spcPts val="1789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dirty="0">
                <a:latin typeface="Verdana"/>
                <a:cs typeface="Verdana"/>
              </a:rPr>
              <a:t>Default </a:t>
            </a:r>
            <a:r>
              <a:rPr sz="1800" spc="-10" dirty="0">
                <a:latin typeface="Verdana"/>
                <a:cs typeface="Verdana"/>
              </a:rPr>
              <a:t>value </a:t>
            </a:r>
            <a:r>
              <a:rPr sz="1800" dirty="0">
                <a:latin typeface="Verdana"/>
                <a:cs typeface="Verdana"/>
              </a:rPr>
              <a:t>are </a:t>
            </a:r>
            <a:r>
              <a:rPr sz="1800" spc="-5" dirty="0">
                <a:latin typeface="Verdana"/>
                <a:cs typeface="Verdana"/>
              </a:rPr>
              <a:t>specified when the </a:t>
            </a:r>
            <a:r>
              <a:rPr sz="1800" dirty="0">
                <a:latin typeface="Verdana"/>
                <a:cs typeface="Verdana"/>
              </a:rPr>
              <a:t>function </a:t>
            </a:r>
            <a:r>
              <a:rPr sz="1800" spc="5" dirty="0">
                <a:latin typeface="Verdana"/>
                <a:cs typeface="Verdana"/>
              </a:rPr>
              <a:t>is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declared.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Wingdings"/>
              <a:buChar char=""/>
            </a:pPr>
            <a:endParaRPr sz="2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795"/>
              </a:spcBef>
              <a:buClr>
                <a:srgbClr val="CC0000"/>
              </a:buClr>
              <a:buSzPct val="69444"/>
              <a:buFont typeface="Wingdings"/>
              <a:buChar char=""/>
              <a:tabLst>
                <a:tab pos="236854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compiler looks </a:t>
            </a:r>
            <a:r>
              <a:rPr sz="1800" spc="-5" dirty="0">
                <a:latin typeface="Verdana"/>
                <a:cs typeface="Verdana"/>
              </a:rPr>
              <a:t>at the prototype to </a:t>
            </a:r>
            <a:r>
              <a:rPr sz="1800" dirty="0">
                <a:latin typeface="Verdana"/>
                <a:cs typeface="Verdana"/>
              </a:rPr>
              <a:t>see how </a:t>
            </a:r>
            <a:r>
              <a:rPr sz="1800" spc="-10" dirty="0">
                <a:latin typeface="Verdana"/>
                <a:cs typeface="Verdana"/>
              </a:rPr>
              <a:t>many  </a:t>
            </a:r>
            <a:r>
              <a:rPr sz="1800" spc="-5" dirty="0">
                <a:latin typeface="Verdana"/>
                <a:cs typeface="Verdana"/>
              </a:rPr>
              <a:t>arguments </a:t>
            </a:r>
            <a:r>
              <a:rPr sz="1800" dirty="0">
                <a:latin typeface="Verdana"/>
                <a:cs typeface="Verdana"/>
              </a:rPr>
              <a:t>a function </a:t>
            </a:r>
            <a:r>
              <a:rPr sz="1800" spc="-5" dirty="0">
                <a:latin typeface="Verdana"/>
                <a:cs typeface="Verdana"/>
              </a:rPr>
              <a:t>uses </a:t>
            </a:r>
            <a:r>
              <a:rPr sz="1800" dirty="0">
                <a:latin typeface="Verdana"/>
                <a:cs typeface="Verdana"/>
              </a:rPr>
              <a:t>and alerts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program </a:t>
            </a:r>
            <a:r>
              <a:rPr sz="1800" dirty="0">
                <a:latin typeface="Verdana"/>
                <a:cs typeface="Verdana"/>
              </a:rPr>
              <a:t>for possible  </a:t>
            </a:r>
            <a:r>
              <a:rPr sz="1800" spc="-5" dirty="0">
                <a:latin typeface="Verdana"/>
                <a:cs typeface="Verdana"/>
              </a:rPr>
              <a:t>default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values.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140" y="1016000"/>
            <a:ext cx="7690484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954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Here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dirty="0">
                <a:latin typeface="Verdana"/>
                <a:cs typeface="Verdana"/>
              </a:rPr>
              <a:t>an </a:t>
            </a:r>
            <a:r>
              <a:rPr sz="1800" spc="-5" dirty="0">
                <a:latin typeface="Verdana"/>
                <a:cs typeface="Verdana"/>
              </a:rPr>
              <a:t>example </a:t>
            </a:r>
            <a:r>
              <a:rPr sz="1800" dirty="0">
                <a:latin typeface="Verdana"/>
                <a:cs typeface="Verdana"/>
              </a:rPr>
              <a:t>of a </a:t>
            </a:r>
            <a:r>
              <a:rPr sz="1800" spc="-5" dirty="0">
                <a:latin typeface="Verdana"/>
                <a:cs typeface="Verdana"/>
              </a:rPr>
              <a:t>prototype </a:t>
            </a:r>
            <a:r>
              <a:rPr sz="1800" dirty="0">
                <a:latin typeface="Verdana"/>
                <a:cs typeface="Verdana"/>
              </a:rPr>
              <a:t>(i.e. function </a:t>
            </a:r>
            <a:r>
              <a:rPr sz="1800" spc="-5" dirty="0">
                <a:latin typeface="Verdana"/>
                <a:cs typeface="Verdana"/>
              </a:rPr>
              <a:t>declaration) with  default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values: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57975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float amount(float principal, int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period, </a:t>
            </a: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float </a:t>
            </a:r>
            <a:r>
              <a:rPr sz="1600" b="1" spc="-5" dirty="0">
                <a:solidFill>
                  <a:srgbClr val="CC0000"/>
                </a:solidFill>
                <a:latin typeface="Verdana"/>
                <a:cs typeface="Verdana"/>
              </a:rPr>
              <a:t>rate =</a:t>
            </a:r>
            <a:r>
              <a:rPr sz="1600" b="1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CC0000"/>
                </a:solidFill>
                <a:latin typeface="Verdana"/>
                <a:cs typeface="Verdana"/>
              </a:rPr>
              <a:t>0.15);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311150">
              <a:lnSpc>
                <a:spcPct val="100000"/>
              </a:lnSpc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The default </a:t>
            </a:r>
            <a:r>
              <a:rPr sz="1800" spc="-10" dirty="0">
                <a:latin typeface="Verdana"/>
                <a:cs typeface="Verdana"/>
              </a:rPr>
              <a:t>value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specified </a:t>
            </a:r>
            <a:r>
              <a:rPr sz="1800" dirty="0">
                <a:latin typeface="Verdana"/>
                <a:cs typeface="Verdana"/>
              </a:rPr>
              <a:t>in a manner syntactically similar  </a:t>
            </a:r>
            <a:r>
              <a:rPr sz="1800" spc="-5" dirty="0">
                <a:latin typeface="Verdana"/>
                <a:cs typeface="Verdana"/>
              </a:rPr>
              <a:t>to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variable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initialization.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Verdana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37795" indent="-125730">
              <a:lnSpc>
                <a:spcPct val="100000"/>
              </a:lnSpc>
              <a:buChar char="•"/>
              <a:tabLst>
                <a:tab pos="138430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above </a:t>
            </a:r>
            <a:r>
              <a:rPr sz="1800" spc="-5" dirty="0">
                <a:latin typeface="Verdana"/>
                <a:cs typeface="Verdana"/>
              </a:rPr>
              <a:t>prototype declares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default </a:t>
            </a:r>
            <a:r>
              <a:rPr sz="1800" spc="-10" dirty="0">
                <a:latin typeface="Verdana"/>
                <a:cs typeface="Verdana"/>
              </a:rPr>
              <a:t>value </a:t>
            </a:r>
            <a:r>
              <a:rPr sz="1800" dirty="0">
                <a:latin typeface="Verdana"/>
                <a:cs typeface="Verdana"/>
              </a:rPr>
              <a:t>of 0.15 </a:t>
            </a:r>
            <a:r>
              <a:rPr sz="1800" spc="-5" dirty="0">
                <a:latin typeface="Verdana"/>
                <a:cs typeface="Verdana"/>
              </a:rPr>
              <a:t>to</a:t>
            </a:r>
            <a:r>
              <a:rPr sz="1800" spc="8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the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argument </a:t>
            </a:r>
            <a:r>
              <a:rPr sz="1600" b="1" spc="-5" dirty="0">
                <a:latin typeface="Verdana"/>
                <a:cs typeface="Verdana"/>
              </a:rPr>
              <a:t>rate.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subsequent </a:t>
            </a:r>
            <a:r>
              <a:rPr sz="1800" dirty="0">
                <a:latin typeface="Verdana"/>
                <a:cs typeface="Verdana"/>
              </a:rPr>
              <a:t>function </a:t>
            </a:r>
            <a:r>
              <a:rPr sz="1800" spc="-5" dirty="0">
                <a:latin typeface="Verdana"/>
                <a:cs typeface="Verdana"/>
              </a:rPr>
              <a:t>call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like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579755">
              <a:lnSpc>
                <a:spcPct val="100000"/>
              </a:lnSpc>
              <a:tabLst>
                <a:tab pos="3670300" algn="l"/>
              </a:tabLst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value=amount(5000,7);	//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one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argument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missing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487680">
              <a:lnSpc>
                <a:spcPct val="100000"/>
              </a:lnSpc>
            </a:pPr>
            <a:r>
              <a:rPr sz="1800" spc="-10" dirty="0">
                <a:latin typeface="Verdana"/>
                <a:cs typeface="Verdana"/>
              </a:rPr>
              <a:t>Passes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value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5000 to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principal </a:t>
            </a:r>
            <a:r>
              <a:rPr sz="1800" dirty="0">
                <a:latin typeface="Verdana"/>
                <a:cs typeface="Verdana"/>
              </a:rPr>
              <a:t>and 7 </a:t>
            </a:r>
            <a:r>
              <a:rPr sz="1800" spc="-5" dirty="0">
                <a:latin typeface="Verdana"/>
                <a:cs typeface="Verdana"/>
              </a:rPr>
              <a:t>to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period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then  </a:t>
            </a:r>
            <a:r>
              <a:rPr sz="1800" dirty="0">
                <a:latin typeface="Verdana"/>
                <a:cs typeface="Verdana"/>
              </a:rPr>
              <a:t>lets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function use </a:t>
            </a:r>
            <a:r>
              <a:rPr sz="1800" spc="-5" dirty="0">
                <a:latin typeface="Verdana"/>
                <a:cs typeface="Verdana"/>
              </a:rPr>
              <a:t>default </a:t>
            </a:r>
            <a:r>
              <a:rPr sz="1800" spc="-10" dirty="0">
                <a:latin typeface="Verdana"/>
                <a:cs typeface="Verdana"/>
              </a:rPr>
              <a:t>value </a:t>
            </a:r>
            <a:r>
              <a:rPr sz="1800" dirty="0">
                <a:latin typeface="Verdana"/>
                <a:cs typeface="Verdana"/>
              </a:rPr>
              <a:t>of 0.15 for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rate.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218440" algn="l"/>
                <a:tab pos="588645" algn="l"/>
                <a:tab pos="1594485" algn="l"/>
                <a:tab pos="2922270" algn="l"/>
                <a:tab pos="3318510" algn="l"/>
                <a:tab pos="4461510" algn="l"/>
                <a:tab pos="4993640" algn="l"/>
                <a:tab pos="5708650" algn="l"/>
                <a:tab pos="6148705" algn="l"/>
                <a:tab pos="6732905" algn="l"/>
                <a:tab pos="7458075" algn="l"/>
              </a:tabLst>
            </a:pPr>
            <a:r>
              <a:rPr sz="1800" dirty="0">
                <a:latin typeface="Verdana"/>
                <a:cs typeface="Verdana"/>
              </a:rPr>
              <a:t>A	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dirty="0">
                <a:latin typeface="Verdana"/>
                <a:cs typeface="Verdana"/>
              </a:rPr>
              <a:t>efau</a:t>
            </a:r>
            <a:r>
              <a:rPr sz="1800" spc="5" dirty="0">
                <a:latin typeface="Verdana"/>
                <a:cs typeface="Verdana"/>
              </a:rPr>
              <a:t>l</a:t>
            </a:r>
            <a:r>
              <a:rPr sz="1800" dirty="0">
                <a:latin typeface="Verdana"/>
                <a:cs typeface="Verdana"/>
              </a:rPr>
              <a:t>t	ar</a:t>
            </a:r>
            <a:r>
              <a:rPr sz="1800" spc="-10" dirty="0">
                <a:latin typeface="Verdana"/>
                <a:cs typeface="Verdana"/>
              </a:rPr>
              <a:t>g</a:t>
            </a:r>
            <a:r>
              <a:rPr sz="1800" dirty="0">
                <a:latin typeface="Verdana"/>
                <a:cs typeface="Verdana"/>
              </a:rPr>
              <a:t>ument	</a:t>
            </a:r>
            <a:r>
              <a:rPr sz="1800" spc="10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s	ch</a:t>
            </a:r>
            <a:r>
              <a:rPr sz="1800" spc="-10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c</a:t>
            </a:r>
            <a:r>
              <a:rPr sz="1800" spc="-15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ed	</a:t>
            </a:r>
            <a:r>
              <a:rPr sz="1800" spc="10" dirty="0">
                <a:latin typeface="Verdana"/>
                <a:cs typeface="Verdana"/>
              </a:rPr>
              <a:t>f</a:t>
            </a:r>
            <a:r>
              <a:rPr sz="1800" dirty="0">
                <a:latin typeface="Verdana"/>
                <a:cs typeface="Verdana"/>
              </a:rPr>
              <a:t>or	</a:t>
            </a:r>
            <a:r>
              <a:rPr sz="1800" spc="-1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ype	</a:t>
            </a:r>
            <a:r>
              <a:rPr sz="1800" spc="-5" dirty="0">
                <a:latin typeface="Verdana"/>
                <a:cs typeface="Verdana"/>
              </a:rPr>
              <a:t>a</a:t>
            </a:r>
            <a:r>
              <a:rPr sz="1800" dirty="0">
                <a:latin typeface="Verdana"/>
                <a:cs typeface="Verdana"/>
              </a:rPr>
              <a:t>t	</a:t>
            </a:r>
            <a:r>
              <a:rPr sz="1800" spc="-5" dirty="0">
                <a:latin typeface="Verdana"/>
                <a:cs typeface="Verdana"/>
              </a:rPr>
              <a:t>th</a:t>
            </a:r>
            <a:r>
              <a:rPr sz="1800" dirty="0">
                <a:latin typeface="Verdana"/>
                <a:cs typeface="Verdana"/>
              </a:rPr>
              <a:t>e	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me	</a:t>
            </a:r>
            <a:r>
              <a:rPr sz="1800" spc="-5" dirty="0">
                <a:latin typeface="Verdana"/>
                <a:cs typeface="Verdana"/>
              </a:rPr>
              <a:t>of  declaration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evaluated at the </a:t>
            </a:r>
            <a:r>
              <a:rPr sz="1800" dirty="0">
                <a:latin typeface="Verdana"/>
                <a:cs typeface="Verdana"/>
              </a:rPr>
              <a:t>time </a:t>
            </a:r>
            <a:r>
              <a:rPr sz="1800" spc="-5" dirty="0">
                <a:latin typeface="Verdana"/>
                <a:cs typeface="Verdana"/>
              </a:rPr>
              <a:t>of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call.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56710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Default</a:t>
            </a:r>
            <a:r>
              <a:rPr spc="-45" dirty="0"/>
              <a:t> </a:t>
            </a:r>
            <a:r>
              <a:rPr spc="-5" dirty="0"/>
              <a:t>Arguments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3211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IN" spc="-10" dirty="0" smtClean="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Passes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 explicit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value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0.12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rate.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1143000">
              <a:lnSpc>
                <a:spcPct val="100000"/>
              </a:lnSpc>
              <a:spcBef>
                <a:spcPts val="1920"/>
              </a:spcBef>
              <a:buChar char="•"/>
              <a:tabLst>
                <a:tab pos="21844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Default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arguments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useful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situations where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some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arguments always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18440" indent="-205740">
              <a:lnSpc>
                <a:spcPct val="100000"/>
              </a:lnSpc>
              <a:buChar char="•"/>
              <a:tabLst>
                <a:tab pos="218440" algn="l"/>
              </a:tabLst>
            </a:pPr>
            <a:r>
              <a:rPr lang="en-IN" sz="2000" spc="-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IN" sz="2000" spc="-5" dirty="0">
                <a:latin typeface="Times New Roman" pitchFamily="18" charset="0"/>
                <a:cs typeface="Times New Roman" pitchFamily="18" charset="0"/>
              </a:rPr>
              <a:t>provides greater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flexibility </a:t>
            </a:r>
            <a:r>
              <a:rPr lang="en-IN" sz="2000" spc="-5" dirty="0">
                <a:latin typeface="Times New Roman" pitchFamily="18" charset="0"/>
                <a:cs typeface="Times New Roman" pitchFamily="18" charset="0"/>
              </a:rPr>
              <a:t>to the</a:t>
            </a:r>
            <a:r>
              <a:rPr lang="en-IN" sz="20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spc="-10" dirty="0">
                <a:latin typeface="Times New Roman" pitchFamily="18" charset="0"/>
                <a:cs typeface="Times New Roman" pitchFamily="18" charset="0"/>
              </a:rPr>
              <a:t>programmers.</a:t>
            </a:r>
          </a:p>
          <a:p>
            <a:pPr marL="137795" indent="-125730">
              <a:lnSpc>
                <a:spcPct val="100000"/>
              </a:lnSpc>
              <a:buChar char="•"/>
              <a:tabLst>
                <a:tab pos="138430" algn="l"/>
              </a:tabLst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e.g. bank interest may remain the same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for all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customers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0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particular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period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deposit</a:t>
            </a:r>
            <a:r>
              <a:rPr spc="-5" dirty="0">
                <a:solidFill>
                  <a:srgbClr val="CC0000"/>
                </a:solidFill>
              </a:rPr>
              <a:t>.</a:t>
            </a:r>
          </a:p>
          <a:p>
            <a:pPr marL="218440" indent="-205740">
              <a:lnSpc>
                <a:spcPct val="100000"/>
              </a:lnSpc>
              <a:buChar char="•"/>
              <a:tabLst>
                <a:tab pos="218440" algn="l"/>
              </a:tabLst>
            </a:pPr>
            <a:r>
              <a:rPr lang="en-IN" spc="-5" dirty="0" smtClean="0"/>
              <a:t>E.g.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631950"/>
            <a:ext cx="91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The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call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600" y="2057400"/>
            <a:ext cx="34245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 smtClean="0">
                <a:solidFill>
                  <a:srgbClr val="CC0000"/>
                </a:solidFill>
                <a:latin typeface="Verdana"/>
                <a:cs typeface="Verdana"/>
              </a:rPr>
              <a:t>value=amount(5000,5,0.12);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29200" y="2039867"/>
            <a:ext cx="2665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//no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missing</a:t>
            </a:r>
            <a:r>
              <a:rPr sz="1800" spc="-6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argument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5130" y="4689615"/>
            <a:ext cx="357759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0099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mul(int i, 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j=5,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k=10); 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mul(int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i=5,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</a:t>
            </a:r>
            <a:r>
              <a:rPr sz="1600" spc="5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j);</a:t>
            </a:r>
            <a:endParaRPr sz="16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mul(int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i=0;int j;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k=10); 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mul(int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i=2,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j=5,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</a:t>
            </a:r>
            <a:r>
              <a:rPr sz="1600" spc="9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k=10);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37210" y="4674513"/>
            <a:ext cx="661670" cy="112331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200" spc="-5" dirty="0">
                <a:latin typeface="Verdana"/>
                <a:cs typeface="Verdana"/>
              </a:rPr>
              <a:t>//</a:t>
            </a:r>
            <a:r>
              <a:rPr sz="1200" spc="-2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legal</a:t>
            </a:r>
            <a:endParaRPr sz="1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spc="-5" dirty="0">
                <a:latin typeface="Verdana"/>
                <a:cs typeface="Verdana"/>
              </a:rPr>
              <a:t>//</a:t>
            </a:r>
            <a:r>
              <a:rPr sz="1200" spc="-8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illegal</a:t>
            </a:r>
            <a:endParaRPr sz="1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spc="-5" dirty="0">
                <a:latin typeface="Verdana"/>
                <a:cs typeface="Verdana"/>
              </a:rPr>
              <a:t>//</a:t>
            </a:r>
            <a:r>
              <a:rPr sz="1200" spc="-8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illegal</a:t>
            </a:r>
            <a:endParaRPr sz="1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spc="-5" dirty="0">
                <a:latin typeface="Verdana"/>
                <a:cs typeface="Verdana"/>
              </a:rPr>
              <a:t>//</a:t>
            </a:r>
            <a:r>
              <a:rPr sz="1200" spc="-2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legal</a:t>
            </a:r>
            <a:endParaRPr sz="1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956" y="107695"/>
            <a:ext cx="505841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0261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#include&lt;iost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e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am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.h&gt;  #include&lt;conio.h&gt;  #include&lt;stdio.h&gt;  main()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float</a:t>
            </a:r>
            <a:r>
              <a:rPr sz="1200" b="1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amount;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float value(float p, int n, float r=0.15);</a:t>
            </a:r>
            <a:r>
              <a:rPr sz="1200" b="1" spc="8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//prototype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392430">
              <a:lnSpc>
                <a:spcPct val="100000"/>
              </a:lnSpc>
              <a:tabLst>
                <a:tab pos="1123950" algn="l"/>
              </a:tabLst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void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printline(char ch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=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'*', int len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=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40); //prototype  printline();	//uses default values for</a:t>
            </a:r>
            <a:r>
              <a:rPr sz="1200" b="1" spc="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arguments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158240" algn="l"/>
                <a:tab pos="2703830" algn="l"/>
              </a:tabLst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amount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=</a:t>
            </a:r>
            <a:r>
              <a:rPr sz="1200" b="1" spc="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value(5000.00,</a:t>
            </a:r>
            <a:r>
              <a:rPr sz="1200" b="1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5);	//default for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3rd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argument  cout&lt;&lt;"\n	Final Value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= " &lt;&lt;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amount</a:t>
            </a:r>
            <a:r>
              <a:rPr sz="1200" b="1" spc="-3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&lt;&lt;"\n\n";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4594" y="2851530"/>
            <a:ext cx="3561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// uses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a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default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value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for 2nd</a:t>
            </a:r>
            <a:r>
              <a:rPr sz="1200" b="1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argument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956" y="2851530"/>
            <a:ext cx="12103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p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ri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n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tl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in</a:t>
            </a:r>
            <a:r>
              <a:rPr sz="1200" b="1" spc="-10" dirty="0">
                <a:solidFill>
                  <a:srgbClr val="CC0000"/>
                </a:solidFill>
                <a:latin typeface="Verdana"/>
                <a:cs typeface="Verdana"/>
              </a:rPr>
              <a:t>e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(</a:t>
            </a:r>
            <a:r>
              <a:rPr sz="1200" b="1" spc="-10" dirty="0">
                <a:solidFill>
                  <a:srgbClr val="CC0000"/>
                </a:solidFill>
                <a:latin typeface="Verdana"/>
                <a:cs typeface="Verdana"/>
              </a:rPr>
              <a:t>'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=');  getch();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3400171"/>
            <a:ext cx="8315959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1736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//....................function declaration.................  float value(float p, int n, float</a:t>
            </a:r>
            <a:r>
              <a:rPr sz="1200" b="1" spc="4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r)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200">
              <a:latin typeface="Verdana"/>
              <a:cs typeface="Verdana"/>
            </a:endParaRPr>
          </a:p>
          <a:p>
            <a:pPr marL="12700" marR="7189470">
              <a:lnSpc>
                <a:spcPct val="100000"/>
              </a:lnSpc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int year=1;  float</a:t>
            </a:r>
            <a:r>
              <a:rPr sz="1200" b="1" spc="-7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sum=p;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while(year &lt;=</a:t>
            </a:r>
            <a:r>
              <a:rPr sz="1200" b="1" spc="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n)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200">
              <a:latin typeface="Verdana"/>
              <a:cs typeface="Verdana"/>
            </a:endParaRPr>
          </a:p>
          <a:p>
            <a:pPr marL="12700" marR="6582409">
              <a:lnSpc>
                <a:spcPct val="100000"/>
              </a:lnSpc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sum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=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sum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*</a:t>
            </a:r>
            <a:r>
              <a:rPr sz="1200" b="1" spc="-7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(1+r);  year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=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year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+</a:t>
            </a:r>
            <a:r>
              <a:rPr sz="1200" b="1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1;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return(sum);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void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printline(char ch, int</a:t>
            </a:r>
            <a:r>
              <a:rPr sz="1200" b="1" spc="1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len)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2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tabLst>
                <a:tab pos="8302625" algn="l"/>
              </a:tabLst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for(i</a:t>
            </a:r>
            <a:r>
              <a:rPr sz="1200" b="1" u="sng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nt </a:t>
            </a:r>
            <a:r>
              <a:rPr sz="1200" b="1" u="sng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i=1;</a:t>
            </a:r>
            <a:r>
              <a:rPr sz="1200" b="1" u="sng" spc="-3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1200" b="1" u="sng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i&lt;=len;</a:t>
            </a:r>
            <a:r>
              <a:rPr sz="1200" b="1" u="sng" spc="-2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1200" b="1" u="sng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i++) 	</a:t>
            </a: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                                                                                               </a:t>
            </a:r>
            <a:r>
              <a:rPr sz="1200" b="1" spc="6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printf("%c",ch);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6326835"/>
            <a:ext cx="1122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CC0000"/>
                </a:solidFill>
                <a:latin typeface="Verdana"/>
                <a:cs typeface="Verdana"/>
              </a:rPr>
              <a:t>printf("\n");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67378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</a:t>
            </a:r>
            <a:r>
              <a:rPr spc="-70" dirty="0"/>
              <a:t> </a:t>
            </a:r>
            <a:r>
              <a:rPr spc="-5" dirty="0"/>
              <a:t>Overloading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1708150"/>
            <a:ext cx="784225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har char="•"/>
              <a:tabLst>
                <a:tab pos="218440" algn="l"/>
                <a:tab pos="1743710" algn="l"/>
                <a:tab pos="2559685" algn="l"/>
                <a:tab pos="2936240" algn="l"/>
                <a:tab pos="3455670" algn="l"/>
                <a:tab pos="4004310" algn="l"/>
                <a:tab pos="4373245" algn="l"/>
                <a:tab pos="4893310" algn="l"/>
                <a:tab pos="5656580" algn="l"/>
                <a:tab pos="6389370" algn="l"/>
                <a:tab pos="6856095" algn="l"/>
              </a:tabLst>
            </a:pPr>
            <a:r>
              <a:rPr sz="1800" spc="-5" dirty="0">
                <a:latin typeface="Verdana"/>
                <a:cs typeface="Verdana"/>
              </a:rPr>
              <a:t>O</a:t>
            </a:r>
            <a:r>
              <a:rPr sz="1800" spc="-15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e</a:t>
            </a:r>
            <a:r>
              <a:rPr sz="1800" spc="-5" dirty="0">
                <a:latin typeface="Verdana"/>
                <a:cs typeface="Verdana"/>
              </a:rPr>
              <a:t>rloa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ng	r</a:t>
            </a:r>
            <a:r>
              <a:rPr sz="1800" spc="-5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fers	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o	</a:t>
            </a:r>
            <a:r>
              <a:rPr sz="1800" spc="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he	use	</a:t>
            </a:r>
            <a:r>
              <a:rPr sz="1800" spc="-5" dirty="0">
                <a:latin typeface="Verdana"/>
                <a:cs typeface="Verdana"/>
              </a:rPr>
              <a:t>o</a:t>
            </a:r>
            <a:r>
              <a:rPr sz="1800" dirty="0">
                <a:latin typeface="Verdana"/>
                <a:cs typeface="Verdana"/>
              </a:rPr>
              <a:t>f	</a:t>
            </a:r>
            <a:r>
              <a:rPr sz="1800" spc="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he	same	</a:t>
            </a:r>
            <a:r>
              <a:rPr sz="1800" spc="-5" dirty="0">
                <a:latin typeface="Verdana"/>
                <a:cs typeface="Verdana"/>
              </a:rPr>
              <a:t>th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ng	for	</a:t>
            </a:r>
            <a:r>
              <a:rPr sz="1800" spc="-10" dirty="0">
                <a:latin typeface="Verdana"/>
                <a:cs typeface="Verdana"/>
              </a:rPr>
              <a:t>d</a:t>
            </a:r>
            <a:r>
              <a:rPr sz="1800" spc="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ffe</a:t>
            </a:r>
            <a:r>
              <a:rPr sz="1800" spc="5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ent  </a:t>
            </a:r>
            <a:r>
              <a:rPr sz="1800" spc="-5" dirty="0">
                <a:latin typeface="Verdana"/>
                <a:cs typeface="Verdana"/>
              </a:rPr>
              <a:t>purposes. </a:t>
            </a:r>
            <a:r>
              <a:rPr sz="1800" dirty="0">
                <a:latin typeface="Verdana"/>
                <a:cs typeface="Verdana"/>
              </a:rPr>
              <a:t>C++ also </a:t>
            </a:r>
            <a:r>
              <a:rPr sz="1800" spc="-5" dirty="0">
                <a:latin typeface="Verdana"/>
                <a:cs typeface="Verdana"/>
              </a:rPr>
              <a:t>permits overloading of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functions.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Verdana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 marR="269875">
              <a:lnSpc>
                <a:spcPct val="100000"/>
              </a:lnSpc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This means that we </a:t>
            </a:r>
            <a:r>
              <a:rPr sz="1800" dirty="0">
                <a:latin typeface="Verdana"/>
                <a:cs typeface="Verdana"/>
              </a:rPr>
              <a:t>can use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same function name </a:t>
            </a:r>
            <a:r>
              <a:rPr sz="1800" spc="-5" dirty="0">
                <a:latin typeface="Verdana"/>
                <a:cs typeface="Verdana"/>
              </a:rPr>
              <a:t>to create  </a:t>
            </a:r>
            <a:r>
              <a:rPr sz="1800" dirty="0">
                <a:latin typeface="Verdana"/>
                <a:cs typeface="Verdana"/>
              </a:rPr>
              <a:t>functions </a:t>
            </a:r>
            <a:r>
              <a:rPr sz="1800" spc="-5" dirty="0">
                <a:latin typeface="Verdana"/>
                <a:cs typeface="Verdana"/>
              </a:rPr>
              <a:t>that performs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10" dirty="0">
                <a:latin typeface="Verdana"/>
                <a:cs typeface="Verdana"/>
              </a:rPr>
              <a:t>variety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different tasks. This </a:t>
            </a:r>
            <a:r>
              <a:rPr sz="1800" dirty="0">
                <a:latin typeface="Verdana"/>
                <a:cs typeface="Verdana"/>
              </a:rPr>
              <a:t>is known  </a:t>
            </a:r>
            <a:r>
              <a:rPr sz="1800" spc="-5" dirty="0">
                <a:latin typeface="Verdana"/>
                <a:cs typeface="Verdana"/>
              </a:rPr>
              <a:t>as </a:t>
            </a:r>
            <a:r>
              <a:rPr sz="1600" i="1" spc="-10" dirty="0">
                <a:solidFill>
                  <a:srgbClr val="CC0000"/>
                </a:solidFill>
                <a:latin typeface="Verdana"/>
                <a:cs typeface="Verdana"/>
              </a:rPr>
              <a:t>function </a:t>
            </a:r>
            <a:r>
              <a:rPr sz="1600" i="1" spc="-5" dirty="0">
                <a:solidFill>
                  <a:srgbClr val="CC0000"/>
                </a:solidFill>
                <a:latin typeface="Verdana"/>
                <a:cs typeface="Verdana"/>
              </a:rPr>
              <a:t>polymorphism </a:t>
            </a:r>
            <a:r>
              <a:rPr sz="1800" dirty="0">
                <a:latin typeface="Verdana"/>
                <a:cs typeface="Verdana"/>
              </a:rPr>
              <a:t>in</a:t>
            </a:r>
            <a:r>
              <a:rPr sz="1800" spc="10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OOP.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Verdana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 marR="34925">
              <a:lnSpc>
                <a:spcPct val="100000"/>
              </a:lnSpc>
              <a:buChar char="•"/>
              <a:tabLst>
                <a:tab pos="218440" algn="l"/>
              </a:tabLst>
            </a:pPr>
            <a:r>
              <a:rPr sz="1800" dirty="0">
                <a:latin typeface="Verdana"/>
                <a:cs typeface="Verdana"/>
              </a:rPr>
              <a:t>Using </a:t>
            </a:r>
            <a:r>
              <a:rPr sz="1800" spc="-5" dirty="0">
                <a:latin typeface="Verdana"/>
                <a:cs typeface="Verdana"/>
              </a:rPr>
              <a:t>the concept </a:t>
            </a:r>
            <a:r>
              <a:rPr sz="1800" dirty="0">
                <a:latin typeface="Verdana"/>
                <a:cs typeface="Verdana"/>
              </a:rPr>
              <a:t>of function </a:t>
            </a:r>
            <a:r>
              <a:rPr sz="1800" spc="-5" dirty="0">
                <a:latin typeface="Verdana"/>
                <a:cs typeface="Verdana"/>
              </a:rPr>
              <a:t>overloading, we </a:t>
            </a:r>
            <a:r>
              <a:rPr sz="1800" dirty="0">
                <a:latin typeface="Verdana"/>
                <a:cs typeface="Verdana"/>
              </a:rPr>
              <a:t>can </a:t>
            </a:r>
            <a:r>
              <a:rPr sz="1800" spc="-5" dirty="0">
                <a:latin typeface="Verdana"/>
                <a:cs typeface="Verdana"/>
              </a:rPr>
              <a:t>design </a:t>
            </a:r>
            <a:r>
              <a:rPr sz="1800" dirty="0">
                <a:latin typeface="Verdana"/>
                <a:cs typeface="Verdana"/>
              </a:rPr>
              <a:t>a family  of functions with one function name </a:t>
            </a:r>
            <a:r>
              <a:rPr sz="1800" spc="-5" dirty="0">
                <a:latin typeface="Verdana"/>
                <a:cs typeface="Verdana"/>
              </a:rPr>
              <a:t>but </a:t>
            </a:r>
            <a:r>
              <a:rPr sz="1800" dirty="0">
                <a:latin typeface="Verdana"/>
                <a:cs typeface="Verdana"/>
              </a:rPr>
              <a:t>with </a:t>
            </a:r>
            <a:r>
              <a:rPr sz="1800" spc="-5" dirty="0">
                <a:latin typeface="Verdana"/>
                <a:cs typeface="Verdana"/>
              </a:rPr>
              <a:t>different argument  </a:t>
            </a:r>
            <a:r>
              <a:rPr sz="1800" dirty="0">
                <a:latin typeface="Verdana"/>
                <a:cs typeface="Verdana"/>
              </a:rPr>
              <a:t>lists.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Verdana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 marR="408940">
              <a:lnSpc>
                <a:spcPct val="100000"/>
              </a:lnSpc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This </a:t>
            </a:r>
            <a:r>
              <a:rPr sz="1800" dirty="0">
                <a:latin typeface="Verdana"/>
                <a:cs typeface="Verdana"/>
              </a:rPr>
              <a:t>function </a:t>
            </a:r>
            <a:r>
              <a:rPr sz="1800" spc="-5" dirty="0">
                <a:latin typeface="Verdana"/>
                <a:cs typeface="Verdana"/>
              </a:rPr>
              <a:t>would perform different operations depending </a:t>
            </a:r>
            <a:r>
              <a:rPr sz="1800" dirty="0">
                <a:latin typeface="Verdana"/>
                <a:cs typeface="Verdana"/>
              </a:rPr>
              <a:t>on  </a:t>
            </a:r>
            <a:r>
              <a:rPr sz="1800" spc="-5" dirty="0">
                <a:latin typeface="Verdana"/>
                <a:cs typeface="Verdana"/>
              </a:rPr>
              <a:t>the argument </a:t>
            </a:r>
            <a:r>
              <a:rPr sz="1800" dirty="0">
                <a:latin typeface="Verdana"/>
                <a:cs typeface="Verdana"/>
              </a:rPr>
              <a:t>list in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function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call.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Verdana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 marR="116839">
              <a:lnSpc>
                <a:spcPct val="100000"/>
              </a:lnSpc>
              <a:buChar char="•"/>
              <a:tabLst>
                <a:tab pos="218440" algn="l"/>
              </a:tabLst>
            </a:pPr>
            <a:r>
              <a:rPr sz="1800" spc="-5" dirty="0">
                <a:latin typeface="Verdana"/>
                <a:cs typeface="Verdana"/>
              </a:rPr>
              <a:t>The correct </a:t>
            </a:r>
            <a:r>
              <a:rPr sz="1800" dirty="0">
                <a:latin typeface="Verdana"/>
                <a:cs typeface="Verdana"/>
              </a:rPr>
              <a:t>function </a:t>
            </a:r>
            <a:r>
              <a:rPr sz="1800" spc="-5" dirty="0">
                <a:latin typeface="Verdana"/>
                <a:cs typeface="Verdana"/>
              </a:rPr>
              <a:t>to be invoked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determined by </a:t>
            </a:r>
            <a:r>
              <a:rPr sz="1800" dirty="0">
                <a:latin typeface="Verdana"/>
                <a:cs typeface="Verdana"/>
              </a:rPr>
              <a:t>checking </a:t>
            </a:r>
            <a:r>
              <a:rPr sz="1800" spc="-5" dirty="0">
                <a:latin typeface="Verdana"/>
                <a:cs typeface="Verdana"/>
              </a:rPr>
              <a:t>the  number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type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arguments but </a:t>
            </a:r>
            <a:r>
              <a:rPr sz="1800" dirty="0">
                <a:latin typeface="Verdana"/>
                <a:cs typeface="Verdana"/>
              </a:rPr>
              <a:t>not on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function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type.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822960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 pitchFamily="18" charset="0"/>
                <a:cs typeface="Times New Roman" pitchFamily="18" charset="0"/>
              </a:rPr>
              <a:t>Striking features of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Object-oriented  programming: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1645894"/>
            <a:ext cx="7602855" cy="447738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Emphasis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on </a:t>
            </a:r>
            <a:r>
              <a:rPr sz="2000" spc="-5" dirty="0">
                <a:latin typeface="Verdana"/>
                <a:cs typeface="Verdana"/>
              </a:rPr>
              <a:t>data </a:t>
            </a:r>
            <a:r>
              <a:rPr sz="2000" dirty="0">
                <a:latin typeface="Verdana"/>
                <a:cs typeface="Verdana"/>
              </a:rPr>
              <a:t>rather </a:t>
            </a:r>
            <a:r>
              <a:rPr sz="2000" spc="-5" dirty="0">
                <a:latin typeface="Verdana"/>
                <a:cs typeface="Verdana"/>
              </a:rPr>
              <a:t>than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procedure.</a:t>
            </a:r>
            <a:endParaRPr sz="2000" dirty="0">
              <a:latin typeface="Verdana"/>
              <a:cs typeface="Verdana"/>
            </a:endParaRPr>
          </a:p>
          <a:p>
            <a:pPr marL="481965" indent="-469900">
              <a:lnSpc>
                <a:spcPct val="100000"/>
              </a:lnSpc>
              <a:spcBef>
                <a:spcPts val="484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Programs are divided into </a:t>
            </a:r>
            <a:r>
              <a:rPr sz="2000" dirty="0">
                <a:latin typeface="Verdana"/>
                <a:cs typeface="Verdana"/>
              </a:rPr>
              <a:t>what </a:t>
            </a:r>
            <a:r>
              <a:rPr sz="2000" spc="-5" dirty="0">
                <a:latin typeface="Verdana"/>
                <a:cs typeface="Verdana"/>
              </a:rPr>
              <a:t>are </a:t>
            </a:r>
            <a:r>
              <a:rPr sz="2000" dirty="0">
                <a:latin typeface="Verdana"/>
                <a:cs typeface="Verdana"/>
              </a:rPr>
              <a:t>known as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objects.</a:t>
            </a:r>
            <a:endParaRPr sz="2000" dirty="0">
              <a:latin typeface="Verdana"/>
              <a:cs typeface="Verdana"/>
            </a:endParaRPr>
          </a:p>
          <a:p>
            <a:pPr marL="481965" marR="986155" indent="-469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Data </a:t>
            </a:r>
            <a:r>
              <a:rPr sz="2000" spc="-5" dirty="0">
                <a:latin typeface="Verdana"/>
                <a:cs typeface="Verdana"/>
              </a:rPr>
              <a:t>structures are designed </a:t>
            </a:r>
            <a:r>
              <a:rPr sz="2000" dirty="0">
                <a:latin typeface="Verdana"/>
                <a:cs typeface="Verdana"/>
              </a:rPr>
              <a:t>such </a:t>
            </a:r>
            <a:r>
              <a:rPr sz="2000" spc="-5" dirty="0">
                <a:latin typeface="Verdana"/>
                <a:cs typeface="Verdana"/>
              </a:rPr>
              <a:t>that they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are  characterize the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objects.</a:t>
            </a:r>
            <a:endParaRPr sz="2000" dirty="0">
              <a:latin typeface="Verdana"/>
              <a:cs typeface="Verdana"/>
            </a:endParaRPr>
          </a:p>
          <a:p>
            <a:pPr marL="481965" marR="5080" indent="-469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Functions </a:t>
            </a:r>
            <a:r>
              <a:rPr sz="2000" spc="-5" dirty="0">
                <a:latin typeface="Verdana"/>
                <a:cs typeface="Verdana"/>
              </a:rPr>
              <a:t>that operate </a:t>
            </a:r>
            <a:r>
              <a:rPr sz="2000" dirty="0">
                <a:latin typeface="Verdana"/>
                <a:cs typeface="Verdana"/>
              </a:rPr>
              <a:t>on </a:t>
            </a:r>
            <a:r>
              <a:rPr sz="2000" spc="-5" dirty="0">
                <a:latin typeface="Verdana"/>
                <a:cs typeface="Verdana"/>
              </a:rPr>
              <a:t>the data </a:t>
            </a:r>
            <a:r>
              <a:rPr sz="2000" dirty="0">
                <a:latin typeface="Verdana"/>
                <a:cs typeface="Verdana"/>
              </a:rPr>
              <a:t>of an </a:t>
            </a:r>
            <a:r>
              <a:rPr sz="2000" spc="-5" dirty="0">
                <a:latin typeface="Verdana"/>
                <a:cs typeface="Verdana"/>
              </a:rPr>
              <a:t>object are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tied  together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the data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structure.</a:t>
            </a:r>
          </a:p>
          <a:p>
            <a:pPr marL="481965" indent="-469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Data </a:t>
            </a:r>
            <a:r>
              <a:rPr sz="2000" spc="-5" dirty="0">
                <a:latin typeface="Verdana"/>
                <a:cs typeface="Verdana"/>
              </a:rPr>
              <a:t>is hidden </a:t>
            </a:r>
            <a:r>
              <a:rPr sz="2000" dirty="0">
                <a:latin typeface="Verdana"/>
                <a:cs typeface="Verdana"/>
              </a:rPr>
              <a:t>and cannot be </a:t>
            </a:r>
            <a:r>
              <a:rPr sz="2000" spc="-5" dirty="0">
                <a:latin typeface="Verdana"/>
                <a:cs typeface="Verdana"/>
              </a:rPr>
              <a:t>accessed </a:t>
            </a:r>
            <a:r>
              <a:rPr sz="2000" dirty="0">
                <a:latin typeface="Verdana"/>
                <a:cs typeface="Verdana"/>
              </a:rPr>
              <a:t>by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external</a:t>
            </a:r>
            <a:endParaRPr sz="2000" dirty="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functions.</a:t>
            </a:r>
          </a:p>
          <a:p>
            <a:pPr marL="481965" marR="1022985" indent="-469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Objects may </a:t>
            </a:r>
            <a:r>
              <a:rPr sz="2000" dirty="0">
                <a:latin typeface="Verdana"/>
                <a:cs typeface="Verdana"/>
              </a:rPr>
              <a:t>communicate </a:t>
            </a:r>
            <a:r>
              <a:rPr sz="2000" spc="-5" dirty="0">
                <a:latin typeface="Verdana"/>
                <a:cs typeface="Verdana"/>
              </a:rPr>
              <a:t>with each </a:t>
            </a:r>
            <a:r>
              <a:rPr sz="2000" dirty="0">
                <a:latin typeface="Verdana"/>
                <a:cs typeface="Verdana"/>
              </a:rPr>
              <a:t>other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thru  </a:t>
            </a:r>
            <a:r>
              <a:rPr sz="2000" dirty="0">
                <a:latin typeface="Verdana"/>
                <a:cs typeface="Verdana"/>
              </a:rPr>
              <a:t>functions.</a:t>
            </a:r>
          </a:p>
          <a:p>
            <a:pPr marL="481965" marR="156210" indent="-469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New data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functions </a:t>
            </a:r>
            <a:r>
              <a:rPr sz="2000" dirty="0">
                <a:latin typeface="Verdana"/>
                <a:cs typeface="Verdana"/>
              </a:rPr>
              <a:t>can </a:t>
            </a:r>
            <a:r>
              <a:rPr sz="2000" spc="-5" dirty="0">
                <a:latin typeface="Verdana"/>
                <a:cs typeface="Verdana"/>
              </a:rPr>
              <a:t>be easily </a:t>
            </a:r>
            <a:r>
              <a:rPr sz="2000" dirty="0">
                <a:latin typeface="Verdana"/>
                <a:cs typeface="Verdana"/>
              </a:rPr>
              <a:t>added whenever  necessary.</a:t>
            </a:r>
          </a:p>
          <a:p>
            <a:pPr marL="481965" indent="-469900">
              <a:lnSpc>
                <a:spcPct val="100000"/>
              </a:lnSpc>
              <a:spcBef>
                <a:spcPts val="484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Follows bottom-up approach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the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program.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53592" y="702612"/>
            <a:ext cx="6433008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</a:t>
            </a:r>
            <a:r>
              <a:rPr spc="-70" dirty="0"/>
              <a:t> </a:t>
            </a:r>
            <a:r>
              <a:rPr spc="-5" dirty="0"/>
              <a:t>Overloading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4540" y="1667002"/>
            <a:ext cx="7374890" cy="1117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Verdana"/>
                <a:cs typeface="Verdana"/>
              </a:rPr>
              <a:t>For </a:t>
            </a:r>
            <a:r>
              <a:rPr sz="1800" spc="-5" dirty="0">
                <a:latin typeface="Verdana"/>
                <a:cs typeface="Verdana"/>
              </a:rPr>
              <a:t>E.g. an overloaded </a:t>
            </a:r>
            <a:r>
              <a:rPr sz="1600" b="1" spc="-5" dirty="0">
                <a:latin typeface="Verdana"/>
                <a:cs typeface="Verdana"/>
              </a:rPr>
              <a:t>add() </a:t>
            </a:r>
            <a:r>
              <a:rPr sz="1800" dirty="0">
                <a:latin typeface="Verdana"/>
                <a:cs typeface="Verdana"/>
              </a:rPr>
              <a:t>function handles </a:t>
            </a:r>
            <a:r>
              <a:rPr sz="1800" spc="-5" dirty="0">
                <a:latin typeface="Verdana"/>
                <a:cs typeface="Verdana"/>
              </a:rPr>
              <a:t>different types </a:t>
            </a:r>
            <a:r>
              <a:rPr sz="1800" dirty="0">
                <a:latin typeface="Verdana"/>
                <a:cs typeface="Verdana"/>
              </a:rPr>
              <a:t>of  </a:t>
            </a:r>
            <a:r>
              <a:rPr sz="1800" spc="-5" dirty="0">
                <a:latin typeface="Verdana"/>
                <a:cs typeface="Verdana"/>
              </a:rPr>
              <a:t>data </a:t>
            </a:r>
            <a:r>
              <a:rPr sz="1800" dirty="0">
                <a:latin typeface="Verdana"/>
                <a:cs typeface="Verdana"/>
              </a:rPr>
              <a:t>as shown </a:t>
            </a:r>
            <a:r>
              <a:rPr sz="1800" spc="-5" dirty="0">
                <a:latin typeface="Verdana"/>
                <a:cs typeface="Verdana"/>
              </a:rPr>
              <a:t>below: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//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Declarations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9194" y="3008502"/>
            <a:ext cx="332803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add(int a,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</a:t>
            </a:r>
            <a:r>
              <a:rPr sz="1600" spc="4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b);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add(int a,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600" spc="-15" dirty="0">
                <a:solidFill>
                  <a:srgbClr val="CC0000"/>
                </a:solidFill>
                <a:latin typeface="Verdana"/>
                <a:cs typeface="Verdana"/>
              </a:rPr>
              <a:t>b,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c); 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double add(double x, double y);  double add(int </a:t>
            </a:r>
            <a:r>
              <a:rPr sz="1600" spc="-15" dirty="0">
                <a:solidFill>
                  <a:srgbClr val="CC0000"/>
                </a:solidFill>
                <a:latin typeface="Verdana"/>
                <a:cs typeface="Verdana"/>
              </a:rPr>
              <a:t>p,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double</a:t>
            </a:r>
            <a:r>
              <a:rPr sz="1600" spc="5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q);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9194" y="3983863"/>
            <a:ext cx="24999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add(double </a:t>
            </a:r>
            <a:r>
              <a:rPr sz="1600" spc="-15" dirty="0">
                <a:solidFill>
                  <a:srgbClr val="CC0000"/>
                </a:solidFill>
                <a:latin typeface="Verdana"/>
                <a:cs typeface="Verdana"/>
              </a:rPr>
              <a:t>p,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</a:t>
            </a:r>
            <a:r>
              <a:rPr sz="1600" spc="4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q);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99913" y="3008502"/>
            <a:ext cx="14065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//prototype</a:t>
            </a:r>
            <a:r>
              <a:rPr sz="1600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//prototype</a:t>
            </a:r>
            <a:r>
              <a:rPr sz="1600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2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//prototype</a:t>
            </a:r>
            <a:r>
              <a:rPr sz="1600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3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//prototype</a:t>
            </a:r>
            <a:r>
              <a:rPr sz="1600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4</a:t>
            </a:r>
            <a:endParaRPr sz="1600">
              <a:latin typeface="Verdana"/>
              <a:cs typeface="Verdana"/>
            </a:endParaRPr>
          </a:p>
          <a:p>
            <a:pPr marL="21590">
              <a:lnSpc>
                <a:spcPct val="100000"/>
              </a:lnSpc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//prototype</a:t>
            </a:r>
            <a:r>
              <a:rPr sz="1600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5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66800" y="515937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609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6900" y="4471492"/>
            <a:ext cx="7950200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9474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// Function</a:t>
            </a:r>
            <a:r>
              <a:rPr sz="1600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calls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094740" marR="4486275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cout&lt;&lt;add(5,10);  cout&lt;&lt;add(15,10.0);  cout&lt;&lt;add(12.5,</a:t>
            </a:r>
            <a:r>
              <a:rPr sz="1600" spc="-5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7.5);</a:t>
            </a:r>
            <a:endParaRPr sz="1600">
              <a:latin typeface="Verdana"/>
              <a:cs typeface="Verdana"/>
            </a:endParaRPr>
          </a:p>
          <a:p>
            <a:pPr marL="109474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cout&lt;&lt;add(5, 10,</a:t>
            </a:r>
            <a:r>
              <a:rPr sz="1600" spc="-4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15);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1094740" algn="l"/>
                <a:tab pos="7936865" algn="l"/>
              </a:tabLst>
            </a:pPr>
            <a:r>
              <a:rPr sz="1600" u="sng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	cout&lt;&lt;add(0.75,</a:t>
            </a:r>
            <a:r>
              <a:rPr sz="1600" u="sng" spc="-5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 </a:t>
            </a:r>
            <a:r>
              <a:rPr sz="1600" u="sng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Verdana"/>
                <a:cs typeface="Verdana"/>
              </a:rPr>
              <a:t>5);	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66800" y="3101975"/>
            <a:ext cx="0" cy="2057400"/>
          </a:xfrm>
          <a:custGeom>
            <a:avLst/>
            <a:gdLst/>
            <a:ahLst/>
            <a:cxnLst/>
            <a:rect l="l" t="t" r="r" b="b"/>
            <a:pathLst>
              <a:path h="2057400">
                <a:moveTo>
                  <a:pt x="0" y="20574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68387" y="3076575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533336" y="0"/>
                </a:moveTo>
                <a:lnTo>
                  <a:pt x="533336" y="76200"/>
                </a:lnTo>
                <a:lnTo>
                  <a:pt x="596836" y="44450"/>
                </a:lnTo>
                <a:lnTo>
                  <a:pt x="546036" y="44450"/>
                </a:lnTo>
                <a:lnTo>
                  <a:pt x="546036" y="31750"/>
                </a:lnTo>
                <a:lnTo>
                  <a:pt x="596836" y="31750"/>
                </a:lnTo>
                <a:lnTo>
                  <a:pt x="533336" y="0"/>
                </a:lnTo>
                <a:close/>
              </a:path>
              <a:path w="609600" h="76200">
                <a:moveTo>
                  <a:pt x="53333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33336" y="44450"/>
                </a:lnTo>
                <a:lnTo>
                  <a:pt x="533336" y="31750"/>
                </a:lnTo>
                <a:close/>
              </a:path>
              <a:path w="609600" h="76200">
                <a:moveTo>
                  <a:pt x="596836" y="31750"/>
                </a:moveTo>
                <a:lnTo>
                  <a:pt x="546036" y="31750"/>
                </a:lnTo>
                <a:lnTo>
                  <a:pt x="546036" y="44450"/>
                </a:lnTo>
                <a:lnTo>
                  <a:pt x="596836" y="44450"/>
                </a:lnTo>
                <a:lnTo>
                  <a:pt x="609536" y="38100"/>
                </a:lnTo>
                <a:lnTo>
                  <a:pt x="59683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71600" y="5410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304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71600" y="38862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15240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71600" y="38481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0"/>
                </a:moveTo>
                <a:lnTo>
                  <a:pt x="228600" y="76200"/>
                </a:lnTo>
                <a:lnTo>
                  <a:pt x="292100" y="44450"/>
                </a:lnTo>
                <a:lnTo>
                  <a:pt x="241300" y="44450"/>
                </a:lnTo>
                <a:lnTo>
                  <a:pt x="241300" y="31750"/>
                </a:lnTo>
                <a:lnTo>
                  <a:pt x="292100" y="31750"/>
                </a:lnTo>
                <a:lnTo>
                  <a:pt x="228600" y="0"/>
                </a:lnTo>
                <a:close/>
              </a:path>
              <a:path w="304800" h="76200">
                <a:moveTo>
                  <a:pt x="228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28600" y="44450"/>
                </a:lnTo>
                <a:lnTo>
                  <a:pt x="228600" y="31750"/>
                </a:lnTo>
                <a:close/>
              </a:path>
              <a:path w="304800" h="76200">
                <a:moveTo>
                  <a:pt x="292100" y="31750"/>
                </a:moveTo>
                <a:lnTo>
                  <a:pt x="241300" y="31750"/>
                </a:lnTo>
                <a:lnTo>
                  <a:pt x="241300" y="44450"/>
                </a:lnTo>
                <a:lnTo>
                  <a:pt x="292100" y="44450"/>
                </a:lnTo>
                <a:lnTo>
                  <a:pt x="304800" y="38100"/>
                </a:lnTo>
                <a:lnTo>
                  <a:pt x="292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4800" y="5562600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>
                <a:moveTo>
                  <a:pt x="0" y="0"/>
                </a:moveTo>
                <a:lnTo>
                  <a:pt x="12192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34000" y="3657600"/>
            <a:ext cx="0" cy="1905000"/>
          </a:xfrm>
          <a:custGeom>
            <a:avLst/>
            <a:gdLst/>
            <a:ahLst/>
            <a:cxnLst/>
            <a:rect l="l" t="t" r="r" b="b"/>
            <a:pathLst>
              <a:path h="1905000">
                <a:moveTo>
                  <a:pt x="0" y="19050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00" y="36195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048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04800" h="76200">
                <a:moveTo>
                  <a:pt x="3048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2000" y="586740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8382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2000" y="3429000"/>
            <a:ext cx="0" cy="2438400"/>
          </a:xfrm>
          <a:custGeom>
            <a:avLst/>
            <a:gdLst/>
            <a:ahLst/>
            <a:cxnLst/>
            <a:rect l="l" t="t" r="r" b="b"/>
            <a:pathLst>
              <a:path h="2438400">
                <a:moveTo>
                  <a:pt x="0" y="24384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2000" y="3390900"/>
            <a:ext cx="914400" cy="76200"/>
          </a:xfrm>
          <a:custGeom>
            <a:avLst/>
            <a:gdLst/>
            <a:ahLst/>
            <a:cxnLst/>
            <a:rect l="l" t="t" r="r" b="b"/>
            <a:pathLst>
              <a:path w="914400" h="76200">
                <a:moveTo>
                  <a:pt x="838200" y="0"/>
                </a:moveTo>
                <a:lnTo>
                  <a:pt x="838200" y="76200"/>
                </a:lnTo>
                <a:lnTo>
                  <a:pt x="901700" y="44450"/>
                </a:lnTo>
                <a:lnTo>
                  <a:pt x="850900" y="44450"/>
                </a:lnTo>
                <a:lnTo>
                  <a:pt x="850900" y="31750"/>
                </a:lnTo>
                <a:lnTo>
                  <a:pt x="901700" y="31750"/>
                </a:lnTo>
                <a:lnTo>
                  <a:pt x="838200" y="0"/>
                </a:lnTo>
                <a:close/>
              </a:path>
              <a:path w="914400" h="76200">
                <a:moveTo>
                  <a:pt x="8382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38200" y="44450"/>
                </a:lnTo>
                <a:lnTo>
                  <a:pt x="838200" y="31750"/>
                </a:lnTo>
                <a:close/>
              </a:path>
              <a:path w="914400" h="76200">
                <a:moveTo>
                  <a:pt x="901700" y="31750"/>
                </a:moveTo>
                <a:lnTo>
                  <a:pt x="850900" y="31750"/>
                </a:lnTo>
                <a:lnTo>
                  <a:pt x="850900" y="44450"/>
                </a:lnTo>
                <a:lnTo>
                  <a:pt x="901700" y="44450"/>
                </a:lnTo>
                <a:lnTo>
                  <a:pt x="914400" y="38100"/>
                </a:lnTo>
                <a:lnTo>
                  <a:pt x="901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86200" y="6096000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2000" y="4114800"/>
            <a:ext cx="0" cy="1981200"/>
          </a:xfrm>
          <a:custGeom>
            <a:avLst/>
            <a:gdLst/>
            <a:ahLst/>
            <a:cxnLst/>
            <a:rect l="l" t="t" r="r" b="b"/>
            <a:pathLst>
              <a:path h="1981200">
                <a:moveTo>
                  <a:pt x="0" y="19812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91000" y="40767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810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81000" h="76200">
                <a:moveTo>
                  <a:pt x="3810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81000" y="44450"/>
                </a:lnTo>
                <a:lnTo>
                  <a:pt x="381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1063244"/>
            <a:ext cx="354901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</a:t>
            </a:r>
            <a:r>
              <a:rPr spc="-70" dirty="0"/>
              <a:t> </a:t>
            </a:r>
            <a:r>
              <a:rPr spc="-5" dirty="0"/>
              <a:t>Overloading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1708150"/>
            <a:ext cx="7845425" cy="414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436880" algn="l"/>
              </a:tabLst>
            </a:pPr>
            <a:r>
              <a:rPr dirty="0"/>
              <a:t>	</a:t>
            </a:r>
            <a:r>
              <a:rPr sz="1800" dirty="0">
                <a:latin typeface="Verdana"/>
                <a:cs typeface="Verdana"/>
              </a:rPr>
              <a:t>A function call first </a:t>
            </a:r>
            <a:r>
              <a:rPr sz="1800" spc="-10" dirty="0">
                <a:latin typeface="Verdana"/>
                <a:cs typeface="Verdana"/>
              </a:rPr>
              <a:t>matches </a:t>
            </a:r>
            <a:r>
              <a:rPr sz="1800" spc="-5" dirty="0">
                <a:latin typeface="Verdana"/>
                <a:cs typeface="Verdana"/>
              </a:rPr>
              <a:t>the prototype having the </a:t>
            </a:r>
            <a:r>
              <a:rPr sz="1800" dirty="0">
                <a:latin typeface="Verdana"/>
                <a:cs typeface="Verdana"/>
              </a:rPr>
              <a:t>same  </a:t>
            </a:r>
            <a:r>
              <a:rPr sz="1800" spc="-5" dirty="0">
                <a:latin typeface="Verdana"/>
                <a:cs typeface="Verdana"/>
              </a:rPr>
              <a:t>number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type of </a:t>
            </a:r>
            <a:r>
              <a:rPr sz="1800" dirty="0">
                <a:latin typeface="Verdana"/>
                <a:cs typeface="Verdana"/>
              </a:rPr>
              <a:t>arguments and then calls </a:t>
            </a:r>
            <a:r>
              <a:rPr sz="1800" spc="-5" dirty="0">
                <a:latin typeface="Verdana"/>
                <a:cs typeface="Verdana"/>
              </a:rPr>
              <a:t>the appropriate  </a:t>
            </a:r>
            <a:r>
              <a:rPr sz="1800" dirty="0">
                <a:latin typeface="Verdana"/>
                <a:cs typeface="Verdana"/>
              </a:rPr>
              <a:t>function for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execution.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Verdana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Verdana"/>
              <a:buChar char="•"/>
              <a:tabLst>
                <a:tab pos="436880" algn="l"/>
              </a:tabLst>
            </a:pPr>
            <a:r>
              <a:rPr dirty="0"/>
              <a:t>	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best </a:t>
            </a:r>
            <a:r>
              <a:rPr sz="1800" dirty="0">
                <a:latin typeface="Verdana"/>
                <a:cs typeface="Verdana"/>
              </a:rPr>
              <a:t>match must be unique.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function selection </a:t>
            </a:r>
            <a:r>
              <a:rPr sz="1800" spc="-10" dirty="0">
                <a:latin typeface="Verdana"/>
                <a:cs typeface="Verdana"/>
              </a:rPr>
              <a:t>involves 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following</a:t>
            </a:r>
            <a:r>
              <a:rPr sz="1800" spc="-5" dirty="0">
                <a:latin typeface="Verdana"/>
                <a:cs typeface="Verdana"/>
              </a:rPr>
              <a:t> steps: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355600" marR="58928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The compiler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first tries to find an exact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match in which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the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types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of  actual arguments are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the same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and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use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that</a:t>
            </a:r>
            <a:r>
              <a:rPr sz="1600" spc="14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function.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Verdana"/>
              <a:buAutoNum type="arabicPeriod"/>
            </a:pPr>
            <a:endParaRPr sz="1650">
              <a:latin typeface="Times New Roman"/>
              <a:cs typeface="Times New Roman"/>
            </a:endParaRPr>
          </a:p>
          <a:p>
            <a:pPr marL="355600" marR="119253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If an exact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match is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not found, the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compiler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uses the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integral 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promotions to the actual arguments, such</a:t>
            </a:r>
            <a:r>
              <a:rPr sz="1600" spc="14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as,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char </a:t>
            </a: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to</a:t>
            </a:r>
            <a:r>
              <a:rPr sz="1600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int</a:t>
            </a:r>
            <a:endParaRPr sz="16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float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to</a:t>
            </a:r>
            <a:r>
              <a:rPr sz="1600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double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C0000"/>
                </a:solidFill>
                <a:latin typeface="Verdana"/>
                <a:cs typeface="Verdana"/>
              </a:rPr>
              <a:t>to find a</a:t>
            </a:r>
            <a:r>
              <a:rPr sz="1600" spc="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CC0000"/>
                </a:solidFill>
                <a:latin typeface="Verdana"/>
                <a:cs typeface="Verdana"/>
              </a:rPr>
              <a:t>match.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1002284"/>
            <a:ext cx="40900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Function</a:t>
            </a:r>
            <a:r>
              <a:rPr sz="3000" spc="-85" dirty="0"/>
              <a:t> </a:t>
            </a:r>
            <a:r>
              <a:rPr sz="3000" dirty="0"/>
              <a:t>Overloading</a:t>
            </a:r>
            <a:endParaRPr sz="3000"/>
          </a:p>
        </p:txBody>
      </p:sp>
      <p:sp>
        <p:nvSpPr>
          <p:cNvPr id="6" name="object 6"/>
          <p:cNvSpPr txBox="1"/>
          <p:nvPr/>
        </p:nvSpPr>
        <p:spPr>
          <a:xfrm>
            <a:off x="612140" y="1939797"/>
            <a:ext cx="7769859" cy="4080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3. When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either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of them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fails,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the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compiler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tries to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use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the built-in  conversions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to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the actual arguments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and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then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uses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the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function 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whose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match 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is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unique. If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the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conversion 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is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possible to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have 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multiple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matches, then the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compiler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generate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an error  message.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suppose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we use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the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following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two</a:t>
            </a:r>
            <a:r>
              <a:rPr sz="1800" spc="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function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927100" marR="4006850">
              <a:lnSpc>
                <a:spcPct val="100000"/>
              </a:lnSpc>
            </a:pPr>
            <a:r>
              <a:rPr sz="1600" b="1" spc="-5" dirty="0">
                <a:solidFill>
                  <a:srgbClr val="CC0000"/>
                </a:solidFill>
                <a:latin typeface="Verdana"/>
                <a:cs typeface="Verdana"/>
              </a:rPr>
              <a:t>long </a:t>
            </a: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square(long </a:t>
            </a:r>
            <a:r>
              <a:rPr sz="1600" b="1" spc="-5" dirty="0">
                <a:solidFill>
                  <a:srgbClr val="CC0000"/>
                </a:solidFill>
                <a:latin typeface="Verdana"/>
                <a:cs typeface="Verdana"/>
              </a:rPr>
              <a:t>n)  </a:t>
            </a: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double </a:t>
            </a:r>
            <a:r>
              <a:rPr sz="1600" b="1" spc="-5" dirty="0">
                <a:solidFill>
                  <a:srgbClr val="CC0000"/>
                </a:solidFill>
                <a:latin typeface="Verdana"/>
                <a:cs typeface="Verdana"/>
              </a:rPr>
              <a:t>square(double</a:t>
            </a:r>
            <a:r>
              <a:rPr sz="1600" b="1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CC0000"/>
                </a:solidFill>
                <a:latin typeface="Verdana"/>
                <a:cs typeface="Verdana"/>
              </a:rPr>
              <a:t>x)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55600" marR="6350" algn="just">
              <a:lnSpc>
                <a:spcPct val="100000"/>
              </a:lnSpc>
            </a:pP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A function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call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such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as </a:t>
            </a:r>
            <a:r>
              <a:rPr sz="1600" b="1" spc="-5" dirty="0">
                <a:solidFill>
                  <a:srgbClr val="CC0000"/>
                </a:solidFill>
                <a:latin typeface="Verdana"/>
                <a:cs typeface="Verdana"/>
              </a:rPr>
              <a:t>square(10)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will cause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an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error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because  </a:t>
            </a: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argument can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be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converted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to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either </a:t>
            </a:r>
            <a:r>
              <a:rPr sz="1600" b="1" dirty="0">
                <a:solidFill>
                  <a:srgbClr val="CC0000"/>
                </a:solidFill>
                <a:latin typeface="Verdana"/>
                <a:cs typeface="Verdana"/>
              </a:rPr>
              <a:t>long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or </a:t>
            </a:r>
            <a:r>
              <a:rPr sz="1600" b="1" spc="-5" dirty="0">
                <a:solidFill>
                  <a:srgbClr val="CC0000"/>
                </a:solidFill>
                <a:latin typeface="Verdana"/>
                <a:cs typeface="Verdana"/>
              </a:rPr>
              <a:t>double,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thereby  creating an ambiguous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situation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as to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which </a:t>
            </a:r>
            <a:r>
              <a:rPr sz="1800" spc="-10" dirty="0">
                <a:solidFill>
                  <a:srgbClr val="CC0000"/>
                </a:solidFill>
                <a:latin typeface="Verdana"/>
                <a:cs typeface="Verdana"/>
              </a:rPr>
              <a:t>version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of </a:t>
            </a:r>
            <a:r>
              <a:rPr sz="1600" b="1" spc="-5" dirty="0">
                <a:solidFill>
                  <a:srgbClr val="CC0000"/>
                </a:solidFill>
                <a:latin typeface="Verdana"/>
                <a:cs typeface="Verdana"/>
              </a:rPr>
              <a:t>square()  </a:t>
            </a:r>
            <a:r>
              <a:rPr sz="1800" dirty="0">
                <a:solidFill>
                  <a:srgbClr val="CC0000"/>
                </a:solidFill>
                <a:latin typeface="Verdana"/>
                <a:cs typeface="Verdana"/>
              </a:rPr>
              <a:t>should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be</a:t>
            </a:r>
            <a:r>
              <a:rPr sz="1800" spc="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Verdana"/>
                <a:cs typeface="Verdana"/>
              </a:rPr>
              <a:t>used.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107696"/>
            <a:ext cx="4612005" cy="322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29815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#include&lt;iostream.h&gt;  #include&lt;conio.h&gt;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int</a:t>
            </a:r>
            <a:r>
              <a:rPr sz="1400" b="1" spc="-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volume(int);</a:t>
            </a:r>
            <a:endParaRPr sz="1400">
              <a:latin typeface="Verdana"/>
              <a:cs typeface="Verdana"/>
            </a:endParaRPr>
          </a:p>
          <a:p>
            <a:pPr marL="12700" marR="1792605">
              <a:lnSpc>
                <a:spcPct val="100000"/>
              </a:lnSpc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double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volume(double,</a:t>
            </a:r>
            <a:r>
              <a:rPr sz="1400" b="1" spc="-16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int); 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long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volume(long,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int,</a:t>
            </a:r>
            <a:r>
              <a:rPr sz="1400" b="1" spc="-8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int);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main()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400">
              <a:latin typeface="Verdana"/>
              <a:cs typeface="Verdana"/>
            </a:endParaRPr>
          </a:p>
          <a:p>
            <a:pPr marL="12700" marR="1513840">
              <a:lnSpc>
                <a:spcPct val="100000"/>
              </a:lnSpc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cout&lt;&lt;volume(10)&lt;&lt;"\n";  cout&lt;&lt;volume(2.5,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8)&lt;&lt;"\n"; 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cout&lt;&lt;volume(100,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75,</a:t>
            </a:r>
            <a:r>
              <a:rPr sz="1400" b="1" spc="-2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15);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CC0000"/>
                </a:solidFill>
                <a:latin typeface="Verdana"/>
                <a:cs typeface="Verdana"/>
              </a:rPr>
              <a:t>//................FUNCTION</a:t>
            </a:r>
            <a:r>
              <a:rPr sz="1400" b="1" spc="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CC0000"/>
                </a:solidFill>
                <a:latin typeface="Verdana"/>
                <a:cs typeface="Verdana"/>
              </a:rPr>
              <a:t>DEFINITION...............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3182" y="3735400"/>
            <a:ext cx="80518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//</a:t>
            </a:r>
            <a:r>
              <a:rPr sz="1400" b="1" spc="-8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cube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3735400"/>
            <a:ext cx="179197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int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volume (int</a:t>
            </a:r>
            <a:r>
              <a:rPr sz="1400" b="1" spc="-10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s)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return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(s * s *</a:t>
            </a:r>
            <a:r>
              <a:rPr sz="1400" b="1" spc="-10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s);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1775" y="4802504"/>
            <a:ext cx="10718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//cylinder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4802504"/>
            <a:ext cx="308927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double volume(double r,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int</a:t>
            </a:r>
            <a:r>
              <a:rPr sz="1400" b="1" spc="-8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h)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return(3.14519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* r * r *</a:t>
            </a:r>
            <a:r>
              <a:rPr sz="1400" b="1" spc="-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h);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5869635"/>
            <a:ext cx="31540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long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volume(long l, int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b,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int</a:t>
            </a:r>
            <a:r>
              <a:rPr sz="1400" b="1" spc="-14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h)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52767" y="5869635"/>
            <a:ext cx="1214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//rectangle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40" y="6082995"/>
            <a:ext cx="152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{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540" y="6296355"/>
            <a:ext cx="172783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return(l </a:t>
            </a: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* b *</a:t>
            </a:r>
            <a:r>
              <a:rPr sz="1400" b="1" spc="-8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C0000"/>
                </a:solidFill>
                <a:latin typeface="Verdana"/>
                <a:cs typeface="Verdana"/>
              </a:rPr>
              <a:t>h);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CC0000"/>
                </a:solidFill>
                <a:latin typeface="Verdana"/>
                <a:cs typeface="Verdana"/>
              </a:rPr>
              <a:t>}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514600"/>
            <a:ext cx="4876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smtClean="0"/>
              <a:t>Thank You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85277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540" y="1063244"/>
            <a:ext cx="79654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CC0000"/>
                </a:solidFill>
                <a:latin typeface="Verdana"/>
                <a:cs typeface="Verdana"/>
              </a:rPr>
              <a:t>Basic concepts of Object-oriented</a:t>
            </a:r>
            <a:r>
              <a:rPr sz="2600" spc="-14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CC0000"/>
                </a:solidFill>
                <a:latin typeface="Verdana"/>
                <a:cs typeface="Verdana"/>
              </a:rPr>
              <a:t>programming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5668" y="1784349"/>
            <a:ext cx="1939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3565" algn="l"/>
              </a:tabLst>
            </a:pPr>
            <a:r>
              <a:rPr sz="2800" spc="-5" dirty="0">
                <a:solidFill>
                  <a:srgbClr val="FF0000"/>
                </a:solidFill>
              </a:rPr>
              <a:t>1</a:t>
            </a:r>
            <a:r>
              <a:rPr sz="2800" spc="-5" dirty="0"/>
              <a:t>.	</a:t>
            </a:r>
            <a:r>
              <a:rPr sz="2800" spc="-10" dirty="0">
                <a:solidFill>
                  <a:srgbClr val="000000"/>
                </a:solidFill>
              </a:rPr>
              <a:t>Objects</a:t>
            </a:r>
            <a:endParaRPr sz="2800" dirty="0"/>
          </a:p>
        </p:txBody>
      </p:sp>
      <p:sp>
        <p:nvSpPr>
          <p:cNvPr id="7" name="object 7"/>
          <p:cNvSpPr txBox="1"/>
          <p:nvPr/>
        </p:nvSpPr>
        <p:spPr>
          <a:xfrm>
            <a:off x="645668" y="2210523"/>
            <a:ext cx="4031615" cy="36112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775"/>
              </a:spcBef>
              <a:buClr>
                <a:srgbClr val="CC0000"/>
              </a:buClr>
              <a:buAutoNum type="arabicPeriod" startAt="2"/>
              <a:tabLst>
                <a:tab pos="583565" algn="l"/>
                <a:tab pos="584200" algn="l"/>
              </a:tabLst>
            </a:pPr>
            <a:r>
              <a:rPr sz="2800" spc="-10" dirty="0">
                <a:latin typeface="Verdana"/>
                <a:cs typeface="Verdana"/>
              </a:rPr>
              <a:t>Classes</a:t>
            </a:r>
            <a:endParaRPr sz="2800" dirty="0">
              <a:latin typeface="Verdana"/>
              <a:cs typeface="Verdana"/>
            </a:endParaRPr>
          </a:p>
          <a:p>
            <a:pPr marL="584200" indent="-571500">
              <a:lnSpc>
                <a:spcPct val="100000"/>
              </a:lnSpc>
              <a:spcBef>
                <a:spcPts val="670"/>
              </a:spcBef>
              <a:buClr>
                <a:srgbClr val="CC0000"/>
              </a:buClr>
              <a:buAutoNum type="arabicPeriod" startAt="2"/>
              <a:tabLst>
                <a:tab pos="583565" algn="l"/>
                <a:tab pos="584200" algn="l"/>
              </a:tabLst>
            </a:pPr>
            <a:r>
              <a:rPr sz="2800" spc="-5" dirty="0">
                <a:latin typeface="Verdana"/>
                <a:cs typeface="Verdana"/>
              </a:rPr>
              <a:t>Data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abstraction</a:t>
            </a:r>
            <a:endParaRPr sz="2800" dirty="0">
              <a:latin typeface="Verdana"/>
              <a:cs typeface="Verdana"/>
            </a:endParaRPr>
          </a:p>
          <a:p>
            <a:pPr marL="584200" indent="-571500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AutoNum type="arabicPeriod" startAt="2"/>
              <a:tabLst>
                <a:tab pos="583565" algn="l"/>
                <a:tab pos="584200" algn="l"/>
              </a:tabLst>
            </a:pPr>
            <a:r>
              <a:rPr sz="2800" spc="-5" dirty="0">
                <a:latin typeface="Verdana"/>
                <a:cs typeface="Verdana"/>
              </a:rPr>
              <a:t>Data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Encapsulation</a:t>
            </a:r>
            <a:endParaRPr sz="2800" dirty="0">
              <a:latin typeface="Verdana"/>
              <a:cs typeface="Verdana"/>
            </a:endParaRPr>
          </a:p>
          <a:p>
            <a:pPr marL="584200" indent="-571500">
              <a:lnSpc>
                <a:spcPct val="100000"/>
              </a:lnSpc>
              <a:spcBef>
                <a:spcPts val="670"/>
              </a:spcBef>
              <a:buClr>
                <a:srgbClr val="CC0000"/>
              </a:buClr>
              <a:buAutoNum type="arabicPeriod" startAt="2"/>
              <a:tabLst>
                <a:tab pos="583565" algn="l"/>
                <a:tab pos="584200" algn="l"/>
              </a:tabLst>
            </a:pPr>
            <a:r>
              <a:rPr sz="2800" spc="-10" dirty="0">
                <a:latin typeface="Verdana"/>
                <a:cs typeface="Verdana"/>
              </a:rPr>
              <a:t>Inheritance</a:t>
            </a:r>
            <a:endParaRPr sz="2800" dirty="0">
              <a:latin typeface="Verdana"/>
              <a:cs typeface="Verdana"/>
            </a:endParaRPr>
          </a:p>
          <a:p>
            <a:pPr marL="584200" indent="-571500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AutoNum type="arabicPeriod" startAt="2"/>
              <a:tabLst>
                <a:tab pos="583565" algn="l"/>
                <a:tab pos="584200" algn="l"/>
              </a:tabLst>
            </a:pPr>
            <a:r>
              <a:rPr sz="2800" spc="-10" dirty="0">
                <a:latin typeface="Verdana"/>
                <a:cs typeface="Verdana"/>
              </a:rPr>
              <a:t>Polymorphism</a:t>
            </a:r>
            <a:endParaRPr sz="2800" dirty="0">
              <a:latin typeface="Verdana"/>
              <a:cs typeface="Verdana"/>
            </a:endParaRPr>
          </a:p>
          <a:p>
            <a:pPr marL="584200" indent="-571500">
              <a:lnSpc>
                <a:spcPct val="100000"/>
              </a:lnSpc>
              <a:spcBef>
                <a:spcPts val="670"/>
              </a:spcBef>
              <a:buClr>
                <a:srgbClr val="CC0000"/>
              </a:buClr>
              <a:buAutoNum type="arabicPeriod" startAt="2"/>
              <a:tabLst>
                <a:tab pos="583565" algn="l"/>
                <a:tab pos="584200" algn="l"/>
              </a:tabLst>
            </a:pPr>
            <a:r>
              <a:rPr sz="2800" spc="-5" dirty="0">
                <a:latin typeface="Verdana"/>
                <a:cs typeface="Verdana"/>
              </a:rPr>
              <a:t>Dynamic</a:t>
            </a:r>
            <a:r>
              <a:rPr sz="2800" spc="2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binding</a:t>
            </a:r>
            <a:endParaRPr sz="2800" dirty="0">
              <a:latin typeface="Verdana"/>
              <a:cs typeface="Verdana"/>
            </a:endParaRPr>
          </a:p>
          <a:p>
            <a:pPr marL="584200" indent="-571500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AutoNum type="arabicPeriod" startAt="2"/>
              <a:tabLst>
                <a:tab pos="583565" algn="l"/>
                <a:tab pos="584200" algn="l"/>
              </a:tabLst>
            </a:pPr>
            <a:r>
              <a:rPr sz="2800" spc="-10" dirty="0">
                <a:latin typeface="Verdana"/>
                <a:cs typeface="Verdana"/>
              </a:rPr>
              <a:t>Message</a:t>
            </a:r>
            <a:r>
              <a:rPr sz="2800" spc="2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passing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65854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1.</a:t>
            </a:r>
            <a:r>
              <a:rPr sz="4000" spc="-55" dirty="0"/>
              <a:t> </a:t>
            </a:r>
            <a:r>
              <a:rPr sz="4000" spc="-5" dirty="0"/>
              <a:t>OBJECTS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1782826"/>
            <a:ext cx="7842884" cy="3745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  <a:tab pos="1623060" algn="l"/>
                <a:tab pos="2211705" algn="l"/>
                <a:tab pos="2802890" algn="l"/>
                <a:tab pos="3625850" algn="l"/>
                <a:tab pos="4917440" algn="l"/>
                <a:tab pos="6031230" algn="l"/>
                <a:tab pos="6438265" algn="l"/>
                <a:tab pos="6932295" algn="l"/>
              </a:tabLst>
            </a:pPr>
            <a:r>
              <a:rPr sz="2000" spc="-5" dirty="0">
                <a:latin typeface="Verdana"/>
                <a:cs typeface="Verdana"/>
              </a:rPr>
              <a:t>Ob</a:t>
            </a:r>
            <a:r>
              <a:rPr sz="2000" spc="-15" dirty="0">
                <a:latin typeface="Verdana"/>
                <a:cs typeface="Verdana"/>
              </a:rPr>
              <a:t>j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cts	</a:t>
            </a:r>
            <a:r>
              <a:rPr sz="2000" spc="-2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re	</a:t>
            </a:r>
            <a:r>
              <a:rPr sz="2000" spc="-1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he	</a:t>
            </a:r>
            <a:r>
              <a:rPr sz="2000" spc="-5" dirty="0">
                <a:latin typeface="Verdana"/>
                <a:cs typeface="Verdana"/>
              </a:rPr>
              <a:t>b</a:t>
            </a:r>
            <a:r>
              <a:rPr sz="2000" spc="-2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c	</a:t>
            </a:r>
            <a:r>
              <a:rPr sz="2000" spc="-2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u</a:t>
            </a:r>
            <a:r>
              <a:rPr sz="2000" spc="10" dirty="0">
                <a:latin typeface="Verdana"/>
                <a:cs typeface="Verdana"/>
              </a:rPr>
              <a:t>n</a:t>
            </a:r>
            <a:r>
              <a:rPr sz="2000" spc="-10" dirty="0">
                <a:latin typeface="Verdana"/>
                <a:cs typeface="Verdana"/>
              </a:rPr>
              <a:t>-</a:t>
            </a:r>
            <a:r>
              <a:rPr sz="2000" spc="-5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me	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ntit</a:t>
            </a:r>
            <a:r>
              <a:rPr sz="2000" spc="-10" dirty="0">
                <a:latin typeface="Verdana"/>
                <a:cs typeface="Verdana"/>
              </a:rPr>
              <a:t>ie</a:t>
            </a:r>
            <a:r>
              <a:rPr sz="2000" dirty="0">
                <a:latin typeface="Verdana"/>
                <a:cs typeface="Verdana"/>
              </a:rPr>
              <a:t>s	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	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n	ob</a:t>
            </a:r>
            <a:r>
              <a:rPr sz="2000" spc="-10" dirty="0">
                <a:latin typeface="Verdana"/>
                <a:cs typeface="Verdana"/>
              </a:rPr>
              <a:t>je</a:t>
            </a:r>
            <a:r>
              <a:rPr sz="2000" spc="-15" dirty="0">
                <a:latin typeface="Verdana"/>
                <a:cs typeface="Verdana"/>
              </a:rPr>
              <a:t>c</a:t>
            </a:r>
            <a:r>
              <a:rPr sz="2000" dirty="0">
                <a:latin typeface="Verdana"/>
                <a:cs typeface="Verdana"/>
              </a:rPr>
              <a:t>t-</a:t>
            </a:r>
            <a:endParaRPr sz="2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oriented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system.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81965" marR="48260" indent="-469900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They may represent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person,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place,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bank </a:t>
            </a:r>
            <a:r>
              <a:rPr sz="2000" dirty="0">
                <a:latin typeface="Verdana"/>
                <a:cs typeface="Verdana"/>
              </a:rPr>
              <a:t>account, a  </a:t>
            </a:r>
            <a:r>
              <a:rPr sz="2000" spc="-5" dirty="0">
                <a:latin typeface="Verdana"/>
                <a:cs typeface="Verdana"/>
              </a:rPr>
              <a:t>table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data </a:t>
            </a:r>
            <a:r>
              <a:rPr sz="2000" dirty="0">
                <a:latin typeface="Verdana"/>
                <a:cs typeface="Verdana"/>
              </a:rPr>
              <a:t>or any </a:t>
            </a:r>
            <a:r>
              <a:rPr sz="2000" spc="-5" dirty="0">
                <a:latin typeface="Verdana"/>
                <a:cs typeface="Verdana"/>
              </a:rPr>
              <a:t>item that the program </a:t>
            </a:r>
            <a:r>
              <a:rPr sz="2000" dirty="0">
                <a:latin typeface="Verdana"/>
                <a:cs typeface="Verdana"/>
              </a:rPr>
              <a:t>must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handle.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Programming problem is </a:t>
            </a:r>
            <a:r>
              <a:rPr sz="2000" dirty="0">
                <a:latin typeface="Verdana"/>
                <a:cs typeface="Verdana"/>
              </a:rPr>
              <a:t>analyzed </a:t>
            </a:r>
            <a:r>
              <a:rPr sz="2000" spc="-5" dirty="0">
                <a:latin typeface="Verdana"/>
                <a:cs typeface="Verdana"/>
              </a:rPr>
              <a:t>in terms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objects</a:t>
            </a:r>
            <a:endParaRPr sz="2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nature of </a:t>
            </a:r>
            <a:r>
              <a:rPr sz="2000" spc="-5" dirty="0">
                <a:latin typeface="Verdana"/>
                <a:cs typeface="Verdana"/>
              </a:rPr>
              <a:t>communication between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them.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Program objects </a:t>
            </a:r>
            <a:r>
              <a:rPr sz="2000" dirty="0">
                <a:latin typeface="Verdana"/>
                <a:cs typeface="Verdana"/>
              </a:rPr>
              <a:t>should </a:t>
            </a:r>
            <a:r>
              <a:rPr sz="2000" spc="-5" dirty="0">
                <a:latin typeface="Verdana"/>
                <a:cs typeface="Verdana"/>
              </a:rPr>
              <a:t>be </a:t>
            </a:r>
            <a:r>
              <a:rPr sz="2000" dirty="0">
                <a:latin typeface="Verdana"/>
                <a:cs typeface="Verdana"/>
              </a:rPr>
              <a:t>chosen such </a:t>
            </a:r>
            <a:r>
              <a:rPr sz="2000" spc="-5" dirty="0">
                <a:latin typeface="Verdana"/>
                <a:cs typeface="Verdana"/>
              </a:rPr>
              <a:t>that they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match</a:t>
            </a:r>
            <a:endParaRPr sz="2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closely with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real-world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objects.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86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537"/>
                </a:moveTo>
                <a:lnTo>
                  <a:pt x="4655566" y="109537"/>
                </a:lnTo>
                <a:lnTo>
                  <a:pt x="4655566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6925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56501"/>
            <a:ext cx="54424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1.</a:t>
            </a:r>
            <a:r>
              <a:rPr sz="4000" spc="-55" dirty="0"/>
              <a:t> </a:t>
            </a:r>
            <a:r>
              <a:rPr sz="4000" spc="-5" dirty="0"/>
              <a:t>OBJECTS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5668" y="1782826"/>
            <a:ext cx="7845425" cy="405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  <a:tab pos="1371600" algn="l"/>
                <a:tab pos="1690370" algn="l"/>
                <a:tab pos="2943225" algn="l"/>
                <a:tab pos="3312160" algn="l"/>
                <a:tab pos="4723765" algn="l"/>
                <a:tab pos="5302885" algn="l"/>
                <a:tab pos="6383655" algn="l"/>
                <a:tab pos="7523480" algn="l"/>
              </a:tabLst>
            </a:pPr>
            <a:r>
              <a:rPr sz="2000" dirty="0">
                <a:latin typeface="Verdana"/>
                <a:cs typeface="Verdana"/>
              </a:rPr>
              <a:t>Wh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	a	</a:t>
            </a:r>
            <a:r>
              <a:rPr sz="2000" spc="-5" dirty="0">
                <a:latin typeface="Verdana"/>
                <a:cs typeface="Verdana"/>
              </a:rPr>
              <a:t>p</a:t>
            </a:r>
            <a:r>
              <a:rPr sz="2000" spc="-2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og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am	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s	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xec</a:t>
            </a:r>
            <a:r>
              <a:rPr sz="2000" spc="-15" dirty="0">
                <a:latin typeface="Verdana"/>
                <a:cs typeface="Verdana"/>
              </a:rPr>
              <a:t>u</a:t>
            </a:r>
            <a:r>
              <a:rPr sz="2000" spc="-5" dirty="0">
                <a:latin typeface="Verdana"/>
                <a:cs typeface="Verdana"/>
              </a:rPr>
              <a:t>ted</a:t>
            </a:r>
            <a:r>
              <a:rPr sz="2000" dirty="0">
                <a:latin typeface="Verdana"/>
                <a:cs typeface="Verdana"/>
              </a:rPr>
              <a:t>,	</a:t>
            </a:r>
            <a:r>
              <a:rPr sz="2000" spc="-5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h</a:t>
            </a:r>
            <a:r>
              <a:rPr sz="2000" dirty="0">
                <a:latin typeface="Verdana"/>
                <a:cs typeface="Verdana"/>
              </a:rPr>
              <a:t>e	ob</a:t>
            </a:r>
            <a:r>
              <a:rPr sz="2000" spc="-10" dirty="0">
                <a:latin typeface="Verdana"/>
                <a:cs typeface="Verdana"/>
              </a:rPr>
              <a:t>je</a:t>
            </a:r>
            <a:r>
              <a:rPr sz="2000" spc="-15" dirty="0">
                <a:latin typeface="Verdana"/>
                <a:cs typeface="Verdana"/>
              </a:rPr>
              <a:t>c</a:t>
            </a:r>
            <a:r>
              <a:rPr sz="2000" spc="-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s	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nter</a:t>
            </a:r>
            <a:r>
              <a:rPr sz="2000" spc="-2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ct	</a:t>
            </a:r>
            <a:r>
              <a:rPr sz="2000" spc="-15" dirty="0">
                <a:latin typeface="Verdana"/>
                <a:cs typeface="Verdana"/>
              </a:rPr>
              <a:t>by</a:t>
            </a:r>
            <a:endParaRPr sz="2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sending </a:t>
            </a:r>
            <a:r>
              <a:rPr sz="2000" spc="-5" dirty="0">
                <a:latin typeface="Verdana"/>
                <a:cs typeface="Verdana"/>
              </a:rPr>
              <a:t>messages </a:t>
            </a:r>
            <a:r>
              <a:rPr sz="2000" dirty="0">
                <a:latin typeface="Verdana"/>
                <a:cs typeface="Verdana"/>
              </a:rPr>
              <a:t>to one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another.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example, if </a:t>
            </a:r>
            <a:r>
              <a:rPr sz="2000" spc="-80" dirty="0">
                <a:latin typeface="Verdana"/>
                <a:cs typeface="Verdana"/>
              </a:rPr>
              <a:t>„customer‟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90" dirty="0">
                <a:latin typeface="Verdana"/>
                <a:cs typeface="Verdana"/>
              </a:rPr>
              <a:t>„account‟ </a:t>
            </a:r>
            <a:r>
              <a:rPr sz="2000" spc="-5" dirty="0">
                <a:latin typeface="Verdana"/>
                <a:cs typeface="Verdana"/>
              </a:rPr>
              <a:t>are </a:t>
            </a:r>
            <a:r>
              <a:rPr sz="2000" dirty="0">
                <a:latin typeface="Verdana"/>
                <a:cs typeface="Verdana"/>
              </a:rPr>
              <a:t>two </a:t>
            </a:r>
            <a:r>
              <a:rPr sz="2000" spc="-5" dirty="0">
                <a:latin typeface="Verdana"/>
                <a:cs typeface="Verdana"/>
              </a:rPr>
              <a:t>objects  in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program, </a:t>
            </a:r>
            <a:r>
              <a:rPr sz="2000" spc="-10" dirty="0">
                <a:latin typeface="Verdana"/>
                <a:cs typeface="Verdana"/>
              </a:rPr>
              <a:t>then </a:t>
            </a:r>
            <a:r>
              <a:rPr sz="2000" spc="-5" dirty="0">
                <a:latin typeface="Verdana"/>
                <a:cs typeface="Verdana"/>
              </a:rPr>
              <a:t>the customer object may send </a:t>
            </a:r>
            <a:r>
              <a:rPr sz="2000" dirty="0">
                <a:latin typeface="Verdana"/>
                <a:cs typeface="Verdana"/>
              </a:rPr>
              <a:t>a  message to </a:t>
            </a:r>
            <a:r>
              <a:rPr sz="2000" spc="-5" dirty="0">
                <a:latin typeface="Verdana"/>
                <a:cs typeface="Verdana"/>
              </a:rPr>
              <a:t>the account object </a:t>
            </a:r>
            <a:r>
              <a:rPr sz="2000" spc="-10" dirty="0">
                <a:latin typeface="Verdana"/>
                <a:cs typeface="Verdana"/>
              </a:rPr>
              <a:t>requesting </a:t>
            </a:r>
            <a:r>
              <a:rPr sz="2000" spc="-5" dirty="0">
                <a:latin typeface="Verdana"/>
                <a:cs typeface="Verdana"/>
              </a:rPr>
              <a:t>for the bank  balance.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indent="-469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70000"/>
              <a:buFont typeface="Wingdings"/>
              <a:buChar char=""/>
              <a:tabLst>
                <a:tab pos="481965" algn="l"/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Each object </a:t>
            </a:r>
            <a:r>
              <a:rPr sz="2000" dirty="0">
                <a:latin typeface="Verdana"/>
                <a:cs typeface="Verdana"/>
              </a:rPr>
              <a:t>contains </a:t>
            </a:r>
            <a:r>
              <a:rPr sz="2000" spc="-5" dirty="0">
                <a:latin typeface="Verdana"/>
                <a:cs typeface="Verdana"/>
              </a:rPr>
              <a:t>data </a:t>
            </a:r>
            <a:r>
              <a:rPr sz="2000" dirty="0">
                <a:latin typeface="Verdana"/>
                <a:cs typeface="Verdana"/>
              </a:rPr>
              <a:t>and code to </a:t>
            </a:r>
            <a:r>
              <a:rPr sz="2000" spc="-5" dirty="0">
                <a:latin typeface="Verdana"/>
                <a:cs typeface="Verdana"/>
              </a:rPr>
              <a:t>manipulate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data.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100000"/>
              </a:lnSpc>
              <a:buClr>
                <a:srgbClr val="CC0000"/>
              </a:buClr>
              <a:buSzPct val="70000"/>
              <a:buFont typeface="Wingdings"/>
              <a:buChar char=""/>
              <a:tabLst>
                <a:tab pos="482600" algn="l"/>
              </a:tabLst>
            </a:pPr>
            <a:r>
              <a:rPr sz="2000" spc="-5" dirty="0">
                <a:latin typeface="Verdana"/>
                <a:cs typeface="Verdana"/>
              </a:rPr>
              <a:t>It is sufficient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know the type of messages </a:t>
            </a:r>
            <a:r>
              <a:rPr sz="2000" spc="-10" dirty="0">
                <a:latin typeface="Verdana"/>
                <a:cs typeface="Verdana"/>
              </a:rPr>
              <a:t>accepted 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the type returned by the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objects.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3661</Words>
  <Application>Microsoft Office PowerPoint</Application>
  <PresentationFormat>On-screen Show (4:3)</PresentationFormat>
  <Paragraphs>751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Flow</vt:lpstr>
      <vt:lpstr>OBJECT ORIENTED PROGRAMMING</vt:lpstr>
      <vt:lpstr>A Typical program structure for Procedural programming</vt:lpstr>
      <vt:lpstr>Some characteristics exhibited by procedure-oriented  programming are:</vt:lpstr>
      <vt:lpstr>PowerPoint Presentation</vt:lpstr>
      <vt:lpstr>Organization of data and function in OOP</vt:lpstr>
      <vt:lpstr>Striking features of Object-oriented  programming:</vt:lpstr>
      <vt:lpstr>1. Objects</vt:lpstr>
      <vt:lpstr>1. OBJECTS</vt:lpstr>
      <vt:lpstr>1. OBJECTS</vt:lpstr>
      <vt:lpstr>1. OBJECTS</vt:lpstr>
      <vt:lpstr>2. CLASSES</vt:lpstr>
      <vt:lpstr>2. CLASSES</vt:lpstr>
      <vt:lpstr>3. DATA ABSTRACTION AND ENCAPSULATION</vt:lpstr>
      <vt:lpstr>Inheritance</vt:lpstr>
      <vt:lpstr>PowerPoint Presentation</vt:lpstr>
      <vt:lpstr>Polymorphism</vt:lpstr>
      <vt:lpstr>Polymorphism</vt:lpstr>
      <vt:lpstr>Polymorphism</vt:lpstr>
      <vt:lpstr>Dynamic Binding</vt:lpstr>
      <vt:lpstr>Message Passing</vt:lpstr>
      <vt:lpstr>Benefits of OOP</vt:lpstr>
      <vt:lpstr>Benefits of OOP</vt:lpstr>
      <vt:lpstr>Comments</vt:lpstr>
      <vt:lpstr>A simple C++ program</vt:lpstr>
      <vt:lpstr>Output operator</vt:lpstr>
      <vt:lpstr>Input operator</vt:lpstr>
      <vt:lpstr>Cascading of I/O operators</vt:lpstr>
      <vt:lpstr>Cascading of I/O operators</vt:lpstr>
      <vt:lpstr>Structure of C++ program</vt:lpstr>
      <vt:lpstr>An example with class</vt:lpstr>
      <vt:lpstr>Dynamic initialization of variables</vt:lpstr>
      <vt:lpstr>Reference variable</vt:lpstr>
      <vt:lpstr>Reference variable</vt:lpstr>
      <vt:lpstr>Operators in C++</vt:lpstr>
      <vt:lpstr>Scope resolution operator</vt:lpstr>
      <vt:lpstr>Scope resolution operator</vt:lpstr>
      <vt:lpstr>Member dereferencing operators</vt:lpstr>
      <vt:lpstr>Memory Management Operators</vt:lpstr>
      <vt:lpstr>Memory Management Operators</vt:lpstr>
      <vt:lpstr>Memory Management Operators</vt:lpstr>
      <vt:lpstr>Memory Management Operators</vt:lpstr>
      <vt:lpstr>Memory Management Operators</vt:lpstr>
      <vt:lpstr>Memory Management Operators</vt:lpstr>
      <vt:lpstr>Memory Management Operators</vt:lpstr>
      <vt:lpstr>Manipulators</vt:lpstr>
      <vt:lpstr>Manipulators</vt:lpstr>
      <vt:lpstr>PowerPoint Presentation</vt:lpstr>
      <vt:lpstr>PowerPoint Presentation</vt:lpstr>
      <vt:lpstr>Function prototyping</vt:lpstr>
      <vt:lpstr>Function prototyping</vt:lpstr>
      <vt:lpstr>Inline function</vt:lpstr>
      <vt:lpstr>Inline function</vt:lpstr>
      <vt:lpstr>Inline function</vt:lpstr>
      <vt:lpstr>Inline function</vt:lpstr>
      <vt:lpstr>Default Arguments</vt:lpstr>
      <vt:lpstr>PowerPoint Presentation</vt:lpstr>
      <vt:lpstr>Default Arguments</vt:lpstr>
      <vt:lpstr>PowerPoint Presentation</vt:lpstr>
      <vt:lpstr>Function Overloading</vt:lpstr>
      <vt:lpstr>Function Overloading</vt:lpstr>
      <vt:lpstr>Function Overloading</vt:lpstr>
      <vt:lpstr>Function Overloading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</dc:title>
  <dc:creator>hh</dc:creator>
  <cp:lastModifiedBy>Bachchu</cp:lastModifiedBy>
  <cp:revision>19</cp:revision>
  <dcterms:created xsi:type="dcterms:W3CDTF">2019-08-01T09:18:42Z</dcterms:created>
  <dcterms:modified xsi:type="dcterms:W3CDTF">2019-10-26T17:34:53Z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2019-08-01T00:00:00Z</vt:filetime>
  </property>
</Properties>
</file>