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lkaloid" TargetMode="External"/><Relationship Id="rId3" Type="http://schemas.openxmlformats.org/officeDocument/2006/relationships/hyperlink" Target="https://en.wikipedia.org/wiki/Antioxidative" TargetMode="External"/><Relationship Id="rId7" Type="http://schemas.openxmlformats.org/officeDocument/2006/relationships/hyperlink" Target="https://en.wikipedia.org/wiki/Steroid" TargetMode="External"/><Relationship Id="rId2" Type="http://schemas.openxmlformats.org/officeDocument/2006/relationships/hyperlink" Target="https://en.wikipedia.org/wiki/Antimicrobi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Glycomics" TargetMode="External"/><Relationship Id="rId5" Type="http://schemas.openxmlformats.org/officeDocument/2006/relationships/hyperlink" Target="https://en.wikipedia.org/wiki/Terpenoid" TargetMode="External"/><Relationship Id="rId4" Type="http://schemas.openxmlformats.org/officeDocument/2006/relationships/hyperlink" Target="https://en.wikipedia.org/wiki/Plan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poptosis" TargetMode="External"/><Relationship Id="rId13" Type="http://schemas.openxmlformats.org/officeDocument/2006/relationships/hyperlink" Target="https://en.wikipedia.org/wiki/Vector_(epidemiology)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en.wikipedia.org/wiki/Hypersensitive_response" TargetMode="External"/><Relationship Id="rId12" Type="http://schemas.openxmlformats.org/officeDocument/2006/relationships/hyperlink" Target="https://en.wikipedia.org/wiki/Salicylic_aci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ydrogen_peroxide" TargetMode="External"/><Relationship Id="rId11" Type="http://schemas.openxmlformats.org/officeDocument/2006/relationships/hyperlink" Target="https://en.wikipedia.org/wiki/Abscisic_acid" TargetMode="External"/><Relationship Id="rId5" Type="http://schemas.openxmlformats.org/officeDocument/2006/relationships/hyperlink" Target="https://en.wikipedia.org/wiki/Superoxide" TargetMode="External"/><Relationship Id="rId10" Type="http://schemas.openxmlformats.org/officeDocument/2006/relationships/hyperlink" Target="https://en.wikipedia.org/wiki/Ethylene" TargetMode="External"/><Relationship Id="rId4" Type="http://schemas.openxmlformats.org/officeDocument/2006/relationships/hyperlink" Target="https://en.wikipedia.org/wiki/Reactive_oxygen_species" TargetMode="External"/><Relationship Id="rId9" Type="http://schemas.openxmlformats.org/officeDocument/2006/relationships/hyperlink" Target="https://en.wikipedia.org/wiki/Jasmonic_aci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Microbiology</a:t>
            </a:r>
            <a:br>
              <a:rPr lang="en-IN" dirty="0" smtClean="0"/>
            </a:br>
            <a:r>
              <a:rPr lang="en-IN" dirty="0" smtClean="0"/>
              <a:t>2</a:t>
            </a:r>
            <a:r>
              <a:rPr lang="en-IN" baseline="30000" dirty="0" smtClean="0"/>
              <a:t>nd</a:t>
            </a:r>
            <a:r>
              <a:rPr lang="en-IN" dirty="0" smtClean="0"/>
              <a:t> Semester</a:t>
            </a:r>
            <a:br>
              <a:rPr lang="en-IN" dirty="0" smtClean="0"/>
            </a:br>
            <a:r>
              <a:rPr lang="en-IN" dirty="0" smtClean="0"/>
              <a:t>MCB 201 A</a:t>
            </a:r>
            <a:br>
              <a:rPr lang="en-IN" dirty="0" smtClean="0"/>
            </a:br>
            <a:r>
              <a:rPr lang="en-IN" dirty="0" smtClean="0"/>
              <a:t>Host pathogen </a:t>
            </a:r>
            <a:r>
              <a:rPr lang="en-IN" dirty="0" smtClean="0"/>
              <a:t>interaction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4. </a:t>
            </a:r>
            <a:r>
              <a:rPr lang="en-IN" dirty="0" smtClean="0"/>
              <a:t>Plant diseases: </a:t>
            </a:r>
            <a:r>
              <a:rPr lang="en-IN" dirty="0" err="1" smtClean="0"/>
              <a:t>Phytoalexins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IN" dirty="0" smtClean="0"/>
              <a:t>Dr. </a:t>
            </a:r>
            <a:r>
              <a:rPr lang="en-IN" dirty="0" err="1" smtClean="0"/>
              <a:t>Nandini</a:t>
            </a:r>
            <a:r>
              <a:rPr lang="en-IN" dirty="0" smtClean="0"/>
              <a:t> </a:t>
            </a:r>
            <a:r>
              <a:rPr lang="en-IN" dirty="0" err="1" smtClean="0"/>
              <a:t>Ghosh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54" t="30208" r="22694" b="25000"/>
          <a:stretch>
            <a:fillRect/>
          </a:stretch>
        </p:blipFill>
        <p:spPr bwMode="auto">
          <a:xfrm>
            <a:off x="380999" y="304800"/>
            <a:ext cx="86336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597" t="11458" r="21523" b="18750"/>
          <a:stretch>
            <a:fillRect/>
          </a:stretch>
        </p:blipFill>
        <p:spPr bwMode="auto">
          <a:xfrm>
            <a:off x="-1" y="152400"/>
            <a:ext cx="857989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769" t="13542" r="22694" b="33333"/>
          <a:stretch>
            <a:fillRect/>
          </a:stretch>
        </p:blipFill>
        <p:spPr bwMode="auto">
          <a:xfrm>
            <a:off x="0" y="228600"/>
            <a:ext cx="894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183" t="20833" r="21523" b="21875"/>
          <a:stretch>
            <a:fillRect/>
          </a:stretch>
        </p:blipFill>
        <p:spPr bwMode="auto">
          <a:xfrm>
            <a:off x="152399" y="304800"/>
            <a:ext cx="86992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183" t="11458" r="23865" b="48959"/>
          <a:stretch>
            <a:fillRect/>
          </a:stretch>
        </p:blipFill>
        <p:spPr bwMode="auto">
          <a:xfrm>
            <a:off x="-1" y="0"/>
            <a:ext cx="80250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5769" t="20833" r="20937" b="21875"/>
          <a:stretch>
            <a:fillRect/>
          </a:stretch>
        </p:blipFill>
        <p:spPr bwMode="auto">
          <a:xfrm>
            <a:off x="381000" y="26670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012" t="19792" r="22108" b="37500"/>
          <a:stretch>
            <a:fillRect/>
          </a:stretch>
        </p:blipFill>
        <p:spPr bwMode="auto">
          <a:xfrm>
            <a:off x="533400" y="990600"/>
            <a:ext cx="85492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5183" t="18750" r="23280" b="28125"/>
          <a:stretch>
            <a:fillRect/>
          </a:stretch>
        </p:blipFill>
        <p:spPr bwMode="auto">
          <a:xfrm>
            <a:off x="0" y="228600"/>
            <a:ext cx="880931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6354" t="30208" r="22694" b="18750"/>
          <a:stretch>
            <a:fillRect/>
          </a:stretch>
        </p:blipFill>
        <p:spPr bwMode="auto">
          <a:xfrm>
            <a:off x="0" y="0"/>
            <a:ext cx="8229600" cy="46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6354" t="34375" r="22108" b="21875"/>
          <a:stretch>
            <a:fillRect/>
          </a:stretch>
        </p:blipFill>
        <p:spPr bwMode="auto">
          <a:xfrm>
            <a:off x="0" y="457200"/>
            <a:ext cx="894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6354" t="31250" r="22108" b="20833"/>
          <a:stretch>
            <a:fillRect/>
          </a:stretch>
        </p:blipFill>
        <p:spPr bwMode="auto">
          <a:xfrm>
            <a:off x="-1" y="0"/>
            <a:ext cx="86006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62085"/>
            <a:ext cx="8991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b="1" dirty="0" err="1" smtClean="0"/>
              <a:t>Phytoalexins</a:t>
            </a:r>
            <a:r>
              <a:rPr lang="en-IN" sz="3200" b="1" dirty="0" smtClean="0"/>
              <a:t> are </a:t>
            </a:r>
            <a:r>
              <a:rPr lang="en-IN" sz="3200" b="1" dirty="0" smtClean="0">
                <a:hlinkClick r:id="rId2" tooltip="Antimicrobial"/>
              </a:rPr>
              <a:t>antimicrobial</a:t>
            </a:r>
            <a:r>
              <a:rPr lang="en-IN" sz="3200" b="1" dirty="0" smtClean="0"/>
              <a:t> and often </a:t>
            </a:r>
            <a:r>
              <a:rPr lang="en-IN" sz="3200" b="1" dirty="0" err="1" smtClean="0">
                <a:hlinkClick r:id="rId3" tooltip="Antioxidative"/>
              </a:rPr>
              <a:t>antioxidative</a:t>
            </a:r>
            <a:r>
              <a:rPr lang="en-IN" sz="3200" b="1" dirty="0" smtClean="0"/>
              <a:t> substances synthesized </a:t>
            </a:r>
            <a:r>
              <a:rPr lang="en-IN" sz="3200" b="1" i="1" dirty="0" smtClean="0"/>
              <a:t>de novo</a:t>
            </a:r>
            <a:r>
              <a:rPr lang="en-IN" sz="3200" b="1" dirty="0" smtClean="0"/>
              <a:t> by </a:t>
            </a:r>
            <a:r>
              <a:rPr lang="en-IN" sz="3200" b="1" dirty="0" smtClean="0">
                <a:hlinkClick r:id="rId4" tooltip="Plant"/>
              </a:rPr>
              <a:t>plants</a:t>
            </a:r>
            <a:r>
              <a:rPr lang="en-IN" sz="3200" b="1" dirty="0" smtClean="0"/>
              <a:t> that accumulate rapidly at areas of pathogen infection. They are broad spectrum inhibitors and are chemically diverse with different types characteristic of particular plant species. </a:t>
            </a:r>
          </a:p>
          <a:p>
            <a:pPr>
              <a:buFont typeface="Arial" pitchFamily="34" charset="0"/>
              <a:buChar char="•"/>
            </a:pPr>
            <a:r>
              <a:rPr lang="en-IN" sz="3200" b="1" dirty="0" err="1" smtClean="0"/>
              <a:t>Phytoalexins</a:t>
            </a:r>
            <a:r>
              <a:rPr lang="en-IN" sz="3200" b="1" dirty="0" smtClean="0"/>
              <a:t> tend to fall into several classes-  </a:t>
            </a:r>
            <a:r>
              <a:rPr lang="en-IN" sz="3200" b="1" dirty="0" err="1" smtClean="0">
                <a:hlinkClick r:id="rId5" tooltip="Terpenoid"/>
              </a:rPr>
              <a:t>terpenoids</a:t>
            </a:r>
            <a:r>
              <a:rPr lang="en-IN" sz="3200" b="1" dirty="0" smtClean="0"/>
              <a:t>, </a:t>
            </a:r>
            <a:r>
              <a:rPr lang="en-IN" sz="3200" b="1" dirty="0" err="1" smtClean="0">
                <a:hlinkClick r:id="rId6" tooltip="Glycomics"/>
              </a:rPr>
              <a:t>glyco</a:t>
            </a:r>
            <a:r>
              <a:rPr lang="en-IN" sz="3200" b="1" dirty="0" err="1" smtClean="0">
                <a:hlinkClick r:id="rId7" tooltip="Steroid"/>
              </a:rPr>
              <a:t>steroids</a:t>
            </a:r>
            <a:r>
              <a:rPr lang="en-IN" sz="3200" b="1" dirty="0" smtClean="0"/>
              <a:t> and </a:t>
            </a:r>
            <a:r>
              <a:rPr lang="en-IN" sz="3200" b="1" dirty="0" smtClean="0">
                <a:hlinkClick r:id="rId8" tooltip="Alkaloid"/>
              </a:rPr>
              <a:t>alkaloids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733800" y="228600"/>
            <a:ext cx="2440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err="1" smtClean="0">
                <a:solidFill>
                  <a:srgbClr val="FF0000"/>
                </a:solidFill>
              </a:rPr>
              <a:t>Phytoalexins</a:t>
            </a:r>
            <a:r>
              <a:rPr lang="en-IN" sz="3200" b="1" dirty="0" smtClean="0">
                <a:solidFill>
                  <a:srgbClr val="FF0000"/>
                </a:solidFill>
              </a:rPr>
              <a:t> 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5769" t="31250" r="22108" b="20833"/>
          <a:stretch>
            <a:fillRect/>
          </a:stretch>
        </p:blipFill>
        <p:spPr bwMode="auto">
          <a:xfrm>
            <a:off x="-1" y="0"/>
            <a:ext cx="91406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8111" t="33333" r="22108" b="19792"/>
          <a:stretch>
            <a:fillRect/>
          </a:stretch>
        </p:blipFill>
        <p:spPr bwMode="auto">
          <a:xfrm>
            <a:off x="0" y="0"/>
            <a:ext cx="863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27160" t="33333" r="23060" b="23958"/>
          <a:stretch>
            <a:fillRect/>
          </a:stretch>
        </p:blipFill>
        <p:spPr bwMode="auto">
          <a:xfrm>
            <a:off x="0" y="33528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9868" t="34375" r="21523" b="21875"/>
          <a:stretch>
            <a:fillRect/>
          </a:stretch>
        </p:blipFill>
        <p:spPr bwMode="auto">
          <a:xfrm>
            <a:off x="-1" y="0"/>
            <a:ext cx="873397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26940" t="31250" r="23280" b="21875"/>
          <a:stretch>
            <a:fillRect/>
          </a:stretch>
        </p:blipFill>
        <p:spPr bwMode="auto">
          <a:xfrm>
            <a:off x="0" y="3429000"/>
            <a:ext cx="853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4597" t="10417" r="23865" b="25000"/>
          <a:stretch>
            <a:fillRect/>
          </a:stretch>
        </p:blipFill>
        <p:spPr bwMode="auto">
          <a:xfrm>
            <a:off x="0" y="0"/>
            <a:ext cx="8839200" cy="62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5183" t="13542" r="22108" b="17708"/>
          <a:stretch>
            <a:fillRect/>
          </a:stretch>
        </p:blipFill>
        <p:spPr bwMode="auto">
          <a:xfrm>
            <a:off x="152399" y="0"/>
            <a:ext cx="852054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4597" t="14583" r="23280" b="25000"/>
          <a:stretch>
            <a:fillRect/>
          </a:stretch>
        </p:blipFill>
        <p:spPr bwMode="auto">
          <a:xfrm>
            <a:off x="0" y="0"/>
            <a:ext cx="900342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plant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Image result for plant cartoon"/>
          <p:cNvPicPr>
            <a:picLocks noChangeAspect="1" noChangeArrowheads="1"/>
          </p:cNvPicPr>
          <p:nvPr/>
        </p:nvPicPr>
        <p:blipFill>
          <a:blip r:embed="rId2"/>
          <a:srcRect l="14308" r="12564" b="3175"/>
          <a:stretch>
            <a:fillRect/>
          </a:stretch>
        </p:blipFill>
        <p:spPr bwMode="auto">
          <a:xfrm>
            <a:off x="685800" y="0"/>
            <a:ext cx="2413416" cy="3200400"/>
          </a:xfrm>
          <a:prstGeom prst="rect">
            <a:avLst/>
          </a:prstGeom>
          <a:noFill/>
        </p:spPr>
      </p:pic>
      <p:pic>
        <p:nvPicPr>
          <p:cNvPr id="1030" name="Picture 6" descr="Image result for plant cell cartoon"/>
          <p:cNvPicPr>
            <a:picLocks noChangeAspect="1" noChangeArrowheads="1"/>
          </p:cNvPicPr>
          <p:nvPr/>
        </p:nvPicPr>
        <p:blipFill>
          <a:blip r:embed="rId3" cstate="print"/>
          <a:srcRect l="9600" t="14815" r="16000" b="20000"/>
          <a:stretch>
            <a:fillRect/>
          </a:stretch>
        </p:blipFill>
        <p:spPr bwMode="auto">
          <a:xfrm>
            <a:off x="3505200" y="1219200"/>
            <a:ext cx="1852180" cy="1752600"/>
          </a:xfrm>
          <a:prstGeom prst="rect">
            <a:avLst/>
          </a:prstGeom>
          <a:noFill/>
        </p:spPr>
      </p:pic>
      <p:sp>
        <p:nvSpPr>
          <p:cNvPr id="5" name="Curved Down Arrow 4"/>
          <p:cNvSpPr/>
          <p:nvPr/>
        </p:nvSpPr>
        <p:spPr>
          <a:xfrm>
            <a:off x="2819400" y="457200"/>
            <a:ext cx="1447800" cy="838200"/>
          </a:xfrm>
          <a:prstGeom prst="curvedDownArrow">
            <a:avLst>
              <a:gd name="adj1" fmla="val 25000"/>
              <a:gd name="adj2" fmla="val 2983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143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/>
              <a:t>Plant cell recognizes particles from damaged cells or particles from the pathogen</a:t>
            </a:r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5029200" y="1447800"/>
            <a:ext cx="762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4953000" y="1600200"/>
            <a:ext cx="762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5105400" y="1600200"/>
            <a:ext cx="762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5105400" y="2286000"/>
            <a:ext cx="762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5029200" y="1905000"/>
            <a:ext cx="762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4876800" y="1828800"/>
            <a:ext cx="762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143500" y="1981200"/>
            <a:ext cx="3429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3163669"/>
            <a:ext cx="20574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dirty="0" smtClean="0"/>
              <a:t>A general short-term response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5257800" y="3163669"/>
            <a:ext cx="213360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dirty="0" smtClean="0"/>
              <a:t>A delayed long-term specific response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0386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The plant deploys </a:t>
            </a:r>
            <a:r>
              <a:rPr lang="en-IN" sz="1400" b="1" dirty="0" smtClean="0">
                <a:hlinkClick r:id="rId4" tooltip="Reactive oxygen species"/>
              </a:rPr>
              <a:t>reactive oxygen species</a:t>
            </a:r>
            <a:r>
              <a:rPr lang="en-IN" sz="1400" b="1" dirty="0" smtClean="0"/>
              <a:t> such as </a:t>
            </a:r>
            <a:r>
              <a:rPr lang="en-IN" sz="1400" b="1" dirty="0" smtClean="0">
                <a:hlinkClick r:id="rId5" tooltip="Superoxide"/>
              </a:rPr>
              <a:t>superoxide</a:t>
            </a:r>
            <a:r>
              <a:rPr lang="en-IN" sz="1400" b="1" dirty="0" smtClean="0"/>
              <a:t> and </a:t>
            </a:r>
            <a:r>
              <a:rPr lang="en-IN" sz="1400" b="1" dirty="0" smtClean="0">
                <a:hlinkClick r:id="rId6" tooltip="Hydrogen peroxide"/>
              </a:rPr>
              <a:t>hydrogen peroxide</a:t>
            </a:r>
            <a:r>
              <a:rPr lang="en-IN" sz="1400" b="1" dirty="0" smtClean="0"/>
              <a:t> to kill invading cells. In pathogen interactions, the common short-term response is the </a:t>
            </a:r>
            <a:r>
              <a:rPr lang="en-IN" sz="1400" b="1" dirty="0" smtClean="0">
                <a:hlinkClick r:id="rId7" tooltip="Hypersensitive response"/>
              </a:rPr>
              <a:t>hypersensitive response</a:t>
            </a:r>
            <a:r>
              <a:rPr lang="en-IN" sz="1400" b="1" dirty="0" smtClean="0"/>
              <a:t>, in which cells surrounding the site of infection are signalled to undergo </a:t>
            </a:r>
            <a:r>
              <a:rPr lang="en-IN" sz="1400" b="1" dirty="0" smtClean="0">
                <a:hlinkClick r:id="rId8" tooltip="Apoptosis"/>
              </a:rPr>
              <a:t>apoptosis</a:t>
            </a:r>
            <a:r>
              <a:rPr lang="en-IN" sz="1400" b="1" dirty="0" smtClean="0"/>
              <a:t>, or programmed cell death, in order to prevent the spread of the pathogen to the rest of the plant.</a:t>
            </a:r>
            <a:endParaRPr lang="en-IN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648200" y="39649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b="1" dirty="0" smtClean="0"/>
              <a:t>Long-term resistance, or systemic acquired resistance (SAR), involves communication of the damaged tissue with the rest of the plant using plant hormones such as </a:t>
            </a:r>
            <a:r>
              <a:rPr lang="en-IN" sz="1400" b="1" dirty="0" err="1" smtClean="0">
                <a:hlinkClick r:id="rId9" tooltip="Jasmonic acid"/>
              </a:rPr>
              <a:t>jasmonic</a:t>
            </a:r>
            <a:r>
              <a:rPr lang="en-IN" sz="1400" b="1" dirty="0" smtClean="0">
                <a:hlinkClick r:id="rId9" tooltip="Jasmonic acid"/>
              </a:rPr>
              <a:t> acid</a:t>
            </a:r>
            <a:r>
              <a:rPr lang="en-IN" sz="1400" b="1" dirty="0" smtClean="0"/>
              <a:t>, </a:t>
            </a:r>
            <a:r>
              <a:rPr lang="en-IN" sz="1400" b="1" dirty="0" smtClean="0">
                <a:hlinkClick r:id="rId10" tooltip="Ethylene"/>
              </a:rPr>
              <a:t>ethylene</a:t>
            </a:r>
            <a:r>
              <a:rPr lang="en-IN" sz="1400" b="1" dirty="0" smtClean="0"/>
              <a:t>, </a:t>
            </a:r>
            <a:r>
              <a:rPr lang="en-IN" sz="1400" b="1" dirty="0" err="1" smtClean="0">
                <a:hlinkClick r:id="rId11" tooltip="Abscisic acid"/>
              </a:rPr>
              <a:t>abscisic</a:t>
            </a:r>
            <a:r>
              <a:rPr lang="en-IN" sz="1400" b="1" dirty="0" smtClean="0">
                <a:hlinkClick r:id="rId11" tooltip="Abscisic acid"/>
              </a:rPr>
              <a:t> acid</a:t>
            </a:r>
            <a:r>
              <a:rPr lang="en-IN" sz="1400" b="1" dirty="0" smtClean="0"/>
              <a:t> or </a:t>
            </a:r>
            <a:r>
              <a:rPr lang="en-IN" sz="1400" b="1" dirty="0" smtClean="0">
                <a:hlinkClick r:id="rId12" tooltip="Salicylic acid"/>
              </a:rPr>
              <a:t>salicylic acid</a:t>
            </a:r>
            <a:r>
              <a:rPr lang="en-IN" sz="1400" b="1" dirty="0" smtClean="0"/>
              <a:t>. The reception of the signal leads to global changes within the plant, which induce genes that protect from further pathogen intrusion, including enzymes involved in the production of </a:t>
            </a:r>
            <a:r>
              <a:rPr lang="en-IN" sz="1400" b="1" dirty="0" err="1" smtClean="0"/>
              <a:t>phytoalexins</a:t>
            </a:r>
            <a:r>
              <a:rPr lang="en-IN" sz="1400" b="1" dirty="0" smtClean="0"/>
              <a:t>. Often, if </a:t>
            </a:r>
            <a:r>
              <a:rPr lang="en-IN" sz="1400" b="1" dirty="0" err="1" smtClean="0"/>
              <a:t>jasmonates</a:t>
            </a:r>
            <a:r>
              <a:rPr lang="en-IN" sz="1400" b="1" dirty="0" smtClean="0"/>
              <a:t> or ethylene (both gaseous hormones) is released from the wounded tissue, </a:t>
            </a:r>
            <a:r>
              <a:rPr lang="en-IN" sz="1400" b="1" dirty="0" err="1" smtClean="0"/>
              <a:t>neighboring</a:t>
            </a:r>
            <a:r>
              <a:rPr lang="en-IN" sz="1400" b="1" dirty="0" smtClean="0"/>
              <a:t> plants also manufacture </a:t>
            </a:r>
            <a:r>
              <a:rPr lang="en-IN" sz="1400" b="1" dirty="0" err="1" smtClean="0"/>
              <a:t>phytoalexins</a:t>
            </a:r>
            <a:r>
              <a:rPr lang="en-IN" sz="1400" b="1" dirty="0" smtClean="0"/>
              <a:t> in response. For herbivores, common </a:t>
            </a:r>
            <a:r>
              <a:rPr lang="en-IN" sz="1400" b="1" dirty="0" smtClean="0">
                <a:hlinkClick r:id="rId13" tooltip="Vector (epidemiology)"/>
              </a:rPr>
              <a:t>vectors</a:t>
            </a:r>
            <a:r>
              <a:rPr lang="en-IN" sz="1400" b="1" dirty="0" smtClean="0"/>
              <a:t> for disease, these and other wound response aromatics seem to act as a warning that the plant is no longer edible</a:t>
            </a:r>
            <a:endParaRPr lang="en-IN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438400"/>
            <a:ext cx="36576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chemeClr val="tx1"/>
                </a:solidFill>
              </a:rPr>
              <a:t>Phytoalexins</a:t>
            </a:r>
            <a:endParaRPr lang="en-IN" sz="32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2286000" y="1828799"/>
            <a:ext cx="8382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38200" y="914400"/>
            <a:ext cx="28194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Toxic to the attacking organism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838200"/>
            <a:ext cx="48006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Puncture the cell wall, disrupt metabolism or prevent reproduction of the pathogen. 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134100" y="1866900"/>
            <a:ext cx="6858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057400" y="4800600"/>
            <a:ext cx="53340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Mutants incapable of </a:t>
            </a:r>
            <a:r>
              <a:rPr lang="en-IN" b="1" dirty="0" err="1" smtClean="0">
                <a:solidFill>
                  <a:schemeClr val="tx1"/>
                </a:solidFill>
              </a:rPr>
              <a:t>phytoalexin</a:t>
            </a:r>
            <a:r>
              <a:rPr lang="en-IN" b="1" dirty="0" smtClean="0">
                <a:solidFill>
                  <a:schemeClr val="tx1"/>
                </a:solidFill>
              </a:rPr>
              <a:t> production exhibit more extensive pathogen colonization as compared to wild type.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609306" y="4381500"/>
            <a:ext cx="6858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183" t="11458" r="26794" b="17708"/>
          <a:stretch>
            <a:fillRect/>
          </a:stretch>
        </p:blipFill>
        <p:spPr bwMode="auto">
          <a:xfrm>
            <a:off x="145676" y="0"/>
            <a:ext cx="762672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769" t="25000" r="22108" b="25000"/>
          <a:stretch>
            <a:fillRect/>
          </a:stretch>
        </p:blipFill>
        <p:spPr bwMode="auto">
          <a:xfrm>
            <a:off x="304800" y="304800"/>
            <a:ext cx="8477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12" t="12500" r="22694" b="58724"/>
          <a:stretch>
            <a:fillRect/>
          </a:stretch>
        </p:blipFill>
        <p:spPr bwMode="auto">
          <a:xfrm>
            <a:off x="152400" y="0"/>
            <a:ext cx="8229600" cy="2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4012" t="52279" r="22694" b="30208"/>
          <a:stretch>
            <a:fillRect/>
          </a:stretch>
        </p:blipFill>
        <p:spPr bwMode="auto">
          <a:xfrm>
            <a:off x="152400" y="2438400"/>
            <a:ext cx="8077200" cy="14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4231" t="19792" r="21889" b="42708"/>
          <a:stretch>
            <a:fillRect/>
          </a:stretch>
        </p:blipFill>
        <p:spPr bwMode="auto">
          <a:xfrm>
            <a:off x="152399" y="3810000"/>
            <a:ext cx="778933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012" t="11458" r="22108" b="18750"/>
          <a:stretch>
            <a:fillRect/>
          </a:stretch>
        </p:blipFill>
        <p:spPr bwMode="auto">
          <a:xfrm>
            <a:off x="304800" y="457200"/>
            <a:ext cx="8561696" cy="623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04800"/>
            <a:ext cx="9144000" cy="5715000"/>
            <a:chOff x="0" y="304800"/>
            <a:chExt cx="9144000" cy="5715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l="24012" t="18750" r="22694" b="41778"/>
            <a:stretch>
              <a:fillRect/>
            </a:stretch>
          </p:blipFill>
          <p:spPr bwMode="auto">
            <a:xfrm>
              <a:off x="0" y="304800"/>
              <a:ext cx="8966638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2362200" y="4267200"/>
              <a:ext cx="685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 smtClean="0">
                  <a:solidFill>
                    <a:schemeClr val="tx1"/>
                  </a:solidFill>
                </a:rPr>
                <a:t>of</a:t>
              </a:r>
              <a:endParaRPr lang="en-IN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24012" t="64667" r="22694" b="20833"/>
            <a:stretch>
              <a:fillRect/>
            </a:stretch>
          </p:blipFill>
          <p:spPr bwMode="auto">
            <a:xfrm>
              <a:off x="0" y="4648200"/>
              <a:ext cx="896663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39411" t="59834" r="23600" b="35333"/>
            <a:stretch>
              <a:fillRect/>
            </a:stretch>
          </p:blipFill>
          <p:spPr bwMode="auto">
            <a:xfrm>
              <a:off x="2920562" y="4191000"/>
              <a:ext cx="62234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24012" t="59028" r="61495" b="35333"/>
            <a:stretch>
              <a:fillRect/>
            </a:stretch>
          </p:blipFill>
          <p:spPr bwMode="auto">
            <a:xfrm>
              <a:off x="0" y="41148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77</Words>
  <Application>Microsoft Office PowerPoint</Application>
  <PresentationFormat>On-screen Show (4:3)</PresentationFormat>
  <Paragraphs>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Microbiology 2nd Semester MCB 201 A Host pathogen interaction  4. Plant diseases: Phytoalexins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Nandini Ghosh</dc:creator>
  <cp:lastModifiedBy>Calcutta University</cp:lastModifiedBy>
  <cp:revision>6</cp:revision>
  <dcterms:created xsi:type="dcterms:W3CDTF">2006-08-16T00:00:00Z</dcterms:created>
  <dcterms:modified xsi:type="dcterms:W3CDTF">2020-03-22T16:18:32Z</dcterms:modified>
</cp:coreProperties>
</file>